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0" r:id="rId3"/>
    <p:sldMasterId id="2147483679" r:id="rId4"/>
    <p:sldMasterId id="2147483688" r:id="rId5"/>
    <p:sldMasterId id="2147483697" r:id="rId6"/>
  </p:sldMasterIdLst>
  <p:notesMasterIdLst>
    <p:notesMasterId r:id="rId61"/>
  </p:notesMasterIdLst>
  <p:sldIdLst>
    <p:sldId id="256" r:id="rId7"/>
    <p:sldId id="257" r:id="rId8"/>
    <p:sldId id="258" r:id="rId9"/>
    <p:sldId id="259" r:id="rId10"/>
    <p:sldId id="342" r:id="rId11"/>
    <p:sldId id="260" r:id="rId12"/>
    <p:sldId id="268" r:id="rId13"/>
    <p:sldId id="269" r:id="rId14"/>
    <p:sldId id="283" r:id="rId15"/>
    <p:sldId id="343" r:id="rId16"/>
    <p:sldId id="262" r:id="rId17"/>
    <p:sldId id="278" r:id="rId18"/>
    <p:sldId id="263" r:id="rId19"/>
    <p:sldId id="344" r:id="rId20"/>
    <p:sldId id="345" r:id="rId21"/>
    <p:sldId id="264" r:id="rId22"/>
    <p:sldId id="270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346" r:id="rId31"/>
    <p:sldId id="347" r:id="rId32"/>
    <p:sldId id="348" r:id="rId33"/>
    <p:sldId id="293" r:id="rId34"/>
    <p:sldId id="294" r:id="rId35"/>
    <p:sldId id="295" r:id="rId36"/>
    <p:sldId id="297" r:id="rId37"/>
    <p:sldId id="299" r:id="rId38"/>
    <p:sldId id="300" r:id="rId39"/>
    <p:sldId id="301" r:id="rId40"/>
    <p:sldId id="303" r:id="rId41"/>
    <p:sldId id="304" r:id="rId42"/>
    <p:sldId id="349" r:id="rId43"/>
    <p:sldId id="312" r:id="rId44"/>
    <p:sldId id="271" r:id="rId45"/>
    <p:sldId id="273" r:id="rId46"/>
    <p:sldId id="274" r:id="rId47"/>
    <p:sldId id="275" r:id="rId48"/>
    <p:sldId id="350" r:id="rId49"/>
    <p:sldId id="279" r:id="rId50"/>
    <p:sldId id="280" r:id="rId51"/>
    <p:sldId id="281" r:id="rId52"/>
    <p:sldId id="266" r:id="rId53"/>
    <p:sldId id="329" r:id="rId54"/>
    <p:sldId id="331" r:id="rId55"/>
    <p:sldId id="335" r:id="rId56"/>
    <p:sldId id="336" r:id="rId57"/>
    <p:sldId id="340" r:id="rId58"/>
    <p:sldId id="341" r:id="rId59"/>
    <p:sldId id="284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-1104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3B62D-EFF7-4039-AE00-94E685FB88C4}" type="datetimeFigureOut">
              <a:rPr lang="en-US" smtClean="0"/>
              <a:pPr/>
              <a:t>6/7/2022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9E309-637B-4304-97F4-E6366FBFC9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3009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sz="1200" i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FiO</a:t>
            </a:r>
            <a:r>
              <a:rPr lang="en-US" sz="1200" i="1" baseline="-25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2</a:t>
            </a:r>
            <a:r>
              <a:rPr lang="en-US" sz="1200" i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, fraction of inspired oxygen; NAAT, nucleic acid amplification test; PaO</a:t>
            </a:r>
            <a:r>
              <a:rPr lang="en-US" sz="1200" i="1" baseline="-25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2</a:t>
            </a:r>
            <a:r>
              <a:rPr lang="en-US" sz="1200" i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, partial pressure of arterial oxygen; SpO</a:t>
            </a:r>
            <a:r>
              <a:rPr lang="en-US" sz="1200" i="1" baseline="-25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2</a:t>
            </a:r>
            <a:r>
              <a:rPr lang="en-US" sz="1200" i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, blood oxygen saturation.</a:t>
            </a:r>
            <a:endParaRPr lang="en-US" i="1" dirty="0"/>
          </a:p>
          <a:p>
            <a:pPr defTabSz="966612">
              <a:defRPr/>
            </a:pP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2FB72F01-6714-4A31-8C22-8E0F1B091B56}" type="slidenum">
              <a:rPr lang="en-US" altLang="en-US" sz="1300">
                <a:solidFill>
                  <a:srgbClr val="000000"/>
                </a:solidFill>
              </a:rPr>
              <a:pPr defTabSz="966612">
                <a:defRPr/>
              </a:pPr>
              <a:t>7</a:t>
            </a:fld>
            <a:endParaRPr lang="en-US" alt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439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8882" indent="-198882" defTabSz="795528">
              <a:spcBef>
                <a:spcPts val="850"/>
              </a:spcBef>
              <a:defRPr sz="4872"/>
            </a:pPr>
            <a:r>
              <a:rPr lang="en-US" sz="1200" dirty="0" smtClean="0"/>
              <a:t>Janus kinase inhibitor approved as a DMARD for rheumatoid arthritis</a:t>
            </a:r>
            <a:endParaRPr lang="en-US" sz="1200" baseline="30000" dirty="0" smtClean="0"/>
          </a:p>
          <a:p>
            <a:pPr marL="198882" indent="-198882" defTabSz="795528">
              <a:spcBef>
                <a:spcPts val="850"/>
              </a:spcBef>
              <a:defRPr sz="4872"/>
            </a:pPr>
            <a:r>
              <a:rPr lang="en-US" sz="1200" dirty="0" smtClean="0"/>
              <a:t>Identified as a therapeutic candidate by artificial intelligence for both immunomodulatory and potential antiviral properties</a:t>
            </a:r>
            <a:endParaRPr lang="en-US" sz="1200" baseline="30000" dirty="0" smtClean="0"/>
          </a:p>
          <a:p>
            <a:pPr marL="198882" indent="-198882" defTabSz="795528">
              <a:spcBef>
                <a:spcPts val="850"/>
              </a:spcBef>
              <a:defRPr sz="4872"/>
            </a:pPr>
            <a:r>
              <a:rPr lang="en-US" sz="1200" dirty="0" smtClean="0"/>
              <a:t>Inhibits host proteins (P2-associated kinase 1 AAK1 and the </a:t>
            </a:r>
            <a:r>
              <a:rPr lang="en-US" sz="1200" dirty="0" err="1" smtClean="0"/>
              <a:t>cyclin</a:t>
            </a:r>
            <a:r>
              <a:rPr lang="en-US" sz="1200" dirty="0" smtClean="0"/>
              <a:t> G–associated kinase GAK)</a:t>
            </a:r>
          </a:p>
          <a:p>
            <a:pPr marL="198882" indent="-198882" defTabSz="795528">
              <a:spcBef>
                <a:spcPts val="850"/>
              </a:spcBef>
              <a:defRPr sz="4872"/>
            </a:pPr>
            <a:r>
              <a:rPr lang="en-US" sz="1200" dirty="0" smtClean="0"/>
              <a:t>May inhibit virus entry into cells and reduce inflammatory responses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B72F01-6714-4A31-8C22-8E0F1B091B56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1499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ARDS, acute respiratory distress syndrome.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178F02-FFE0-45A1-BB2C-1066C487A83A}" type="slidenum">
              <a:rPr 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8683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NR, not reported; OR, odds ratio.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B72F01-6714-4A31-8C22-8E0F1B091B56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1061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>
                <a:effectLst/>
              </a:rPr>
              <a:t>CBC, complete blood count; eGFR, estimated glomerular filtration rate; EUA, Emergency Use Authorization.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178F02-FFE0-45A1-BB2C-1066C487A83A}" type="slidenum">
              <a:rPr lang="en-US" smtClean="0">
                <a:solidFill>
                  <a:prstClr val="black"/>
                </a:solidFill>
                <a:cs typeface="Arial" panose="020B0604020202020204" pitchFamily="34" charset="0"/>
              </a:rPr>
              <a:pPr>
                <a:defRPr/>
              </a:pPr>
              <a:t>33</a:t>
            </a:fld>
            <a:endParaRPr lang="en-US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2901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EUA, Emergency Use Authorization; VTE, venous thromboembolism.</a:t>
            </a:r>
            <a:endParaRPr lang="en-US" i="1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178F02-FFE0-45A1-BB2C-1066C487A83A}" type="slidenum">
              <a:rPr lang="en-US" smtClean="0">
                <a:solidFill>
                  <a:prstClr val="black"/>
                </a:solidFill>
                <a:cs typeface="Arial" panose="020B0604020202020204" pitchFamily="34" charset="0"/>
              </a:rPr>
              <a:pPr>
                <a:defRPr/>
              </a:pPr>
              <a:t>34</a:t>
            </a:fld>
            <a:endParaRPr lang="en-US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0958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>
                <a:effectLst/>
              </a:rPr>
              <a:t>ALC, absolute lymphocyte count; ALT, alanine aminotransferase; ANC, absolute neutrophil count; AST, aspartate aminotransferase; eGFR, estimated glomerular filtration rate; EUA, Emergency Use Authorization.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178F02-FFE0-45A1-BB2C-1066C487A83A}" type="slidenum">
              <a:rPr lang="en-US" smtClean="0">
                <a:solidFill>
                  <a:prstClr val="black"/>
                </a:solidFill>
                <a:cs typeface="Arial" panose="020B0604020202020204" pitchFamily="34" charset="0"/>
              </a:rPr>
              <a:pPr>
                <a:defRPr/>
              </a:pPr>
              <a:t>35</a:t>
            </a:fld>
            <a:endParaRPr lang="en-US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26568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EUA, Emergency Use Authorization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ACBBC-9C97-4E19-81CB-CB232506ABF7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708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i="1" dirty="0"/>
              <a:t>ARDS, acute respiratory distress syndrome; ECMO, extracorporeal membrane oxygenation; IDSA, Infectious Diseases Society of America; SoC, standard of care; </a:t>
            </a:r>
            <a:r>
              <a:rPr lang="en-US" sz="800" i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SpO</a:t>
            </a:r>
            <a:r>
              <a:rPr lang="en-US" sz="800" i="1" baseline="-25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2</a:t>
            </a:r>
            <a:r>
              <a:rPr lang="en-US" sz="800" i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, blood oxygen saturation.</a:t>
            </a:r>
            <a:endParaRPr lang="en-US" sz="8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2FB72F01-6714-4A31-8C22-8E0F1B091B56}" type="slidenum">
              <a:rPr lang="en-US" altLang="en-US" sz="1300">
                <a:solidFill>
                  <a:srgbClr val="000000"/>
                </a:solidFill>
              </a:rPr>
              <a:pPr defTabSz="966612">
                <a:defRPr/>
              </a:pPr>
              <a:t>39</a:t>
            </a:fld>
            <a:endParaRPr lang="en-US" alt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09493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i="1" dirty="0"/>
              <a:t>IDSA, Infectious Diseases Society of America; </a:t>
            </a:r>
            <a:r>
              <a:rPr lang="en-US" sz="800" i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SpO</a:t>
            </a:r>
            <a:r>
              <a:rPr lang="en-US" sz="800" i="1" baseline="-25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2</a:t>
            </a:r>
            <a:r>
              <a:rPr lang="en-US" sz="800" i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, blood oxygen saturation</a:t>
            </a:r>
            <a:endParaRPr lang="en-US" sz="8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2FB72F01-6714-4A31-8C22-8E0F1B091B56}" type="slidenum">
              <a:rPr lang="en-US" altLang="en-US" sz="1300">
                <a:solidFill>
                  <a:srgbClr val="000000"/>
                </a:solidFill>
              </a:rPr>
              <a:pPr defTabSz="966612">
                <a:defRPr/>
              </a:pPr>
              <a:t>40</a:t>
            </a:fld>
            <a:endParaRPr lang="en-US" alt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93378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i="1" dirty="0"/>
              <a:t>ED, emergency department; </a:t>
            </a:r>
            <a:r>
              <a:rPr lang="en-US" i="1" baseline="0" dirty="0"/>
              <a:t>NIH, National Institutes of Health.</a:t>
            </a:r>
            <a:endParaRPr lang="en-US" sz="1300" i="1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</a:endParaRPr>
          </a:p>
          <a:p>
            <a:pPr defTabSz="966612">
              <a:defRPr/>
            </a:pPr>
            <a:endParaRPr lang="en-US" sz="1300" i="1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</a:endParaRPr>
          </a:p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2FB72F01-6714-4A31-8C22-8E0F1B091B56}" type="slidenum">
              <a:rPr lang="en-US" altLang="en-US" sz="1300">
                <a:solidFill>
                  <a:srgbClr val="000000"/>
                </a:solidFill>
              </a:rPr>
              <a:pPr defTabSz="966612">
                <a:defRPr/>
              </a:pPr>
              <a:t>41</a:t>
            </a:fld>
            <a:endParaRPr lang="en-US" alt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949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CKD, chronic kidney disease.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FB72F01-6714-4A31-8C22-8E0F1B091B5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79087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i="1" dirty="0"/>
              <a:t>ECMO,</a:t>
            </a:r>
            <a:r>
              <a:rPr lang="en-US" i="1" baseline="0" dirty="0"/>
              <a:t> extracorporeal membrane oxygenation.</a:t>
            </a:r>
            <a:endParaRPr lang="en-US" sz="1300" i="1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</a:endParaRPr>
          </a:p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2FB72F01-6714-4A31-8C22-8E0F1B091B56}" type="slidenum">
              <a:rPr lang="en-US" altLang="en-US" sz="1300">
                <a:solidFill>
                  <a:srgbClr val="000000"/>
                </a:solidFill>
              </a:rPr>
              <a:pPr defTabSz="966612">
                <a:defRPr/>
              </a:pPr>
              <a:t>42</a:t>
            </a:fld>
            <a:endParaRPr lang="en-US" alt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88799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ARDS, acute respiratory distress</a:t>
            </a:r>
            <a:r>
              <a:rPr lang="en-US" i="1" baseline="0" dirty="0"/>
              <a:t> syndrome; ECMO, extracorporeal membrane oxygenation; </a:t>
            </a:r>
            <a:r>
              <a:rPr lang="en-US" i="1" dirty="0"/>
              <a:t>HFNO, high-flow nasal oxygen; NIV, non-invasive</a:t>
            </a:r>
            <a:r>
              <a:rPr lang="en-US" i="1" baseline="0" dirty="0"/>
              <a:t> ventilation; </a:t>
            </a:r>
            <a:r>
              <a:rPr lang="en-US" i="1" dirty="0"/>
              <a:t>PEEP, positive end-expiratory pressure;</a:t>
            </a:r>
            <a:r>
              <a:rPr lang="en-US" i="1" baseline="0" dirty="0"/>
              <a:t> </a:t>
            </a:r>
            <a:r>
              <a:rPr lang="en-US" i="1" dirty="0"/>
              <a:t>PBW, predicted body weight; SARI, </a:t>
            </a:r>
            <a:r>
              <a:rPr lang="en-US" altLang="en-US" sz="1200" b="0" i="1" spc="-10" dirty="0">
                <a:solidFill>
                  <a:schemeClr val="bg2"/>
                </a:solidFill>
                <a:latin typeface="Calibri" panose="020F0502020204030204" pitchFamily="34" charset="0"/>
              </a:rPr>
              <a:t>severe acute respiratory infection.</a:t>
            </a:r>
            <a:r>
              <a:rPr lang="en-US" altLang="en-US" sz="1200" b="0" i="1" spc="-10" baseline="0" dirty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B72F01-6714-4A31-8C22-8E0F1B091B56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56240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DDI, drug-drug interactions; DVT, deep vein thrombosis; H2RA, histamine-2 receptor antagonist; PPI, proton-pump inhibitors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B72F01-6714-4A31-8C22-8E0F1B091B56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89589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MAP, mean arterial pressure</a:t>
            </a:r>
            <a:r>
              <a:rPr lang="en-US" altLang="en-US" sz="1200" b="0" i="1" spc="-10" dirty="0">
                <a:solidFill>
                  <a:schemeClr val="bg2"/>
                </a:solidFill>
                <a:latin typeface="Calibri" panose="020F0502020204030204" pitchFamily="34" charset="0"/>
              </a:rPr>
              <a:t>.</a:t>
            </a:r>
            <a:r>
              <a:rPr lang="en-US" altLang="en-US" sz="1200" b="0" i="1" spc="-10" baseline="0" dirty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B72F01-6714-4A31-8C22-8E0F1B091B56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03813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CRP, C-reactive protein; ESR, erythrocyte sedimentation rate.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178F02-FFE0-45A1-BB2C-1066C487A83A}" type="slidenum">
              <a:rPr 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15737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ACE2, </a:t>
            </a:r>
            <a:r>
              <a:rPr lang="en-US" b="0" i="1" dirty="0">
                <a:solidFill>
                  <a:srgbClr val="4D5156"/>
                </a:solidFill>
                <a:effectLst/>
                <a:latin typeface="Roboto"/>
              </a:rPr>
              <a:t>angiotensin-converting enzyme 2.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178F02-FFE0-45A1-BB2C-1066C487A83A}" type="slidenum">
              <a:rPr 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26456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aHR, adjusted HR; TDAC, treatment dose anticoagulation.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178F02-FFE0-45A1-BB2C-1066C487A83A}" type="slidenum">
              <a:rPr 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33703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AC, anticoagulation; CRP, C-reactive protein.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178F02-FFE0-45A1-BB2C-1066C487A83A}" type="slidenum">
              <a:rPr 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1661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ASH, American Society of Hematology; NIH, National Institutes of Health; SoC, standard of care; VTE, venous thromboembolism.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178F02-FFE0-45A1-BB2C-1066C487A83A}" type="slidenum">
              <a:rPr 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5666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DDI, drug–drug interaction; SARI, </a:t>
            </a:r>
            <a:r>
              <a:rPr lang="en-US" altLang="en-US" sz="1200" b="0" i="1" spc="-10" dirty="0">
                <a:solidFill>
                  <a:schemeClr val="bg2"/>
                </a:solidFill>
                <a:latin typeface="Calibri" panose="020F0502020204030204" pitchFamily="34" charset="0"/>
              </a:rPr>
              <a:t>severe acute respiratory infection.</a:t>
            </a:r>
            <a:r>
              <a:rPr lang="en-US" altLang="en-US" sz="1200" b="0" i="1" spc="-10" baseline="0" dirty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B72F01-6714-4A31-8C22-8E0F1B091B56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8882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i="1" dirty="0"/>
              <a:t>ARDS, acute respiratory distress syndrome; ECMO, extracorporeal membrane oxygenation; IDSA, Infectious Diseases Society of America</a:t>
            </a:r>
            <a:r>
              <a:rPr lang="en-US" sz="800" i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sz="8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2FB72F01-6714-4A31-8C22-8E0F1B091B56}" type="slidenum">
              <a:rPr lang="en-US" altLang="en-US" sz="1300">
                <a:solidFill>
                  <a:srgbClr val="000000"/>
                </a:solidFill>
              </a:rPr>
              <a:pPr defTabSz="966612">
                <a:defRPr/>
              </a:pPr>
              <a:t>17</a:t>
            </a:fld>
            <a:endParaRPr lang="en-US" alt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6192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ARDS, acute respiratory distress syndrome.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DD9AA8-6BFA-477E-9DE5-74FF3718F46E}" type="slidenum">
              <a:rPr 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6991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DD9AA8-6BFA-477E-9DE5-74FF3718F46E}" type="slidenum">
              <a:rPr 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7524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Calibri" panose="020F0502020204030204" pitchFamily="34" charset="0"/>
              </a:rPr>
              <a:t>ECMO;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extracorporeal membrane oxygenation; </a:t>
            </a:r>
            <a:r>
              <a:rPr kumimoji="0" lang="en-US" sz="1200" b="0" i="1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Calibri" panose="020F0502020204030204" pitchFamily="34" charset="0"/>
              </a:rPr>
              <a:t>IDSA, Infectious Diseases Society of America; NIH, National Institutes of Health; SpO</a:t>
            </a:r>
            <a:r>
              <a:rPr kumimoji="0" lang="en-US" sz="1200" b="0" i="1" u="none" strike="noStrike" cap="none" normalizeH="0" baseline="-2500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Calibri" panose="020F0502020204030204" pitchFamily="34" charset="0"/>
              </a:rPr>
              <a:t>2</a:t>
            </a:r>
            <a:r>
              <a:rPr kumimoji="0" lang="en-US" sz="1200" b="0" i="1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Calibri" panose="020F0502020204030204" pitchFamily="34" charset="0"/>
              </a:rPr>
              <a:t>, oxygen saturation.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Calibri" panose="020F0502020204030204" pitchFamily="34" charset="0"/>
            </a:endParaRPr>
          </a:p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B72F01-6714-4A31-8C22-8E0F1B091B56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491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HBV, hepatitis B virus; MERS, middle eastern respiratory syndrome; NIH, National Institutes of Health; PK, pharmacokinetics; SARS, severe acute respiratory syndrome; TB, tuberculosis.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178F02-FFE0-45A1-BB2C-1066C487A83A}" type="slidenum">
              <a:rPr 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9382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xmlns="" id="{51A76DDD-270A-46AF-8DD3-48D17FD1A4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A32CB7-E0BC-4F61-A441-E83413F2A642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altLang="en-US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xmlns="" id="{649E6215-1BF5-4AFE-87D1-05FD6D24D6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xmlns="" id="{53A036E2-E94E-4909-9FE7-95AECD65E7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Calibri" panose="020F0502020204030204" pitchFamily="34" charset="0"/>
              </a:rPr>
              <a:t>FiO</a:t>
            </a:r>
            <a:r>
              <a:rPr kumimoji="0" lang="en-US" sz="1200" b="0" i="1" u="none" strike="noStrike" cap="none" normalizeH="0" baseline="-2500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Calibri" panose="020F0502020204030204" pitchFamily="34" charset="0"/>
              </a:rPr>
              <a:t>2</a:t>
            </a:r>
            <a:r>
              <a:rPr kumimoji="0" lang="en-US" sz="1200" b="0" i="1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Calibri" panose="020F0502020204030204" pitchFamily="34" charset="0"/>
              </a:rPr>
              <a:t>, fraction of inspired oxygen;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PaO</a:t>
            </a:r>
            <a:r>
              <a:rPr lang="en-US" sz="1200" b="0" i="1" kern="1200" baseline="-250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2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en-US" b="0" i="1" dirty="0">
                <a:solidFill>
                  <a:srgbClr val="222222"/>
                </a:solidFill>
                <a:effectLst/>
                <a:latin typeface="Roboto"/>
              </a:rPr>
              <a:t>partial pressure of oxygen; </a:t>
            </a:r>
            <a:r>
              <a:rPr lang="en-US" altLang="en-US" sz="1200" b="0" i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SpO</a:t>
            </a:r>
            <a:r>
              <a:rPr lang="en-US" altLang="en-US" sz="1200" b="0" i="1" baseline="-25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altLang="en-US" sz="1200" b="0" i="1" baseline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oxygen saturation.</a:t>
            </a:r>
            <a:endParaRPr lang="en-GB" altLang="en-US" i="1" dirty="0">
              <a:latin typeface="Arial" panose="020B0604020202020204" pitchFamily="34" charset="0"/>
            </a:endParaRP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9515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C390-F8A0-4758-BE47-B70DBD6F6201}" type="datetimeFigureOut">
              <a:rPr lang="en-US" smtClean="0"/>
              <a:pPr/>
              <a:t>6/7/2022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09F2-A962-467F-8583-380132052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2278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C390-F8A0-4758-BE47-B70DBD6F6201}" type="datetimeFigureOut">
              <a:rPr lang="en-US" smtClean="0"/>
              <a:pPr/>
              <a:t>6/7/2022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09F2-A962-467F-8583-380132052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426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C390-F8A0-4758-BE47-B70DBD6F6201}" type="datetimeFigureOut">
              <a:rPr lang="en-US" smtClean="0"/>
              <a:pPr/>
              <a:t>6/7/2022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09F2-A962-467F-8583-380132052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3997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0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2294B36-D511-4E23-A768-EAFA149B5CC7}"/>
              </a:ext>
            </a:extLst>
          </p:cNvPr>
          <p:cNvSpPr/>
          <p:nvPr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FFFFFF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5B42F6D-719A-45C6-BB57-84887368226C}"/>
              </a:ext>
            </a:extLst>
          </p:cNvPr>
          <p:cNvCxnSpPr/>
          <p:nvPr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9ACD6CB8-625C-44F5-9B90-77A60BCC4A2E}"/>
              </a:ext>
            </a:extLst>
          </p:cNvPr>
          <p:cNvCxnSpPr/>
          <p:nvPr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Rectangle 55">
            <a:extLst>
              <a:ext uri="{FF2B5EF4-FFF2-40B4-BE49-F238E27FC236}">
                <a16:creationId xmlns:a16="http://schemas.microsoft.com/office/drawing/2014/main" xmlns="" id="{078B106A-3121-420B-B2D9-854FF204BD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609600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3900">
                <a:solidFill>
                  <a:srgbClr val="4555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6C33664-ACD6-44A3-95A5-32325CBC9685}"/>
              </a:ext>
            </a:extLst>
          </p:cNvPr>
          <p:cNvSpPr/>
          <p:nvPr userDrawn="1"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EECCBFD-9ED3-4167-961B-65218739F1A5}"/>
              </a:ext>
            </a:extLst>
          </p:cNvPr>
          <p:cNvCxnSpPr/>
          <p:nvPr userDrawn="1"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F95A2832-7EB2-44CE-B43D-FCA9D107E325}"/>
              </a:ext>
            </a:extLst>
          </p:cNvPr>
          <p:cNvCxnSpPr/>
          <p:nvPr userDrawn="1"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7" name="Picture 16" descr="A close up of a sign&#10;&#10;Description automatically generated">
            <a:extLst>
              <a:ext uri="{FF2B5EF4-FFF2-40B4-BE49-F238E27FC236}">
                <a16:creationId xmlns:a16="http://schemas.microsoft.com/office/drawing/2014/main" xmlns="" id="{1C575F40-CA65-426D-826C-E7FA440078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47818" y="317827"/>
            <a:ext cx="2671682" cy="96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4143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0590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dirty="0">
              <a:solidFill>
                <a:srgbClr val="FFFFFF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FA01F1A-8AE6-48F9-95F4-73790D6CA686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8">
            <a:extLst>
              <a:ext uri="{FF2B5EF4-FFF2-40B4-BE49-F238E27FC236}">
                <a16:creationId xmlns:a16="http://schemas.microsoft.com/office/drawing/2014/main" xmlns="" id="{AE3A72E3-C1BB-41C0-975D-BD50CDE816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06"/>
          <a:stretch>
            <a:fillRect/>
          </a:stretch>
        </p:blipFill>
        <p:spPr bwMode="auto">
          <a:xfrm>
            <a:off x="8412163" y="5357813"/>
            <a:ext cx="3776662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22478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0666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77607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0627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652617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>
            <a:extLst>
              <a:ext uri="{FF2B5EF4-FFF2-40B4-BE49-F238E27FC236}">
                <a16:creationId xmlns:a16="http://schemas.microsoft.com/office/drawing/2014/main" xmlns="" id="{8747257F-EDEA-4B19-A521-737D316575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38"/>
          <a:stretch>
            <a:fillRect/>
          </a:stretch>
        </p:blipFill>
        <p:spPr bwMode="auto">
          <a:xfrm>
            <a:off x="8531225" y="3414242"/>
            <a:ext cx="36576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xmlns="" id="{DF9EACC2-568A-498C-8601-A87328BD11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E1471D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xmlns="" id="{AF4F9F73-BEC1-4E4B-A964-017445771F6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5531"/>
          <a:stretch/>
        </p:blipFill>
        <p:spPr bwMode="auto">
          <a:xfrm>
            <a:off x="8148638" y="6231265"/>
            <a:ext cx="3686175" cy="266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8696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C390-F8A0-4758-BE47-B70DBD6F6201}" type="datetimeFigureOut">
              <a:rPr lang="en-US" smtClean="0"/>
              <a:pPr/>
              <a:t>6/7/2022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09F2-A962-467F-8583-380132052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54831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801" y="152400"/>
            <a:ext cx="10285292" cy="762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623C80F-5998-4C5A-8426-1B9517C724DD}" type="datetimeFigureOut">
              <a:rPr lang="en-US" b="1">
                <a:solidFill>
                  <a:srgbClr val="605F62"/>
                </a:solidFill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6/7/2022</a:t>
            </a:fld>
            <a:endParaRPr lang="en-US" b="1" dirty="0">
              <a:solidFill>
                <a:srgbClr val="605F62"/>
              </a:solidFill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605F62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B1ACCE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D558541-60C9-42A2-8392-FF12533A6B7A}" type="slidenum">
              <a:rPr lang="en-US" b="1" smtClean="0"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b="1" dirty="0">
              <a:cs typeface="Arial" panose="020B0604020202020204" pitchFamily="34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320800" y="914400"/>
            <a:ext cx="9139936" cy="457200"/>
          </a:xfr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spc="-80" baseline="0">
                <a:solidFill>
                  <a:schemeClr val="accent2"/>
                </a:solidFill>
              </a:defRPr>
            </a:lvl1pPr>
            <a:lvl2pPr marL="206370" indent="0">
              <a:buNone/>
              <a:defRPr/>
            </a:lvl2pPr>
            <a:lvl3pPr marL="457189" indent="0">
              <a:buNone/>
              <a:defRPr/>
            </a:lvl3pPr>
            <a:lvl4pPr marL="631810" indent="0">
              <a:buNone/>
              <a:defRPr/>
            </a:lvl4pPr>
            <a:lvl5pPr marL="804843" indent="0">
              <a:buNone/>
              <a:defRPr/>
            </a:lvl5pPr>
          </a:lstStyle>
          <a:p>
            <a:pPr lvl="0"/>
            <a:r>
              <a:rPr lang="en-US" dirty="0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541687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0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2294B36-D511-4E23-A768-EAFA149B5CC7}"/>
              </a:ext>
            </a:extLst>
          </p:cNvPr>
          <p:cNvSpPr/>
          <p:nvPr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5B42F6D-719A-45C6-BB57-84887368226C}"/>
              </a:ext>
            </a:extLst>
          </p:cNvPr>
          <p:cNvCxnSpPr/>
          <p:nvPr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9ACD6CB8-625C-44F5-9B90-77A60BCC4A2E}"/>
              </a:ext>
            </a:extLst>
          </p:cNvPr>
          <p:cNvCxnSpPr/>
          <p:nvPr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Rectangle 55">
            <a:extLst>
              <a:ext uri="{FF2B5EF4-FFF2-40B4-BE49-F238E27FC236}">
                <a16:creationId xmlns:a16="http://schemas.microsoft.com/office/drawing/2014/main" xmlns="" id="{078B106A-3121-420B-B2D9-854FF204BD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609600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3900">
                <a:solidFill>
                  <a:srgbClr val="4555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6C33664-ACD6-44A3-95A5-32325CBC9685}"/>
              </a:ext>
            </a:extLst>
          </p:cNvPr>
          <p:cNvSpPr/>
          <p:nvPr userDrawn="1"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EECCBFD-9ED3-4167-961B-65218739F1A5}"/>
              </a:ext>
            </a:extLst>
          </p:cNvPr>
          <p:cNvCxnSpPr/>
          <p:nvPr userDrawn="1"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7" name="Picture 16" descr="A close up of a sign&#10;&#10;Description automatically generated">
            <a:extLst>
              <a:ext uri="{FF2B5EF4-FFF2-40B4-BE49-F238E27FC236}">
                <a16:creationId xmlns:a16="http://schemas.microsoft.com/office/drawing/2014/main" xmlns="" id="{DE77B297-BA66-4928-B55A-853A709359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047818" y="317827"/>
            <a:ext cx="2671682" cy="962333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F95A2832-7EB2-44CE-B43D-FCA9D107E325}"/>
              </a:ext>
            </a:extLst>
          </p:cNvPr>
          <p:cNvCxnSpPr/>
          <p:nvPr userDrawn="1"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95442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52703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FA01F1A-8AE6-48F9-95F4-73790D6CA686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8">
            <a:extLst>
              <a:ext uri="{FF2B5EF4-FFF2-40B4-BE49-F238E27FC236}">
                <a16:creationId xmlns:a16="http://schemas.microsoft.com/office/drawing/2014/main" xmlns="" id="{AE3A72E3-C1BB-41C0-975D-BD50CDE816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412163" y="5357813"/>
            <a:ext cx="3776662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991330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92058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85022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225581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84326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>
            <a:extLst>
              <a:ext uri="{FF2B5EF4-FFF2-40B4-BE49-F238E27FC236}">
                <a16:creationId xmlns:a16="http://schemas.microsoft.com/office/drawing/2014/main" xmlns="" id="{8747257F-EDEA-4B19-A521-737D316575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31225" y="3414242"/>
            <a:ext cx="36576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xmlns="" id="{DF9EACC2-568A-498C-8601-A87328BD11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E1471D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xmlns="" id="{AF4F9F73-BEC1-4E4B-A964-017445771F6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148638" y="6231265"/>
            <a:ext cx="3686175" cy="266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710975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0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2294B36-D511-4E23-A768-EAFA149B5CC7}"/>
              </a:ext>
            </a:extLst>
          </p:cNvPr>
          <p:cNvSpPr/>
          <p:nvPr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5B42F6D-719A-45C6-BB57-84887368226C}"/>
              </a:ext>
            </a:extLst>
          </p:cNvPr>
          <p:cNvCxnSpPr/>
          <p:nvPr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9ACD6CB8-625C-44F5-9B90-77A60BCC4A2E}"/>
              </a:ext>
            </a:extLst>
          </p:cNvPr>
          <p:cNvCxnSpPr/>
          <p:nvPr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Rectangle 55">
            <a:extLst>
              <a:ext uri="{FF2B5EF4-FFF2-40B4-BE49-F238E27FC236}">
                <a16:creationId xmlns:a16="http://schemas.microsoft.com/office/drawing/2014/main" xmlns="" id="{078B106A-3121-420B-B2D9-854FF204BD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609600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4555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6C33664-ACD6-44A3-95A5-32325CBC9685}"/>
              </a:ext>
            </a:extLst>
          </p:cNvPr>
          <p:cNvSpPr/>
          <p:nvPr userDrawn="1"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EECCBFD-9ED3-4167-961B-65218739F1A5}"/>
              </a:ext>
            </a:extLst>
          </p:cNvPr>
          <p:cNvCxnSpPr/>
          <p:nvPr userDrawn="1"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F95A2832-7EB2-44CE-B43D-FCA9D107E325}"/>
              </a:ext>
            </a:extLst>
          </p:cNvPr>
          <p:cNvCxnSpPr/>
          <p:nvPr userDrawn="1"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46278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C390-F8A0-4758-BE47-B70DBD6F6201}" type="datetimeFigureOut">
              <a:rPr lang="en-US" smtClean="0"/>
              <a:pPr/>
              <a:t>6/7/2022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09F2-A962-467F-8583-380132052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34415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06290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xmlns="" id="{B418BC65-FA9C-4AD6-96A5-06C2F5B697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790"/>
          <a:stretch/>
        </p:blipFill>
        <p:spPr>
          <a:xfrm>
            <a:off x="9034667" y="5560297"/>
            <a:ext cx="3157333" cy="102941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FA01F1A-8AE6-48F9-95F4-73790D6CA686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79574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047387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6761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01159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102690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xmlns="" id="{DF9EACC2-568A-498C-8601-A87328BD11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E1471D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xmlns="" id="{42E79C8A-E7C4-431E-B7EE-896656B478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790"/>
          <a:stretch/>
        </p:blipFill>
        <p:spPr>
          <a:xfrm>
            <a:off x="9034667" y="5560297"/>
            <a:ext cx="3157333" cy="10294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BBD1E00-A2D3-4202-961C-9DF3DF2683C9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7590A4E9-08A7-4826-8D90-46B546D1F341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138277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0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2294B36-D511-4E23-A768-EAFA149B5CC7}"/>
              </a:ext>
            </a:extLst>
          </p:cNvPr>
          <p:cNvSpPr/>
          <p:nvPr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5B42F6D-719A-45C6-BB57-84887368226C}"/>
              </a:ext>
            </a:extLst>
          </p:cNvPr>
          <p:cNvCxnSpPr/>
          <p:nvPr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9ACD6CB8-625C-44F5-9B90-77A60BCC4A2E}"/>
              </a:ext>
            </a:extLst>
          </p:cNvPr>
          <p:cNvCxnSpPr/>
          <p:nvPr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Rectangle 55">
            <a:extLst>
              <a:ext uri="{FF2B5EF4-FFF2-40B4-BE49-F238E27FC236}">
                <a16:creationId xmlns:a16="http://schemas.microsoft.com/office/drawing/2014/main" xmlns="" id="{078B106A-3121-420B-B2D9-854FF204BD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609600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3900">
                <a:solidFill>
                  <a:srgbClr val="4555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6C33664-ACD6-44A3-95A5-32325CBC9685}"/>
              </a:ext>
            </a:extLst>
          </p:cNvPr>
          <p:cNvSpPr/>
          <p:nvPr userDrawn="1"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EECCBFD-9ED3-4167-961B-65218739F1A5}"/>
              </a:ext>
            </a:extLst>
          </p:cNvPr>
          <p:cNvCxnSpPr/>
          <p:nvPr userDrawn="1"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7" name="Picture 16" descr="A close up of a sign&#10;&#10;Description automatically generated">
            <a:extLst>
              <a:ext uri="{FF2B5EF4-FFF2-40B4-BE49-F238E27FC236}">
                <a16:creationId xmlns:a16="http://schemas.microsoft.com/office/drawing/2014/main" xmlns="" id="{DE77B297-BA66-4928-B55A-853A709359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047818" y="317827"/>
            <a:ext cx="2671682" cy="962333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F95A2832-7EB2-44CE-B43D-FCA9D107E325}"/>
              </a:ext>
            </a:extLst>
          </p:cNvPr>
          <p:cNvCxnSpPr/>
          <p:nvPr userDrawn="1"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60693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52469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FA01F1A-8AE6-48F9-95F4-73790D6CA686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8">
            <a:extLst>
              <a:ext uri="{FF2B5EF4-FFF2-40B4-BE49-F238E27FC236}">
                <a16:creationId xmlns:a16="http://schemas.microsoft.com/office/drawing/2014/main" xmlns="" id="{AE3A72E3-C1BB-41C0-975D-BD50CDE816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412163" y="5357813"/>
            <a:ext cx="3776662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24016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C390-F8A0-4758-BE47-B70DBD6F6201}" type="datetimeFigureOut">
              <a:rPr lang="en-US" smtClean="0"/>
              <a:pPr/>
              <a:t>6/7/2022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09F2-A962-467F-8583-380132052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16767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26856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574200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210791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123261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>
            <a:extLst>
              <a:ext uri="{FF2B5EF4-FFF2-40B4-BE49-F238E27FC236}">
                <a16:creationId xmlns:a16="http://schemas.microsoft.com/office/drawing/2014/main" xmlns="" id="{8747257F-EDEA-4B19-A521-737D316575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31225" y="3414242"/>
            <a:ext cx="36576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xmlns="" id="{DF9EACC2-568A-498C-8601-A87328BD11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E1471D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xmlns="" id="{AF4F9F73-BEC1-4E4B-A964-017445771F6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148638" y="6231265"/>
            <a:ext cx="3686175" cy="266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063219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0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2294B36-D511-4E23-A768-EAFA149B5CC7}"/>
              </a:ext>
            </a:extLst>
          </p:cNvPr>
          <p:cNvSpPr/>
          <p:nvPr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5B42F6D-719A-45C6-BB57-84887368226C}"/>
              </a:ext>
            </a:extLst>
          </p:cNvPr>
          <p:cNvCxnSpPr/>
          <p:nvPr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9ACD6CB8-625C-44F5-9B90-77A60BCC4A2E}"/>
              </a:ext>
            </a:extLst>
          </p:cNvPr>
          <p:cNvCxnSpPr/>
          <p:nvPr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Rectangle 55">
            <a:extLst>
              <a:ext uri="{FF2B5EF4-FFF2-40B4-BE49-F238E27FC236}">
                <a16:creationId xmlns:a16="http://schemas.microsoft.com/office/drawing/2014/main" xmlns="" id="{078B106A-3121-420B-B2D9-854FF204BD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609600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3900">
                <a:solidFill>
                  <a:srgbClr val="4555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6C33664-ACD6-44A3-95A5-32325CBC9685}"/>
              </a:ext>
            </a:extLst>
          </p:cNvPr>
          <p:cNvSpPr/>
          <p:nvPr userDrawn="1"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EECCBFD-9ED3-4167-961B-65218739F1A5}"/>
              </a:ext>
            </a:extLst>
          </p:cNvPr>
          <p:cNvCxnSpPr/>
          <p:nvPr userDrawn="1"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7" name="Picture 16" descr="A close up of a sign&#10;&#10;Description automatically generated">
            <a:extLst>
              <a:ext uri="{FF2B5EF4-FFF2-40B4-BE49-F238E27FC236}">
                <a16:creationId xmlns:a16="http://schemas.microsoft.com/office/drawing/2014/main" xmlns="" id="{DE77B297-BA66-4928-B55A-853A709359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047818" y="317827"/>
            <a:ext cx="2671682" cy="962333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F95A2832-7EB2-44CE-B43D-FCA9D107E325}"/>
              </a:ext>
            </a:extLst>
          </p:cNvPr>
          <p:cNvCxnSpPr/>
          <p:nvPr userDrawn="1"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39588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63359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FA01F1A-8AE6-48F9-95F4-73790D6CA686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8">
            <a:extLst>
              <a:ext uri="{FF2B5EF4-FFF2-40B4-BE49-F238E27FC236}">
                <a16:creationId xmlns:a16="http://schemas.microsoft.com/office/drawing/2014/main" xmlns="" id="{AE3A72E3-C1BB-41C0-975D-BD50CDE816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412163" y="5357813"/>
            <a:ext cx="3776662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268991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35610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8613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C390-F8A0-4758-BE47-B70DBD6F6201}" type="datetimeFigureOut">
              <a:rPr lang="en-US" smtClean="0"/>
              <a:pPr/>
              <a:t>6/7/2022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09F2-A962-467F-8583-380132052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85819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57492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800143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>
            <a:extLst>
              <a:ext uri="{FF2B5EF4-FFF2-40B4-BE49-F238E27FC236}">
                <a16:creationId xmlns:a16="http://schemas.microsoft.com/office/drawing/2014/main" xmlns="" id="{8747257F-EDEA-4B19-A521-737D316575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31225" y="3414242"/>
            <a:ext cx="36576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xmlns="" id="{DF9EACC2-568A-498C-8601-A87328BD11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E1471D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358234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C390-F8A0-4758-BE47-B70DBD6F6201}" type="datetimeFigureOut">
              <a:rPr lang="en-US" smtClean="0"/>
              <a:pPr/>
              <a:t>6/7/2022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09F2-A962-467F-8583-380132052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807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C390-F8A0-4758-BE47-B70DBD6F6201}" type="datetimeFigureOut">
              <a:rPr lang="en-US" smtClean="0"/>
              <a:pPr/>
              <a:t>6/7/2022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09F2-A962-467F-8583-380132052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8284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C390-F8A0-4758-BE47-B70DBD6F6201}" type="datetimeFigureOut">
              <a:rPr lang="en-US" smtClean="0"/>
              <a:pPr/>
              <a:t>6/7/2022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09F2-A962-467F-8583-380132052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7771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C390-F8A0-4758-BE47-B70DBD6F6201}" type="datetimeFigureOut">
              <a:rPr lang="en-US" smtClean="0"/>
              <a:pPr/>
              <a:t>6/7/2022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09F2-A962-467F-8583-380132052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514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8C390-F8A0-4758-BE47-B70DBD6F6201}" type="datetimeFigureOut">
              <a:rPr lang="en-US" smtClean="0"/>
              <a:pPr/>
              <a:t>6/7/2022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409F2-A962-467F-8583-380132052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147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xmlns="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xmlns="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dirty="0">
              <a:solidFill>
                <a:srgbClr val="FFFFFF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DFEB3B6D-B8AE-4726-B830-C447FAD3394B}"/>
              </a:ext>
            </a:extLst>
          </p:cNvPr>
          <p:cNvCxnSpPr/>
          <p:nvPr userDrawn="1"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8577712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xmlns="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xmlns="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DFEB3B6D-B8AE-4726-B830-C447FAD3394B}"/>
              </a:ext>
            </a:extLst>
          </p:cNvPr>
          <p:cNvCxnSpPr/>
          <p:nvPr userDrawn="1"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9952513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xmlns="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xmlns="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DFEB3B6D-B8AE-4726-B830-C447FAD3394B}"/>
              </a:ext>
            </a:extLst>
          </p:cNvPr>
          <p:cNvCxnSpPr/>
          <p:nvPr userDrawn="1"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4950010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xmlns="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xmlns="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DFEB3B6D-B8AE-4726-B830-C447FAD3394B}"/>
              </a:ext>
            </a:extLst>
          </p:cNvPr>
          <p:cNvCxnSpPr/>
          <p:nvPr userDrawn="1"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4108585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xmlns="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xmlns="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DFEB3B6D-B8AE-4726-B830-C447FAD3394B}"/>
              </a:ext>
            </a:extLst>
          </p:cNvPr>
          <p:cNvCxnSpPr/>
          <p:nvPr userDrawn="1"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7421886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4" Type="http://schemas.openxmlformats.org/officeDocument/2006/relationships/hyperlink" Target="http://www.clinicaloptions.com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1.png"/><Relationship Id="rId5" Type="http://schemas.openxmlformats.org/officeDocument/2006/relationships/image" Target="../media/image17.svg"/><Relationship Id="rId4" Type="http://schemas.openxmlformats.org/officeDocument/2006/relationships/image" Target="../media/image20.png"/><Relationship Id="rId9" Type="http://schemas.openxmlformats.org/officeDocument/2006/relationships/image" Target="../media/image19.sv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://www.clinicaloptions.com/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://www.clinicaloptions.com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clinicaloptions.com/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nicaloptions.com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Interactive Approach</a:t>
            </a:r>
            <a:b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to COVID-19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009442" y="4365104"/>
            <a:ext cx="8817138" cy="23762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Dr.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Ilad Alavi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Darazam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Msc</a:t>
            </a:r>
            <a:r>
              <a:rPr lang="en-US" dirty="0">
                <a:solidFill>
                  <a:sysClr val="windowText" lastClr="000000"/>
                </a:solidFill>
              </a:rPr>
              <a:t>, M.D</a:t>
            </a:r>
            <a:r>
              <a:rPr lang="en-US" dirty="0" smtClean="0">
                <a:solidFill>
                  <a:sysClr val="windowText" lastClr="000000"/>
                </a:solidFill>
              </a:rPr>
              <a:t>. 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Assistant Professor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 Fellowship in 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Immunodeficiency and Transplantation Infectious Diseases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Loghman Hakim Hospital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Shahid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Beheshti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University of Medical 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Sciences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900" dirty="0" smtClean="0">
                <a:solidFill>
                  <a:sysClr val="windowText" lastClr="000000"/>
                </a:solidFill>
                <a:latin typeface="Calibri" panose="020F0502020204030204"/>
              </a:rPr>
              <a:t>2022 June</a:t>
            </a:r>
            <a:endParaRPr kumimoji="0" lang="en-CA" sz="19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43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759" y="238127"/>
            <a:ext cx="8457056" cy="2657354"/>
          </a:xfrm>
        </p:spPr>
      </p:pic>
      <p:pic>
        <p:nvPicPr>
          <p:cNvPr id="6" name="Content Placeholder 5" descr="Screen Clippi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759" y="3410153"/>
            <a:ext cx="9023078" cy="2349202"/>
          </a:xfrm>
        </p:spPr>
      </p:pic>
    </p:spTree>
    <p:extLst>
      <p:ext uri="{BB962C8B-B14F-4D97-AF65-F5344CB8AC3E}">
        <p14:creationId xmlns:p14="http://schemas.microsoft.com/office/powerpoint/2010/main" xmlns="" val="278463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one?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78794" y="1867437"/>
            <a:ext cx="48760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LAB:</a:t>
            </a:r>
          </a:p>
          <a:p>
            <a:r>
              <a:rPr lang="en-US" sz="2800" dirty="0" smtClean="0"/>
              <a:t>CBC, diff ?</a:t>
            </a:r>
          </a:p>
          <a:p>
            <a:r>
              <a:rPr lang="en-US" sz="2800" dirty="0" smtClean="0"/>
              <a:t>BUN, Cr, …?</a:t>
            </a:r>
          </a:p>
          <a:p>
            <a:r>
              <a:rPr lang="en-US" sz="2800" dirty="0" smtClean="0"/>
              <a:t>D-Dimer?</a:t>
            </a:r>
          </a:p>
          <a:p>
            <a:r>
              <a:rPr lang="en-US" sz="2800" dirty="0" smtClean="0"/>
              <a:t>LDH, Ferritin, </a:t>
            </a:r>
            <a:r>
              <a:rPr lang="en-US" sz="2800" dirty="0" err="1" smtClean="0"/>
              <a:t>Ast</a:t>
            </a:r>
            <a:r>
              <a:rPr lang="en-US" sz="2800" dirty="0" smtClean="0"/>
              <a:t>, Alt, Alp, </a:t>
            </a:r>
            <a:r>
              <a:rPr lang="en-US" sz="2800" dirty="0" err="1" smtClean="0"/>
              <a:t>Bili</a:t>
            </a:r>
            <a:r>
              <a:rPr lang="en-US" sz="2800" dirty="0" smtClean="0"/>
              <a:t> ?</a:t>
            </a:r>
          </a:p>
          <a:p>
            <a:r>
              <a:rPr lang="en-US" sz="2800" dirty="0" smtClean="0"/>
              <a:t>B/C?</a:t>
            </a:r>
          </a:p>
          <a:p>
            <a:r>
              <a:rPr lang="en-US" sz="2800" dirty="0" smtClean="0"/>
              <a:t>CRP?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06048" y="1867437"/>
            <a:ext cx="37477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Imaging:</a:t>
            </a:r>
          </a:p>
          <a:p>
            <a:endParaRPr lang="en-US" sz="2800" dirty="0"/>
          </a:p>
          <a:p>
            <a:r>
              <a:rPr lang="en-US" sz="2800" dirty="0" smtClean="0"/>
              <a:t>CXR?</a:t>
            </a:r>
          </a:p>
          <a:p>
            <a:r>
              <a:rPr lang="en-US" sz="2800" dirty="0" smtClean="0"/>
              <a:t>CT scan?</a:t>
            </a:r>
          </a:p>
        </p:txBody>
      </p:sp>
    </p:spTree>
    <p:extLst>
      <p:ext uri="{BB962C8B-B14F-4D97-AF65-F5344CB8AC3E}">
        <p14:creationId xmlns:p14="http://schemas.microsoft.com/office/powerpoint/2010/main" xmlns="" val="41685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oup 3">
            <a:extLst>
              <a:ext uri="{FF2B5EF4-FFF2-40B4-BE49-F238E27FC236}">
                <a16:creationId xmlns:a16="http://schemas.microsoft.com/office/drawing/2014/main" xmlns="" id="{FC7B7467-1F25-4FE6-B342-7D8D2B7CD4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33499271"/>
              </p:ext>
            </p:extLst>
          </p:nvPr>
        </p:nvGraphicFramePr>
        <p:xfrm>
          <a:off x="495300" y="1599567"/>
          <a:ext cx="5622925" cy="4257190"/>
        </p:xfrm>
        <a:graphic>
          <a:graphicData uri="http://schemas.openxmlformats.org/drawingml/2006/table">
            <a:tbl>
              <a:tblPr/>
              <a:tblGrid>
                <a:gridCol w="56229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13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Severe Pneumonia Treatment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481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Equip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patient care areas with pulse oximeters, functioning oxygen systems, and disposable, single-use, oxygen-delivering interfaces 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9113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Provide immediate supplemental oxygen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 patients with emergency signs during resuscitation (eg, obstructed/absent breathing, severe respiratory distress, central cyanosis, shock, coma/convulsions) and to stable hypoxemic patients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8481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Monitor for clinical deterioration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(eg, rapidly progressive respiratory failure, shock); provide immediate supportive care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8481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Practice cautious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fluid management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 patients without tissue hypoperfusion and fluid responsiveness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Nontherapeutic Management of </a:t>
            </a:r>
            <a:r>
              <a:rPr lang="en-US" dirty="0">
                <a:solidFill>
                  <a:srgbClr val="E1471D"/>
                </a:solidFill>
              </a:rPr>
              <a:t>Severe </a:t>
            </a:r>
            <a:r>
              <a:rPr lang="en-US" dirty="0"/>
              <a:t>COVID-19</a:t>
            </a:r>
          </a:p>
        </p:txBody>
      </p:sp>
      <p:sp>
        <p:nvSpPr>
          <p:cNvPr id="12" name="Text Box 15">
            <a:extLst>
              <a:ext uri="{FF2B5EF4-FFF2-40B4-BE49-F238E27FC236}">
                <a16:creationId xmlns:a16="http://schemas.microsoft.com/office/drawing/2014/main" xmlns="" id="{C7A46B24-57E8-404F-B885-94F52BE86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1" y="6183929"/>
            <a:ext cx="8290982" cy="461665"/>
          </a:xfrm>
          <a:prstGeom prst="rect">
            <a:avLst/>
          </a:prstGeom>
          <a:noFill/>
          <a:ln>
            <a:noFill/>
          </a:ln>
        </p:spPr>
        <p:txBody>
          <a:bodyPr wrap="square"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1. WHO. COVID-19 clinical management: living guidance. November 23, 2021.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2. NIH COVID-19 Treatment Guidelines. Clinical spectrum of SARS-CoV-2 infection. Last updated October 19, 2021. </a:t>
            </a:r>
          </a:p>
        </p:txBody>
      </p:sp>
      <p:graphicFrame>
        <p:nvGraphicFramePr>
          <p:cNvPr id="7" name="Group 3">
            <a:extLst>
              <a:ext uri="{FF2B5EF4-FFF2-40B4-BE49-F238E27FC236}">
                <a16:creationId xmlns="" xmlns:a16="http://schemas.microsoft.com/office/drawing/2014/main" id="{94D35D22-4DAE-4448-8B67-98D9B5BD81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89708577"/>
              </p:ext>
            </p:extLst>
          </p:nvPr>
        </p:nvGraphicFramePr>
        <p:xfrm>
          <a:off x="6421082" y="1583142"/>
          <a:ext cx="5373687" cy="2590880"/>
        </p:xfrm>
        <a:graphic>
          <a:graphicData uri="http://schemas.openxmlformats.org/drawingml/2006/table">
            <a:tbl>
              <a:tblPr/>
              <a:tblGrid>
                <a:gridCol w="53736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045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Initial Evaluation</a:t>
                      </a:r>
                      <a:r>
                        <a:rPr kumimoji="0" lang="en-US" sz="20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454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May include chest x-ray, ultrasound, or CT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454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Perform ECG if indicated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Obtain CBC with differential and metabolic profile including liver/renal function 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Inflammatory markers (eg, CRP, D-dimer, ferritin)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may be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prognostically valuable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8196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5" y="481012"/>
            <a:ext cx="7905750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91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36102350"/>
              </p:ext>
            </p:extLst>
          </p:nvPr>
        </p:nvGraphicFramePr>
        <p:xfrm>
          <a:off x="1618212" y="427627"/>
          <a:ext cx="8835973" cy="5669280"/>
        </p:xfrm>
        <a:graphic>
          <a:graphicData uri="http://schemas.openxmlformats.org/drawingml/2006/table">
            <a:tbl>
              <a:tblPr firstRow="1" firstCol="1" bandRow="1"/>
              <a:tblGrid>
                <a:gridCol w="3527589"/>
                <a:gridCol w="2846155"/>
                <a:gridCol w="2462229"/>
              </a:tblGrid>
              <a:tr h="7038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Laboratory </a:t>
                      </a: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test (unit)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Reference range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Result 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</a:tr>
              <a:tr h="47507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WBC (10</a:t>
                      </a:r>
                      <a:r>
                        <a:rPr lang="en-US" sz="2400" baseline="30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/µL)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Neutrophils (10</a:t>
                      </a:r>
                      <a:r>
                        <a:rPr lang="en-US" sz="2400" baseline="30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/µL)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Lymphocyte ( 10</a:t>
                      </a:r>
                      <a:r>
                        <a:rPr lang="en-US" sz="2400" baseline="30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/µL)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Monocyte 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( 10</a:t>
                      </a:r>
                      <a:r>
                        <a:rPr lang="en-US" sz="2400" baseline="30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/µL)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Basophil ( 10</a:t>
                      </a:r>
                      <a:r>
                        <a:rPr lang="en-US" sz="2400" baseline="30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/µL)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Eosinophil ( 10</a:t>
                      </a:r>
                      <a:r>
                        <a:rPr lang="en-US" sz="2400" baseline="30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/µL)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(gr/dl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MCV (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PLT( 10</a:t>
                      </a:r>
                      <a:r>
                        <a:rPr lang="en-US" sz="2400" baseline="30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/µL)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4-10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1.5-8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0.8-4.8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0.2-1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0-0.2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0-0.8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12-14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80-100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140-450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7.8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14.9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87.2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360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2250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77022790"/>
              </p:ext>
            </p:extLst>
          </p:nvPr>
        </p:nvGraphicFramePr>
        <p:xfrm>
          <a:off x="3441273" y="107251"/>
          <a:ext cx="5375182" cy="6695213"/>
        </p:xfrm>
        <a:graphic>
          <a:graphicData uri="http://schemas.openxmlformats.org/drawingml/2006/table">
            <a:tbl>
              <a:tblPr firstRow="1" firstCol="1" bandRow="1"/>
              <a:tblGrid>
                <a:gridCol w="2627395"/>
                <a:gridCol w="2747787"/>
              </a:tblGrid>
              <a:tr h="433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Test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Result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FF"/>
                    </a:solidFill>
                  </a:tcPr>
                </a:tc>
              </a:tr>
              <a:tr h="57065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BUN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D-Dimer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LDH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Ferritin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Ast</a:t>
                      </a: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Alp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Bili</a:t>
                      </a: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CRP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Lactate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4148" y="382137"/>
            <a:ext cx="2265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On Admission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68203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237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IDSA: Recommendations FOR Treatment of Patients With COVID-19</a:t>
            </a:r>
          </a:p>
        </p:txBody>
      </p:sp>
      <p:sp>
        <p:nvSpPr>
          <p:cNvPr id="4" name="Text Box 15">
            <a:extLst>
              <a:ext uri="{FF2B5EF4-FFF2-40B4-BE49-F238E27FC236}">
                <a16:creationId xmlns:a16="http://schemas.microsoft.com/office/drawing/2014/main" xmlns="" id="{9D213455-72BA-4D04-9CBE-2458DB85E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1" y="6368595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IDSA. COVID-19 Guideline, Part 1: Treatment and Management. Version 8.0.0. 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Group 3">
            <a:extLst>
              <a:ext uri="{FF2B5EF4-FFF2-40B4-BE49-F238E27FC236}">
                <a16:creationId xmlns:a16="http://schemas.microsoft.com/office/drawing/2014/main" xmlns="" id="{FC7B7467-1F25-4FE6-B342-7D8D2B7CD4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11510971"/>
              </p:ext>
            </p:extLst>
          </p:nvPr>
        </p:nvGraphicFramePr>
        <p:xfrm>
          <a:off x="723900" y="1600200"/>
          <a:ext cx="10731559" cy="1371648"/>
        </p:xfrm>
        <a:graphic>
          <a:graphicData uri="http://schemas.openxmlformats.org/drawingml/2006/table">
            <a:tbl>
              <a:tblPr/>
              <a:tblGrid>
                <a:gridCol w="22075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403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5836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3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IDSA Guidance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Patient Population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Treatment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3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Recommends </a:t>
                      </a:r>
                      <a:endParaRPr kumimoji="0" lang="en-US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8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critical* COVID-19</a:t>
                      </a:r>
                    </a:p>
                  </a:txBody>
                  <a:tcPr marL="121699" marR="121699" marT="45728" marB="4572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Dexamethasone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†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vs none</a:t>
                      </a:r>
                      <a:endParaRPr kumimoji="0" lang="en-US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Recommends in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clinical trial only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Ambulatory with mild to moderate COVID-19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Fluvoxamine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Bebtelovimab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632269" y="3119700"/>
            <a:ext cx="107315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*M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echanical ventilation or ECMO. Includes end organ dysfunction (eg, ARDS).</a:t>
            </a:r>
            <a:r>
              <a:rPr lang="en-US" sz="1400" cap="all" baseline="30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†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If unavailable, methylprednisolone and prednisone acceptable at equivalent total daily doses. </a:t>
            </a:r>
            <a:endParaRPr lang="en-US" sz="1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940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A4AF6D-5DC7-4873-AF90-5EE1D705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Meta-analysis of Systemic Corticosteroids in </a:t>
            </a:r>
            <a:br>
              <a:rPr lang="en-US" dirty="0"/>
            </a:br>
            <a:r>
              <a:rPr lang="en-US" dirty="0"/>
              <a:t>Critically III Patients With COVID-19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5819B46-FEAE-4B0B-B3CB-25CA20F1A8D6}"/>
              </a:ext>
            </a:extLst>
          </p:cNvPr>
          <p:cNvSpPr txBox="1"/>
          <p:nvPr/>
        </p:nvSpPr>
        <p:spPr bwMode="auto">
          <a:xfrm>
            <a:off x="705259" y="6109400"/>
            <a:ext cx="22791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4DA1BB"/>
              </a:buClr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</a:t>
            </a:r>
            <a:r>
              <a:rPr lang="en-US" sz="1400" dirty="0">
                <a:solidFill>
                  <a:srgbClr val="455560">
                    <a:lumMod val="10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Per Berlin Criteria.</a:t>
            </a:r>
            <a:endParaRPr lang="en-US" sz="1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5">
            <a:extLst>
              <a:ext uri="{FF2B5EF4-FFF2-40B4-BE49-F238E27FC236}">
                <a16:creationId xmlns:a16="http://schemas.microsoft.com/office/drawing/2014/main" xmlns="" id="{349BCAB6-679F-43ED-BABD-FBEF09BB3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238" y="6365904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WHO REACT Working Group. JAMA. 2020;324:1330.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Group 3">
            <a:extLst>
              <a:ext uri="{FF2B5EF4-FFF2-40B4-BE49-F238E27FC236}">
                <a16:creationId xmlns:a16="http://schemas.microsoft.com/office/drawing/2014/main" xmlns="" id="{EF266DCD-CDE7-4FE2-9007-E017747A38F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23900" y="1610296"/>
          <a:ext cx="10758488" cy="4486752"/>
        </p:xfrm>
        <a:graphic>
          <a:graphicData uri="http://schemas.openxmlformats.org/drawingml/2006/table">
            <a:tbl>
              <a:tblPr/>
              <a:tblGrid>
                <a:gridCol w="12225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889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16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541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4394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85689">
                  <a:extLst>
                    <a:ext uri="{9D8B030D-6E8A-4147-A177-3AD203B41FA5}">
                      <a16:colId xmlns:a16="http://schemas.microsoft.com/office/drawing/2014/main" xmlns="" val="793560661"/>
                    </a:ext>
                  </a:extLst>
                </a:gridCol>
                <a:gridCol w="1311485">
                  <a:extLst>
                    <a:ext uri="{9D8B030D-6E8A-4147-A177-3AD203B41FA5}">
                      <a16:colId xmlns:a16="http://schemas.microsoft.com/office/drawing/2014/main" xmlns="" val="2213867274"/>
                    </a:ext>
                  </a:extLst>
                </a:gridCol>
              </a:tblGrid>
              <a:tr h="25205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Trial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Location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Eligibility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Treatment Arms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Dose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Outcome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0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Primary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Mortality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5864069"/>
                  </a:ext>
                </a:extLst>
              </a:tr>
              <a:tr h="801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DEXA-COVID 19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Spain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Intubation, mechanical ventilation, moderate to severe ARDS*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Dexamethasone vs usual care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 mg/day IV for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 days, then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 mg/day IV for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 days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60-day mortality 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Day 28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1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CoDEX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Brazil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Intubation, mechanical ventilation, moderate to severe ARDS*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Dexamethasone vs usual care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 mg/day IV for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 days, then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 mg/day IV for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 days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Ventilator-free days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Day 28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8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RECOVERY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UK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Intubation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Dexamethasone vs usual care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 mg/day PO or IV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28-day mortality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Day 28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01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CAPE COVID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France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ICU/intermediate care unit, O</a:t>
                      </a:r>
                      <a:r>
                        <a:rPr kumimoji="0" lang="en-US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(≥6 L/min)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Hydrocortisone vs placebo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Continuous IV infusion 8-14 days with tapered dosing (200 mg/day to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50 mg/day)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21-day treatment failure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Day 21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0708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A4AF6D-5DC7-4873-AF90-5EE1D705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Meta-analysis of Systemic Corticosteroids in </a:t>
            </a:r>
            <a:br>
              <a:rPr lang="en-US" dirty="0"/>
            </a:br>
            <a:r>
              <a:rPr lang="en-US" dirty="0"/>
              <a:t>Critically III Patients With COVID-19</a:t>
            </a:r>
          </a:p>
        </p:txBody>
      </p:sp>
      <p:sp>
        <p:nvSpPr>
          <p:cNvPr id="4" name="Text Box 15">
            <a:extLst>
              <a:ext uri="{FF2B5EF4-FFF2-40B4-BE49-F238E27FC236}">
                <a16:creationId xmlns:a16="http://schemas.microsoft.com/office/drawing/2014/main" xmlns="" id="{1E8BA6F2-78FE-4A2C-A79E-0EAD1D76B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238" y="6365572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WHO REACT Working Group. JAMA. 2020;324:1330.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Group 3">
            <a:extLst>
              <a:ext uri="{FF2B5EF4-FFF2-40B4-BE49-F238E27FC236}">
                <a16:creationId xmlns:a16="http://schemas.microsoft.com/office/drawing/2014/main" xmlns="" id="{BCC093F4-0FA6-4D6C-AC92-3775D5979C2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23900" y="1611208"/>
          <a:ext cx="10758305" cy="4395296"/>
        </p:xfrm>
        <a:graphic>
          <a:graphicData uri="http://schemas.openxmlformats.org/drawingml/2006/table">
            <a:tbl>
              <a:tblPr/>
              <a:tblGrid>
                <a:gridCol w="10167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323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030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558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847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90827">
                  <a:extLst>
                    <a:ext uri="{9D8B030D-6E8A-4147-A177-3AD203B41FA5}">
                      <a16:colId xmlns:a16="http://schemas.microsoft.com/office/drawing/2014/main" xmlns="" val="793560661"/>
                    </a:ext>
                  </a:extLst>
                </a:gridCol>
                <a:gridCol w="1174689">
                  <a:extLst>
                    <a:ext uri="{9D8B030D-6E8A-4147-A177-3AD203B41FA5}">
                      <a16:colId xmlns:a16="http://schemas.microsoft.com/office/drawing/2014/main" xmlns="" val="2213867274"/>
                    </a:ext>
                  </a:extLst>
                </a:gridCol>
              </a:tblGrid>
              <a:tr h="14641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Trial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Location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Eligibility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Treatment Arms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Dose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Outcome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64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Primary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Mortality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5864069"/>
                  </a:ext>
                </a:extLst>
              </a:tr>
              <a:tr h="465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COVID STEROID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Denmark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</a:t>
                      </a:r>
                      <a:r>
                        <a:rPr kumimoji="0" lang="en-US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(≥10 L/min)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Hydrocortisone vs placebo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200 mg/ day IV for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days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Days alive without life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support at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Day 28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Day 28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88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REMAP-COVID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Australia, Canada, EU, New Zealand, UK, US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Admitted to ICU receiving high-flow nasal O</a:t>
                      </a:r>
                      <a:r>
                        <a:rPr kumimoji="0" lang="en-US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with FIO</a:t>
                      </a:r>
                      <a:r>
                        <a:rPr kumimoji="0" lang="en-US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≥0.4 at ≥30 L/min, noninvasive or invasive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ventilatory support, 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receiving vasopressors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Hydrocortisone vs usual care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50 mg IV every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 hr for 7 days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Composite of hospital mortality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and ICU organ support–free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days to Day 21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Day 28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723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Steroids-SARI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China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ICU with PaO</a:t>
                      </a:r>
                      <a:r>
                        <a:rPr kumimoji="0" lang="en-US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:FIO</a:t>
                      </a:r>
                      <a:r>
                        <a:rPr kumimoji="0" lang="en-US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&lt;200 mm Hg on positive pressure ventilation or high-flow nasal canulae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&gt;45 L/min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Methylprednisolone vs usual care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40 mg IV every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 hr for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 days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Lower lung injury score at Day 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and Day 14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Day 30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9241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2992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68 year-old man with fever, sore throat, malaise, headache, muscle pain, nausea since 5 days ago</a:t>
            </a:r>
          </a:p>
          <a:p>
            <a:endParaRPr lang="en-US" dirty="0"/>
          </a:p>
          <a:p>
            <a:r>
              <a:rPr lang="en-US" dirty="0" smtClean="0"/>
              <a:t>Non-productive cough and shortness of breath, two days before</a:t>
            </a:r>
          </a:p>
          <a:p>
            <a:endParaRPr lang="en-US" dirty="0"/>
          </a:p>
          <a:p>
            <a:r>
              <a:rPr lang="en-US" dirty="0" smtClean="0"/>
              <a:t>Exposure to his brother with flu-like illness: 11 days ago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07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A4AF6D-5DC7-4873-AF90-5EE1D705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Systemic Corticosteroids and 28-Day All-Cause </a:t>
            </a:r>
            <a:br>
              <a:rPr lang="en-US" dirty="0"/>
            </a:br>
            <a:r>
              <a:rPr lang="en-US" dirty="0"/>
              <a:t>Mortality in Critically Ill Patients With COVID-19</a:t>
            </a:r>
          </a:p>
        </p:txBody>
      </p:sp>
      <p:graphicFrame>
        <p:nvGraphicFramePr>
          <p:cNvPr id="11" name="Group 3">
            <a:extLst>
              <a:ext uri="{FF2B5EF4-FFF2-40B4-BE49-F238E27FC236}">
                <a16:creationId xmlns:a16="http://schemas.microsoft.com/office/drawing/2014/main" xmlns="" id="{5815F9DB-CFBE-4DDE-B1B8-0D7E38E74BB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23901" y="1600200"/>
          <a:ext cx="7098841" cy="4370832"/>
        </p:xfrm>
        <a:graphic>
          <a:graphicData uri="http://schemas.openxmlformats.org/drawingml/2006/table">
            <a:tbl>
              <a:tblPr/>
              <a:tblGrid>
                <a:gridCol w="1221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4511">
                  <a:extLst>
                    <a:ext uri="{9D8B030D-6E8A-4147-A177-3AD203B41FA5}">
                      <a16:colId xmlns:a16="http://schemas.microsoft.com/office/drawing/2014/main" xmlns="" val="4054070787"/>
                    </a:ext>
                  </a:extLst>
                </a:gridCol>
                <a:gridCol w="881219">
                  <a:extLst>
                    <a:ext uri="{9D8B030D-6E8A-4147-A177-3AD203B41FA5}">
                      <a16:colId xmlns:a16="http://schemas.microsoft.com/office/drawing/2014/main" xmlns="" val="2957073103"/>
                    </a:ext>
                  </a:extLst>
                </a:gridCol>
                <a:gridCol w="920723">
                  <a:extLst>
                    <a:ext uri="{9D8B030D-6E8A-4147-A177-3AD203B41FA5}">
                      <a16:colId xmlns:a16="http://schemas.microsoft.com/office/drawing/2014/main" xmlns="" val="4201804558"/>
                    </a:ext>
                  </a:extLst>
                </a:gridCol>
                <a:gridCol w="1248696">
                  <a:extLst>
                    <a:ext uri="{9D8B030D-6E8A-4147-A177-3AD203B41FA5}">
                      <a16:colId xmlns:a16="http://schemas.microsoft.com/office/drawing/2014/main" xmlns="" val="1626574192"/>
                    </a:ext>
                  </a:extLst>
                </a:gridCol>
                <a:gridCol w="832406">
                  <a:extLst>
                    <a:ext uri="{9D8B030D-6E8A-4147-A177-3AD203B41FA5}">
                      <a16:colId xmlns:a16="http://schemas.microsoft.com/office/drawing/2014/main" xmlns="" val="3010020035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Drug/Trial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Initial Dose</a:t>
                      </a:r>
                      <a:endParaRPr kumimoji="0" lang="en-GB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Deaths/n</a:t>
                      </a:r>
                      <a:endParaRPr lang="en-US" dirty="0"/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Odds Ratio </a:t>
                      </a:r>
                      <a:b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(95% CI)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Steroids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 Steroids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25864069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Dexamethasone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9791091"/>
                  </a:ext>
                </a:extLst>
              </a:tr>
              <a:tr h="144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DEXA-COVID 19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High: 20 mg/day IV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2/7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2/12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2.00 (0.21-18.69)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4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CoDEX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High: 20 mg/day IV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69/128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76/128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0.80 (0.49-1.31)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4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RECOVERY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Low: 6 mg/day PO or IV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95/324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283/683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0.59 (0.44-0.78)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4439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Subgroup fixed effect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166/459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361/823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0.64 (0.50-0.82)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&lt;.001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47704720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Hydrocortisone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10577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CAPE COVID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Low: 200 mg/day IV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11/75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20/73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4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COVID STEROID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Low: 200 mg/day IV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6/15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2/14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4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REMAP-COVID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Low: 50 mg every 6 hr IV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26/105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29/92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439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Subgroup fixed effect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43/195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51/179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0.69 (0.43-1.12)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.13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2426754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Methylprednisolone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4875850"/>
                  </a:ext>
                </a:extLst>
              </a:tr>
              <a:tr h="144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Steroids-SARI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High: 40 mg every 12 hr IV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13/24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13/23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0.91 (0.29-2.87)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.87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9241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Overall*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6615323"/>
                  </a:ext>
                </a:extLst>
              </a:tr>
              <a:tr h="14439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Overall (fixed effects)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222/678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425/1025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0.66 (0.53-0.82)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&lt;.001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35373138"/>
                  </a:ext>
                </a:extLst>
              </a:tr>
              <a:tr h="14439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Overall (random effects)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222/678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425/1025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0.70 (0.48-1.01)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.053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40142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79F77D1-B63A-4ED7-882B-8FE37F86C501}"/>
              </a:ext>
            </a:extLst>
          </p:cNvPr>
          <p:cNvSpPr txBox="1"/>
          <p:nvPr/>
        </p:nvSpPr>
        <p:spPr bwMode="auto">
          <a:xfrm>
            <a:off x="685800" y="5956546"/>
            <a:ext cx="366113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4DA1BB"/>
              </a:buClr>
              <a:buFont typeface="Wingdings" pitchFamily="2" charset="2"/>
              <a:buNone/>
              <a:defRPr/>
            </a:pPr>
            <a:r>
              <a:rPr lang="en-US" sz="1200" i="1" dirty="0">
                <a:solidFill>
                  <a:srgbClr val="455560">
                    <a:lumMod val="10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*P </a:t>
            </a:r>
            <a:r>
              <a:rPr lang="en-US" sz="1200" dirty="0">
                <a:solidFill>
                  <a:srgbClr val="455560">
                    <a:lumMod val="10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= .31 for heterogeneity; </a:t>
            </a:r>
            <a:r>
              <a:rPr lang="en-US" sz="1200" i="1" dirty="0">
                <a:solidFill>
                  <a:srgbClr val="455560">
                    <a:lumMod val="10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1200" i="1" baseline="30000" dirty="0">
                <a:solidFill>
                  <a:srgbClr val="455560">
                    <a:lumMod val="10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200" baseline="30000" dirty="0">
                <a:solidFill>
                  <a:srgbClr val="455560">
                    <a:lumMod val="10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455560">
                    <a:lumMod val="10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= 15.6%.</a:t>
            </a:r>
          </a:p>
        </p:txBody>
      </p:sp>
      <p:sp>
        <p:nvSpPr>
          <p:cNvPr id="10" name="Text Box 15">
            <a:extLst>
              <a:ext uri="{FF2B5EF4-FFF2-40B4-BE49-F238E27FC236}">
                <a16:creationId xmlns:a16="http://schemas.microsoft.com/office/drawing/2014/main" xmlns="" id="{FCA41406-9B1C-4225-95A0-6FA2A638F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238" y="6365572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WHO REACT Working Group. JAMA. 2020;324:1330.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7F55FF4-DA77-471C-8D45-8453DC84F8A4}"/>
              </a:ext>
            </a:extLst>
          </p:cNvPr>
          <p:cNvSpPr txBox="1"/>
          <p:nvPr/>
        </p:nvSpPr>
        <p:spPr bwMode="auto">
          <a:xfrm>
            <a:off x="10811494" y="1536174"/>
            <a:ext cx="1079702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defRPr/>
            </a:pPr>
            <a: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Weight, 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BD15AA4-C1E0-4FE6-8FC4-A993092174ED}"/>
              </a:ext>
            </a:extLst>
          </p:cNvPr>
          <p:cNvSpPr txBox="1"/>
          <p:nvPr/>
        </p:nvSpPr>
        <p:spPr bwMode="auto">
          <a:xfrm>
            <a:off x="10811494" y="2331957"/>
            <a:ext cx="95123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0.92</a:t>
            </a:r>
            <a:b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18.69</a:t>
            </a:r>
            <a:b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57.00</a:t>
            </a:r>
            <a:b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76.60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399DB8B-3152-47AA-B987-26AE5D36E2F2}"/>
              </a:ext>
            </a:extLst>
          </p:cNvPr>
          <p:cNvSpPr txBox="1"/>
          <p:nvPr/>
        </p:nvSpPr>
        <p:spPr bwMode="auto">
          <a:xfrm>
            <a:off x="10811494" y="3622933"/>
            <a:ext cx="893618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6.80</a:t>
            </a: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1.39</a:t>
            </a: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11.75</a:t>
            </a: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19.94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93E53C7-23D4-4779-956F-241AEA4B9FBF}"/>
              </a:ext>
            </a:extLst>
          </p:cNvPr>
          <p:cNvSpPr txBox="1"/>
          <p:nvPr/>
        </p:nvSpPr>
        <p:spPr bwMode="auto">
          <a:xfrm>
            <a:off x="10811494" y="4898814"/>
            <a:ext cx="1079702" cy="84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3.46</a:t>
            </a:r>
            <a:b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100.00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D82103E-82FD-4F3B-AD88-57946A55A6C7}"/>
              </a:ext>
            </a:extLst>
          </p:cNvPr>
          <p:cNvSpPr txBox="1"/>
          <p:nvPr/>
        </p:nvSpPr>
        <p:spPr bwMode="auto">
          <a:xfrm>
            <a:off x="8580913" y="1536174"/>
            <a:ext cx="107970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defRPr/>
            </a:pPr>
            <a: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Favors</a:t>
            </a:r>
            <a:b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Steroids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B2649EB-20C1-4CB9-B68C-D76498ED2347}"/>
              </a:ext>
            </a:extLst>
          </p:cNvPr>
          <p:cNvSpPr txBox="1"/>
          <p:nvPr/>
        </p:nvSpPr>
        <p:spPr bwMode="auto">
          <a:xfrm>
            <a:off x="9491886" y="1536174"/>
            <a:ext cx="127590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defRPr/>
            </a:pPr>
            <a: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Favors No Steroids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B480BEDF-19D4-46FB-9590-610C26C1F1A3}"/>
              </a:ext>
            </a:extLst>
          </p:cNvPr>
          <p:cNvCxnSpPr>
            <a:cxnSpLocks/>
          </p:cNvCxnSpPr>
          <p:nvPr/>
        </p:nvCxnSpPr>
        <p:spPr bwMode="auto">
          <a:xfrm>
            <a:off x="8053819" y="5940713"/>
            <a:ext cx="2674216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3E307088-6F0E-4567-916E-887398CEAECE}"/>
              </a:ext>
            </a:extLst>
          </p:cNvPr>
          <p:cNvCxnSpPr>
            <a:cxnSpLocks/>
          </p:cNvCxnSpPr>
          <p:nvPr/>
        </p:nvCxnSpPr>
        <p:spPr bwMode="auto">
          <a:xfrm flipV="1">
            <a:off x="9485745" y="1600200"/>
            <a:ext cx="0" cy="4172065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193ACAD4-0C2E-4E5D-913C-8F04BC515A9C}"/>
              </a:ext>
            </a:extLst>
          </p:cNvPr>
          <p:cNvCxnSpPr>
            <a:cxnSpLocks/>
            <a:stCxn id="83" idx="0"/>
          </p:cNvCxnSpPr>
          <p:nvPr/>
        </p:nvCxnSpPr>
        <p:spPr bwMode="auto">
          <a:xfrm flipH="1" flipV="1">
            <a:off x="9120764" y="2262546"/>
            <a:ext cx="0" cy="349841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EF1CC534-5082-4F2A-B0A3-EB05665C89BE}"/>
              </a:ext>
            </a:extLst>
          </p:cNvPr>
          <p:cNvCxnSpPr>
            <a:cxnSpLocks/>
          </p:cNvCxnSpPr>
          <p:nvPr/>
        </p:nvCxnSpPr>
        <p:spPr bwMode="auto">
          <a:xfrm>
            <a:off x="8068108" y="5940713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398D120E-A8EF-4693-A4E6-759A30C0CA9D}"/>
              </a:ext>
            </a:extLst>
          </p:cNvPr>
          <p:cNvCxnSpPr>
            <a:cxnSpLocks/>
          </p:cNvCxnSpPr>
          <p:nvPr/>
        </p:nvCxnSpPr>
        <p:spPr bwMode="auto">
          <a:xfrm>
            <a:off x="8425295" y="5940713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7A5FCF39-66A0-4577-810C-B45173008642}"/>
              </a:ext>
            </a:extLst>
          </p:cNvPr>
          <p:cNvCxnSpPr>
            <a:cxnSpLocks/>
          </p:cNvCxnSpPr>
          <p:nvPr/>
        </p:nvCxnSpPr>
        <p:spPr bwMode="auto">
          <a:xfrm>
            <a:off x="8691995" y="5940713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056BD0C-18FA-4817-97F9-8EEE9F93D759}"/>
              </a:ext>
            </a:extLst>
          </p:cNvPr>
          <p:cNvCxnSpPr>
            <a:cxnSpLocks/>
          </p:cNvCxnSpPr>
          <p:nvPr/>
        </p:nvCxnSpPr>
        <p:spPr bwMode="auto">
          <a:xfrm>
            <a:off x="8887258" y="5940713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D5F3873C-99D4-48A3-B6CE-885C8EE7FEB0}"/>
              </a:ext>
            </a:extLst>
          </p:cNvPr>
          <p:cNvCxnSpPr>
            <a:cxnSpLocks/>
          </p:cNvCxnSpPr>
          <p:nvPr/>
        </p:nvCxnSpPr>
        <p:spPr bwMode="auto">
          <a:xfrm>
            <a:off x="9034895" y="5940713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74D54478-ED7E-4FB5-B23E-DEAEECA0AD58}"/>
              </a:ext>
            </a:extLst>
          </p:cNvPr>
          <p:cNvCxnSpPr>
            <a:cxnSpLocks/>
          </p:cNvCxnSpPr>
          <p:nvPr/>
        </p:nvCxnSpPr>
        <p:spPr bwMode="auto">
          <a:xfrm>
            <a:off x="9177770" y="5940713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58B0FF2D-0141-4310-B4F3-173E5167A3D3}"/>
              </a:ext>
            </a:extLst>
          </p:cNvPr>
          <p:cNvCxnSpPr>
            <a:cxnSpLocks/>
          </p:cNvCxnSpPr>
          <p:nvPr/>
        </p:nvCxnSpPr>
        <p:spPr bwMode="auto">
          <a:xfrm>
            <a:off x="9301595" y="5940713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E4017A7F-E948-46B8-B7FA-7C1D92D9C872}"/>
              </a:ext>
            </a:extLst>
          </p:cNvPr>
          <p:cNvCxnSpPr>
            <a:cxnSpLocks/>
          </p:cNvCxnSpPr>
          <p:nvPr/>
        </p:nvCxnSpPr>
        <p:spPr bwMode="auto">
          <a:xfrm>
            <a:off x="9392911" y="5940713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333BDE2F-B976-4851-B539-48414978C2D7}"/>
              </a:ext>
            </a:extLst>
          </p:cNvPr>
          <p:cNvCxnSpPr>
            <a:cxnSpLocks/>
          </p:cNvCxnSpPr>
          <p:nvPr/>
        </p:nvCxnSpPr>
        <p:spPr bwMode="auto">
          <a:xfrm>
            <a:off x="9485745" y="5940713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550ECD5B-FE5E-4761-9CE3-F5E3B9CA618F}"/>
              </a:ext>
            </a:extLst>
          </p:cNvPr>
          <p:cNvCxnSpPr>
            <a:cxnSpLocks/>
          </p:cNvCxnSpPr>
          <p:nvPr/>
        </p:nvCxnSpPr>
        <p:spPr bwMode="auto">
          <a:xfrm>
            <a:off x="10118436" y="5940713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B6F86B25-E5DA-404A-B54C-568997834E97}"/>
              </a:ext>
            </a:extLst>
          </p:cNvPr>
          <p:cNvCxnSpPr>
            <a:cxnSpLocks/>
          </p:cNvCxnSpPr>
          <p:nvPr/>
        </p:nvCxnSpPr>
        <p:spPr bwMode="auto">
          <a:xfrm>
            <a:off x="10446327" y="5940713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12FC158D-9790-49B1-991C-6B669EB56E05}"/>
              </a:ext>
            </a:extLst>
          </p:cNvPr>
          <p:cNvCxnSpPr>
            <a:cxnSpLocks/>
          </p:cNvCxnSpPr>
          <p:nvPr/>
        </p:nvCxnSpPr>
        <p:spPr bwMode="auto">
          <a:xfrm>
            <a:off x="10718509" y="5940713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5215D42E-9EBE-48FB-A168-FB7D83C4B6F9}"/>
              </a:ext>
            </a:extLst>
          </p:cNvPr>
          <p:cNvSpPr txBox="1"/>
          <p:nvPr/>
        </p:nvSpPr>
        <p:spPr bwMode="auto">
          <a:xfrm>
            <a:off x="8077883" y="6125450"/>
            <a:ext cx="26742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Odds Ratio (95% CI)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F1B77E7A-8578-46D2-AF66-25A2FA2ECF06}"/>
              </a:ext>
            </a:extLst>
          </p:cNvPr>
          <p:cNvSpPr txBox="1"/>
          <p:nvPr/>
        </p:nvSpPr>
        <p:spPr bwMode="auto">
          <a:xfrm>
            <a:off x="7800254" y="5928018"/>
            <a:ext cx="5449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E7DD525-9E59-4B5C-A8D1-D5921E6A771E}"/>
              </a:ext>
            </a:extLst>
          </p:cNvPr>
          <p:cNvSpPr txBox="1"/>
          <p:nvPr/>
        </p:nvSpPr>
        <p:spPr bwMode="auto">
          <a:xfrm>
            <a:off x="9216019" y="5928018"/>
            <a:ext cx="5449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4B735835-8026-475C-A4BF-A8EFDBCC7D18}"/>
              </a:ext>
            </a:extLst>
          </p:cNvPr>
          <p:cNvSpPr txBox="1"/>
          <p:nvPr/>
        </p:nvSpPr>
        <p:spPr bwMode="auto">
          <a:xfrm>
            <a:off x="10469851" y="5928018"/>
            <a:ext cx="5449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xmlns="" id="{38F5BC3A-3034-4709-B168-C0B2E930D2A0}"/>
              </a:ext>
            </a:extLst>
          </p:cNvPr>
          <p:cNvCxnSpPr/>
          <p:nvPr/>
        </p:nvCxnSpPr>
        <p:spPr bwMode="auto">
          <a:xfrm>
            <a:off x="8109504" y="2498149"/>
            <a:ext cx="2618531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xmlns="" id="{EBF41116-08E1-49E3-A1EC-A5CF1DFDACEE}"/>
              </a:ext>
            </a:extLst>
          </p:cNvPr>
          <p:cNvCxnSpPr>
            <a:cxnSpLocks/>
          </p:cNvCxnSpPr>
          <p:nvPr/>
        </p:nvCxnSpPr>
        <p:spPr bwMode="auto">
          <a:xfrm>
            <a:off x="9120764" y="4048971"/>
            <a:ext cx="1621560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182A44F1-7E25-470E-861D-14260A82A230}"/>
              </a:ext>
            </a:extLst>
          </p:cNvPr>
          <p:cNvCxnSpPr/>
          <p:nvPr/>
        </p:nvCxnSpPr>
        <p:spPr bwMode="auto">
          <a:xfrm>
            <a:off x="8848725" y="2740946"/>
            <a:ext cx="876300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3422BE26-5C69-4989-B8CE-86333103FDF2}"/>
              </a:ext>
            </a:extLst>
          </p:cNvPr>
          <p:cNvCxnSpPr>
            <a:cxnSpLocks/>
          </p:cNvCxnSpPr>
          <p:nvPr/>
        </p:nvCxnSpPr>
        <p:spPr bwMode="auto">
          <a:xfrm>
            <a:off x="8761845" y="3002884"/>
            <a:ext cx="525030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xmlns="" id="{6556CBC3-DE87-4A35-9BFC-C939A2FA8FD9}"/>
              </a:ext>
            </a:extLst>
          </p:cNvPr>
          <p:cNvCxnSpPr>
            <a:cxnSpLocks/>
          </p:cNvCxnSpPr>
          <p:nvPr/>
        </p:nvCxnSpPr>
        <p:spPr bwMode="auto">
          <a:xfrm>
            <a:off x="8053819" y="3786944"/>
            <a:ext cx="1485469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ABC57B50-7682-4A6D-B2A9-0F36617B6325}"/>
              </a:ext>
            </a:extLst>
          </p:cNvPr>
          <p:cNvCxnSpPr>
            <a:cxnSpLocks/>
          </p:cNvCxnSpPr>
          <p:nvPr/>
        </p:nvCxnSpPr>
        <p:spPr bwMode="auto">
          <a:xfrm>
            <a:off x="8629650" y="4287005"/>
            <a:ext cx="1126552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C11F4276-239B-4455-9CC7-E503FD07F100}"/>
              </a:ext>
            </a:extLst>
          </p:cNvPr>
          <p:cNvCxnSpPr>
            <a:cxnSpLocks/>
          </p:cNvCxnSpPr>
          <p:nvPr/>
        </p:nvCxnSpPr>
        <p:spPr bwMode="auto">
          <a:xfrm>
            <a:off x="8373776" y="5047323"/>
            <a:ext cx="2072551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xmlns="" id="{F641D5EF-00AF-4425-95F9-45C49274C29E}"/>
              </a:ext>
            </a:extLst>
          </p:cNvPr>
          <p:cNvSpPr/>
          <p:nvPr/>
        </p:nvSpPr>
        <p:spPr bwMode="auto">
          <a:xfrm>
            <a:off x="9215338" y="2669662"/>
            <a:ext cx="152937" cy="152937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xmlns="" id="{F3F5F24A-2172-4E59-9B1B-D2A7CFC8507C}"/>
              </a:ext>
            </a:extLst>
          </p:cNvPr>
          <p:cNvSpPr/>
          <p:nvPr/>
        </p:nvSpPr>
        <p:spPr bwMode="auto">
          <a:xfrm>
            <a:off x="8891444" y="2875875"/>
            <a:ext cx="257557" cy="257557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xmlns="" id="{555D4C1E-46F0-43AB-970D-388A30093E33}"/>
              </a:ext>
            </a:extLst>
          </p:cNvPr>
          <p:cNvSpPr/>
          <p:nvPr/>
        </p:nvSpPr>
        <p:spPr bwMode="auto">
          <a:xfrm>
            <a:off x="8740572" y="3736180"/>
            <a:ext cx="92002" cy="92002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7F70BD8F-354C-4FE2-A4CD-F12C58DBD5CB}"/>
              </a:ext>
            </a:extLst>
          </p:cNvPr>
          <p:cNvSpPr/>
          <p:nvPr/>
        </p:nvSpPr>
        <p:spPr bwMode="auto">
          <a:xfrm>
            <a:off x="9136531" y="4231071"/>
            <a:ext cx="113475" cy="113475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804BEAC7-DB64-4DF8-9BE5-885BA1EEE88B}"/>
              </a:ext>
            </a:extLst>
          </p:cNvPr>
          <p:cNvSpPr/>
          <p:nvPr/>
        </p:nvSpPr>
        <p:spPr bwMode="auto">
          <a:xfrm>
            <a:off x="10691297" y="4011770"/>
            <a:ext cx="64876" cy="64876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F97B51E7-8D75-4F34-B8CB-2D40AA0B65B3}"/>
              </a:ext>
            </a:extLst>
          </p:cNvPr>
          <p:cNvSpPr/>
          <p:nvPr/>
        </p:nvSpPr>
        <p:spPr bwMode="auto">
          <a:xfrm>
            <a:off x="10069689" y="2465711"/>
            <a:ext cx="64876" cy="64876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xmlns="" id="{4F250237-822B-4173-A7F6-45F0DE6DFDC6}"/>
              </a:ext>
            </a:extLst>
          </p:cNvPr>
          <p:cNvSpPr/>
          <p:nvPr/>
        </p:nvSpPr>
        <p:spPr bwMode="auto">
          <a:xfrm>
            <a:off x="9364785" y="5006120"/>
            <a:ext cx="74464" cy="74464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7" name="Flowchart: Decision 76">
            <a:extLst>
              <a:ext uri="{FF2B5EF4-FFF2-40B4-BE49-F238E27FC236}">
                <a16:creationId xmlns:a16="http://schemas.microsoft.com/office/drawing/2014/main" xmlns="" id="{E4C34A6A-06A9-4A1B-B384-AB34386C6142}"/>
              </a:ext>
            </a:extLst>
          </p:cNvPr>
          <p:cNvSpPr/>
          <p:nvPr/>
        </p:nvSpPr>
        <p:spPr bwMode="auto">
          <a:xfrm>
            <a:off x="8901801" y="3163735"/>
            <a:ext cx="399785" cy="158924"/>
          </a:xfrm>
          <a:prstGeom prst="flowChartDecision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9" name="Flowchart: Decision 78">
            <a:extLst>
              <a:ext uri="{FF2B5EF4-FFF2-40B4-BE49-F238E27FC236}">
                <a16:creationId xmlns:a16="http://schemas.microsoft.com/office/drawing/2014/main" xmlns="" id="{F015B921-7FAD-446A-AF16-61E937B8F05B}"/>
              </a:ext>
            </a:extLst>
          </p:cNvPr>
          <p:cNvSpPr/>
          <p:nvPr/>
        </p:nvSpPr>
        <p:spPr bwMode="auto">
          <a:xfrm>
            <a:off x="8762221" y="4454813"/>
            <a:ext cx="838979" cy="158924"/>
          </a:xfrm>
          <a:prstGeom prst="flowChartDecision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1" name="Flowchart: Decision 80">
            <a:extLst>
              <a:ext uri="{FF2B5EF4-FFF2-40B4-BE49-F238E27FC236}">
                <a16:creationId xmlns:a16="http://schemas.microsoft.com/office/drawing/2014/main" xmlns="" id="{0D9143E8-E7AD-440C-A32B-E34B35424B59}"/>
              </a:ext>
            </a:extLst>
          </p:cNvPr>
          <p:cNvSpPr/>
          <p:nvPr/>
        </p:nvSpPr>
        <p:spPr bwMode="auto">
          <a:xfrm>
            <a:off x="8931973" y="5591488"/>
            <a:ext cx="399785" cy="158924"/>
          </a:xfrm>
          <a:prstGeom prst="flowChartDecision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3" name="Flowchart: Decision 82">
            <a:extLst>
              <a:ext uri="{FF2B5EF4-FFF2-40B4-BE49-F238E27FC236}">
                <a16:creationId xmlns:a16="http://schemas.microsoft.com/office/drawing/2014/main" xmlns="" id="{D7373AA4-AF61-41E1-A68B-823279E1CB70}"/>
              </a:ext>
            </a:extLst>
          </p:cNvPr>
          <p:cNvSpPr/>
          <p:nvPr/>
        </p:nvSpPr>
        <p:spPr bwMode="auto">
          <a:xfrm>
            <a:off x="8862820" y="5760956"/>
            <a:ext cx="622919" cy="158924"/>
          </a:xfrm>
          <a:prstGeom prst="flowChartDecision">
            <a:avLst/>
          </a:prstGeom>
          <a:solidFill>
            <a:schemeClr val="accent2">
              <a:lumMod val="20000"/>
              <a:lumOff val="80000"/>
            </a:schemeClr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676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A4AF6D-5DC7-4873-AF90-5EE1D705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Subgroup Analysis of Systemic Corticosteroids and </a:t>
            </a:r>
            <a:br>
              <a:rPr lang="en-US" dirty="0"/>
            </a:br>
            <a:r>
              <a:rPr lang="en-US" dirty="0"/>
              <a:t>28-Day All-Cause Mortality in Patients With COVID-19</a:t>
            </a: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xmlns="" id="{23239D37-5E12-42CB-88B5-2CD28D53214D}"/>
              </a:ext>
            </a:extLst>
          </p:cNvPr>
          <p:cNvGrpSpPr>
            <a:grpSpLocks/>
          </p:cNvGrpSpPr>
          <p:nvPr/>
        </p:nvGrpSpPr>
        <p:grpSpPr bwMode="auto">
          <a:xfrm>
            <a:off x="9392911" y="6213768"/>
            <a:ext cx="2488502" cy="449064"/>
            <a:chOff x="9602074" y="3550251"/>
            <a:chExt cx="2488502" cy="44925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4955973B-E87C-4FE5-A445-70701BFC19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1978" y="3550251"/>
              <a:ext cx="569913" cy="181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xmlns="" id="{C5196E40-D8FE-44AA-A7D3-1797ED8B7E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2074" y="3691599"/>
              <a:ext cx="2488502" cy="307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dirty="0">
                  <a:solidFill>
                    <a:srgbClr val="45556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Slide credit: </a:t>
              </a:r>
              <a:r>
                <a:rPr lang="en-US" altLang="en-US" sz="1400" dirty="0">
                  <a:solidFill>
                    <a:srgbClr val="455560"/>
                  </a:solidFill>
                  <a:latin typeface="Calibri" panose="020F0502020204030204" pitchFamily="34" charset="0"/>
                  <a:cs typeface="Arial" panose="020B0604020202020204" pitchFamily="34" charset="0"/>
                  <a:hlinkClick r:id="rId4"/>
                </a:rPr>
                <a:t>clinicaloptions.com</a:t>
              </a:r>
              <a:endParaRPr lang="en-US" altLang="en-US" sz="140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1" name="Group 3">
            <a:extLst>
              <a:ext uri="{FF2B5EF4-FFF2-40B4-BE49-F238E27FC236}">
                <a16:creationId xmlns:a16="http://schemas.microsoft.com/office/drawing/2014/main" xmlns="" id="{5815F9DB-CFBE-4DDE-B1B8-0D7E38E74BB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23900" y="1600201"/>
          <a:ext cx="6660315" cy="4352544"/>
        </p:xfrm>
        <a:graphic>
          <a:graphicData uri="http://schemas.openxmlformats.org/drawingml/2006/table">
            <a:tbl>
              <a:tblPr/>
              <a:tblGrid>
                <a:gridCol w="25211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62828">
                  <a:extLst>
                    <a:ext uri="{9D8B030D-6E8A-4147-A177-3AD203B41FA5}">
                      <a16:colId xmlns:a16="http://schemas.microsoft.com/office/drawing/2014/main" xmlns="" val="2582443531"/>
                    </a:ext>
                  </a:extLst>
                </a:gridCol>
                <a:gridCol w="1363488">
                  <a:extLst>
                    <a:ext uri="{9D8B030D-6E8A-4147-A177-3AD203B41FA5}">
                      <a16:colId xmlns:a16="http://schemas.microsoft.com/office/drawing/2014/main" xmlns="" val="592876987"/>
                    </a:ext>
                  </a:extLst>
                </a:gridCol>
                <a:gridCol w="1512843">
                  <a:extLst>
                    <a:ext uri="{9D8B030D-6E8A-4147-A177-3AD203B41FA5}">
                      <a16:colId xmlns:a16="http://schemas.microsoft.com/office/drawing/2014/main" xmlns="" val="1890915947"/>
                    </a:ext>
                  </a:extLst>
                </a:gridCol>
              </a:tblGrid>
              <a:tr h="24180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Subgroup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Deaths/n</a:t>
                      </a:r>
                      <a:endParaRPr lang="en-US" dirty="0"/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Odds Ratio (95% CI)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18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Steroids</a:t>
                      </a:r>
                      <a:endParaRPr lang="en-US" dirty="0"/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 Steroids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25864069"/>
                  </a:ext>
                </a:extLst>
              </a:tr>
              <a:tr h="241808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Invasive mechanical ventilation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9791091"/>
                  </a:ext>
                </a:extLst>
              </a:tr>
              <a:tr h="241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No (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kumimoji="0" lang="en-US" sz="1200" b="0" i="1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= 0%)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14/70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28/74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0.41 (0.19-0.88)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1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Yes (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kumimoji="0" lang="en-US" sz="1200" b="0" i="1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= 44.1%)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208/608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397/951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0.69 (0.55-0.86)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1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treatment w/out IMV (RECOVERY)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298/1279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682/2604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0.86 (0.73-1.00)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1808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Taking vasoactive medication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1057788"/>
                  </a:ext>
                </a:extLst>
              </a:tr>
              <a:tr h="241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No (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kumimoji="0" lang="en-US" sz="1200" b="0" i="1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= 0%)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51/184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68/184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0.55 (0.34-0.88)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1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Yes (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kumimoji="0" lang="en-US" sz="1200" b="0" i="1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= 0%)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76/169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74/158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1.05 (0.65-1.69)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1808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Age, yr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4875850"/>
                  </a:ext>
                </a:extLst>
              </a:tr>
              <a:tr h="241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≤60 (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kumimoji="0" lang="en-US" sz="1200" b="0" i="1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= 0%)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72/338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141/483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0.67 (0.48-0.94)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9241902"/>
                  </a:ext>
                </a:extLst>
              </a:tr>
              <a:tr h="241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&gt;60 (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kumimoji="0" lang="en-US" sz="1200" b="0" i="1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= 49.7%)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150/339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284/541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0.69 (0.51-0.93)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35373138"/>
                  </a:ext>
                </a:extLst>
              </a:tr>
              <a:tr h="241808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Sex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401425"/>
                  </a:ext>
                </a:extLst>
              </a:tr>
              <a:tr h="241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Female (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kumimoji="0" lang="en-US" sz="1200" b="0" i="1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= 0%)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60/202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106/286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0.66 (0.43-0.99)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243784"/>
                  </a:ext>
                </a:extLst>
              </a:tr>
              <a:tr h="241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Male (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kumimoji="0" lang="en-US" sz="1200" b="0" i="1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= 14.7%)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162/476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319/739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0.66 (0.51-0.84)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2801235"/>
                  </a:ext>
                </a:extLst>
              </a:tr>
              <a:tr h="241808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Symptomatic, days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7861900"/>
                  </a:ext>
                </a:extLst>
              </a:tr>
              <a:tr h="241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≤7 (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kumimoji="0" lang="en-US" sz="1200" b="0" i="1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= 69.1%)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51/130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99/211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0.63 (0.39-1.04)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4419228"/>
                  </a:ext>
                </a:extLst>
              </a:tr>
              <a:tr h="241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&gt;7 (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kumimoji="0" lang="en-US" sz="1200" b="0" i="1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= 0%)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139/418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293/693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5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0.64 (0.49-0.83)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5093315"/>
                  </a:ext>
                </a:extLst>
              </a:tr>
            </a:tbl>
          </a:graphicData>
        </a:graphic>
      </p:graphicFrame>
      <p:sp>
        <p:nvSpPr>
          <p:cNvPr id="8" name="Text Box 15">
            <a:extLst>
              <a:ext uri="{FF2B5EF4-FFF2-40B4-BE49-F238E27FC236}">
                <a16:creationId xmlns:a16="http://schemas.microsoft.com/office/drawing/2014/main" xmlns="" id="{12E99328-C66F-4A9D-A45D-8F15FEA4E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238" y="6365572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WHO REACT Working Group. JAMA. 2020;324:1330.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70B82DB-797C-4941-ADDB-5A7D174165D1}"/>
              </a:ext>
            </a:extLst>
          </p:cNvPr>
          <p:cNvSpPr txBox="1"/>
          <p:nvPr/>
        </p:nvSpPr>
        <p:spPr bwMode="auto">
          <a:xfrm>
            <a:off x="10631346" y="1604893"/>
            <a:ext cx="1079702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defRPr/>
            </a:pPr>
            <a: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Weight, 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84B1FDA-9AEC-4291-BAED-91A0C600FBB7}"/>
              </a:ext>
            </a:extLst>
          </p:cNvPr>
          <p:cNvSpPr txBox="1"/>
          <p:nvPr/>
        </p:nvSpPr>
        <p:spPr bwMode="auto">
          <a:xfrm>
            <a:off x="10631346" y="2277060"/>
            <a:ext cx="951234" cy="800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85000"/>
              </a:lnSpc>
              <a:spcBef>
                <a:spcPct val="50000"/>
              </a:spcBef>
              <a:spcAft>
                <a:spcPts val="10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2.7</a:t>
            </a:r>
            <a:b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31.7</a:t>
            </a:r>
            <a:b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65.6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981ADE4-0B8D-4864-A8DB-894BA988BCFD}"/>
              </a:ext>
            </a:extLst>
          </p:cNvPr>
          <p:cNvSpPr txBox="1"/>
          <p:nvPr/>
        </p:nvSpPr>
        <p:spPr bwMode="auto">
          <a:xfrm>
            <a:off x="10631346" y="3234003"/>
            <a:ext cx="893618" cy="56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50.2</a:t>
            </a: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49.8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E3DC009C-BF7F-4618-8A64-0CB167373EAB}"/>
              </a:ext>
            </a:extLst>
          </p:cNvPr>
          <p:cNvCxnSpPr>
            <a:cxnSpLocks/>
          </p:cNvCxnSpPr>
          <p:nvPr/>
        </p:nvCxnSpPr>
        <p:spPr bwMode="auto">
          <a:xfrm>
            <a:off x="7776604" y="5952744"/>
            <a:ext cx="2674216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375C492B-962F-49BC-9187-64C31E26E8AC}"/>
              </a:ext>
            </a:extLst>
          </p:cNvPr>
          <p:cNvCxnSpPr/>
          <p:nvPr/>
        </p:nvCxnSpPr>
        <p:spPr bwMode="auto">
          <a:xfrm flipV="1">
            <a:off x="9638743" y="1681018"/>
            <a:ext cx="0" cy="4271726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718CAE3A-09B7-42E7-9C19-641F1ECF8632}"/>
              </a:ext>
            </a:extLst>
          </p:cNvPr>
          <p:cNvCxnSpPr>
            <a:cxnSpLocks/>
          </p:cNvCxnSpPr>
          <p:nvPr/>
        </p:nvCxnSpPr>
        <p:spPr bwMode="auto">
          <a:xfrm>
            <a:off x="7790893" y="5952744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1F991CA3-E391-49BA-B2D9-EF3896945769}"/>
              </a:ext>
            </a:extLst>
          </p:cNvPr>
          <p:cNvCxnSpPr>
            <a:cxnSpLocks/>
          </p:cNvCxnSpPr>
          <p:nvPr/>
        </p:nvCxnSpPr>
        <p:spPr bwMode="auto">
          <a:xfrm>
            <a:off x="8257600" y="5952744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D0E6B79E-D6ED-41F3-80EE-EFC02A1009B8}"/>
              </a:ext>
            </a:extLst>
          </p:cNvPr>
          <p:cNvCxnSpPr>
            <a:cxnSpLocks/>
          </p:cNvCxnSpPr>
          <p:nvPr/>
        </p:nvCxnSpPr>
        <p:spPr bwMode="auto">
          <a:xfrm>
            <a:off x="8595754" y="5952744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92257C45-C99A-4EDA-A155-F735FE80CC31}"/>
              </a:ext>
            </a:extLst>
          </p:cNvPr>
          <p:cNvCxnSpPr>
            <a:cxnSpLocks/>
          </p:cNvCxnSpPr>
          <p:nvPr/>
        </p:nvCxnSpPr>
        <p:spPr bwMode="auto">
          <a:xfrm>
            <a:off x="8852925" y="5952744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2EE415B3-6257-4A8F-ADA2-12AA8D0B57FB}"/>
              </a:ext>
            </a:extLst>
          </p:cNvPr>
          <p:cNvCxnSpPr>
            <a:cxnSpLocks/>
          </p:cNvCxnSpPr>
          <p:nvPr/>
        </p:nvCxnSpPr>
        <p:spPr bwMode="auto">
          <a:xfrm>
            <a:off x="9372928" y="5952744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9A892610-3D95-45D1-B623-55CC6018FF30}"/>
              </a:ext>
            </a:extLst>
          </p:cNvPr>
          <p:cNvCxnSpPr>
            <a:cxnSpLocks/>
          </p:cNvCxnSpPr>
          <p:nvPr/>
        </p:nvCxnSpPr>
        <p:spPr bwMode="auto">
          <a:xfrm>
            <a:off x="9520509" y="5952744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CFC643E-C050-495F-BF0D-77CCE8649AA9}"/>
              </a:ext>
            </a:extLst>
          </p:cNvPr>
          <p:cNvCxnSpPr>
            <a:cxnSpLocks/>
          </p:cNvCxnSpPr>
          <p:nvPr/>
        </p:nvCxnSpPr>
        <p:spPr bwMode="auto">
          <a:xfrm>
            <a:off x="9643212" y="5952744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4EC30434-2495-4423-AA96-ABBC2DFAC2E0}"/>
              </a:ext>
            </a:extLst>
          </p:cNvPr>
          <p:cNvCxnSpPr>
            <a:cxnSpLocks/>
          </p:cNvCxnSpPr>
          <p:nvPr/>
        </p:nvCxnSpPr>
        <p:spPr bwMode="auto">
          <a:xfrm>
            <a:off x="10441294" y="5952744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679E6DE2-B936-4CFC-9078-D3EC6E6D36C0}"/>
              </a:ext>
            </a:extLst>
          </p:cNvPr>
          <p:cNvSpPr txBox="1"/>
          <p:nvPr/>
        </p:nvSpPr>
        <p:spPr bwMode="auto">
          <a:xfrm>
            <a:off x="7776604" y="6149513"/>
            <a:ext cx="26742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Odds Ratio (95% CI)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8971A3B-E986-4FBD-A79A-A3F33B260DD3}"/>
              </a:ext>
            </a:extLst>
          </p:cNvPr>
          <p:cNvSpPr txBox="1"/>
          <p:nvPr/>
        </p:nvSpPr>
        <p:spPr bwMode="auto">
          <a:xfrm>
            <a:off x="7523039" y="5940049"/>
            <a:ext cx="5449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1F773AD-AB90-4EFB-9D53-6B5307302722}"/>
              </a:ext>
            </a:extLst>
          </p:cNvPr>
          <p:cNvSpPr txBox="1"/>
          <p:nvPr/>
        </p:nvSpPr>
        <p:spPr bwMode="auto">
          <a:xfrm>
            <a:off x="9373486" y="5940049"/>
            <a:ext cx="5449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B9B2AF00-69A5-43D3-8606-968C07925D7F}"/>
              </a:ext>
            </a:extLst>
          </p:cNvPr>
          <p:cNvSpPr txBox="1"/>
          <p:nvPr/>
        </p:nvSpPr>
        <p:spPr bwMode="auto">
          <a:xfrm>
            <a:off x="10192636" y="5940049"/>
            <a:ext cx="5449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520FBCF3-4DBC-43D7-BC52-B547A4B1111D}"/>
              </a:ext>
            </a:extLst>
          </p:cNvPr>
          <p:cNvCxnSpPr>
            <a:cxnSpLocks/>
          </p:cNvCxnSpPr>
          <p:nvPr/>
        </p:nvCxnSpPr>
        <p:spPr bwMode="auto">
          <a:xfrm>
            <a:off x="9043428" y="5952744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7D9CEA15-40F8-4B3C-AC6A-E025F05B2B30}"/>
              </a:ext>
            </a:extLst>
          </p:cNvPr>
          <p:cNvCxnSpPr>
            <a:cxnSpLocks/>
          </p:cNvCxnSpPr>
          <p:nvPr/>
        </p:nvCxnSpPr>
        <p:spPr bwMode="auto">
          <a:xfrm>
            <a:off x="9229166" y="5952744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E142523-0D81-4988-AF1F-E7EF9B558B63}"/>
              </a:ext>
            </a:extLst>
          </p:cNvPr>
          <p:cNvSpPr txBox="1"/>
          <p:nvPr/>
        </p:nvSpPr>
        <p:spPr bwMode="auto">
          <a:xfrm>
            <a:off x="10631346" y="3994539"/>
            <a:ext cx="893618" cy="56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42.7</a:t>
            </a: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57.3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1611BD5-E502-4422-B114-86439459DA42}"/>
              </a:ext>
            </a:extLst>
          </p:cNvPr>
          <p:cNvSpPr txBox="1"/>
          <p:nvPr/>
        </p:nvSpPr>
        <p:spPr bwMode="auto">
          <a:xfrm>
            <a:off x="10631346" y="4694667"/>
            <a:ext cx="893618" cy="56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27.4</a:t>
            </a: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72.6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2FF49B44-461E-4A62-86AF-35808DC55B4A}"/>
              </a:ext>
            </a:extLst>
          </p:cNvPr>
          <p:cNvSpPr txBox="1"/>
          <p:nvPr/>
        </p:nvSpPr>
        <p:spPr bwMode="auto">
          <a:xfrm>
            <a:off x="10631346" y="5409583"/>
            <a:ext cx="893618" cy="56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22.4</a:t>
            </a: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77.6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xmlns="" id="{DC348DB2-29BB-4B9E-A785-9AD9A65880BB}"/>
              </a:ext>
            </a:extLst>
          </p:cNvPr>
          <p:cNvCxnSpPr/>
          <p:nvPr/>
        </p:nvCxnSpPr>
        <p:spPr bwMode="auto">
          <a:xfrm flipH="1">
            <a:off x="7776604" y="2434895"/>
            <a:ext cx="1691246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DEA82C36-42AD-44F4-A22A-D3E74EBA66E6}"/>
              </a:ext>
            </a:extLst>
          </p:cNvPr>
          <p:cNvCxnSpPr/>
          <p:nvPr/>
        </p:nvCxnSpPr>
        <p:spPr bwMode="auto">
          <a:xfrm>
            <a:off x="8939213" y="2658733"/>
            <a:ext cx="514350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44A23441-C422-4D73-A623-1519279C6FBD}"/>
              </a:ext>
            </a:extLst>
          </p:cNvPr>
          <p:cNvCxnSpPr>
            <a:cxnSpLocks/>
          </p:cNvCxnSpPr>
          <p:nvPr/>
        </p:nvCxnSpPr>
        <p:spPr bwMode="auto">
          <a:xfrm>
            <a:off x="9267825" y="2896858"/>
            <a:ext cx="382261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BF34A3D4-0DB0-4911-BE5E-EC0A04FEF673}"/>
              </a:ext>
            </a:extLst>
          </p:cNvPr>
          <p:cNvCxnSpPr>
            <a:cxnSpLocks/>
          </p:cNvCxnSpPr>
          <p:nvPr/>
        </p:nvCxnSpPr>
        <p:spPr bwMode="auto">
          <a:xfrm>
            <a:off x="8390334" y="3381375"/>
            <a:ext cx="1077516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889899EB-6DD5-457D-95C2-BC8BE512896A}"/>
              </a:ext>
            </a:extLst>
          </p:cNvPr>
          <p:cNvCxnSpPr>
            <a:cxnSpLocks/>
          </p:cNvCxnSpPr>
          <p:nvPr/>
        </p:nvCxnSpPr>
        <p:spPr bwMode="auto">
          <a:xfrm>
            <a:off x="9115120" y="3619498"/>
            <a:ext cx="1129018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5AF72F02-E5CC-4C01-A04A-D024AB52D6A2}"/>
              </a:ext>
            </a:extLst>
          </p:cNvPr>
          <p:cNvCxnSpPr>
            <a:cxnSpLocks/>
          </p:cNvCxnSpPr>
          <p:nvPr/>
        </p:nvCxnSpPr>
        <p:spPr bwMode="auto">
          <a:xfrm>
            <a:off x="8782050" y="4136858"/>
            <a:ext cx="778163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DA808B93-ADFB-47AA-9887-B251811D733F}"/>
              </a:ext>
            </a:extLst>
          </p:cNvPr>
          <p:cNvCxnSpPr>
            <a:cxnSpLocks/>
          </p:cNvCxnSpPr>
          <p:nvPr/>
        </p:nvCxnSpPr>
        <p:spPr bwMode="auto">
          <a:xfrm>
            <a:off x="8860580" y="4360696"/>
            <a:ext cx="659929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xmlns="" id="{C0427A23-0473-47F9-A438-7AD2676EEF5C}"/>
              </a:ext>
            </a:extLst>
          </p:cNvPr>
          <p:cNvCxnSpPr>
            <a:cxnSpLocks/>
          </p:cNvCxnSpPr>
          <p:nvPr/>
        </p:nvCxnSpPr>
        <p:spPr bwMode="auto">
          <a:xfrm>
            <a:off x="8648219" y="4851485"/>
            <a:ext cx="990524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B4C746F1-1AE9-4A2D-9887-5E929F60D541}"/>
              </a:ext>
            </a:extLst>
          </p:cNvPr>
          <p:cNvCxnSpPr>
            <a:cxnSpLocks/>
          </p:cNvCxnSpPr>
          <p:nvPr/>
        </p:nvCxnSpPr>
        <p:spPr bwMode="auto">
          <a:xfrm>
            <a:off x="8843549" y="5073312"/>
            <a:ext cx="590331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BFE146F7-7843-4B61-892B-F0657BA4CCEC}"/>
              </a:ext>
            </a:extLst>
          </p:cNvPr>
          <p:cNvCxnSpPr>
            <a:cxnSpLocks/>
          </p:cNvCxnSpPr>
          <p:nvPr/>
        </p:nvCxnSpPr>
        <p:spPr bwMode="auto">
          <a:xfrm>
            <a:off x="8802580" y="5810038"/>
            <a:ext cx="631300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xmlns="" id="{DCEFDA3D-CF0F-4990-8E90-465A77FFFB63}"/>
              </a:ext>
            </a:extLst>
          </p:cNvPr>
          <p:cNvCxnSpPr>
            <a:cxnSpLocks/>
          </p:cNvCxnSpPr>
          <p:nvPr/>
        </p:nvCxnSpPr>
        <p:spPr bwMode="auto">
          <a:xfrm>
            <a:off x="8544930" y="5581438"/>
            <a:ext cx="1093813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xmlns="" id="{F538EEE5-E5DD-44E6-ADE4-143C408B2275}"/>
              </a:ext>
            </a:extLst>
          </p:cNvPr>
          <p:cNvSpPr/>
          <p:nvPr/>
        </p:nvSpPr>
        <p:spPr bwMode="auto">
          <a:xfrm>
            <a:off x="9093789" y="2575295"/>
            <a:ext cx="178800" cy="178800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xmlns="" id="{1A6BCF68-D8A7-4E92-A936-99C5B66BCDA5}"/>
              </a:ext>
            </a:extLst>
          </p:cNvPr>
          <p:cNvSpPr/>
          <p:nvPr/>
        </p:nvSpPr>
        <p:spPr bwMode="auto">
          <a:xfrm>
            <a:off x="8544930" y="2403265"/>
            <a:ext cx="64805" cy="64805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BF9D57A-909C-4486-83BA-E51BBF7DC353}"/>
              </a:ext>
            </a:extLst>
          </p:cNvPr>
          <p:cNvSpPr/>
          <p:nvPr/>
        </p:nvSpPr>
        <p:spPr bwMode="auto">
          <a:xfrm>
            <a:off x="8876467" y="3328750"/>
            <a:ext cx="105250" cy="105250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75A040AD-CA67-465E-ADD0-05D100FE6779}"/>
              </a:ext>
            </a:extLst>
          </p:cNvPr>
          <p:cNvSpPr/>
          <p:nvPr/>
        </p:nvSpPr>
        <p:spPr bwMode="auto">
          <a:xfrm>
            <a:off x="9623092" y="3562457"/>
            <a:ext cx="105250" cy="105250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58D433AF-7646-4692-A5D4-DDE04A2AFABA}"/>
              </a:ext>
            </a:extLst>
          </p:cNvPr>
          <p:cNvSpPr/>
          <p:nvPr/>
        </p:nvSpPr>
        <p:spPr bwMode="auto">
          <a:xfrm>
            <a:off x="9090855" y="4072326"/>
            <a:ext cx="138307" cy="138307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764A64E8-A5EE-49AC-A63F-0CACB18B2779}"/>
              </a:ext>
            </a:extLst>
          </p:cNvPr>
          <p:cNvSpPr/>
          <p:nvPr/>
        </p:nvSpPr>
        <p:spPr bwMode="auto">
          <a:xfrm>
            <a:off x="9121390" y="4294980"/>
            <a:ext cx="138307" cy="138307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C3B75AB9-E275-44C7-9ED4-44B5EAC40B86}"/>
              </a:ext>
            </a:extLst>
          </p:cNvPr>
          <p:cNvSpPr/>
          <p:nvPr/>
        </p:nvSpPr>
        <p:spPr bwMode="auto">
          <a:xfrm>
            <a:off x="9315676" y="2769995"/>
            <a:ext cx="264975" cy="264975"/>
          </a:xfrm>
          <a:prstGeom prst="rect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75EBE041-3274-4970-A1A2-C0E389D433BA}"/>
              </a:ext>
            </a:extLst>
          </p:cNvPr>
          <p:cNvSpPr/>
          <p:nvPr/>
        </p:nvSpPr>
        <p:spPr bwMode="auto">
          <a:xfrm>
            <a:off x="9083791" y="4796556"/>
            <a:ext cx="109610" cy="109610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2E6DD92C-B3CA-45AA-9871-8BE374D2DA21}"/>
              </a:ext>
            </a:extLst>
          </p:cNvPr>
          <p:cNvSpPr/>
          <p:nvPr/>
        </p:nvSpPr>
        <p:spPr bwMode="auto">
          <a:xfrm>
            <a:off x="9049802" y="4982776"/>
            <a:ext cx="174593" cy="174593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42920D4D-1B62-4F81-AC62-AD841B834553}"/>
              </a:ext>
            </a:extLst>
          </p:cNvPr>
          <p:cNvSpPr/>
          <p:nvPr/>
        </p:nvSpPr>
        <p:spPr bwMode="auto">
          <a:xfrm>
            <a:off x="9040396" y="5522369"/>
            <a:ext cx="109610" cy="109610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xmlns="" id="{6A7C5045-5D9A-47A9-BA40-71163080557B}"/>
              </a:ext>
            </a:extLst>
          </p:cNvPr>
          <p:cNvSpPr/>
          <p:nvPr/>
        </p:nvSpPr>
        <p:spPr bwMode="auto">
          <a:xfrm>
            <a:off x="9019391" y="5723656"/>
            <a:ext cx="178771" cy="178771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067B0C13-4323-4923-9780-9C728E13095A}"/>
              </a:ext>
            </a:extLst>
          </p:cNvPr>
          <p:cNvSpPr txBox="1"/>
          <p:nvPr/>
        </p:nvSpPr>
        <p:spPr bwMode="auto">
          <a:xfrm>
            <a:off x="8673222" y="1604893"/>
            <a:ext cx="107970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defRPr/>
            </a:pPr>
            <a: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Favors</a:t>
            </a:r>
            <a:b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Steroids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7DCDBC50-E940-4E9D-AB19-51C4CC8167E8}"/>
              </a:ext>
            </a:extLst>
          </p:cNvPr>
          <p:cNvSpPr txBox="1"/>
          <p:nvPr/>
        </p:nvSpPr>
        <p:spPr bwMode="auto">
          <a:xfrm>
            <a:off x="9640255" y="1604893"/>
            <a:ext cx="127590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defRPr/>
            </a:pPr>
            <a: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Favors No Steroids</a:t>
            </a:r>
          </a:p>
        </p:txBody>
      </p:sp>
    </p:spTree>
    <p:extLst>
      <p:ext uri="{BB962C8B-B14F-4D97-AF65-F5344CB8AC3E}">
        <p14:creationId xmlns:p14="http://schemas.microsoft.com/office/powerpoint/2010/main" xmlns="" val="108759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BC4840C-A6D3-46A8-872D-80CCA1EF02B2}"/>
              </a:ext>
            </a:extLst>
          </p:cNvPr>
          <p:cNvSpPr txBox="1"/>
          <p:nvPr/>
        </p:nvSpPr>
        <p:spPr bwMode="auto">
          <a:xfrm>
            <a:off x="9497311" y="5464776"/>
            <a:ext cx="5449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93CCB26-3A88-4190-BC76-D9265C32055B}"/>
              </a:ext>
            </a:extLst>
          </p:cNvPr>
          <p:cNvSpPr txBox="1"/>
          <p:nvPr/>
        </p:nvSpPr>
        <p:spPr bwMode="auto">
          <a:xfrm>
            <a:off x="10754817" y="5464776"/>
            <a:ext cx="5449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5BC6CBC-F3C7-4852-A971-8B9711422BA7}"/>
              </a:ext>
            </a:extLst>
          </p:cNvPr>
          <p:cNvSpPr txBox="1"/>
          <p:nvPr/>
        </p:nvSpPr>
        <p:spPr bwMode="auto">
          <a:xfrm>
            <a:off x="7606671" y="5464776"/>
            <a:ext cx="62763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0.05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D67BC28C-8FB2-46F5-98EA-E4D496B5EB71}"/>
              </a:ext>
            </a:extLst>
          </p:cNvPr>
          <p:cNvSpPr txBox="1"/>
          <p:nvPr/>
        </p:nvSpPr>
        <p:spPr bwMode="auto">
          <a:xfrm>
            <a:off x="8033498" y="5464776"/>
            <a:ext cx="62763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0.1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A4AF6D-5DC7-4873-AF90-5EE1D705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Systemic Corticosteroids and Serious </a:t>
            </a:r>
            <a:br>
              <a:rPr lang="en-US" dirty="0"/>
            </a:br>
            <a:r>
              <a:rPr lang="en-US" dirty="0"/>
              <a:t>Adverse Events in Critically Ill Patients With COVID-19</a:t>
            </a:r>
          </a:p>
        </p:txBody>
      </p:sp>
      <p:graphicFrame>
        <p:nvGraphicFramePr>
          <p:cNvPr id="11" name="Group 3">
            <a:extLst>
              <a:ext uri="{FF2B5EF4-FFF2-40B4-BE49-F238E27FC236}">
                <a16:creationId xmlns:a16="http://schemas.microsoft.com/office/drawing/2014/main" xmlns="" id="{5815F9DB-CFBE-4DDE-B1B8-0D7E38E74BB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23899" y="1606331"/>
          <a:ext cx="6964985" cy="3779520"/>
        </p:xfrm>
        <a:graphic>
          <a:graphicData uri="http://schemas.openxmlformats.org/drawingml/2006/table">
            <a:tbl>
              <a:tblPr/>
              <a:tblGrid>
                <a:gridCol w="13505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45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27309">
                  <a:extLst>
                    <a:ext uri="{9D8B030D-6E8A-4147-A177-3AD203B41FA5}">
                      <a16:colId xmlns:a16="http://schemas.microsoft.com/office/drawing/2014/main" xmlns="" val="2792153138"/>
                    </a:ext>
                  </a:extLst>
                </a:gridCol>
                <a:gridCol w="1165201">
                  <a:extLst>
                    <a:ext uri="{9D8B030D-6E8A-4147-A177-3AD203B41FA5}">
                      <a16:colId xmlns:a16="http://schemas.microsoft.com/office/drawing/2014/main" xmlns="" val="1459407047"/>
                    </a:ext>
                  </a:extLst>
                </a:gridCol>
                <a:gridCol w="1527380">
                  <a:extLst>
                    <a:ext uri="{9D8B030D-6E8A-4147-A177-3AD203B41FA5}">
                      <a16:colId xmlns:a16="http://schemas.microsoft.com/office/drawing/2014/main" xmlns="" val="3222154791"/>
                    </a:ext>
                  </a:extLst>
                </a:gridCol>
              </a:tblGrid>
              <a:tr h="19484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Drug/Trial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Initial Dose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Serious Adverse Events/n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Odds Ratio 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(95% CI)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48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Steroids</a:t>
                      </a:r>
                      <a:endParaRPr lang="en-US" dirty="0"/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 Steroids</a:t>
                      </a:r>
                      <a:endParaRPr lang="en-US" dirty="0"/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5864069"/>
                  </a:ext>
                </a:extLst>
              </a:tr>
              <a:tr h="194842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Dexamethasone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9791091"/>
                  </a:ext>
                </a:extLst>
              </a:tr>
              <a:tr h="194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DEXA-COVID 19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High: 20 mg/day IV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3/7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11/12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0.07 (0.01-0.86)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4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CoDEX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High: 20 mg/day IV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7/128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15/128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0.44 (0.17-1.11)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4842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Hydrocortisone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1057788"/>
                  </a:ext>
                </a:extLst>
              </a:tr>
              <a:tr h="194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CAPE COVID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Low: 200 mg/day IV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28/75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30/73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0.85 (0.44-1.65)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4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COVID STEROID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Low: 200 mg/day IV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1/15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0/14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3.00 (0.11-79.91)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4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REMAP-COVID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Low: 50 mg every 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 hr IV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2/105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1/92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1.77 (0.16-19.81)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4842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Methylprednisolone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48758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Steroids-SARI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High: 40 mg every 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 hr IV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23/24</a:t>
                      </a:r>
                      <a:endParaRPr lang="en-US" dirty="0"/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23/23</a:t>
                      </a:r>
                      <a:endParaRPr lang="en-US" dirty="0"/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0.33 (0.01-8.61)</a:t>
                      </a:r>
                      <a:endParaRPr lang="en-US" dirty="0"/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9241902"/>
                  </a:ext>
                </a:extLst>
              </a:tr>
            </a:tbl>
          </a:graphicData>
        </a:graphic>
      </p:graphicFrame>
      <p:sp>
        <p:nvSpPr>
          <p:cNvPr id="8" name="Text Box 15">
            <a:extLst>
              <a:ext uri="{FF2B5EF4-FFF2-40B4-BE49-F238E27FC236}">
                <a16:creationId xmlns:a16="http://schemas.microsoft.com/office/drawing/2014/main" xmlns="" id="{E08192FA-4A65-4360-B958-958541366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238" y="6365572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WHO REACT Working Group. JAMA. 2020;324:1330.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BD938B9-0DBA-4671-BB99-DDB6B31E6868}"/>
              </a:ext>
            </a:extLst>
          </p:cNvPr>
          <p:cNvCxnSpPr>
            <a:cxnSpLocks/>
          </p:cNvCxnSpPr>
          <p:nvPr/>
        </p:nvCxnSpPr>
        <p:spPr bwMode="auto">
          <a:xfrm>
            <a:off x="7900429" y="5453407"/>
            <a:ext cx="3126861" cy="11369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79A7E685-B8D7-4C01-BD96-6AA8855B56A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9762568" y="1656954"/>
            <a:ext cx="7216" cy="3807822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2136889-B42E-4E54-8E00-EFAA9F23D2D8}"/>
              </a:ext>
            </a:extLst>
          </p:cNvPr>
          <p:cNvCxnSpPr>
            <a:cxnSpLocks/>
          </p:cNvCxnSpPr>
          <p:nvPr/>
        </p:nvCxnSpPr>
        <p:spPr bwMode="auto">
          <a:xfrm>
            <a:off x="7914718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080626B8-84CA-4727-80D9-A3D3ACDFFE54}"/>
              </a:ext>
            </a:extLst>
          </p:cNvPr>
          <p:cNvCxnSpPr>
            <a:cxnSpLocks/>
          </p:cNvCxnSpPr>
          <p:nvPr/>
        </p:nvCxnSpPr>
        <p:spPr bwMode="auto">
          <a:xfrm>
            <a:off x="8338563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EE2E4C0E-066F-4714-9785-8296DFD25D04}"/>
              </a:ext>
            </a:extLst>
          </p:cNvPr>
          <p:cNvCxnSpPr>
            <a:cxnSpLocks/>
          </p:cNvCxnSpPr>
          <p:nvPr/>
        </p:nvCxnSpPr>
        <p:spPr bwMode="auto">
          <a:xfrm>
            <a:off x="8757680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EAE505A6-E94B-4825-9995-3B591403A3A3}"/>
              </a:ext>
            </a:extLst>
          </p:cNvPr>
          <p:cNvCxnSpPr>
            <a:cxnSpLocks/>
          </p:cNvCxnSpPr>
          <p:nvPr/>
        </p:nvCxnSpPr>
        <p:spPr bwMode="auto">
          <a:xfrm>
            <a:off x="9010087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F8A03634-CF78-4E6C-B452-9B8B62DA1119}"/>
              </a:ext>
            </a:extLst>
          </p:cNvPr>
          <p:cNvCxnSpPr>
            <a:cxnSpLocks/>
          </p:cNvCxnSpPr>
          <p:nvPr/>
        </p:nvCxnSpPr>
        <p:spPr bwMode="auto">
          <a:xfrm>
            <a:off x="9432460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000AAAD8-38AF-42FC-877A-D4C34B3FB567}"/>
              </a:ext>
            </a:extLst>
          </p:cNvPr>
          <p:cNvCxnSpPr>
            <a:cxnSpLocks/>
          </p:cNvCxnSpPr>
          <p:nvPr/>
        </p:nvCxnSpPr>
        <p:spPr bwMode="auto">
          <a:xfrm>
            <a:off x="9525270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68A3A3FC-0AF2-4815-A798-EF80708136D9}"/>
              </a:ext>
            </a:extLst>
          </p:cNvPr>
          <p:cNvCxnSpPr>
            <a:cxnSpLocks/>
          </p:cNvCxnSpPr>
          <p:nvPr/>
        </p:nvCxnSpPr>
        <p:spPr bwMode="auto">
          <a:xfrm>
            <a:off x="9767037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B63DD10-A076-4DA3-B717-08D9E5B7A90A}"/>
              </a:ext>
            </a:extLst>
          </p:cNvPr>
          <p:cNvCxnSpPr>
            <a:cxnSpLocks/>
          </p:cNvCxnSpPr>
          <p:nvPr/>
        </p:nvCxnSpPr>
        <p:spPr bwMode="auto">
          <a:xfrm>
            <a:off x="11012794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4D27268-A36D-4871-8688-EA92429A21FB}"/>
              </a:ext>
            </a:extLst>
          </p:cNvPr>
          <p:cNvSpPr txBox="1"/>
          <p:nvPr/>
        </p:nvSpPr>
        <p:spPr bwMode="auto">
          <a:xfrm>
            <a:off x="7900428" y="5723596"/>
            <a:ext cx="30921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Odds Ratio (95% CI)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5AD814F5-6631-40B9-83B5-43422A385E28}"/>
              </a:ext>
            </a:extLst>
          </p:cNvPr>
          <p:cNvCxnSpPr>
            <a:cxnSpLocks/>
          </p:cNvCxnSpPr>
          <p:nvPr/>
        </p:nvCxnSpPr>
        <p:spPr bwMode="auto">
          <a:xfrm>
            <a:off x="9181541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1741EF55-A2B8-4FBB-ACE3-860DDA8A150E}"/>
              </a:ext>
            </a:extLst>
          </p:cNvPr>
          <p:cNvCxnSpPr>
            <a:cxnSpLocks/>
          </p:cNvCxnSpPr>
          <p:nvPr/>
        </p:nvCxnSpPr>
        <p:spPr bwMode="auto">
          <a:xfrm>
            <a:off x="9324433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FE79C205-46CB-45AB-BBDE-86D5B224D26E}"/>
              </a:ext>
            </a:extLst>
          </p:cNvPr>
          <p:cNvSpPr txBox="1"/>
          <p:nvPr/>
        </p:nvSpPr>
        <p:spPr bwMode="auto">
          <a:xfrm>
            <a:off x="8797047" y="1604893"/>
            <a:ext cx="107970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defRPr/>
            </a:pPr>
            <a: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Favors</a:t>
            </a:r>
            <a:b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Steroids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A0412513-2322-4842-BEF1-16F225311CFB}"/>
              </a:ext>
            </a:extLst>
          </p:cNvPr>
          <p:cNvSpPr txBox="1"/>
          <p:nvPr/>
        </p:nvSpPr>
        <p:spPr bwMode="auto">
          <a:xfrm>
            <a:off x="9764080" y="1604893"/>
            <a:ext cx="127590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defRPr/>
            </a:pPr>
            <a:r>
              <a:rPr lang="en-US" sz="16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Favors No Steroids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DE6D35DC-B72E-4273-935D-E23FF67032F6}"/>
              </a:ext>
            </a:extLst>
          </p:cNvPr>
          <p:cNvCxnSpPr>
            <a:cxnSpLocks/>
          </p:cNvCxnSpPr>
          <p:nvPr/>
        </p:nvCxnSpPr>
        <p:spPr bwMode="auto">
          <a:xfrm>
            <a:off x="8016154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526C2C60-B206-4F7E-BABB-EFE5BBBD66AF}"/>
              </a:ext>
            </a:extLst>
          </p:cNvPr>
          <p:cNvCxnSpPr>
            <a:cxnSpLocks/>
          </p:cNvCxnSpPr>
          <p:nvPr/>
        </p:nvCxnSpPr>
        <p:spPr bwMode="auto">
          <a:xfrm>
            <a:off x="8117594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D2156800-D146-4FE0-86CE-629DC28D6F13}"/>
              </a:ext>
            </a:extLst>
          </p:cNvPr>
          <p:cNvCxnSpPr>
            <a:cxnSpLocks/>
          </p:cNvCxnSpPr>
          <p:nvPr/>
        </p:nvCxnSpPr>
        <p:spPr bwMode="auto">
          <a:xfrm>
            <a:off x="8197600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F2A74658-A22C-4671-84A4-F87BF9405A94}"/>
              </a:ext>
            </a:extLst>
          </p:cNvPr>
          <p:cNvCxnSpPr>
            <a:cxnSpLocks/>
          </p:cNvCxnSpPr>
          <p:nvPr/>
        </p:nvCxnSpPr>
        <p:spPr bwMode="auto">
          <a:xfrm>
            <a:off x="8277608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A36EA26F-BE36-4396-A321-70C59047B472}"/>
              </a:ext>
            </a:extLst>
          </p:cNvPr>
          <p:cNvCxnSpPr>
            <a:cxnSpLocks/>
          </p:cNvCxnSpPr>
          <p:nvPr/>
        </p:nvCxnSpPr>
        <p:spPr bwMode="auto">
          <a:xfrm>
            <a:off x="9603851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xmlns="" id="{EAD1A72E-F939-4E34-80DF-2E668EF346DC}"/>
              </a:ext>
            </a:extLst>
          </p:cNvPr>
          <p:cNvCxnSpPr>
            <a:cxnSpLocks/>
          </p:cNvCxnSpPr>
          <p:nvPr/>
        </p:nvCxnSpPr>
        <p:spPr bwMode="auto">
          <a:xfrm>
            <a:off x="9684814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A901AD25-303B-4E75-8EEF-14E1289D4C49}"/>
              </a:ext>
            </a:extLst>
          </p:cNvPr>
          <p:cNvCxnSpPr>
            <a:cxnSpLocks/>
          </p:cNvCxnSpPr>
          <p:nvPr/>
        </p:nvCxnSpPr>
        <p:spPr bwMode="auto">
          <a:xfrm>
            <a:off x="10170589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51757CD9-6984-4FF2-9D8A-79AE7B234153}"/>
              </a:ext>
            </a:extLst>
          </p:cNvPr>
          <p:cNvCxnSpPr>
            <a:cxnSpLocks/>
          </p:cNvCxnSpPr>
          <p:nvPr/>
        </p:nvCxnSpPr>
        <p:spPr bwMode="auto">
          <a:xfrm>
            <a:off x="10418239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3D4DB574-6C2B-40E8-B134-166CF41C4C77}"/>
              </a:ext>
            </a:extLst>
          </p:cNvPr>
          <p:cNvCxnSpPr>
            <a:cxnSpLocks/>
          </p:cNvCxnSpPr>
          <p:nvPr/>
        </p:nvCxnSpPr>
        <p:spPr bwMode="auto">
          <a:xfrm>
            <a:off x="10594452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xmlns="" id="{BE53A1E3-D5E6-4990-8FCA-7B70CF282151}"/>
              </a:ext>
            </a:extLst>
          </p:cNvPr>
          <p:cNvCxnSpPr>
            <a:cxnSpLocks/>
          </p:cNvCxnSpPr>
          <p:nvPr/>
        </p:nvCxnSpPr>
        <p:spPr bwMode="auto">
          <a:xfrm>
            <a:off x="10730183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xmlns="" id="{640880B4-899A-4937-B092-CC73471780C1}"/>
              </a:ext>
            </a:extLst>
          </p:cNvPr>
          <p:cNvCxnSpPr>
            <a:cxnSpLocks/>
          </p:cNvCxnSpPr>
          <p:nvPr/>
        </p:nvCxnSpPr>
        <p:spPr bwMode="auto">
          <a:xfrm>
            <a:off x="10920512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xmlns="" id="{5822ACFC-31E6-42A3-B8AD-23D7A0D94E4F}"/>
              </a:ext>
            </a:extLst>
          </p:cNvPr>
          <p:cNvCxnSpPr>
            <a:cxnSpLocks/>
          </p:cNvCxnSpPr>
          <p:nvPr/>
        </p:nvCxnSpPr>
        <p:spPr bwMode="auto">
          <a:xfrm>
            <a:off x="10839720" y="5492037"/>
            <a:ext cx="0" cy="6400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xmlns="" id="{91CFBC72-17A6-493C-B653-F38F4179DFCE}"/>
              </a:ext>
            </a:extLst>
          </p:cNvPr>
          <p:cNvCxnSpPr/>
          <p:nvPr/>
        </p:nvCxnSpPr>
        <p:spPr bwMode="auto">
          <a:xfrm flipH="1">
            <a:off x="7914718" y="2693843"/>
            <a:ext cx="1729616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29E47BF2-808F-4846-98DB-4A8C1F45B9CE}"/>
              </a:ext>
            </a:extLst>
          </p:cNvPr>
          <p:cNvCxnSpPr/>
          <p:nvPr/>
        </p:nvCxnSpPr>
        <p:spPr bwMode="auto">
          <a:xfrm>
            <a:off x="8661137" y="2981869"/>
            <a:ext cx="1108647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xmlns="" id="{32B95F75-05EB-449D-83B6-4FCF68E34AAE}"/>
              </a:ext>
            </a:extLst>
          </p:cNvPr>
          <p:cNvCxnSpPr>
            <a:cxnSpLocks/>
          </p:cNvCxnSpPr>
          <p:nvPr/>
        </p:nvCxnSpPr>
        <p:spPr bwMode="auto">
          <a:xfrm>
            <a:off x="9249787" y="3586065"/>
            <a:ext cx="792470" cy="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xmlns="" id="{3C6DF529-6754-4666-AE40-06A450F2127B}"/>
              </a:ext>
            </a:extLst>
          </p:cNvPr>
          <p:cNvCxnSpPr/>
          <p:nvPr/>
        </p:nvCxnSpPr>
        <p:spPr bwMode="auto">
          <a:xfrm>
            <a:off x="8434873" y="3909528"/>
            <a:ext cx="2557658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xmlns="" id="{A9F3BF8E-955F-4292-97B5-3F3DDC0E5852}"/>
              </a:ext>
            </a:extLst>
          </p:cNvPr>
          <p:cNvCxnSpPr>
            <a:cxnSpLocks/>
          </p:cNvCxnSpPr>
          <p:nvPr/>
        </p:nvCxnSpPr>
        <p:spPr bwMode="auto">
          <a:xfrm>
            <a:off x="8661137" y="4333991"/>
            <a:ext cx="2323664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xmlns="" id="{90C9D93A-102F-4524-9B9D-4013F0BC4BB4}"/>
              </a:ext>
            </a:extLst>
          </p:cNvPr>
          <p:cNvCxnSpPr>
            <a:cxnSpLocks/>
          </p:cNvCxnSpPr>
          <p:nvPr/>
        </p:nvCxnSpPr>
        <p:spPr bwMode="auto">
          <a:xfrm>
            <a:off x="7932175" y="5122507"/>
            <a:ext cx="3080619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4130BF55-E96B-42BF-BDF6-2467673449EA}"/>
              </a:ext>
            </a:extLst>
          </p:cNvPr>
          <p:cNvSpPr/>
          <p:nvPr/>
        </p:nvSpPr>
        <p:spPr bwMode="auto">
          <a:xfrm>
            <a:off x="9134816" y="2877608"/>
            <a:ext cx="199042" cy="199042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19E124DA-9C89-45E5-AA8E-7CB0830C7968}"/>
              </a:ext>
            </a:extLst>
          </p:cNvPr>
          <p:cNvSpPr/>
          <p:nvPr/>
        </p:nvSpPr>
        <p:spPr bwMode="auto">
          <a:xfrm>
            <a:off x="9494311" y="3414090"/>
            <a:ext cx="315978" cy="315978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xmlns="" id="{D1439032-41E1-42D0-B10E-24C747D5D183}"/>
              </a:ext>
            </a:extLst>
          </p:cNvPr>
          <p:cNvSpPr/>
          <p:nvPr/>
        </p:nvSpPr>
        <p:spPr bwMode="auto">
          <a:xfrm>
            <a:off x="8060063" y="2646477"/>
            <a:ext cx="104258" cy="104258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xmlns="" id="{4556141A-B39D-4573-BCDF-FC1E87704876}"/>
              </a:ext>
            </a:extLst>
          </p:cNvPr>
          <p:cNvSpPr/>
          <p:nvPr/>
        </p:nvSpPr>
        <p:spPr bwMode="auto">
          <a:xfrm>
            <a:off x="10368477" y="3862044"/>
            <a:ext cx="89458" cy="89458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4BE3E68B-0E16-41BB-B2B3-9E74879E1F27}"/>
              </a:ext>
            </a:extLst>
          </p:cNvPr>
          <p:cNvSpPr/>
          <p:nvPr/>
        </p:nvSpPr>
        <p:spPr bwMode="auto">
          <a:xfrm>
            <a:off x="10046103" y="4284499"/>
            <a:ext cx="89458" cy="89458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xmlns="" id="{5E8FF544-ED80-4424-A267-2447DED46DDE}"/>
              </a:ext>
            </a:extLst>
          </p:cNvPr>
          <p:cNvSpPr/>
          <p:nvPr/>
        </p:nvSpPr>
        <p:spPr bwMode="auto">
          <a:xfrm>
            <a:off x="9034554" y="5077778"/>
            <a:ext cx="89458" cy="89458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82347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NIH/IDSA: Dexamethasone for COVID-19</a:t>
            </a:r>
          </a:p>
        </p:txBody>
      </p:sp>
      <p:sp>
        <p:nvSpPr>
          <p:cNvPr id="4" name="Text Box 15">
            <a:extLst>
              <a:ext uri="{FF2B5EF4-FFF2-40B4-BE49-F238E27FC236}">
                <a16:creationId xmlns:a16="http://schemas.microsoft.com/office/drawing/2014/main" xmlns="" id="{9D213455-72BA-4D04-9CBE-2458DB85E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" y="6201167"/>
            <a:ext cx="8998904" cy="461665"/>
          </a:xfrm>
          <a:prstGeom prst="rect">
            <a:avLst/>
          </a:prstGeom>
          <a:noFill/>
          <a:ln>
            <a:noFill/>
          </a:ln>
        </p:spPr>
        <p:txBody>
          <a:bodyPr wrap="square"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1. NIH COVID-19 Treatment Guidelines. Therapeutic management of adults with COVID-19. Last updated April 8, 2022.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2. IDSA. COVID-19 Guideline, Part 1: Treatment and Management. Version 8.0.0.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C854FA4-848F-4A7E-97FF-8592FEDE6DBD}"/>
              </a:ext>
            </a:extLst>
          </p:cNvPr>
          <p:cNvSpPr txBox="1"/>
          <p:nvPr/>
        </p:nvSpPr>
        <p:spPr bwMode="auto">
          <a:xfrm>
            <a:off x="609759" y="5171545"/>
            <a:ext cx="10899381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*Recommendation rating: A = Strong; B = Moderate; C = Optional. Evidence rating: I = ≥1 randomized trials without major limitations; IIa = Other randomized trials or subgroup analyses of randomized trials; IIb = Nonrandomized trials or observational cohort studies; III = Expert opinion. </a:t>
            </a:r>
            <a:r>
              <a:rPr lang="en-US" sz="1300" baseline="30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†</a:t>
            </a:r>
            <a:r>
              <a:rPr lang="en-US" sz="13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Mechanical ventilation or ECMO. </a:t>
            </a:r>
            <a:r>
              <a:rPr lang="en-US" sz="1300" baseline="30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‡</a:t>
            </a:r>
            <a:r>
              <a:rPr lang="en-US" sz="13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Patients with SpO</a:t>
            </a:r>
            <a:r>
              <a:rPr lang="en-US" sz="1300" baseline="-25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3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≤94% on room air, including those who require supplemental oxygen. 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723899" y="1399923"/>
            <a:ext cx="6189481" cy="3677930"/>
          </a:xfrm>
          <a:prstGeom prst="rect">
            <a:avLst/>
          </a:prstGeom>
          <a:solidFill>
            <a:srgbClr val="DBECF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 eaLnBrk="0" fontAlgn="base" hangingPunct="0"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NIH</a:t>
            </a:r>
            <a:r>
              <a:rPr lang="en-US" b="1" baseline="30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</a:t>
            </a:r>
          </a:p>
          <a:p>
            <a:pPr algn="ctr" eaLnBrk="0" fontAlgn="base" hangingPunct="0">
              <a:spcAft>
                <a:spcPct val="0"/>
              </a:spcAft>
              <a:defRPr/>
            </a:pPr>
            <a:endParaRPr lang="en-US" sz="5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For those </a:t>
            </a:r>
            <a:r>
              <a:rPr lang="en-US" sz="1500" b="1" dirty="0">
                <a:solidFill>
                  <a:srgbClr val="0158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hospitalized (AIII) or hospitalized but not requiring supplemental oxygen (AIIa)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the Panel </a:t>
            </a: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recommends against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the use of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dexamethasone</a:t>
            </a:r>
            <a:endParaRPr lang="en-US" sz="15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For those </a:t>
            </a:r>
            <a:r>
              <a:rPr lang="en-US" sz="1500" b="1" dirty="0">
                <a:solidFill>
                  <a:srgbClr val="0158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hospitalized and requiring supplemental oxygen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the Panel </a:t>
            </a: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recommends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remdesivir alone (BIIa), remdesivir +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dexamethasone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(BIII), or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dexamethasone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alone (BI)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For those </a:t>
            </a:r>
            <a:r>
              <a:rPr lang="en-US" sz="1500" b="1" dirty="0">
                <a:solidFill>
                  <a:srgbClr val="0158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hospitalized and requiring high-flow oxygen or noninvasive ventilation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the Panel </a:t>
            </a: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recommends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remdesivir +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dexamethasone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(BIII) or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dexamethasone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alone (AI)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For those </a:t>
            </a:r>
            <a:r>
              <a:rPr lang="en-US" sz="1500" b="1" dirty="0">
                <a:solidFill>
                  <a:srgbClr val="0158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hospitalized and requiring invasive mechanical ventilation or ECMO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the Panel </a:t>
            </a: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recommends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dexamethasone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+ </a:t>
            </a:r>
            <a:r>
              <a:rPr lang="en-US" sz="1500" dirty="0" err="1">
                <a:solidFill>
                  <a:srgbClr val="000000"/>
                </a:solidFill>
                <a:latin typeface="Calibri" panose="020F0502020204030204" pitchFamily="34" charset="0"/>
              </a:rPr>
              <a:t>tocilizumab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(BIIa)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Dose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examethasone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6 mg IV or PO for 10 days or until discharge; equivalent corticosteroid dose (eg, prednisone, methylprednisolone, or hydrocortisone) may be used if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dexamethasone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unavailable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7086499" y="1399923"/>
            <a:ext cx="4395705" cy="34470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 eaLnBrk="0" fontAlgn="base" hangingPunct="0"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IDSA</a:t>
            </a:r>
            <a:r>
              <a:rPr lang="en-US" b="1" baseline="30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en-US" b="1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endParaRPr lang="en-US" sz="5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For </a:t>
            </a:r>
            <a:r>
              <a:rPr lang="en-US" sz="15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hospitalized patients with critical</a:t>
            </a:r>
            <a:r>
              <a:rPr lang="en-US" sz="1500" b="1" baseline="30000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†</a:t>
            </a:r>
            <a:r>
              <a:rPr lang="en-US" sz="15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COVID-19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the Panel </a:t>
            </a: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recommends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dexamethasone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rather than no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dexamethasone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(Strong recommendation, Moderate certainty of evidence)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For </a:t>
            </a:r>
            <a:r>
              <a:rPr lang="en-US" sz="15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hospitalized patients with severe</a:t>
            </a:r>
            <a:r>
              <a:rPr lang="en-US" sz="1500" b="1" baseline="30000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‡</a:t>
            </a:r>
            <a:r>
              <a:rPr lang="en-US" sz="15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COVID-19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the Panel </a:t>
            </a: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suggests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dexamethasone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rather than no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dexamethasone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(Conditional recommendation, Moderate certainty of evidence)</a:t>
            </a:r>
          </a:p>
          <a:p>
            <a:pPr marL="285750" lvl="1" indent="-28575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Dose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examethasone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6 mg IV or PO for 10 days (or until discharge) or equivalent glucocorticoid dose (eg, methylprednisolone 32 mg, prednisone 40 mg) may be substituted if </a:t>
            </a:r>
            <a:r>
              <a:rPr lang="en-US" sz="1500" b="1" dirty="0">
                <a:solidFill>
                  <a:srgbClr val="FDB338">
                    <a:lumMod val="75000"/>
                  </a:srgbClr>
                </a:solidFill>
                <a:latin typeface="Calibri" panose="020F0502020204030204" pitchFamily="34" charset="0"/>
              </a:rPr>
              <a:t>dexamethasone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unavailable</a:t>
            </a:r>
          </a:p>
        </p:txBody>
      </p:sp>
      <p:sp>
        <p:nvSpPr>
          <p:cNvPr id="3" name="Down Arrow 2"/>
          <p:cNvSpPr/>
          <p:nvPr/>
        </p:nvSpPr>
        <p:spPr bwMode="auto">
          <a:xfrm>
            <a:off x="5235912" y="1306231"/>
            <a:ext cx="382137" cy="712367"/>
          </a:xfrm>
          <a:prstGeom prst="downArrow">
            <a:avLst/>
          </a:prstGeom>
          <a:solidFill>
            <a:srgbClr val="FFC000">
              <a:alpha val="69000"/>
            </a:srgbClr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Down Arrow 7"/>
          <p:cNvSpPr/>
          <p:nvPr/>
        </p:nvSpPr>
        <p:spPr bwMode="auto">
          <a:xfrm>
            <a:off x="2856127" y="3610988"/>
            <a:ext cx="382137" cy="712367"/>
          </a:xfrm>
          <a:prstGeom prst="downArrow">
            <a:avLst/>
          </a:prstGeom>
          <a:solidFill>
            <a:srgbClr val="FFC000">
              <a:alpha val="69000"/>
            </a:srgbClr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Down Arrow 9"/>
          <p:cNvSpPr/>
          <p:nvPr/>
        </p:nvSpPr>
        <p:spPr bwMode="auto">
          <a:xfrm>
            <a:off x="6316780" y="1978572"/>
            <a:ext cx="382137" cy="712367"/>
          </a:xfrm>
          <a:prstGeom prst="downArrow">
            <a:avLst/>
          </a:prstGeom>
          <a:solidFill>
            <a:srgbClr val="FFC000">
              <a:alpha val="69000"/>
            </a:srgbClr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Down Arrow 11"/>
          <p:cNvSpPr/>
          <p:nvPr/>
        </p:nvSpPr>
        <p:spPr bwMode="auto">
          <a:xfrm>
            <a:off x="8336228" y="2334755"/>
            <a:ext cx="382137" cy="712367"/>
          </a:xfrm>
          <a:prstGeom prst="downArrow">
            <a:avLst/>
          </a:prstGeom>
          <a:solidFill>
            <a:srgbClr val="FFC000">
              <a:alpha val="69000"/>
            </a:srgbClr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788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0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0AFB7A4F-C2C3-40E3-8EA4-3F3DA150A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NIH: Additional Considerations for Dexamethasone</a:t>
            </a:r>
          </a:p>
        </p:txBody>
      </p:sp>
      <p:graphicFrame>
        <p:nvGraphicFramePr>
          <p:cNvPr id="7" name="Group 3">
            <a:extLst>
              <a:ext uri="{FF2B5EF4-FFF2-40B4-BE49-F238E27FC236}">
                <a16:creationId xmlns:a16="http://schemas.microsoft.com/office/drawing/2014/main" xmlns="" id="{BDAC0E4D-43AE-4991-9288-A2299C8FA0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92807572"/>
              </p:ext>
            </p:extLst>
          </p:nvPr>
        </p:nvGraphicFramePr>
        <p:xfrm>
          <a:off x="718344" y="1610360"/>
          <a:ext cx="10755312" cy="3749184"/>
        </p:xfrm>
        <a:graphic>
          <a:graphicData uri="http://schemas.openxmlformats.org/drawingml/2006/table">
            <a:tbl>
              <a:tblPr/>
              <a:tblGrid>
                <a:gridCol w="107553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Guidance</a:t>
                      </a:r>
                      <a:endParaRPr kumimoji="0" lang="en-US" sz="16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Unknown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if other corticosteroids will have a similar benefit. Of note: dose equivalencies for dexamethasone 6 mg daily = prednisone 40 mg, methylprednisolone 32 mg, and hydrocortisone 160 mg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RECOVERY trial included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only hospitalized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patients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Patients did not receive dexamethasone in the RECOVERY trial if risks deemed too great based on their medical history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43134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It is unclear whether all patients in RECOVERY who received dexamethasone derived benefit from it or whether benefit is restricted to those requiring higher levels of supplemental oxygen or oxygen delivered through a high-flow device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25809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Patients should be closely monitored for adverse effects, including hyperglycemia and secondary infections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7224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Systemic corticosteroids may increase risk of reactivation of latent infections (HBV, herpes viruses, TB)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027151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Dexamethasone is a moderate CYP3A4 inducer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, which may reduce the concentration and efficacy of some medications; clinicians should review current medications to assess potential interactions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98348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 other coronavirus outbreaks (MERS and SARS), corticosteroid use associated with delayed virus clearance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97695764"/>
                  </a:ext>
                </a:extLst>
              </a:tr>
            </a:tbl>
          </a:graphicData>
        </a:graphic>
      </p:graphicFrame>
      <p:sp>
        <p:nvSpPr>
          <p:cNvPr id="8" name="Text Box 15">
            <a:extLst>
              <a:ext uri="{FF2B5EF4-FFF2-40B4-BE49-F238E27FC236}">
                <a16:creationId xmlns:a16="http://schemas.microsoft.com/office/drawing/2014/main" xmlns="" id="{B01706B0-B20E-416C-997D-5FC9BC8AF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90" y="6371082"/>
            <a:ext cx="8944823" cy="276999"/>
          </a:xfrm>
          <a:prstGeom prst="rect">
            <a:avLst/>
          </a:prstGeom>
          <a:noFill/>
          <a:ln>
            <a:noFill/>
          </a:ln>
        </p:spPr>
        <p:txBody>
          <a:bodyPr wrap="square"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NIH COVID-19 Treatment Guidelines. Corticosteroids. Last updated December 16, 2021. RECOVERY Collaborative Group. NEJM. 2021;384:693. </a:t>
            </a:r>
          </a:p>
        </p:txBody>
      </p:sp>
    </p:spTree>
    <p:extLst>
      <p:ext uri="{BB962C8B-B14F-4D97-AF65-F5344CB8AC3E}">
        <p14:creationId xmlns:p14="http://schemas.microsoft.com/office/powerpoint/2010/main" xmlns="" val="283768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472" y="473335"/>
            <a:ext cx="8771864" cy="51768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627797" y="5977719"/>
            <a:ext cx="72333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b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Mucormycosis Trend in Loghman Hakim Hospital during 15 years</a:t>
            </a:r>
          </a:p>
        </p:txBody>
      </p:sp>
    </p:spTree>
    <p:extLst>
      <p:ext uri="{BB962C8B-B14F-4D97-AF65-F5344CB8AC3E}">
        <p14:creationId xmlns:p14="http://schemas.microsoft.com/office/powerpoint/2010/main" xmlns="" val="182780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Dexamethasone 6 mg daily IV was administered for our patient.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Does the patient need any other medications?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271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</p:spPr>
        <p:txBody>
          <a:bodyPr/>
          <a:lstStyle/>
          <a:p>
            <a:pPr algn="ctr"/>
            <a:r>
              <a:rPr lang="en-US" dirty="0" smtClean="0"/>
              <a:t>JAK </a:t>
            </a:r>
            <a:r>
              <a:rPr lang="en-US" dirty="0"/>
              <a:t>Inhibitors</a:t>
            </a:r>
          </a:p>
        </p:txBody>
      </p:sp>
    </p:spTree>
    <p:extLst>
      <p:ext uri="{BB962C8B-B14F-4D97-AF65-F5344CB8AC3E}">
        <p14:creationId xmlns:p14="http://schemas.microsoft.com/office/powerpoint/2010/main" xmlns="" val="181821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DF6FBCA7-FD63-442A-A640-4AAFBFAB4EAA}"/>
              </a:ext>
            </a:extLst>
          </p:cNvPr>
          <p:cNvSpPr/>
          <p:nvPr/>
        </p:nvSpPr>
        <p:spPr bwMode="auto">
          <a:xfrm rot="10800000">
            <a:off x="5022695" y="4287467"/>
            <a:ext cx="3172875" cy="175666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/>
              </a:gs>
            </a:gsLst>
            <a:lin ang="5400000" scaled="0"/>
          </a:gradFill>
          <a:ln w="0">
            <a:gradFill>
              <a:gsLst>
                <a:gs pos="0">
                  <a:schemeClr val="accent2"/>
                </a:gs>
                <a:gs pos="100000">
                  <a:schemeClr val="tx1"/>
                </a:gs>
              </a:gsLst>
              <a:lin ang="5400000" scaled="1"/>
            </a:gra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xmlns="" id="{773DBBA6-E801-4184-B2B8-747D0D8F1D18}"/>
              </a:ext>
            </a:extLst>
          </p:cNvPr>
          <p:cNvGrpSpPr/>
          <p:nvPr/>
        </p:nvGrpSpPr>
        <p:grpSpPr>
          <a:xfrm>
            <a:off x="4987989" y="3952822"/>
            <a:ext cx="3207581" cy="409478"/>
            <a:chOff x="0" y="2650787"/>
            <a:chExt cx="12192000" cy="1556426"/>
          </a:xfrm>
        </p:grpSpPr>
        <p:pic>
          <p:nvPicPr>
            <p:cNvPr id="102" name="Graphic 101">
              <a:extLst>
                <a:ext uri="{FF2B5EF4-FFF2-40B4-BE49-F238E27FC236}">
                  <a16:creationId xmlns:a16="http://schemas.microsoft.com/office/drawing/2014/main" xmlns="" id="{AC5B1046-1351-41F2-A59A-18DB687BF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xmlns="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0" y="2808049"/>
              <a:ext cx="12192000" cy="1241901"/>
            </a:xfrm>
            <a:prstGeom prst="rect">
              <a:avLst/>
            </a:prstGeom>
          </p:spPr>
        </p:pic>
        <p:pic>
          <p:nvPicPr>
            <p:cNvPr id="101" name="Graphic 100">
              <a:extLst>
                <a:ext uri="{FF2B5EF4-FFF2-40B4-BE49-F238E27FC236}">
                  <a16:creationId xmlns:a16="http://schemas.microsoft.com/office/drawing/2014/main" xmlns="" id="{AC5C174F-B5AA-4286-B35E-AADCFCC88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0" y="2650787"/>
              <a:ext cx="12192000" cy="1556426"/>
            </a:xfrm>
            <a:prstGeom prst="rect">
              <a:avLst/>
            </a:prstGeom>
          </p:spPr>
        </p:pic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xmlns="" id="{B9382BF0-C4FB-4737-8E16-5322A8C75603}"/>
              </a:ext>
            </a:extLst>
          </p:cNvPr>
          <p:cNvSpPr/>
          <p:nvPr/>
        </p:nvSpPr>
        <p:spPr bwMode="auto">
          <a:xfrm>
            <a:off x="6086385" y="3191877"/>
            <a:ext cx="514439" cy="1751598"/>
          </a:xfrm>
          <a:custGeom>
            <a:avLst/>
            <a:gdLst>
              <a:gd name="connsiteX0" fmla="*/ 342900 w 457200"/>
              <a:gd name="connsiteY0" fmla="*/ 1692275 h 1692275"/>
              <a:gd name="connsiteX1" fmla="*/ 447675 w 457200"/>
              <a:gd name="connsiteY1" fmla="*/ 1692275 h 1692275"/>
              <a:gd name="connsiteX2" fmla="*/ 457200 w 457200"/>
              <a:gd name="connsiteY2" fmla="*/ 1044575 h 1692275"/>
              <a:gd name="connsiteX3" fmla="*/ 431800 w 457200"/>
              <a:gd name="connsiteY3" fmla="*/ 1019175 h 1692275"/>
              <a:gd name="connsiteX4" fmla="*/ 434975 w 457200"/>
              <a:gd name="connsiteY4" fmla="*/ 403225 h 1692275"/>
              <a:gd name="connsiteX5" fmla="*/ 336550 w 457200"/>
              <a:gd name="connsiteY5" fmla="*/ 225425 h 1692275"/>
              <a:gd name="connsiteX6" fmla="*/ 317500 w 457200"/>
              <a:gd name="connsiteY6" fmla="*/ 19050 h 1692275"/>
              <a:gd name="connsiteX7" fmla="*/ 57150 w 457200"/>
              <a:gd name="connsiteY7" fmla="*/ 0 h 1692275"/>
              <a:gd name="connsiteX8" fmla="*/ 0 w 457200"/>
              <a:gd name="connsiteY8" fmla="*/ 323850 h 1692275"/>
              <a:gd name="connsiteX9" fmla="*/ 228600 w 457200"/>
              <a:gd name="connsiteY9" fmla="*/ 393700 h 1692275"/>
              <a:gd name="connsiteX10" fmla="*/ 349250 w 457200"/>
              <a:gd name="connsiteY10" fmla="*/ 565150 h 1692275"/>
              <a:gd name="connsiteX11" fmla="*/ 352425 w 457200"/>
              <a:gd name="connsiteY11" fmla="*/ 1006475 h 1692275"/>
              <a:gd name="connsiteX12" fmla="*/ 333375 w 457200"/>
              <a:gd name="connsiteY12" fmla="*/ 1031875 h 1692275"/>
              <a:gd name="connsiteX13" fmla="*/ 342900 w 457200"/>
              <a:gd name="connsiteY13" fmla="*/ 1692275 h 1692275"/>
              <a:gd name="connsiteX0" fmla="*/ 342900 w 457200"/>
              <a:gd name="connsiteY0" fmla="*/ 1745413 h 1745413"/>
              <a:gd name="connsiteX1" fmla="*/ 447675 w 457200"/>
              <a:gd name="connsiteY1" fmla="*/ 1745413 h 1745413"/>
              <a:gd name="connsiteX2" fmla="*/ 457200 w 457200"/>
              <a:gd name="connsiteY2" fmla="*/ 1097713 h 1745413"/>
              <a:gd name="connsiteX3" fmla="*/ 431800 w 457200"/>
              <a:gd name="connsiteY3" fmla="*/ 1072313 h 1745413"/>
              <a:gd name="connsiteX4" fmla="*/ 434975 w 457200"/>
              <a:gd name="connsiteY4" fmla="*/ 456363 h 1745413"/>
              <a:gd name="connsiteX5" fmla="*/ 336550 w 457200"/>
              <a:gd name="connsiteY5" fmla="*/ 278563 h 1745413"/>
              <a:gd name="connsiteX6" fmla="*/ 317500 w 457200"/>
              <a:gd name="connsiteY6" fmla="*/ 72188 h 1745413"/>
              <a:gd name="connsiteX7" fmla="*/ 57150 w 457200"/>
              <a:gd name="connsiteY7" fmla="*/ 53138 h 1745413"/>
              <a:gd name="connsiteX8" fmla="*/ 0 w 457200"/>
              <a:gd name="connsiteY8" fmla="*/ 376988 h 1745413"/>
              <a:gd name="connsiteX9" fmla="*/ 228600 w 457200"/>
              <a:gd name="connsiteY9" fmla="*/ 446838 h 1745413"/>
              <a:gd name="connsiteX10" fmla="*/ 349250 w 457200"/>
              <a:gd name="connsiteY10" fmla="*/ 618288 h 1745413"/>
              <a:gd name="connsiteX11" fmla="*/ 352425 w 457200"/>
              <a:gd name="connsiteY11" fmla="*/ 1059613 h 1745413"/>
              <a:gd name="connsiteX12" fmla="*/ 333375 w 457200"/>
              <a:gd name="connsiteY12" fmla="*/ 1085013 h 1745413"/>
              <a:gd name="connsiteX13" fmla="*/ 342900 w 457200"/>
              <a:gd name="connsiteY13" fmla="*/ 1745413 h 1745413"/>
              <a:gd name="connsiteX0" fmla="*/ 342900 w 457200"/>
              <a:gd name="connsiteY0" fmla="*/ 1751598 h 1751598"/>
              <a:gd name="connsiteX1" fmla="*/ 447675 w 457200"/>
              <a:gd name="connsiteY1" fmla="*/ 1751598 h 1751598"/>
              <a:gd name="connsiteX2" fmla="*/ 457200 w 457200"/>
              <a:gd name="connsiteY2" fmla="*/ 1103898 h 1751598"/>
              <a:gd name="connsiteX3" fmla="*/ 431800 w 457200"/>
              <a:gd name="connsiteY3" fmla="*/ 1078498 h 1751598"/>
              <a:gd name="connsiteX4" fmla="*/ 434975 w 457200"/>
              <a:gd name="connsiteY4" fmla="*/ 462548 h 1751598"/>
              <a:gd name="connsiteX5" fmla="*/ 336550 w 457200"/>
              <a:gd name="connsiteY5" fmla="*/ 284748 h 1751598"/>
              <a:gd name="connsiteX6" fmla="*/ 317500 w 457200"/>
              <a:gd name="connsiteY6" fmla="*/ 78373 h 1751598"/>
              <a:gd name="connsiteX7" fmla="*/ 57150 w 457200"/>
              <a:gd name="connsiteY7" fmla="*/ 59323 h 1751598"/>
              <a:gd name="connsiteX8" fmla="*/ 0 w 457200"/>
              <a:gd name="connsiteY8" fmla="*/ 383173 h 1751598"/>
              <a:gd name="connsiteX9" fmla="*/ 228600 w 457200"/>
              <a:gd name="connsiteY9" fmla="*/ 453023 h 1751598"/>
              <a:gd name="connsiteX10" fmla="*/ 349250 w 457200"/>
              <a:gd name="connsiteY10" fmla="*/ 624473 h 1751598"/>
              <a:gd name="connsiteX11" fmla="*/ 352425 w 457200"/>
              <a:gd name="connsiteY11" fmla="*/ 1065798 h 1751598"/>
              <a:gd name="connsiteX12" fmla="*/ 333375 w 457200"/>
              <a:gd name="connsiteY12" fmla="*/ 1091198 h 1751598"/>
              <a:gd name="connsiteX13" fmla="*/ 342900 w 457200"/>
              <a:gd name="connsiteY13" fmla="*/ 1751598 h 1751598"/>
              <a:gd name="connsiteX0" fmla="*/ 391893 w 506193"/>
              <a:gd name="connsiteY0" fmla="*/ 1751598 h 1751598"/>
              <a:gd name="connsiteX1" fmla="*/ 496668 w 506193"/>
              <a:gd name="connsiteY1" fmla="*/ 1751598 h 1751598"/>
              <a:gd name="connsiteX2" fmla="*/ 506193 w 506193"/>
              <a:gd name="connsiteY2" fmla="*/ 1103898 h 1751598"/>
              <a:gd name="connsiteX3" fmla="*/ 480793 w 506193"/>
              <a:gd name="connsiteY3" fmla="*/ 1078498 h 1751598"/>
              <a:gd name="connsiteX4" fmla="*/ 483968 w 506193"/>
              <a:gd name="connsiteY4" fmla="*/ 462548 h 1751598"/>
              <a:gd name="connsiteX5" fmla="*/ 385543 w 506193"/>
              <a:gd name="connsiteY5" fmla="*/ 284748 h 1751598"/>
              <a:gd name="connsiteX6" fmla="*/ 366493 w 506193"/>
              <a:gd name="connsiteY6" fmla="*/ 78373 h 1751598"/>
              <a:gd name="connsiteX7" fmla="*/ 106143 w 506193"/>
              <a:gd name="connsiteY7" fmla="*/ 59323 h 1751598"/>
              <a:gd name="connsiteX8" fmla="*/ 48993 w 506193"/>
              <a:gd name="connsiteY8" fmla="*/ 383173 h 1751598"/>
              <a:gd name="connsiteX9" fmla="*/ 277593 w 506193"/>
              <a:gd name="connsiteY9" fmla="*/ 453023 h 1751598"/>
              <a:gd name="connsiteX10" fmla="*/ 398243 w 506193"/>
              <a:gd name="connsiteY10" fmla="*/ 624473 h 1751598"/>
              <a:gd name="connsiteX11" fmla="*/ 401418 w 506193"/>
              <a:gd name="connsiteY11" fmla="*/ 1065798 h 1751598"/>
              <a:gd name="connsiteX12" fmla="*/ 382368 w 506193"/>
              <a:gd name="connsiteY12" fmla="*/ 1091198 h 1751598"/>
              <a:gd name="connsiteX13" fmla="*/ 391893 w 506193"/>
              <a:gd name="connsiteY13" fmla="*/ 1751598 h 1751598"/>
              <a:gd name="connsiteX0" fmla="*/ 400139 w 514439"/>
              <a:gd name="connsiteY0" fmla="*/ 1751598 h 1751598"/>
              <a:gd name="connsiteX1" fmla="*/ 504914 w 514439"/>
              <a:gd name="connsiteY1" fmla="*/ 1751598 h 1751598"/>
              <a:gd name="connsiteX2" fmla="*/ 514439 w 514439"/>
              <a:gd name="connsiteY2" fmla="*/ 1103898 h 1751598"/>
              <a:gd name="connsiteX3" fmla="*/ 489039 w 514439"/>
              <a:gd name="connsiteY3" fmla="*/ 1078498 h 1751598"/>
              <a:gd name="connsiteX4" fmla="*/ 492214 w 514439"/>
              <a:gd name="connsiteY4" fmla="*/ 462548 h 1751598"/>
              <a:gd name="connsiteX5" fmla="*/ 393789 w 514439"/>
              <a:gd name="connsiteY5" fmla="*/ 284748 h 1751598"/>
              <a:gd name="connsiteX6" fmla="*/ 374739 w 514439"/>
              <a:gd name="connsiteY6" fmla="*/ 78373 h 1751598"/>
              <a:gd name="connsiteX7" fmla="*/ 114389 w 514439"/>
              <a:gd name="connsiteY7" fmla="*/ 59323 h 1751598"/>
              <a:gd name="connsiteX8" fmla="*/ 57239 w 514439"/>
              <a:gd name="connsiteY8" fmla="*/ 383173 h 1751598"/>
              <a:gd name="connsiteX9" fmla="*/ 285839 w 514439"/>
              <a:gd name="connsiteY9" fmla="*/ 453023 h 1751598"/>
              <a:gd name="connsiteX10" fmla="*/ 406489 w 514439"/>
              <a:gd name="connsiteY10" fmla="*/ 624473 h 1751598"/>
              <a:gd name="connsiteX11" fmla="*/ 409664 w 514439"/>
              <a:gd name="connsiteY11" fmla="*/ 1065798 h 1751598"/>
              <a:gd name="connsiteX12" fmla="*/ 390614 w 514439"/>
              <a:gd name="connsiteY12" fmla="*/ 1091198 h 1751598"/>
              <a:gd name="connsiteX13" fmla="*/ 400139 w 514439"/>
              <a:gd name="connsiteY13" fmla="*/ 1751598 h 1751598"/>
              <a:gd name="connsiteX0" fmla="*/ 400139 w 514439"/>
              <a:gd name="connsiteY0" fmla="*/ 1751598 h 1751598"/>
              <a:gd name="connsiteX1" fmla="*/ 504914 w 514439"/>
              <a:gd name="connsiteY1" fmla="*/ 1751598 h 1751598"/>
              <a:gd name="connsiteX2" fmla="*/ 514439 w 514439"/>
              <a:gd name="connsiteY2" fmla="*/ 1103898 h 1751598"/>
              <a:gd name="connsiteX3" fmla="*/ 489039 w 514439"/>
              <a:gd name="connsiteY3" fmla="*/ 1078498 h 1751598"/>
              <a:gd name="connsiteX4" fmla="*/ 492214 w 514439"/>
              <a:gd name="connsiteY4" fmla="*/ 462548 h 1751598"/>
              <a:gd name="connsiteX5" fmla="*/ 393789 w 514439"/>
              <a:gd name="connsiteY5" fmla="*/ 284748 h 1751598"/>
              <a:gd name="connsiteX6" fmla="*/ 374739 w 514439"/>
              <a:gd name="connsiteY6" fmla="*/ 78373 h 1751598"/>
              <a:gd name="connsiteX7" fmla="*/ 114389 w 514439"/>
              <a:gd name="connsiteY7" fmla="*/ 59323 h 1751598"/>
              <a:gd name="connsiteX8" fmla="*/ 57239 w 514439"/>
              <a:gd name="connsiteY8" fmla="*/ 383173 h 1751598"/>
              <a:gd name="connsiteX9" fmla="*/ 285839 w 514439"/>
              <a:gd name="connsiteY9" fmla="*/ 453023 h 1751598"/>
              <a:gd name="connsiteX10" fmla="*/ 406489 w 514439"/>
              <a:gd name="connsiteY10" fmla="*/ 624473 h 1751598"/>
              <a:gd name="connsiteX11" fmla="*/ 409664 w 514439"/>
              <a:gd name="connsiteY11" fmla="*/ 1065798 h 1751598"/>
              <a:gd name="connsiteX12" fmla="*/ 390614 w 514439"/>
              <a:gd name="connsiteY12" fmla="*/ 1091198 h 1751598"/>
              <a:gd name="connsiteX13" fmla="*/ 400139 w 514439"/>
              <a:gd name="connsiteY13" fmla="*/ 1751598 h 1751598"/>
              <a:gd name="connsiteX0" fmla="*/ 400139 w 514439"/>
              <a:gd name="connsiteY0" fmla="*/ 1751598 h 1751598"/>
              <a:gd name="connsiteX1" fmla="*/ 504914 w 514439"/>
              <a:gd name="connsiteY1" fmla="*/ 1751598 h 1751598"/>
              <a:gd name="connsiteX2" fmla="*/ 514439 w 514439"/>
              <a:gd name="connsiteY2" fmla="*/ 1103898 h 1751598"/>
              <a:gd name="connsiteX3" fmla="*/ 489039 w 514439"/>
              <a:gd name="connsiteY3" fmla="*/ 1078498 h 1751598"/>
              <a:gd name="connsiteX4" fmla="*/ 492214 w 514439"/>
              <a:gd name="connsiteY4" fmla="*/ 462548 h 1751598"/>
              <a:gd name="connsiteX5" fmla="*/ 393789 w 514439"/>
              <a:gd name="connsiteY5" fmla="*/ 284748 h 1751598"/>
              <a:gd name="connsiteX6" fmla="*/ 374739 w 514439"/>
              <a:gd name="connsiteY6" fmla="*/ 78373 h 1751598"/>
              <a:gd name="connsiteX7" fmla="*/ 114389 w 514439"/>
              <a:gd name="connsiteY7" fmla="*/ 59323 h 1751598"/>
              <a:gd name="connsiteX8" fmla="*/ 57239 w 514439"/>
              <a:gd name="connsiteY8" fmla="*/ 383173 h 1751598"/>
              <a:gd name="connsiteX9" fmla="*/ 285839 w 514439"/>
              <a:gd name="connsiteY9" fmla="*/ 453023 h 1751598"/>
              <a:gd name="connsiteX10" fmla="*/ 406489 w 514439"/>
              <a:gd name="connsiteY10" fmla="*/ 624473 h 1751598"/>
              <a:gd name="connsiteX11" fmla="*/ 409664 w 514439"/>
              <a:gd name="connsiteY11" fmla="*/ 1065798 h 1751598"/>
              <a:gd name="connsiteX12" fmla="*/ 390614 w 514439"/>
              <a:gd name="connsiteY12" fmla="*/ 1091198 h 1751598"/>
              <a:gd name="connsiteX13" fmla="*/ 400139 w 514439"/>
              <a:gd name="connsiteY13" fmla="*/ 1751598 h 1751598"/>
              <a:gd name="connsiteX0" fmla="*/ 400139 w 514439"/>
              <a:gd name="connsiteY0" fmla="*/ 1751598 h 1751598"/>
              <a:gd name="connsiteX1" fmla="*/ 504914 w 514439"/>
              <a:gd name="connsiteY1" fmla="*/ 1751598 h 1751598"/>
              <a:gd name="connsiteX2" fmla="*/ 514439 w 514439"/>
              <a:gd name="connsiteY2" fmla="*/ 1103898 h 1751598"/>
              <a:gd name="connsiteX3" fmla="*/ 489039 w 514439"/>
              <a:gd name="connsiteY3" fmla="*/ 1078498 h 1751598"/>
              <a:gd name="connsiteX4" fmla="*/ 492214 w 514439"/>
              <a:gd name="connsiteY4" fmla="*/ 462548 h 1751598"/>
              <a:gd name="connsiteX5" fmla="*/ 393789 w 514439"/>
              <a:gd name="connsiteY5" fmla="*/ 284748 h 1751598"/>
              <a:gd name="connsiteX6" fmla="*/ 374739 w 514439"/>
              <a:gd name="connsiteY6" fmla="*/ 78373 h 1751598"/>
              <a:gd name="connsiteX7" fmla="*/ 114389 w 514439"/>
              <a:gd name="connsiteY7" fmla="*/ 59323 h 1751598"/>
              <a:gd name="connsiteX8" fmla="*/ 57239 w 514439"/>
              <a:gd name="connsiteY8" fmla="*/ 383173 h 1751598"/>
              <a:gd name="connsiteX9" fmla="*/ 285839 w 514439"/>
              <a:gd name="connsiteY9" fmla="*/ 453023 h 1751598"/>
              <a:gd name="connsiteX10" fmla="*/ 406489 w 514439"/>
              <a:gd name="connsiteY10" fmla="*/ 624473 h 1751598"/>
              <a:gd name="connsiteX11" fmla="*/ 409664 w 514439"/>
              <a:gd name="connsiteY11" fmla="*/ 1065798 h 1751598"/>
              <a:gd name="connsiteX12" fmla="*/ 390614 w 514439"/>
              <a:gd name="connsiteY12" fmla="*/ 1091198 h 1751598"/>
              <a:gd name="connsiteX13" fmla="*/ 400139 w 514439"/>
              <a:gd name="connsiteY13" fmla="*/ 1751598 h 1751598"/>
              <a:gd name="connsiteX0" fmla="*/ 400139 w 514439"/>
              <a:gd name="connsiteY0" fmla="*/ 1751598 h 1751598"/>
              <a:gd name="connsiteX1" fmla="*/ 504914 w 514439"/>
              <a:gd name="connsiteY1" fmla="*/ 1751598 h 1751598"/>
              <a:gd name="connsiteX2" fmla="*/ 514439 w 514439"/>
              <a:gd name="connsiteY2" fmla="*/ 1103898 h 1751598"/>
              <a:gd name="connsiteX3" fmla="*/ 489039 w 514439"/>
              <a:gd name="connsiteY3" fmla="*/ 1078498 h 1751598"/>
              <a:gd name="connsiteX4" fmla="*/ 492214 w 514439"/>
              <a:gd name="connsiteY4" fmla="*/ 462548 h 1751598"/>
              <a:gd name="connsiteX5" fmla="*/ 393789 w 514439"/>
              <a:gd name="connsiteY5" fmla="*/ 284748 h 1751598"/>
              <a:gd name="connsiteX6" fmla="*/ 374739 w 514439"/>
              <a:gd name="connsiteY6" fmla="*/ 78373 h 1751598"/>
              <a:gd name="connsiteX7" fmla="*/ 114389 w 514439"/>
              <a:gd name="connsiteY7" fmla="*/ 59323 h 1751598"/>
              <a:gd name="connsiteX8" fmla="*/ 57239 w 514439"/>
              <a:gd name="connsiteY8" fmla="*/ 383173 h 1751598"/>
              <a:gd name="connsiteX9" fmla="*/ 285839 w 514439"/>
              <a:gd name="connsiteY9" fmla="*/ 453023 h 1751598"/>
              <a:gd name="connsiteX10" fmla="*/ 406489 w 514439"/>
              <a:gd name="connsiteY10" fmla="*/ 624473 h 1751598"/>
              <a:gd name="connsiteX11" fmla="*/ 409664 w 514439"/>
              <a:gd name="connsiteY11" fmla="*/ 1065798 h 1751598"/>
              <a:gd name="connsiteX12" fmla="*/ 390614 w 514439"/>
              <a:gd name="connsiteY12" fmla="*/ 1091198 h 1751598"/>
              <a:gd name="connsiteX13" fmla="*/ 400139 w 514439"/>
              <a:gd name="connsiteY13" fmla="*/ 1751598 h 175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14439" h="1751598">
                <a:moveTo>
                  <a:pt x="400139" y="1751598"/>
                </a:moveTo>
                <a:lnTo>
                  <a:pt x="504914" y="1751598"/>
                </a:lnTo>
                <a:lnTo>
                  <a:pt x="514439" y="1103898"/>
                </a:lnTo>
                <a:lnTo>
                  <a:pt x="489039" y="1078498"/>
                </a:lnTo>
                <a:cubicBezTo>
                  <a:pt x="490097" y="873181"/>
                  <a:pt x="491156" y="667865"/>
                  <a:pt x="492214" y="462548"/>
                </a:cubicBezTo>
                <a:cubicBezTo>
                  <a:pt x="484806" y="393756"/>
                  <a:pt x="483747" y="334490"/>
                  <a:pt x="393789" y="284748"/>
                </a:cubicBezTo>
                <a:lnTo>
                  <a:pt x="374739" y="78373"/>
                </a:lnTo>
                <a:cubicBezTo>
                  <a:pt x="329231" y="43448"/>
                  <a:pt x="324997" y="-67677"/>
                  <a:pt x="114389" y="59323"/>
                </a:cubicBezTo>
                <a:cubicBezTo>
                  <a:pt x="50889" y="125998"/>
                  <a:pt x="-72936" y="218073"/>
                  <a:pt x="57239" y="383173"/>
                </a:cubicBezTo>
                <a:cubicBezTo>
                  <a:pt x="117564" y="431856"/>
                  <a:pt x="101689" y="432915"/>
                  <a:pt x="285839" y="453023"/>
                </a:cubicBezTo>
                <a:lnTo>
                  <a:pt x="406489" y="624473"/>
                </a:lnTo>
                <a:cubicBezTo>
                  <a:pt x="407547" y="771581"/>
                  <a:pt x="408606" y="918690"/>
                  <a:pt x="409664" y="1065798"/>
                </a:cubicBezTo>
                <a:lnTo>
                  <a:pt x="390614" y="1091198"/>
                </a:lnTo>
                <a:lnTo>
                  <a:pt x="400139" y="1751598"/>
                </a:lnTo>
                <a:close/>
              </a:path>
            </a:pathLst>
          </a:custGeom>
          <a:solidFill>
            <a:schemeClr val="accent4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xmlns="" id="{CB648475-AD68-45CF-9C2D-9F301F31534F}"/>
              </a:ext>
            </a:extLst>
          </p:cNvPr>
          <p:cNvSpPr/>
          <p:nvPr/>
        </p:nvSpPr>
        <p:spPr bwMode="auto">
          <a:xfrm flipH="1">
            <a:off x="6640422" y="3191877"/>
            <a:ext cx="514439" cy="1751598"/>
          </a:xfrm>
          <a:custGeom>
            <a:avLst/>
            <a:gdLst>
              <a:gd name="connsiteX0" fmla="*/ 342900 w 457200"/>
              <a:gd name="connsiteY0" fmla="*/ 1692275 h 1692275"/>
              <a:gd name="connsiteX1" fmla="*/ 447675 w 457200"/>
              <a:gd name="connsiteY1" fmla="*/ 1692275 h 1692275"/>
              <a:gd name="connsiteX2" fmla="*/ 457200 w 457200"/>
              <a:gd name="connsiteY2" fmla="*/ 1044575 h 1692275"/>
              <a:gd name="connsiteX3" fmla="*/ 431800 w 457200"/>
              <a:gd name="connsiteY3" fmla="*/ 1019175 h 1692275"/>
              <a:gd name="connsiteX4" fmla="*/ 434975 w 457200"/>
              <a:gd name="connsiteY4" fmla="*/ 403225 h 1692275"/>
              <a:gd name="connsiteX5" fmla="*/ 336550 w 457200"/>
              <a:gd name="connsiteY5" fmla="*/ 225425 h 1692275"/>
              <a:gd name="connsiteX6" fmla="*/ 317500 w 457200"/>
              <a:gd name="connsiteY6" fmla="*/ 19050 h 1692275"/>
              <a:gd name="connsiteX7" fmla="*/ 57150 w 457200"/>
              <a:gd name="connsiteY7" fmla="*/ 0 h 1692275"/>
              <a:gd name="connsiteX8" fmla="*/ 0 w 457200"/>
              <a:gd name="connsiteY8" fmla="*/ 323850 h 1692275"/>
              <a:gd name="connsiteX9" fmla="*/ 228600 w 457200"/>
              <a:gd name="connsiteY9" fmla="*/ 393700 h 1692275"/>
              <a:gd name="connsiteX10" fmla="*/ 349250 w 457200"/>
              <a:gd name="connsiteY10" fmla="*/ 565150 h 1692275"/>
              <a:gd name="connsiteX11" fmla="*/ 352425 w 457200"/>
              <a:gd name="connsiteY11" fmla="*/ 1006475 h 1692275"/>
              <a:gd name="connsiteX12" fmla="*/ 333375 w 457200"/>
              <a:gd name="connsiteY12" fmla="*/ 1031875 h 1692275"/>
              <a:gd name="connsiteX13" fmla="*/ 342900 w 457200"/>
              <a:gd name="connsiteY13" fmla="*/ 1692275 h 1692275"/>
              <a:gd name="connsiteX0" fmla="*/ 342900 w 457200"/>
              <a:gd name="connsiteY0" fmla="*/ 1745413 h 1745413"/>
              <a:gd name="connsiteX1" fmla="*/ 447675 w 457200"/>
              <a:gd name="connsiteY1" fmla="*/ 1745413 h 1745413"/>
              <a:gd name="connsiteX2" fmla="*/ 457200 w 457200"/>
              <a:gd name="connsiteY2" fmla="*/ 1097713 h 1745413"/>
              <a:gd name="connsiteX3" fmla="*/ 431800 w 457200"/>
              <a:gd name="connsiteY3" fmla="*/ 1072313 h 1745413"/>
              <a:gd name="connsiteX4" fmla="*/ 434975 w 457200"/>
              <a:gd name="connsiteY4" fmla="*/ 456363 h 1745413"/>
              <a:gd name="connsiteX5" fmla="*/ 336550 w 457200"/>
              <a:gd name="connsiteY5" fmla="*/ 278563 h 1745413"/>
              <a:gd name="connsiteX6" fmla="*/ 317500 w 457200"/>
              <a:gd name="connsiteY6" fmla="*/ 72188 h 1745413"/>
              <a:gd name="connsiteX7" fmla="*/ 57150 w 457200"/>
              <a:gd name="connsiteY7" fmla="*/ 53138 h 1745413"/>
              <a:gd name="connsiteX8" fmla="*/ 0 w 457200"/>
              <a:gd name="connsiteY8" fmla="*/ 376988 h 1745413"/>
              <a:gd name="connsiteX9" fmla="*/ 228600 w 457200"/>
              <a:gd name="connsiteY9" fmla="*/ 446838 h 1745413"/>
              <a:gd name="connsiteX10" fmla="*/ 349250 w 457200"/>
              <a:gd name="connsiteY10" fmla="*/ 618288 h 1745413"/>
              <a:gd name="connsiteX11" fmla="*/ 352425 w 457200"/>
              <a:gd name="connsiteY11" fmla="*/ 1059613 h 1745413"/>
              <a:gd name="connsiteX12" fmla="*/ 333375 w 457200"/>
              <a:gd name="connsiteY12" fmla="*/ 1085013 h 1745413"/>
              <a:gd name="connsiteX13" fmla="*/ 342900 w 457200"/>
              <a:gd name="connsiteY13" fmla="*/ 1745413 h 1745413"/>
              <a:gd name="connsiteX0" fmla="*/ 342900 w 457200"/>
              <a:gd name="connsiteY0" fmla="*/ 1751598 h 1751598"/>
              <a:gd name="connsiteX1" fmla="*/ 447675 w 457200"/>
              <a:gd name="connsiteY1" fmla="*/ 1751598 h 1751598"/>
              <a:gd name="connsiteX2" fmla="*/ 457200 w 457200"/>
              <a:gd name="connsiteY2" fmla="*/ 1103898 h 1751598"/>
              <a:gd name="connsiteX3" fmla="*/ 431800 w 457200"/>
              <a:gd name="connsiteY3" fmla="*/ 1078498 h 1751598"/>
              <a:gd name="connsiteX4" fmla="*/ 434975 w 457200"/>
              <a:gd name="connsiteY4" fmla="*/ 462548 h 1751598"/>
              <a:gd name="connsiteX5" fmla="*/ 336550 w 457200"/>
              <a:gd name="connsiteY5" fmla="*/ 284748 h 1751598"/>
              <a:gd name="connsiteX6" fmla="*/ 317500 w 457200"/>
              <a:gd name="connsiteY6" fmla="*/ 78373 h 1751598"/>
              <a:gd name="connsiteX7" fmla="*/ 57150 w 457200"/>
              <a:gd name="connsiteY7" fmla="*/ 59323 h 1751598"/>
              <a:gd name="connsiteX8" fmla="*/ 0 w 457200"/>
              <a:gd name="connsiteY8" fmla="*/ 383173 h 1751598"/>
              <a:gd name="connsiteX9" fmla="*/ 228600 w 457200"/>
              <a:gd name="connsiteY9" fmla="*/ 453023 h 1751598"/>
              <a:gd name="connsiteX10" fmla="*/ 349250 w 457200"/>
              <a:gd name="connsiteY10" fmla="*/ 624473 h 1751598"/>
              <a:gd name="connsiteX11" fmla="*/ 352425 w 457200"/>
              <a:gd name="connsiteY11" fmla="*/ 1065798 h 1751598"/>
              <a:gd name="connsiteX12" fmla="*/ 333375 w 457200"/>
              <a:gd name="connsiteY12" fmla="*/ 1091198 h 1751598"/>
              <a:gd name="connsiteX13" fmla="*/ 342900 w 457200"/>
              <a:gd name="connsiteY13" fmla="*/ 1751598 h 1751598"/>
              <a:gd name="connsiteX0" fmla="*/ 391893 w 506193"/>
              <a:gd name="connsiteY0" fmla="*/ 1751598 h 1751598"/>
              <a:gd name="connsiteX1" fmla="*/ 496668 w 506193"/>
              <a:gd name="connsiteY1" fmla="*/ 1751598 h 1751598"/>
              <a:gd name="connsiteX2" fmla="*/ 506193 w 506193"/>
              <a:gd name="connsiteY2" fmla="*/ 1103898 h 1751598"/>
              <a:gd name="connsiteX3" fmla="*/ 480793 w 506193"/>
              <a:gd name="connsiteY3" fmla="*/ 1078498 h 1751598"/>
              <a:gd name="connsiteX4" fmla="*/ 483968 w 506193"/>
              <a:gd name="connsiteY4" fmla="*/ 462548 h 1751598"/>
              <a:gd name="connsiteX5" fmla="*/ 385543 w 506193"/>
              <a:gd name="connsiteY5" fmla="*/ 284748 h 1751598"/>
              <a:gd name="connsiteX6" fmla="*/ 366493 w 506193"/>
              <a:gd name="connsiteY6" fmla="*/ 78373 h 1751598"/>
              <a:gd name="connsiteX7" fmla="*/ 106143 w 506193"/>
              <a:gd name="connsiteY7" fmla="*/ 59323 h 1751598"/>
              <a:gd name="connsiteX8" fmla="*/ 48993 w 506193"/>
              <a:gd name="connsiteY8" fmla="*/ 383173 h 1751598"/>
              <a:gd name="connsiteX9" fmla="*/ 277593 w 506193"/>
              <a:gd name="connsiteY9" fmla="*/ 453023 h 1751598"/>
              <a:gd name="connsiteX10" fmla="*/ 398243 w 506193"/>
              <a:gd name="connsiteY10" fmla="*/ 624473 h 1751598"/>
              <a:gd name="connsiteX11" fmla="*/ 401418 w 506193"/>
              <a:gd name="connsiteY11" fmla="*/ 1065798 h 1751598"/>
              <a:gd name="connsiteX12" fmla="*/ 382368 w 506193"/>
              <a:gd name="connsiteY12" fmla="*/ 1091198 h 1751598"/>
              <a:gd name="connsiteX13" fmla="*/ 391893 w 506193"/>
              <a:gd name="connsiteY13" fmla="*/ 1751598 h 1751598"/>
              <a:gd name="connsiteX0" fmla="*/ 400139 w 514439"/>
              <a:gd name="connsiteY0" fmla="*/ 1751598 h 1751598"/>
              <a:gd name="connsiteX1" fmla="*/ 504914 w 514439"/>
              <a:gd name="connsiteY1" fmla="*/ 1751598 h 1751598"/>
              <a:gd name="connsiteX2" fmla="*/ 514439 w 514439"/>
              <a:gd name="connsiteY2" fmla="*/ 1103898 h 1751598"/>
              <a:gd name="connsiteX3" fmla="*/ 489039 w 514439"/>
              <a:gd name="connsiteY3" fmla="*/ 1078498 h 1751598"/>
              <a:gd name="connsiteX4" fmla="*/ 492214 w 514439"/>
              <a:gd name="connsiteY4" fmla="*/ 462548 h 1751598"/>
              <a:gd name="connsiteX5" fmla="*/ 393789 w 514439"/>
              <a:gd name="connsiteY5" fmla="*/ 284748 h 1751598"/>
              <a:gd name="connsiteX6" fmla="*/ 374739 w 514439"/>
              <a:gd name="connsiteY6" fmla="*/ 78373 h 1751598"/>
              <a:gd name="connsiteX7" fmla="*/ 114389 w 514439"/>
              <a:gd name="connsiteY7" fmla="*/ 59323 h 1751598"/>
              <a:gd name="connsiteX8" fmla="*/ 57239 w 514439"/>
              <a:gd name="connsiteY8" fmla="*/ 383173 h 1751598"/>
              <a:gd name="connsiteX9" fmla="*/ 285839 w 514439"/>
              <a:gd name="connsiteY9" fmla="*/ 453023 h 1751598"/>
              <a:gd name="connsiteX10" fmla="*/ 406489 w 514439"/>
              <a:gd name="connsiteY10" fmla="*/ 624473 h 1751598"/>
              <a:gd name="connsiteX11" fmla="*/ 409664 w 514439"/>
              <a:gd name="connsiteY11" fmla="*/ 1065798 h 1751598"/>
              <a:gd name="connsiteX12" fmla="*/ 390614 w 514439"/>
              <a:gd name="connsiteY12" fmla="*/ 1091198 h 1751598"/>
              <a:gd name="connsiteX13" fmla="*/ 400139 w 514439"/>
              <a:gd name="connsiteY13" fmla="*/ 1751598 h 1751598"/>
              <a:gd name="connsiteX0" fmla="*/ 400139 w 514439"/>
              <a:gd name="connsiteY0" fmla="*/ 1751598 h 1751598"/>
              <a:gd name="connsiteX1" fmla="*/ 504914 w 514439"/>
              <a:gd name="connsiteY1" fmla="*/ 1751598 h 1751598"/>
              <a:gd name="connsiteX2" fmla="*/ 514439 w 514439"/>
              <a:gd name="connsiteY2" fmla="*/ 1103898 h 1751598"/>
              <a:gd name="connsiteX3" fmla="*/ 489039 w 514439"/>
              <a:gd name="connsiteY3" fmla="*/ 1078498 h 1751598"/>
              <a:gd name="connsiteX4" fmla="*/ 492214 w 514439"/>
              <a:gd name="connsiteY4" fmla="*/ 462548 h 1751598"/>
              <a:gd name="connsiteX5" fmla="*/ 393789 w 514439"/>
              <a:gd name="connsiteY5" fmla="*/ 284748 h 1751598"/>
              <a:gd name="connsiteX6" fmla="*/ 374739 w 514439"/>
              <a:gd name="connsiteY6" fmla="*/ 78373 h 1751598"/>
              <a:gd name="connsiteX7" fmla="*/ 114389 w 514439"/>
              <a:gd name="connsiteY7" fmla="*/ 59323 h 1751598"/>
              <a:gd name="connsiteX8" fmla="*/ 57239 w 514439"/>
              <a:gd name="connsiteY8" fmla="*/ 383173 h 1751598"/>
              <a:gd name="connsiteX9" fmla="*/ 285839 w 514439"/>
              <a:gd name="connsiteY9" fmla="*/ 453023 h 1751598"/>
              <a:gd name="connsiteX10" fmla="*/ 406489 w 514439"/>
              <a:gd name="connsiteY10" fmla="*/ 624473 h 1751598"/>
              <a:gd name="connsiteX11" fmla="*/ 409664 w 514439"/>
              <a:gd name="connsiteY11" fmla="*/ 1065798 h 1751598"/>
              <a:gd name="connsiteX12" fmla="*/ 390614 w 514439"/>
              <a:gd name="connsiteY12" fmla="*/ 1091198 h 1751598"/>
              <a:gd name="connsiteX13" fmla="*/ 400139 w 514439"/>
              <a:gd name="connsiteY13" fmla="*/ 1751598 h 1751598"/>
              <a:gd name="connsiteX0" fmla="*/ 400139 w 514439"/>
              <a:gd name="connsiteY0" fmla="*/ 1751598 h 1751598"/>
              <a:gd name="connsiteX1" fmla="*/ 504914 w 514439"/>
              <a:gd name="connsiteY1" fmla="*/ 1751598 h 1751598"/>
              <a:gd name="connsiteX2" fmla="*/ 514439 w 514439"/>
              <a:gd name="connsiteY2" fmla="*/ 1103898 h 1751598"/>
              <a:gd name="connsiteX3" fmla="*/ 489039 w 514439"/>
              <a:gd name="connsiteY3" fmla="*/ 1078498 h 1751598"/>
              <a:gd name="connsiteX4" fmla="*/ 492214 w 514439"/>
              <a:gd name="connsiteY4" fmla="*/ 462548 h 1751598"/>
              <a:gd name="connsiteX5" fmla="*/ 393789 w 514439"/>
              <a:gd name="connsiteY5" fmla="*/ 284748 h 1751598"/>
              <a:gd name="connsiteX6" fmla="*/ 374739 w 514439"/>
              <a:gd name="connsiteY6" fmla="*/ 78373 h 1751598"/>
              <a:gd name="connsiteX7" fmla="*/ 114389 w 514439"/>
              <a:gd name="connsiteY7" fmla="*/ 59323 h 1751598"/>
              <a:gd name="connsiteX8" fmla="*/ 57239 w 514439"/>
              <a:gd name="connsiteY8" fmla="*/ 383173 h 1751598"/>
              <a:gd name="connsiteX9" fmla="*/ 285839 w 514439"/>
              <a:gd name="connsiteY9" fmla="*/ 453023 h 1751598"/>
              <a:gd name="connsiteX10" fmla="*/ 406489 w 514439"/>
              <a:gd name="connsiteY10" fmla="*/ 624473 h 1751598"/>
              <a:gd name="connsiteX11" fmla="*/ 409664 w 514439"/>
              <a:gd name="connsiteY11" fmla="*/ 1065798 h 1751598"/>
              <a:gd name="connsiteX12" fmla="*/ 390614 w 514439"/>
              <a:gd name="connsiteY12" fmla="*/ 1091198 h 1751598"/>
              <a:gd name="connsiteX13" fmla="*/ 400139 w 514439"/>
              <a:gd name="connsiteY13" fmla="*/ 1751598 h 1751598"/>
              <a:gd name="connsiteX0" fmla="*/ 400139 w 514439"/>
              <a:gd name="connsiteY0" fmla="*/ 1751598 h 1751598"/>
              <a:gd name="connsiteX1" fmla="*/ 504914 w 514439"/>
              <a:gd name="connsiteY1" fmla="*/ 1751598 h 1751598"/>
              <a:gd name="connsiteX2" fmla="*/ 514439 w 514439"/>
              <a:gd name="connsiteY2" fmla="*/ 1103898 h 1751598"/>
              <a:gd name="connsiteX3" fmla="*/ 489039 w 514439"/>
              <a:gd name="connsiteY3" fmla="*/ 1078498 h 1751598"/>
              <a:gd name="connsiteX4" fmla="*/ 492214 w 514439"/>
              <a:gd name="connsiteY4" fmla="*/ 462548 h 1751598"/>
              <a:gd name="connsiteX5" fmla="*/ 393789 w 514439"/>
              <a:gd name="connsiteY5" fmla="*/ 284748 h 1751598"/>
              <a:gd name="connsiteX6" fmla="*/ 374739 w 514439"/>
              <a:gd name="connsiteY6" fmla="*/ 78373 h 1751598"/>
              <a:gd name="connsiteX7" fmla="*/ 114389 w 514439"/>
              <a:gd name="connsiteY7" fmla="*/ 59323 h 1751598"/>
              <a:gd name="connsiteX8" fmla="*/ 57239 w 514439"/>
              <a:gd name="connsiteY8" fmla="*/ 383173 h 1751598"/>
              <a:gd name="connsiteX9" fmla="*/ 285839 w 514439"/>
              <a:gd name="connsiteY9" fmla="*/ 453023 h 1751598"/>
              <a:gd name="connsiteX10" fmla="*/ 406489 w 514439"/>
              <a:gd name="connsiteY10" fmla="*/ 624473 h 1751598"/>
              <a:gd name="connsiteX11" fmla="*/ 409664 w 514439"/>
              <a:gd name="connsiteY11" fmla="*/ 1065798 h 1751598"/>
              <a:gd name="connsiteX12" fmla="*/ 390614 w 514439"/>
              <a:gd name="connsiteY12" fmla="*/ 1091198 h 1751598"/>
              <a:gd name="connsiteX13" fmla="*/ 400139 w 514439"/>
              <a:gd name="connsiteY13" fmla="*/ 1751598 h 1751598"/>
              <a:gd name="connsiteX0" fmla="*/ 400139 w 514439"/>
              <a:gd name="connsiteY0" fmla="*/ 1751598 h 1751598"/>
              <a:gd name="connsiteX1" fmla="*/ 504914 w 514439"/>
              <a:gd name="connsiteY1" fmla="*/ 1751598 h 1751598"/>
              <a:gd name="connsiteX2" fmla="*/ 514439 w 514439"/>
              <a:gd name="connsiteY2" fmla="*/ 1103898 h 1751598"/>
              <a:gd name="connsiteX3" fmla="*/ 489039 w 514439"/>
              <a:gd name="connsiteY3" fmla="*/ 1078498 h 1751598"/>
              <a:gd name="connsiteX4" fmla="*/ 492214 w 514439"/>
              <a:gd name="connsiteY4" fmla="*/ 462548 h 1751598"/>
              <a:gd name="connsiteX5" fmla="*/ 393789 w 514439"/>
              <a:gd name="connsiteY5" fmla="*/ 284748 h 1751598"/>
              <a:gd name="connsiteX6" fmla="*/ 374739 w 514439"/>
              <a:gd name="connsiteY6" fmla="*/ 78373 h 1751598"/>
              <a:gd name="connsiteX7" fmla="*/ 114389 w 514439"/>
              <a:gd name="connsiteY7" fmla="*/ 59323 h 1751598"/>
              <a:gd name="connsiteX8" fmla="*/ 57239 w 514439"/>
              <a:gd name="connsiteY8" fmla="*/ 383173 h 1751598"/>
              <a:gd name="connsiteX9" fmla="*/ 285839 w 514439"/>
              <a:gd name="connsiteY9" fmla="*/ 453023 h 1751598"/>
              <a:gd name="connsiteX10" fmla="*/ 406489 w 514439"/>
              <a:gd name="connsiteY10" fmla="*/ 624473 h 1751598"/>
              <a:gd name="connsiteX11" fmla="*/ 409664 w 514439"/>
              <a:gd name="connsiteY11" fmla="*/ 1065798 h 1751598"/>
              <a:gd name="connsiteX12" fmla="*/ 390614 w 514439"/>
              <a:gd name="connsiteY12" fmla="*/ 1091198 h 1751598"/>
              <a:gd name="connsiteX13" fmla="*/ 400139 w 514439"/>
              <a:gd name="connsiteY13" fmla="*/ 1751598 h 175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14439" h="1751598">
                <a:moveTo>
                  <a:pt x="400139" y="1751598"/>
                </a:moveTo>
                <a:lnTo>
                  <a:pt x="504914" y="1751598"/>
                </a:lnTo>
                <a:lnTo>
                  <a:pt x="514439" y="1103898"/>
                </a:lnTo>
                <a:lnTo>
                  <a:pt x="489039" y="1078498"/>
                </a:lnTo>
                <a:cubicBezTo>
                  <a:pt x="490097" y="873181"/>
                  <a:pt x="491156" y="667865"/>
                  <a:pt x="492214" y="462548"/>
                </a:cubicBezTo>
                <a:cubicBezTo>
                  <a:pt x="484806" y="393756"/>
                  <a:pt x="483747" y="334490"/>
                  <a:pt x="393789" y="284748"/>
                </a:cubicBezTo>
                <a:lnTo>
                  <a:pt x="374739" y="78373"/>
                </a:lnTo>
                <a:cubicBezTo>
                  <a:pt x="329231" y="43448"/>
                  <a:pt x="324997" y="-67677"/>
                  <a:pt x="114389" y="59323"/>
                </a:cubicBezTo>
                <a:cubicBezTo>
                  <a:pt x="50889" y="125998"/>
                  <a:pt x="-72936" y="218073"/>
                  <a:pt x="57239" y="383173"/>
                </a:cubicBezTo>
                <a:cubicBezTo>
                  <a:pt x="117564" y="431856"/>
                  <a:pt x="101689" y="432915"/>
                  <a:pt x="285839" y="453023"/>
                </a:cubicBezTo>
                <a:lnTo>
                  <a:pt x="406489" y="624473"/>
                </a:lnTo>
                <a:cubicBezTo>
                  <a:pt x="407547" y="771581"/>
                  <a:pt x="408606" y="918690"/>
                  <a:pt x="409664" y="1065798"/>
                </a:cubicBezTo>
                <a:lnTo>
                  <a:pt x="390614" y="1091198"/>
                </a:lnTo>
                <a:lnTo>
                  <a:pt x="400139" y="1751598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F73F73-34EE-4B91-AE1C-3179D8E23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JAK1/2 Inhibitors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E75593-8B32-4E8F-9FEA-A9DA6C34C8D1}"/>
              </a:ext>
            </a:extLst>
          </p:cNvPr>
          <p:cNvSpPr txBox="1"/>
          <p:nvPr/>
        </p:nvSpPr>
        <p:spPr bwMode="auto">
          <a:xfrm>
            <a:off x="5280539" y="1159044"/>
            <a:ext cx="326680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Elevated in blood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IL-1b, IL-2, IL-6, IL-7, IL-8,</a:t>
            </a: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IL-9, IL-10, IL-17, G-CSF, GM-CSF, </a:t>
            </a:r>
            <a:r>
              <a:rPr lang="en-US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IFN</a:t>
            </a:r>
            <a:r>
              <a:rPr lang="el-GR" b="1" dirty="0">
                <a:solidFill>
                  <a:srgbClr val="E1471D"/>
                </a:solidFill>
                <a:cs typeface="Arial" panose="020B0604020202020204" pitchFamily="34" charset="0"/>
              </a:rPr>
              <a:t>α</a:t>
            </a:r>
            <a:r>
              <a:rPr lang="en-US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IFN</a:t>
            </a:r>
            <a:r>
              <a:rPr lang="el-GR" b="1" dirty="0">
                <a:solidFill>
                  <a:srgbClr val="E1471D"/>
                </a:solidFill>
                <a:cs typeface="Arial" panose="020B0604020202020204" pitchFamily="34" charset="0"/>
              </a:rPr>
              <a:t>γ</a:t>
            </a:r>
            <a:r>
              <a:rPr lang="en-US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TNF-</a:t>
            </a:r>
            <a:r>
              <a:rPr lang="el-GR" b="1" dirty="0">
                <a:solidFill>
                  <a:srgbClr val="E1471D"/>
                </a:solidFill>
                <a:cs typeface="Arial" panose="020B0604020202020204" pitchFamily="34" charset="0"/>
              </a:rPr>
              <a:t>α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IP10, MCP1, MIP1A, MIP1B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2931310-3320-423A-9612-351E132534DE}"/>
              </a:ext>
            </a:extLst>
          </p:cNvPr>
          <p:cNvSpPr txBox="1"/>
          <p:nvPr/>
        </p:nvSpPr>
        <p:spPr bwMode="auto">
          <a:xfrm>
            <a:off x="2849078" y="2408975"/>
            <a:ext cx="2298847" cy="646331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Hyperinflammatory</a:t>
            </a:r>
            <a:b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Stage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xmlns="" id="{201EBCBD-78C7-4FD9-BD8C-9F1671D91A29}"/>
              </a:ext>
            </a:extLst>
          </p:cNvPr>
          <p:cNvSpPr/>
          <p:nvPr/>
        </p:nvSpPr>
        <p:spPr bwMode="auto">
          <a:xfrm rot="19872375">
            <a:off x="4847778" y="1856419"/>
            <a:ext cx="349824" cy="447438"/>
          </a:xfrm>
          <a:prstGeom prst="rightArrow">
            <a:avLst/>
          </a:prstGeom>
          <a:solidFill>
            <a:schemeClr val="accent3"/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xmlns="" id="{B91EF821-C2FA-4E08-A79D-3404398524AD}"/>
              </a:ext>
            </a:extLst>
          </p:cNvPr>
          <p:cNvSpPr/>
          <p:nvPr/>
        </p:nvSpPr>
        <p:spPr bwMode="auto">
          <a:xfrm rot="16200000">
            <a:off x="4120516" y="3081158"/>
            <a:ext cx="349824" cy="447438"/>
          </a:xfrm>
          <a:prstGeom prst="rightArrow">
            <a:avLst/>
          </a:prstGeom>
          <a:solidFill>
            <a:schemeClr val="accent3"/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xmlns="" id="{AF02F0C1-2107-4A0D-9808-6F4F2EF54604}"/>
              </a:ext>
            </a:extLst>
          </p:cNvPr>
          <p:cNvSpPr/>
          <p:nvPr/>
        </p:nvSpPr>
        <p:spPr bwMode="auto">
          <a:xfrm>
            <a:off x="5007233" y="5456638"/>
            <a:ext cx="3207581" cy="1369429"/>
          </a:xfrm>
          <a:prstGeom prst="arc">
            <a:avLst>
              <a:gd name="adj1" fmla="val 10828134"/>
              <a:gd name="adj2" fmla="val 20452"/>
            </a:avLst>
          </a:prstGeom>
          <a:solidFill>
            <a:schemeClr val="tx1"/>
          </a:solidFill>
          <a:ln w="2857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F62234A4-297C-48A5-B855-A42C8AC3210A}"/>
              </a:ext>
            </a:extLst>
          </p:cNvPr>
          <p:cNvGrpSpPr/>
          <p:nvPr/>
        </p:nvGrpSpPr>
        <p:grpSpPr>
          <a:xfrm>
            <a:off x="5557073" y="5089543"/>
            <a:ext cx="301463" cy="369332"/>
            <a:chOff x="2839453" y="5056319"/>
            <a:chExt cx="301463" cy="369332"/>
          </a:xfrm>
        </p:grpSpPr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xmlns="" id="{62D95328-E89C-4586-9427-C2C6971E35A5}"/>
                </a:ext>
              </a:extLst>
            </p:cNvPr>
            <p:cNvSpPr/>
            <p:nvPr/>
          </p:nvSpPr>
          <p:spPr bwMode="auto">
            <a:xfrm>
              <a:off x="2839453" y="5111015"/>
              <a:ext cx="301463" cy="259882"/>
            </a:xfrm>
            <a:prstGeom prst="hexagon">
              <a:avLst/>
            </a:prstGeom>
            <a:solidFill>
              <a:schemeClr val="accent5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E5C94183-470A-46F9-988A-2AB85823C5BE}"/>
                </a:ext>
              </a:extLst>
            </p:cNvPr>
            <p:cNvSpPr txBox="1"/>
            <p:nvPr/>
          </p:nvSpPr>
          <p:spPr bwMode="auto">
            <a:xfrm>
              <a:off x="2849078" y="5056319"/>
              <a:ext cx="2887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</a:t>
              </a:r>
              <a:endPara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D1E352E-7F5B-4BFB-AEC0-5BFD436B65B2}"/>
              </a:ext>
            </a:extLst>
          </p:cNvPr>
          <p:cNvSpPr txBox="1"/>
          <p:nvPr/>
        </p:nvSpPr>
        <p:spPr bwMode="auto">
          <a:xfrm>
            <a:off x="7233050" y="6139611"/>
            <a:ext cx="11619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IL6 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232A803D-F759-4800-A09C-980FD2E49234}"/>
              </a:ext>
            </a:extLst>
          </p:cNvPr>
          <p:cNvSpPr txBox="1"/>
          <p:nvPr/>
        </p:nvSpPr>
        <p:spPr bwMode="auto">
          <a:xfrm>
            <a:off x="6154079" y="3240623"/>
            <a:ext cx="4138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F58ED7A-73FE-4FD7-A093-0649C64A5099}"/>
              </a:ext>
            </a:extLst>
          </p:cNvPr>
          <p:cNvSpPr txBox="1"/>
          <p:nvPr/>
        </p:nvSpPr>
        <p:spPr bwMode="auto">
          <a:xfrm>
            <a:off x="6796418" y="3229664"/>
            <a:ext cx="4138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B62012E4-FC7E-4E45-B5A3-3E93E9E9592C}"/>
              </a:ext>
            </a:extLst>
          </p:cNvPr>
          <p:cNvGrpSpPr/>
          <p:nvPr/>
        </p:nvGrpSpPr>
        <p:grpSpPr>
          <a:xfrm>
            <a:off x="5840446" y="5096912"/>
            <a:ext cx="627265" cy="307777"/>
            <a:chOff x="9221862" y="3460189"/>
            <a:chExt cx="689990" cy="338554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xmlns="" id="{E4F9D9D2-F945-41F7-B4AE-7FDD08DB73EB}"/>
                </a:ext>
              </a:extLst>
            </p:cNvPr>
            <p:cNvSpPr/>
            <p:nvPr/>
          </p:nvSpPr>
          <p:spPr bwMode="auto">
            <a:xfrm>
              <a:off x="9274797" y="3471717"/>
              <a:ext cx="562222" cy="307777"/>
            </a:xfrm>
            <a:prstGeom prst="roundRect">
              <a:avLst>
                <a:gd name="adj" fmla="val 50000"/>
              </a:avLst>
            </a:prstGeom>
            <a:solidFill>
              <a:schemeClr val="tx2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0FA23581-1EF8-4D58-ABE3-DD744A856611}"/>
                </a:ext>
              </a:extLst>
            </p:cNvPr>
            <p:cNvSpPr txBox="1"/>
            <p:nvPr/>
          </p:nvSpPr>
          <p:spPr bwMode="auto">
            <a:xfrm>
              <a:off x="9221862" y="3460189"/>
              <a:ext cx="68999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STAT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B461309B-5453-46E6-8A9D-012B177C35FC}"/>
              </a:ext>
            </a:extLst>
          </p:cNvPr>
          <p:cNvGrpSpPr/>
          <p:nvPr/>
        </p:nvGrpSpPr>
        <p:grpSpPr>
          <a:xfrm>
            <a:off x="6111900" y="5784882"/>
            <a:ext cx="627265" cy="307777"/>
            <a:chOff x="9221862" y="3460189"/>
            <a:chExt cx="689990" cy="338554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C4AD6155-747B-45AE-8321-7F3C40E7899C}"/>
                </a:ext>
              </a:extLst>
            </p:cNvPr>
            <p:cNvSpPr/>
            <p:nvPr/>
          </p:nvSpPr>
          <p:spPr bwMode="auto">
            <a:xfrm>
              <a:off x="9274797" y="3471717"/>
              <a:ext cx="562222" cy="307777"/>
            </a:xfrm>
            <a:prstGeom prst="roundRect">
              <a:avLst>
                <a:gd name="adj" fmla="val 50000"/>
              </a:avLst>
            </a:prstGeom>
            <a:solidFill>
              <a:schemeClr val="tx2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61BA76F9-0CE4-4465-BC54-01EA38C97875}"/>
                </a:ext>
              </a:extLst>
            </p:cNvPr>
            <p:cNvSpPr txBox="1"/>
            <p:nvPr/>
          </p:nvSpPr>
          <p:spPr bwMode="auto">
            <a:xfrm>
              <a:off x="9221862" y="3460189"/>
              <a:ext cx="68999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STAT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9CD9C5EE-EBF1-45F3-9BED-56962D4BAC44}"/>
              </a:ext>
            </a:extLst>
          </p:cNvPr>
          <p:cNvGrpSpPr/>
          <p:nvPr/>
        </p:nvGrpSpPr>
        <p:grpSpPr>
          <a:xfrm>
            <a:off x="6600307" y="5784882"/>
            <a:ext cx="627265" cy="307777"/>
            <a:chOff x="9221862" y="3460189"/>
            <a:chExt cx="689990" cy="338554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xmlns="" id="{F93AB364-1F78-4A1F-8EBC-BF8ED2962381}"/>
                </a:ext>
              </a:extLst>
            </p:cNvPr>
            <p:cNvSpPr/>
            <p:nvPr/>
          </p:nvSpPr>
          <p:spPr bwMode="auto">
            <a:xfrm>
              <a:off x="9274797" y="3471717"/>
              <a:ext cx="562222" cy="307777"/>
            </a:xfrm>
            <a:prstGeom prst="roundRect">
              <a:avLst>
                <a:gd name="adj" fmla="val 50000"/>
              </a:avLst>
            </a:prstGeom>
            <a:solidFill>
              <a:schemeClr val="tx2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EFA74D16-D619-4D74-B882-5C8F737B65CF}"/>
                </a:ext>
              </a:extLst>
            </p:cNvPr>
            <p:cNvSpPr txBox="1"/>
            <p:nvPr/>
          </p:nvSpPr>
          <p:spPr bwMode="auto">
            <a:xfrm>
              <a:off x="9221862" y="3460189"/>
              <a:ext cx="68999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STAT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392FDECA-E997-4984-91E6-17CF79620BD1}"/>
              </a:ext>
            </a:extLst>
          </p:cNvPr>
          <p:cNvGrpSpPr/>
          <p:nvPr/>
        </p:nvGrpSpPr>
        <p:grpSpPr>
          <a:xfrm>
            <a:off x="6182954" y="5481373"/>
            <a:ext cx="301463" cy="369332"/>
            <a:chOff x="2839453" y="5056319"/>
            <a:chExt cx="301463" cy="369332"/>
          </a:xfrm>
        </p:grpSpPr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xmlns="" id="{653C382A-DC87-4500-8DEA-10DF001C8D06}"/>
                </a:ext>
              </a:extLst>
            </p:cNvPr>
            <p:cNvSpPr/>
            <p:nvPr/>
          </p:nvSpPr>
          <p:spPr bwMode="auto">
            <a:xfrm>
              <a:off x="2839453" y="5111015"/>
              <a:ext cx="301463" cy="259882"/>
            </a:xfrm>
            <a:prstGeom prst="hexagon">
              <a:avLst/>
            </a:prstGeom>
            <a:solidFill>
              <a:schemeClr val="accent5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3BF1C922-A1CA-49A9-A8EB-8EE9D1FEB9FF}"/>
                </a:ext>
              </a:extLst>
            </p:cNvPr>
            <p:cNvSpPr txBox="1"/>
            <p:nvPr/>
          </p:nvSpPr>
          <p:spPr bwMode="auto">
            <a:xfrm>
              <a:off x="2849078" y="5056319"/>
              <a:ext cx="2887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</a:t>
              </a:r>
              <a:endPara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EC03982C-39F7-4752-B795-9A6DC35A004D}"/>
              </a:ext>
            </a:extLst>
          </p:cNvPr>
          <p:cNvGrpSpPr/>
          <p:nvPr/>
        </p:nvGrpSpPr>
        <p:grpSpPr>
          <a:xfrm>
            <a:off x="6782458" y="6018572"/>
            <a:ext cx="301463" cy="369332"/>
            <a:chOff x="2839453" y="5056319"/>
            <a:chExt cx="301463" cy="369332"/>
          </a:xfrm>
        </p:grpSpPr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xmlns="" id="{4530CACA-CB97-42EF-A5C3-D4D1206A3586}"/>
                </a:ext>
              </a:extLst>
            </p:cNvPr>
            <p:cNvSpPr/>
            <p:nvPr/>
          </p:nvSpPr>
          <p:spPr bwMode="auto">
            <a:xfrm>
              <a:off x="2839453" y="5111015"/>
              <a:ext cx="301463" cy="259882"/>
            </a:xfrm>
            <a:prstGeom prst="hexagon">
              <a:avLst/>
            </a:prstGeom>
            <a:solidFill>
              <a:schemeClr val="accent5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CC681F6B-3E0D-4D4A-8848-2B4406547B48}"/>
                </a:ext>
              </a:extLst>
            </p:cNvPr>
            <p:cNvSpPr txBox="1"/>
            <p:nvPr/>
          </p:nvSpPr>
          <p:spPr bwMode="auto">
            <a:xfrm>
              <a:off x="2849078" y="5056319"/>
              <a:ext cx="2887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</a:t>
              </a:r>
              <a:endPara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B50CDA95-375B-4E76-9615-8AA46812DB74}"/>
              </a:ext>
            </a:extLst>
          </p:cNvPr>
          <p:cNvGrpSpPr/>
          <p:nvPr/>
        </p:nvGrpSpPr>
        <p:grpSpPr>
          <a:xfrm>
            <a:off x="6071073" y="4292761"/>
            <a:ext cx="627265" cy="307777"/>
            <a:chOff x="9518573" y="3551971"/>
            <a:chExt cx="627265" cy="307777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xmlns="" id="{EFEDEDBD-24AF-43EF-BDC2-51873DE4BC2D}"/>
                </a:ext>
              </a:extLst>
            </p:cNvPr>
            <p:cNvSpPr/>
            <p:nvPr/>
          </p:nvSpPr>
          <p:spPr bwMode="auto">
            <a:xfrm>
              <a:off x="9596387" y="3598996"/>
              <a:ext cx="452388" cy="23185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04FE3FFA-F610-4AB7-AC49-DD38C23D9759}"/>
                </a:ext>
              </a:extLst>
            </p:cNvPr>
            <p:cNvSpPr txBox="1"/>
            <p:nvPr/>
          </p:nvSpPr>
          <p:spPr bwMode="auto">
            <a:xfrm>
              <a:off x="9518573" y="3551971"/>
              <a:ext cx="62726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823B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Jak1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8570A774-ACFB-41AD-AD47-4D0C618CB024}"/>
              </a:ext>
            </a:extLst>
          </p:cNvPr>
          <p:cNvGrpSpPr/>
          <p:nvPr/>
        </p:nvGrpSpPr>
        <p:grpSpPr>
          <a:xfrm>
            <a:off x="6606886" y="4292761"/>
            <a:ext cx="627265" cy="307777"/>
            <a:chOff x="9518573" y="3555870"/>
            <a:chExt cx="627265" cy="307777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xmlns="" id="{539ECF1F-A16A-4387-8C5E-C5D613E8C312}"/>
                </a:ext>
              </a:extLst>
            </p:cNvPr>
            <p:cNvSpPr/>
            <p:nvPr/>
          </p:nvSpPr>
          <p:spPr bwMode="auto">
            <a:xfrm>
              <a:off x="9596387" y="3598996"/>
              <a:ext cx="452388" cy="23185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86B18857-449F-4034-9958-202963F8D051}"/>
                </a:ext>
              </a:extLst>
            </p:cNvPr>
            <p:cNvSpPr txBox="1"/>
            <p:nvPr/>
          </p:nvSpPr>
          <p:spPr bwMode="auto">
            <a:xfrm>
              <a:off x="9518573" y="3555870"/>
              <a:ext cx="62726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15873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Jak2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780FA5A6-522B-4814-A67A-D0F7A15C25F1}"/>
              </a:ext>
            </a:extLst>
          </p:cNvPr>
          <p:cNvGrpSpPr/>
          <p:nvPr/>
        </p:nvGrpSpPr>
        <p:grpSpPr>
          <a:xfrm>
            <a:off x="7020774" y="4516276"/>
            <a:ext cx="245445" cy="237755"/>
            <a:chOff x="9591574" y="4276508"/>
            <a:chExt cx="245445" cy="2377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441B0F72-B7BB-4965-B830-8291828783C2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9673389" y="4356863"/>
              <a:ext cx="163630" cy="15740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AD8B5E18-23C5-4570-851B-89BF3239456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9591574" y="4276508"/>
              <a:ext cx="163630" cy="150332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xmlns="" id="{9B5A7F55-8550-48BF-B37A-6AF168AAF41A}"/>
              </a:ext>
            </a:extLst>
          </p:cNvPr>
          <p:cNvGrpSpPr/>
          <p:nvPr/>
        </p:nvGrpSpPr>
        <p:grpSpPr>
          <a:xfrm rot="5400000">
            <a:off x="5978872" y="4496278"/>
            <a:ext cx="245445" cy="237755"/>
            <a:chOff x="9591574" y="4276508"/>
            <a:chExt cx="245445" cy="237755"/>
          </a:xfrm>
        </p:grpSpPr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4D10B14D-3D09-45C0-94C6-12D415BFEF2C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9673389" y="4356863"/>
              <a:ext cx="163630" cy="15740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096DDA7B-02FD-45A8-922F-C261258E923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9591574" y="4276508"/>
              <a:ext cx="163630" cy="150332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C337CEAA-F530-4CB9-B5B5-E8A64988E4D8}"/>
              </a:ext>
            </a:extLst>
          </p:cNvPr>
          <p:cNvGrpSpPr/>
          <p:nvPr/>
        </p:nvGrpSpPr>
        <p:grpSpPr>
          <a:xfrm rot="15297365">
            <a:off x="6449641" y="5088923"/>
            <a:ext cx="663947" cy="565036"/>
            <a:chOff x="9218094" y="3876661"/>
            <a:chExt cx="663947" cy="565036"/>
          </a:xfrm>
        </p:grpSpPr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41F97E8E-A5E2-427D-AF23-904A711E89BD}"/>
                </a:ext>
              </a:extLst>
            </p:cNvPr>
            <p:cNvCxnSpPr>
              <a:cxnSpLocks/>
            </p:cNvCxnSpPr>
            <p:nvPr/>
          </p:nvCxnSpPr>
          <p:spPr bwMode="auto">
            <a:xfrm rot="6302635" flipH="1">
              <a:off x="9352131" y="3911787"/>
              <a:ext cx="413004" cy="646816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xmlns="" id="{AB1D46EA-A92D-419A-96DD-473564C9CA92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9218094" y="3876661"/>
              <a:ext cx="163630" cy="150332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xmlns="" id="{76BE1F70-AFF6-4157-9931-D3A570EEF04E}"/>
              </a:ext>
            </a:extLst>
          </p:cNvPr>
          <p:cNvSpPr/>
          <p:nvPr/>
        </p:nvSpPr>
        <p:spPr bwMode="auto">
          <a:xfrm>
            <a:off x="6378698" y="2934138"/>
            <a:ext cx="473874" cy="473874"/>
          </a:xfrm>
          <a:prstGeom prst="ellipse">
            <a:avLst/>
          </a:prstGeom>
          <a:solidFill>
            <a:schemeClr val="accent3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B8F68D09-8235-48D7-B0EE-B72DA7E50A02}"/>
              </a:ext>
            </a:extLst>
          </p:cNvPr>
          <p:cNvSpPr txBox="1"/>
          <p:nvPr/>
        </p:nvSpPr>
        <p:spPr bwMode="auto">
          <a:xfrm>
            <a:off x="5521355" y="2613229"/>
            <a:ext cx="21912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Cytokine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xmlns="" id="{1C233FA6-3C41-4D7F-BC40-3C4F25ACF140}"/>
              </a:ext>
            </a:extLst>
          </p:cNvPr>
          <p:cNvCxnSpPr>
            <a:cxnSpLocks/>
          </p:cNvCxnSpPr>
          <p:nvPr/>
        </p:nvCxnSpPr>
        <p:spPr bwMode="auto">
          <a:xfrm>
            <a:off x="6619555" y="4994901"/>
            <a:ext cx="0" cy="560418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81" name="Group 80">
            <a:extLst>
              <a:ext uri="{FF2B5EF4-FFF2-40B4-BE49-F238E27FC236}">
                <a16:creationId xmlns:a16="http://schemas.microsoft.com/office/drawing/2014/main" xmlns="" id="{61C43B6D-0439-47E0-B3F1-E49A456E38B9}"/>
              </a:ext>
            </a:extLst>
          </p:cNvPr>
          <p:cNvGrpSpPr/>
          <p:nvPr/>
        </p:nvGrpSpPr>
        <p:grpSpPr>
          <a:xfrm>
            <a:off x="3861450" y="3563296"/>
            <a:ext cx="601670" cy="687623"/>
            <a:chOff x="10811229" y="2383177"/>
            <a:chExt cx="601670" cy="68762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xmlns="" id="{E1300DF5-5ACC-46DE-A7B8-D9269CDA8F85}"/>
                </a:ext>
              </a:extLst>
            </p:cNvPr>
            <p:cNvSpPr/>
            <p:nvPr/>
          </p:nvSpPr>
          <p:spPr bwMode="auto">
            <a:xfrm>
              <a:off x="10915789" y="2530714"/>
              <a:ext cx="392550" cy="392550"/>
            </a:xfrm>
            <a:prstGeom prst="ellipse">
              <a:avLst/>
            </a:prstGeom>
            <a:solidFill>
              <a:srgbClr val="92D050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8" name="Graphic 77">
              <a:extLst>
                <a:ext uri="{FF2B5EF4-FFF2-40B4-BE49-F238E27FC236}">
                  <a16:creationId xmlns:a16="http://schemas.microsoft.com/office/drawing/2014/main" xmlns="" id="{A47A753B-BBF4-41D5-943A-F0CF2560D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0811229" y="2383177"/>
              <a:ext cx="601670" cy="687623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xmlns="" id="{1EF9172C-A6DB-4448-8C25-B222F0D69215}"/>
              </a:ext>
            </a:extLst>
          </p:cNvPr>
          <p:cNvGrpSpPr/>
          <p:nvPr/>
        </p:nvGrpSpPr>
        <p:grpSpPr>
          <a:xfrm>
            <a:off x="4514379" y="3860304"/>
            <a:ext cx="601670" cy="687623"/>
            <a:chOff x="10811229" y="2383177"/>
            <a:chExt cx="601670" cy="687623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xmlns="" id="{E594E294-4A7B-4248-915F-B0339C375F24}"/>
                </a:ext>
              </a:extLst>
            </p:cNvPr>
            <p:cNvSpPr/>
            <p:nvPr/>
          </p:nvSpPr>
          <p:spPr bwMode="auto">
            <a:xfrm>
              <a:off x="10915789" y="2530714"/>
              <a:ext cx="392550" cy="392550"/>
            </a:xfrm>
            <a:prstGeom prst="ellipse">
              <a:avLst/>
            </a:prstGeom>
            <a:solidFill>
              <a:srgbClr val="92D050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5" name="Graphic 84">
              <a:extLst>
                <a:ext uri="{FF2B5EF4-FFF2-40B4-BE49-F238E27FC236}">
                  <a16:creationId xmlns:a16="http://schemas.microsoft.com/office/drawing/2014/main" xmlns="" id="{62CF8190-A4F9-48C1-9775-37B6D77C1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0811229" y="2383177"/>
              <a:ext cx="601670" cy="687623"/>
            </a:xfrm>
            <a:prstGeom prst="rect">
              <a:avLst/>
            </a:prstGeom>
          </p:spPr>
        </p:pic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xmlns="" id="{A76495EF-8739-4D07-8413-79BBBE0100D6}"/>
              </a:ext>
            </a:extLst>
          </p:cNvPr>
          <p:cNvGrpSpPr/>
          <p:nvPr/>
        </p:nvGrpSpPr>
        <p:grpSpPr>
          <a:xfrm>
            <a:off x="4015719" y="4345271"/>
            <a:ext cx="601670" cy="687623"/>
            <a:chOff x="10811229" y="2383177"/>
            <a:chExt cx="601670" cy="687623"/>
          </a:xfrm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xmlns="" id="{592F1581-4787-4E15-8C22-BF87A636652A}"/>
                </a:ext>
              </a:extLst>
            </p:cNvPr>
            <p:cNvSpPr/>
            <p:nvPr/>
          </p:nvSpPr>
          <p:spPr bwMode="auto">
            <a:xfrm>
              <a:off x="10915789" y="2530714"/>
              <a:ext cx="392550" cy="392550"/>
            </a:xfrm>
            <a:prstGeom prst="ellipse">
              <a:avLst/>
            </a:prstGeom>
            <a:solidFill>
              <a:srgbClr val="92D050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8" name="Graphic 87">
              <a:extLst>
                <a:ext uri="{FF2B5EF4-FFF2-40B4-BE49-F238E27FC236}">
                  <a16:creationId xmlns:a16="http://schemas.microsoft.com/office/drawing/2014/main" xmlns="" id="{59ED808B-C217-4FC3-9BD4-6E0BFF5EDB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0811229" y="2383177"/>
              <a:ext cx="601670" cy="687623"/>
            </a:xfrm>
            <a:prstGeom prst="rect">
              <a:avLst/>
            </a:prstGeom>
          </p:spPr>
        </p:pic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DCD74EB3-52C1-4DF4-BEAD-D35CB4777EF0}"/>
              </a:ext>
            </a:extLst>
          </p:cNvPr>
          <p:cNvSpPr txBox="1"/>
          <p:nvPr/>
        </p:nvSpPr>
        <p:spPr bwMode="auto">
          <a:xfrm>
            <a:off x="6873734" y="4738503"/>
            <a:ext cx="1411673" cy="307777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JAK1/2 inhibitor</a:t>
            </a:r>
            <a:endParaRPr lang="en-US" sz="1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3C739197-C798-4A8F-ABF5-ACE5A7F70404}"/>
              </a:ext>
            </a:extLst>
          </p:cNvPr>
          <p:cNvSpPr txBox="1"/>
          <p:nvPr/>
        </p:nvSpPr>
        <p:spPr bwMode="auto">
          <a:xfrm>
            <a:off x="4947692" y="4738503"/>
            <a:ext cx="1411674" cy="307777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JAK1/2 inhibitor</a:t>
            </a:r>
            <a:endParaRPr lang="en-US" sz="1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 Box 11">
            <a:extLst>
              <a:ext uri="{FF2B5EF4-FFF2-40B4-BE49-F238E27FC236}">
                <a16:creationId xmlns:a16="http://schemas.microsoft.com/office/drawing/2014/main" xmlns="" id="{430D15F3-7C9F-4A93-AC46-005740D4B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438" y="6379340"/>
            <a:ext cx="85953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None/>
              <a:defRPr/>
            </a:pPr>
            <a:r>
              <a:rPr lang="hu-HU" altLang="en-US" sz="1200" dirty="0">
                <a:solidFill>
                  <a:srgbClr val="4555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Stebbing. EMBO Mol Med. 2020;12:e12697.</a:t>
            </a:r>
          </a:p>
        </p:txBody>
      </p:sp>
    </p:spTree>
    <p:extLst>
      <p:ext uri="{BB962C8B-B14F-4D97-AF65-F5344CB8AC3E}">
        <p14:creationId xmlns:p14="http://schemas.microsoft.com/office/powerpoint/2010/main" xmlns="" val="401995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xmlns="" id="{236F8906-7A66-4217-B432-6EAA2AB88E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Key Ongoing Trials Investigating JAK1/2 Inhibitors</a:t>
            </a:r>
          </a:p>
        </p:txBody>
      </p:sp>
      <p:graphicFrame>
        <p:nvGraphicFramePr>
          <p:cNvPr id="8" name="Group 3">
            <a:extLst>
              <a:ext uri="{FF2B5EF4-FFF2-40B4-BE49-F238E27FC236}">
                <a16:creationId xmlns:a16="http://schemas.microsoft.com/office/drawing/2014/main" xmlns="" id="{FC7B7467-1F25-4FE6-B342-7D8D2B7CD4F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27075" y="1604965"/>
          <a:ext cx="10735056" cy="2743248"/>
        </p:xfrm>
        <a:graphic>
          <a:graphicData uri="http://schemas.openxmlformats.org/drawingml/2006/table">
            <a:tbl>
              <a:tblPr/>
              <a:tblGrid>
                <a:gridCol w="23399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92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xmlns="" val="3106433320"/>
                    </a:ext>
                  </a:extLst>
                </a:gridCol>
                <a:gridCol w="59185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48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Agent and Comparator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Trial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Phase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Primary Endpoint/Patient Population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4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Ruxolitinib vs placebo*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RUXCOVID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III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Death, respiratory failure, or ICU admission;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hospitalized patients with SARS-CoV-2 and either radiographic infiltrates by imaging, SpO</a:t>
                      </a:r>
                      <a:r>
                        <a:rPr kumimoji="0" 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≤94% on room air, requiring supplemental oxygen, increased respiratory rate, or PaO</a:t>
                      </a:r>
                      <a:r>
                        <a:rPr kumimoji="0" 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/FiO</a:t>
                      </a:r>
                      <a:r>
                        <a:rPr kumimoji="0" 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&lt;300 mm/Hg</a:t>
                      </a:r>
                      <a:endParaRPr kumimoji="0" lang="en-US" sz="1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Ruxolitinib vs placebo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RUXCOVID-DEVENT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III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All-cause mortality;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hospitalized patients with SARS-CoV-2 receiving mechanical ventilation</a:t>
                      </a:r>
                      <a:endParaRPr kumimoji="0" lang="en-US" sz="1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1449585"/>
                  </a:ext>
                </a:extLst>
              </a:tr>
            </a:tbl>
          </a:graphicData>
        </a:graphic>
      </p:graphicFrame>
      <p:sp>
        <p:nvSpPr>
          <p:cNvPr id="10" name="Text Box 15">
            <a:extLst>
              <a:ext uri="{FF2B5EF4-FFF2-40B4-BE49-F238E27FC236}">
                <a16:creationId xmlns:a16="http://schemas.microsoft.com/office/drawing/2014/main" xmlns="" id="{9D213455-72BA-4D04-9CBE-2458DB85E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1" y="6183929"/>
            <a:ext cx="7853362" cy="461665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1. NCT04362137. 2. NCT04377620. 3. https://www.novartis.com/news/media-releases/novartis-provides-update-ruxcovid-study-ruxolitinib-hospitalized-patients-covid-19. Press release only, not peer reviewed.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85ABCBD-539E-42ED-B910-75C16F4CEC0C}"/>
              </a:ext>
            </a:extLst>
          </p:cNvPr>
          <p:cNvSpPr/>
          <p:nvPr/>
        </p:nvSpPr>
        <p:spPr>
          <a:xfrm>
            <a:off x="11144276" y="460881"/>
            <a:ext cx="42191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Ne</a:t>
            </a:r>
            <a:endParaRPr lang="en-US" sz="16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06012" y="4442461"/>
            <a:ext cx="107561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455560">
                    <a:lumMod val="10000"/>
                  </a:srgbClr>
                </a:solidFill>
                <a:latin typeface="Calibri" panose="020F0502020204030204" pitchFamily="34" charset="0"/>
              </a:rPr>
              <a:t>*Published results pending; did not meet its primary endpoint per press release on December 14, 2020.</a:t>
            </a:r>
            <a:r>
              <a:rPr lang="en-US" sz="1400" baseline="30000" dirty="0">
                <a:solidFill>
                  <a:srgbClr val="455560">
                    <a:lumMod val="10000"/>
                  </a:srgbClr>
                </a:solidFill>
                <a:latin typeface="Calibri" panose="020F0502020204030204" pitchFamily="34" charset="0"/>
              </a:rPr>
              <a:t>3</a:t>
            </a:r>
            <a:endParaRPr lang="en-US" sz="1400" dirty="0">
              <a:solidFill>
                <a:srgbClr val="455560">
                  <a:lumMod val="1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1059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PMH:</a:t>
            </a:r>
          </a:p>
          <a:p>
            <a:endParaRPr lang="en-US" dirty="0"/>
          </a:p>
          <a:p>
            <a:r>
              <a:rPr lang="en-US" dirty="0" smtClean="0"/>
              <a:t>Hypertension since 10 years ago: Losartan/hydrochlorothiazide and Atorvastatin</a:t>
            </a:r>
          </a:p>
          <a:p>
            <a:endParaRPr lang="en-US" dirty="0"/>
          </a:p>
          <a:p>
            <a:r>
              <a:rPr lang="en-US" dirty="0" smtClean="0"/>
              <a:t>Smoker: 30 pack-year</a:t>
            </a:r>
          </a:p>
          <a:p>
            <a:endParaRPr lang="en-US" dirty="0"/>
          </a:p>
          <a:p>
            <a:r>
              <a:rPr lang="en-US" dirty="0" smtClean="0"/>
              <a:t>COVID-19 history: Negative</a:t>
            </a:r>
          </a:p>
          <a:p>
            <a:endParaRPr lang="en-US" dirty="0"/>
          </a:p>
          <a:p>
            <a:r>
              <a:rPr lang="en-US" dirty="0" smtClean="0"/>
              <a:t>SARSCoV2 Vaccination:  One dose </a:t>
            </a:r>
            <a:r>
              <a:rPr lang="en-US" dirty="0" err="1" smtClean="0"/>
              <a:t>Sinopharm</a:t>
            </a:r>
            <a:r>
              <a:rPr lang="en-US" dirty="0" smtClean="0"/>
              <a:t> 4 months ago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903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Baricitinib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Baricitinib</a:t>
            </a:r>
          </a:p>
        </p:txBody>
      </p:sp>
    </p:spTree>
    <p:extLst>
      <p:ext uri="{BB962C8B-B14F-4D97-AF65-F5344CB8AC3E}">
        <p14:creationId xmlns:p14="http://schemas.microsoft.com/office/powerpoint/2010/main" xmlns="" val="318641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D42E228-12C5-4000-8F48-03C525FBEA2C}"/>
              </a:ext>
            </a:extLst>
          </p:cNvPr>
          <p:cNvSpPr txBox="1"/>
          <p:nvPr/>
        </p:nvSpPr>
        <p:spPr bwMode="auto">
          <a:xfrm>
            <a:off x="10728200" y="1707964"/>
            <a:ext cx="11532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Baricitinib</a:t>
            </a: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Control</a:t>
            </a:r>
          </a:p>
        </p:txBody>
      </p:sp>
      <p:grpSp>
        <p:nvGrpSpPr>
          <p:cNvPr id="241" name="Group 240">
            <a:extLst>
              <a:ext uri="{FF2B5EF4-FFF2-40B4-BE49-F238E27FC236}">
                <a16:creationId xmlns:a16="http://schemas.microsoft.com/office/drawing/2014/main" xmlns="" id="{EC24D170-030A-477E-93E6-1F67A7DEB49D}"/>
              </a:ext>
            </a:extLst>
          </p:cNvPr>
          <p:cNvGrpSpPr/>
          <p:nvPr/>
        </p:nvGrpSpPr>
        <p:grpSpPr>
          <a:xfrm>
            <a:off x="8071408" y="4676249"/>
            <a:ext cx="91440" cy="683200"/>
            <a:chOff x="8018504" y="1805898"/>
            <a:chExt cx="91440" cy="683200"/>
          </a:xfrm>
        </p:grpSpPr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xmlns="" id="{0C2CEABA-4FAC-40CA-BEE6-2E93ED7BAEB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1805898"/>
              <a:ext cx="0" cy="68320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xmlns="" id="{96EFA946-3D79-49C0-BA6C-420F6614E6B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1805898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xmlns="" id="{A15F7018-28B8-4BB2-99B2-7264320AF68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489098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xmlns="" id="{70860AFD-DAC4-4D41-A61B-A32BC3B9645C}"/>
              </a:ext>
            </a:extLst>
          </p:cNvPr>
          <p:cNvGrpSpPr/>
          <p:nvPr/>
        </p:nvGrpSpPr>
        <p:grpSpPr>
          <a:xfrm>
            <a:off x="8076998" y="5266125"/>
            <a:ext cx="91440" cy="177849"/>
            <a:chOff x="8018504" y="2852168"/>
            <a:chExt cx="91440" cy="177849"/>
          </a:xfrm>
        </p:grpSpPr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xmlns="" id="{9A16FFE3-16E8-45F9-9D65-1E0370303EE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852168"/>
              <a:ext cx="0" cy="172809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xmlns="" id="{A6BF82DD-E4E3-4FE6-A2F5-A06972A7C721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852168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xmlns="" id="{F12A4411-08D9-46E9-B419-B8E3A0AEC096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3030017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xmlns="" id="{2FEF0402-070F-42E2-8B52-296602CFF9BA}"/>
              </a:ext>
            </a:extLst>
          </p:cNvPr>
          <p:cNvGrpSpPr/>
          <p:nvPr/>
        </p:nvGrpSpPr>
        <p:grpSpPr>
          <a:xfrm>
            <a:off x="9844417" y="2299075"/>
            <a:ext cx="91440" cy="889039"/>
            <a:chOff x="8018504" y="2664801"/>
            <a:chExt cx="91440" cy="889039"/>
          </a:xfrm>
        </p:grpSpPr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xmlns="" id="{24C18430-9BEE-402B-A373-FE2F59C8514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8987" y="2664801"/>
              <a:ext cx="0" cy="884433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xmlns="" id="{FD413680-7E98-4B13-8D31-FF7C0C3B20D7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673708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xmlns="" id="{5DE0C535-AFFD-46CB-868C-C563C4CA8117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3553840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2FB1A22E-13F3-47BD-BF53-31D564085AE2}"/>
              </a:ext>
            </a:extLst>
          </p:cNvPr>
          <p:cNvGrpSpPr/>
          <p:nvPr/>
        </p:nvGrpSpPr>
        <p:grpSpPr>
          <a:xfrm>
            <a:off x="6203721" y="1592393"/>
            <a:ext cx="2468645" cy="2382219"/>
            <a:chOff x="6203721" y="1592393"/>
            <a:chExt cx="2468645" cy="2382219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xmlns="" id="{5B8E418E-AB60-4C13-9614-71B0E206B448}"/>
                </a:ext>
              </a:extLst>
            </p:cNvPr>
            <p:cNvSpPr/>
            <p:nvPr/>
          </p:nvSpPr>
          <p:spPr bwMode="auto">
            <a:xfrm>
              <a:off x="6959066" y="3151371"/>
              <a:ext cx="1558106" cy="453900"/>
            </a:xfrm>
            <a:prstGeom prst="rect">
              <a:avLst/>
            </a:prstGeom>
            <a:solidFill>
              <a:srgbClr val="CDCDCF">
                <a:alpha val="50196"/>
              </a:srgbClr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5028775C-01E5-470E-9776-D3248EECB6C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73354" y="1766886"/>
              <a:ext cx="0" cy="1842588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DB95739E-6C0D-4306-B836-D3A6F31D829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59066" y="3609474"/>
              <a:ext cx="1558106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15CDF099-A89D-4ADC-8F41-FBF792FFABC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1777059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BF0E5644-B2CB-41FE-84EE-685D6173346B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2235163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xmlns="" id="{0FCB55BC-475D-4C68-B0A6-A91436570EF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2693267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41D48BDB-FF80-4056-8364-04B2F8A3C5F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3151371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BBB77B19-EBB2-44D9-81E0-4D2124A04AD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3609474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01B646A0-87EE-45A3-9EDF-0ECC89F801E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405688" y="3609474"/>
              <a:ext cx="0" cy="67176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3BDD6DEA-70C0-4508-9189-117A50A9703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7675" y="3609474"/>
              <a:ext cx="0" cy="67176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2EE7A152-15E5-4136-85F3-49181D1F2330}"/>
                </a:ext>
              </a:extLst>
            </p:cNvPr>
            <p:cNvSpPr txBox="1"/>
            <p:nvPr/>
          </p:nvSpPr>
          <p:spPr bwMode="auto">
            <a:xfrm>
              <a:off x="6367479" y="1592393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0.8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E390BC2C-3913-49DB-BF92-1FEF0B67FAAE}"/>
                </a:ext>
              </a:extLst>
            </p:cNvPr>
            <p:cNvSpPr txBox="1"/>
            <p:nvPr/>
          </p:nvSpPr>
          <p:spPr bwMode="auto">
            <a:xfrm>
              <a:off x="6367479" y="2046565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0.6</a:t>
              </a:r>
              <a:endPara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CE6D8C89-FFEC-4627-B56A-6ACF6C5818EE}"/>
                </a:ext>
              </a:extLst>
            </p:cNvPr>
            <p:cNvSpPr txBox="1"/>
            <p:nvPr/>
          </p:nvSpPr>
          <p:spPr bwMode="auto">
            <a:xfrm>
              <a:off x="6367479" y="2500737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0.4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93624134-AB74-4E42-A193-7D41610F73A8}"/>
                </a:ext>
              </a:extLst>
            </p:cNvPr>
            <p:cNvSpPr txBox="1"/>
            <p:nvPr/>
          </p:nvSpPr>
          <p:spPr bwMode="auto">
            <a:xfrm>
              <a:off x="6367479" y="2954909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0.2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A466E3C8-1F14-491D-BFA8-F0DD241B1E4A}"/>
                </a:ext>
              </a:extLst>
            </p:cNvPr>
            <p:cNvSpPr txBox="1"/>
            <p:nvPr/>
          </p:nvSpPr>
          <p:spPr bwMode="auto">
            <a:xfrm>
              <a:off x="6367479" y="3409080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0.0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5DA75C2C-1621-4AE8-88D5-D653EB519EC1}"/>
                </a:ext>
              </a:extLst>
            </p:cNvPr>
            <p:cNvSpPr txBox="1"/>
            <p:nvPr/>
          </p:nvSpPr>
          <p:spPr bwMode="auto">
            <a:xfrm rot="16200000">
              <a:off x="5467095" y="2503512"/>
              <a:ext cx="184258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pg/mL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8B85D38E-162C-4361-A953-3681168DB687}"/>
                </a:ext>
              </a:extLst>
            </p:cNvPr>
            <p:cNvSpPr txBox="1"/>
            <p:nvPr/>
          </p:nvSpPr>
          <p:spPr bwMode="auto">
            <a:xfrm>
              <a:off x="7094550" y="3605280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t0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D8DC3D57-8EAE-45E3-98E9-BA5A41FE3435}"/>
                </a:ext>
              </a:extLst>
            </p:cNvPr>
            <p:cNvSpPr txBox="1"/>
            <p:nvPr/>
          </p:nvSpPr>
          <p:spPr bwMode="auto">
            <a:xfrm>
              <a:off x="7769757" y="3605280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t7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9FBFCD00-D95F-4D90-8343-56C126528C2F}"/>
                </a:ext>
              </a:extLst>
            </p:cNvPr>
            <p:cNvSpPr txBox="1"/>
            <p:nvPr/>
          </p:nvSpPr>
          <p:spPr bwMode="auto">
            <a:xfrm>
              <a:off x="7514833" y="1828997"/>
              <a:ext cx="115753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i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</a:t>
              </a: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= .62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EF311357-B671-4A90-BF4E-2827802FB44A}"/>
                </a:ext>
              </a:extLst>
            </p:cNvPr>
            <p:cNvSpPr txBox="1"/>
            <p:nvPr/>
          </p:nvSpPr>
          <p:spPr bwMode="auto">
            <a:xfrm>
              <a:off x="7488908" y="3201475"/>
              <a:ext cx="115753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i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</a:t>
              </a: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= .02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xmlns="" id="{9D449922-7858-47A9-A83E-2A6161C237F1}"/>
              </a:ext>
            </a:extLst>
          </p:cNvPr>
          <p:cNvGrpSpPr/>
          <p:nvPr/>
        </p:nvGrpSpPr>
        <p:grpSpPr>
          <a:xfrm>
            <a:off x="6203721" y="4094969"/>
            <a:ext cx="2494244" cy="2382219"/>
            <a:chOff x="6203721" y="1592393"/>
            <a:chExt cx="2494244" cy="2382219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F8F44DD2-9905-440C-929C-CE17776DC900}"/>
                </a:ext>
              </a:extLst>
            </p:cNvPr>
            <p:cNvSpPr/>
            <p:nvPr/>
          </p:nvSpPr>
          <p:spPr bwMode="auto">
            <a:xfrm>
              <a:off x="6959066" y="3304449"/>
              <a:ext cx="1558106" cy="300821"/>
            </a:xfrm>
            <a:prstGeom prst="rect">
              <a:avLst/>
            </a:prstGeom>
            <a:solidFill>
              <a:srgbClr val="CDCDCF">
                <a:alpha val="50196"/>
              </a:srgbClr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xmlns="" id="{FDCC84AF-D3B1-4021-B1F6-5D7B07C3F75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73354" y="1766886"/>
              <a:ext cx="0" cy="1842588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xmlns="" id="{5145EAD3-A195-45DB-9B5C-C75EE6E8E31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59066" y="3609474"/>
              <a:ext cx="1558106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xmlns="" id="{D5A0F0EE-6AAA-48D2-9A80-9BD28E492CCE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1777059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xmlns="" id="{3DFBD74C-FA25-4D34-A8E7-79F412BD991B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2235163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xmlns="" id="{4B4B7C08-56DA-41CD-9A59-CF0A8E0556A9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2693267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xmlns="" id="{A649B772-18F6-480C-A144-848935AE8A44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3151371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xmlns="" id="{AD860B41-4EA0-406E-AB57-F0841E21EF6F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3609474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xmlns="" id="{61D90B98-BDD1-4C0C-9A27-71F33617BCF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405688" y="3609474"/>
              <a:ext cx="0" cy="67176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428CC44B-C14D-4475-B9E3-1D360E2796C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7675" y="3609474"/>
              <a:ext cx="0" cy="67176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5E20075A-C5D1-45AF-A5FF-CE31E38479D8}"/>
                </a:ext>
              </a:extLst>
            </p:cNvPr>
            <p:cNvSpPr txBox="1"/>
            <p:nvPr/>
          </p:nvSpPr>
          <p:spPr bwMode="auto">
            <a:xfrm>
              <a:off x="6367479" y="1592393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40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xmlns="" id="{AA12B1D2-0170-4D59-9C84-C588ADB217F9}"/>
                </a:ext>
              </a:extLst>
            </p:cNvPr>
            <p:cNvSpPr txBox="1"/>
            <p:nvPr/>
          </p:nvSpPr>
          <p:spPr bwMode="auto">
            <a:xfrm>
              <a:off x="6367479" y="2046565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30</a:t>
              </a:r>
              <a:endPara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xmlns="" id="{5C016C1F-2DEB-47B8-B236-3360E79942BD}"/>
                </a:ext>
              </a:extLst>
            </p:cNvPr>
            <p:cNvSpPr txBox="1"/>
            <p:nvPr/>
          </p:nvSpPr>
          <p:spPr bwMode="auto">
            <a:xfrm>
              <a:off x="6367479" y="2500737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xmlns="" id="{CB251A88-11FC-45FD-833D-6D11C8C4AB82}"/>
                </a:ext>
              </a:extLst>
            </p:cNvPr>
            <p:cNvSpPr txBox="1"/>
            <p:nvPr/>
          </p:nvSpPr>
          <p:spPr bwMode="auto">
            <a:xfrm>
              <a:off x="6367479" y="2954909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xmlns="" id="{108770A9-AAB6-45CB-ABA4-22F1B88E2243}"/>
                </a:ext>
              </a:extLst>
            </p:cNvPr>
            <p:cNvSpPr txBox="1"/>
            <p:nvPr/>
          </p:nvSpPr>
          <p:spPr bwMode="auto">
            <a:xfrm>
              <a:off x="6367479" y="3409080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xmlns="" id="{6C910C6D-7747-4B92-A92B-F8B3EA50A1E2}"/>
                </a:ext>
              </a:extLst>
            </p:cNvPr>
            <p:cNvSpPr txBox="1"/>
            <p:nvPr/>
          </p:nvSpPr>
          <p:spPr bwMode="auto">
            <a:xfrm rot="16200000">
              <a:off x="5467095" y="2503512"/>
              <a:ext cx="184258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pg/mL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xmlns="" id="{80417727-6C39-4FAE-9CB9-47ECB2D07CDD}"/>
                </a:ext>
              </a:extLst>
            </p:cNvPr>
            <p:cNvSpPr txBox="1"/>
            <p:nvPr/>
          </p:nvSpPr>
          <p:spPr bwMode="auto">
            <a:xfrm>
              <a:off x="7094550" y="3605280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t0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xmlns="" id="{BEBB9A83-6914-484A-88BB-594E53E60FC0}"/>
                </a:ext>
              </a:extLst>
            </p:cNvPr>
            <p:cNvSpPr txBox="1"/>
            <p:nvPr/>
          </p:nvSpPr>
          <p:spPr bwMode="auto">
            <a:xfrm>
              <a:off x="7769757" y="3605280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t7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xmlns="" id="{9B76C640-3ABE-4B41-921D-AF24D7F9FEEA}"/>
                </a:ext>
              </a:extLst>
            </p:cNvPr>
            <p:cNvSpPr txBox="1"/>
            <p:nvPr/>
          </p:nvSpPr>
          <p:spPr bwMode="auto">
            <a:xfrm>
              <a:off x="7514833" y="1828997"/>
              <a:ext cx="115753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i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</a:t>
              </a: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= .76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6A3F7BEC-9FC7-4629-B505-78171325D470}"/>
                </a:ext>
              </a:extLst>
            </p:cNvPr>
            <p:cNvSpPr txBox="1"/>
            <p:nvPr/>
          </p:nvSpPr>
          <p:spPr bwMode="auto">
            <a:xfrm>
              <a:off x="7540432" y="2951225"/>
              <a:ext cx="115753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i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</a:t>
              </a: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= .006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4FF3BA-36D9-4A91-B8E2-1D98E2F35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Baricitinib and Immune Dysregulation in COVID-19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xmlns="" id="{AB27D993-20B6-45C9-99AD-FE4D66B73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81042" cy="1992792"/>
          </a:xfrm>
        </p:spPr>
        <p:txBody>
          <a:bodyPr/>
          <a:lstStyle/>
          <a:p>
            <a:r>
              <a:rPr lang="en-US" sz="2600" dirty="0"/>
              <a:t>Observational study assessing baricitinib 4 mg BID for 2 days followed by QD for 7 days vs no baricitinib in patients hospitalized with COVID-19 pneumonia</a:t>
            </a: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xmlns="" id="{B3056320-7EE4-48EA-9D98-D7C02F2C6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438" y="6369180"/>
            <a:ext cx="85953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it-IT" altLang="en-US" sz="1200" dirty="0">
                <a:solidFill>
                  <a:srgbClr val="4555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Bronte. J Clin Invest. 2020;130:6409.</a:t>
            </a:r>
          </a:p>
        </p:txBody>
      </p:sp>
      <p:graphicFrame>
        <p:nvGraphicFramePr>
          <p:cNvPr id="11" name="Group 3">
            <a:extLst>
              <a:ext uri="{FF2B5EF4-FFF2-40B4-BE49-F238E27FC236}">
                <a16:creationId xmlns:a16="http://schemas.microsoft.com/office/drawing/2014/main" xmlns="" id="{4D78B4B2-F511-4978-939A-8772070E36AE}"/>
              </a:ext>
            </a:extLst>
          </p:cNvPr>
          <p:cNvGraphicFramePr>
            <a:graphicFrameLocks/>
          </p:cNvGraphicFramePr>
          <p:nvPr/>
        </p:nvGraphicFramePr>
        <p:xfrm>
          <a:off x="723899" y="3570897"/>
          <a:ext cx="5372101" cy="2072704"/>
        </p:xfrm>
        <a:graphic>
          <a:graphicData uri="http://schemas.openxmlformats.org/drawingml/2006/table">
            <a:tbl>
              <a:tblPr/>
              <a:tblGrid>
                <a:gridCol w="19301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054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44681">
                  <a:extLst>
                    <a:ext uri="{9D8B030D-6E8A-4147-A177-3AD203B41FA5}">
                      <a16:colId xmlns:a16="http://schemas.microsoft.com/office/drawing/2014/main" xmlns="" val="3106433320"/>
                    </a:ext>
                  </a:extLst>
                </a:gridCol>
                <a:gridCol w="79185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Outcomes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Baricitinib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 = 20)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 Baricitinib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 = 56)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Deaths, n (%)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(5)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 (45)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&lt;.001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ARDS, n (%)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 (15)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 (27)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.37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Median duration of hospitalization, days (range)*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 (5-24)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 (3-46)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.28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783659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3A79C04-C9F1-4FD6-B052-19ADCD5C9F8E}"/>
              </a:ext>
            </a:extLst>
          </p:cNvPr>
          <p:cNvSpPr txBox="1"/>
          <p:nvPr/>
        </p:nvSpPr>
        <p:spPr bwMode="auto">
          <a:xfrm>
            <a:off x="723899" y="5634718"/>
            <a:ext cx="49889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</a:t>
            </a: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Assessable in 19 patients in baricitinib arm and 31 patients in no baricitinib arm. </a:t>
            </a:r>
            <a:endParaRPr lang="en-US" sz="1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892879D-E2A3-48B3-8314-07095BEC07A3}"/>
              </a:ext>
            </a:extLst>
          </p:cNvPr>
          <p:cNvSpPr txBox="1"/>
          <p:nvPr/>
        </p:nvSpPr>
        <p:spPr bwMode="auto">
          <a:xfrm>
            <a:off x="6996128" y="1437663"/>
            <a:ext cx="15306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IL-1</a:t>
            </a:r>
            <a:r>
              <a:rPr lang="el-GR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β</a:t>
            </a:r>
            <a:endParaRPr lang="en-US" b="1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8AB1FB7-5516-412E-9138-04C8910262FF}"/>
              </a:ext>
            </a:extLst>
          </p:cNvPr>
          <p:cNvSpPr txBox="1"/>
          <p:nvPr/>
        </p:nvSpPr>
        <p:spPr bwMode="auto">
          <a:xfrm>
            <a:off x="9449806" y="1437663"/>
            <a:ext cx="15449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IL-6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52A8359-BC5A-43AE-A48E-A30DEA0E8EDF}"/>
              </a:ext>
            </a:extLst>
          </p:cNvPr>
          <p:cNvSpPr txBox="1"/>
          <p:nvPr/>
        </p:nvSpPr>
        <p:spPr bwMode="auto">
          <a:xfrm>
            <a:off x="6996128" y="3973149"/>
            <a:ext cx="15306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TNFα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4B9772D-E807-4B6D-9DD9-49F52DFD05B4}"/>
              </a:ext>
            </a:extLst>
          </p:cNvPr>
          <p:cNvSpPr txBox="1"/>
          <p:nvPr/>
        </p:nvSpPr>
        <p:spPr bwMode="auto">
          <a:xfrm>
            <a:off x="9449806" y="3973149"/>
            <a:ext cx="15449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IL-8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88CE15ED-A97A-4B42-A481-9E03477F946E}"/>
              </a:ext>
            </a:extLst>
          </p:cNvPr>
          <p:cNvCxnSpPr>
            <a:cxnSpLocks/>
          </p:cNvCxnSpPr>
          <p:nvPr/>
        </p:nvCxnSpPr>
        <p:spPr bwMode="auto">
          <a:xfrm flipH="1">
            <a:off x="10501162" y="1887036"/>
            <a:ext cx="253935" cy="0"/>
          </a:xfrm>
          <a:prstGeom prst="lin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8134457F-3E4F-4203-9FE0-3592A570D18A}"/>
              </a:ext>
            </a:extLst>
          </p:cNvPr>
          <p:cNvCxnSpPr>
            <a:cxnSpLocks/>
          </p:cNvCxnSpPr>
          <p:nvPr/>
        </p:nvCxnSpPr>
        <p:spPr bwMode="auto">
          <a:xfrm flipH="1">
            <a:off x="10501162" y="2162969"/>
            <a:ext cx="253935" cy="0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692DA902-9A23-4F34-A673-C0B32DD23593}"/>
              </a:ext>
            </a:extLst>
          </p:cNvPr>
          <p:cNvGrpSpPr/>
          <p:nvPr/>
        </p:nvGrpSpPr>
        <p:grpSpPr>
          <a:xfrm>
            <a:off x="8700561" y="1596110"/>
            <a:ext cx="2551067" cy="2382219"/>
            <a:chOff x="6222971" y="1592393"/>
            <a:chExt cx="2551067" cy="2382219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FA78E110-5F8D-4C46-A09C-FD55B97CD97D}"/>
                </a:ext>
              </a:extLst>
            </p:cNvPr>
            <p:cNvSpPr/>
            <p:nvPr/>
          </p:nvSpPr>
          <p:spPr bwMode="auto">
            <a:xfrm>
              <a:off x="6959066" y="3026701"/>
              <a:ext cx="1558106" cy="578570"/>
            </a:xfrm>
            <a:prstGeom prst="rect">
              <a:avLst/>
            </a:prstGeom>
            <a:solidFill>
              <a:srgbClr val="CDCDCF">
                <a:alpha val="50196"/>
              </a:srgbClr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DB789684-4064-4E9E-8901-B0C2450FF33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73354" y="1766886"/>
              <a:ext cx="0" cy="1842588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955B81C6-5F29-4499-A315-D4D6C7AEBBF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59066" y="3609474"/>
              <a:ext cx="1558106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977671C7-9D05-470F-9CAC-8ED3DA5748C3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1777059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631C2FEA-2954-4BF2-BB9B-D27317C9904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2235163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xmlns="" id="{CC77603D-553F-410A-9C71-BE97F38D995E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2693267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xmlns="" id="{6A4D5632-F1A5-4FA1-BEA6-BF1AFA04AA5A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3151371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xmlns="" id="{8DBF946E-A081-4739-B2D1-44DF9DAB577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3609474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xmlns="" id="{72207FAF-D8ED-4F8F-AA28-47C1CB89A55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405688" y="3609474"/>
              <a:ext cx="0" cy="67176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xmlns="" id="{7B5B4C1C-11C5-48EA-986A-6D0C4E263B6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7675" y="3609474"/>
              <a:ext cx="0" cy="67176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BD5DFD31-A9B1-41E1-9AE0-3FB207680077}"/>
                </a:ext>
              </a:extLst>
            </p:cNvPr>
            <p:cNvSpPr txBox="1"/>
            <p:nvPr/>
          </p:nvSpPr>
          <p:spPr bwMode="auto">
            <a:xfrm>
              <a:off x="6367479" y="1592393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40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8DD0EFF7-B34F-43A4-805B-E27CC7EE9EDF}"/>
                </a:ext>
              </a:extLst>
            </p:cNvPr>
            <p:cNvSpPr txBox="1"/>
            <p:nvPr/>
          </p:nvSpPr>
          <p:spPr bwMode="auto">
            <a:xfrm>
              <a:off x="6367479" y="2046565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30</a:t>
              </a:r>
              <a:endPara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9F1B1C2C-E891-457B-B140-5426A0239101}"/>
                </a:ext>
              </a:extLst>
            </p:cNvPr>
            <p:cNvSpPr txBox="1"/>
            <p:nvPr/>
          </p:nvSpPr>
          <p:spPr bwMode="auto">
            <a:xfrm>
              <a:off x="6367479" y="2500737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6D656854-91B7-4918-B1B2-BE53321F0082}"/>
                </a:ext>
              </a:extLst>
            </p:cNvPr>
            <p:cNvSpPr txBox="1"/>
            <p:nvPr/>
          </p:nvSpPr>
          <p:spPr bwMode="auto">
            <a:xfrm>
              <a:off x="6367479" y="2954909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07241C6E-82D8-4D14-A2FE-108135DE6261}"/>
                </a:ext>
              </a:extLst>
            </p:cNvPr>
            <p:cNvSpPr txBox="1"/>
            <p:nvPr/>
          </p:nvSpPr>
          <p:spPr bwMode="auto">
            <a:xfrm>
              <a:off x="6367479" y="3409080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5C991EA9-2088-47BC-A094-7622CE886333}"/>
                </a:ext>
              </a:extLst>
            </p:cNvPr>
            <p:cNvSpPr txBox="1"/>
            <p:nvPr/>
          </p:nvSpPr>
          <p:spPr bwMode="auto">
            <a:xfrm rot="16200000">
              <a:off x="5486345" y="2503512"/>
              <a:ext cx="184258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pg/mL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1F4D67F7-F02F-436E-AA3C-8C2151F0E714}"/>
                </a:ext>
              </a:extLst>
            </p:cNvPr>
            <p:cNvSpPr txBox="1"/>
            <p:nvPr/>
          </p:nvSpPr>
          <p:spPr bwMode="auto">
            <a:xfrm>
              <a:off x="7094550" y="3605280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t0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AF1185DE-7883-4C1D-90BD-093215BCDA80}"/>
                </a:ext>
              </a:extLst>
            </p:cNvPr>
            <p:cNvSpPr txBox="1"/>
            <p:nvPr/>
          </p:nvSpPr>
          <p:spPr bwMode="auto">
            <a:xfrm>
              <a:off x="7769757" y="3605280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t7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4AAD72E1-32CE-4480-84D3-33A6DA7B2924}"/>
                </a:ext>
              </a:extLst>
            </p:cNvPr>
            <p:cNvSpPr txBox="1"/>
            <p:nvPr/>
          </p:nvSpPr>
          <p:spPr bwMode="auto">
            <a:xfrm>
              <a:off x="7616505" y="3255461"/>
              <a:ext cx="115753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i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</a:t>
              </a: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= .005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xmlns="" id="{51ED252C-ED77-46AB-BDF3-35D66345C6DF}"/>
              </a:ext>
            </a:extLst>
          </p:cNvPr>
          <p:cNvGrpSpPr/>
          <p:nvPr/>
        </p:nvGrpSpPr>
        <p:grpSpPr>
          <a:xfrm>
            <a:off x="8700561" y="4098686"/>
            <a:ext cx="2978110" cy="2382219"/>
            <a:chOff x="6222971" y="1592393"/>
            <a:chExt cx="2978110" cy="2382219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xmlns="" id="{D1C3EB87-F8BD-40FD-8060-C01D0EFC7957}"/>
                </a:ext>
              </a:extLst>
            </p:cNvPr>
            <p:cNvSpPr txBox="1"/>
            <p:nvPr/>
          </p:nvSpPr>
          <p:spPr bwMode="auto">
            <a:xfrm>
              <a:off x="6367479" y="1592393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60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xmlns="" id="{96E1543E-2ED3-4AF2-AFE8-6E5E8EC508B7}"/>
                </a:ext>
              </a:extLst>
            </p:cNvPr>
            <p:cNvSpPr txBox="1"/>
            <p:nvPr/>
          </p:nvSpPr>
          <p:spPr bwMode="auto">
            <a:xfrm>
              <a:off x="6367479" y="2197955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40</a:t>
              </a:r>
              <a:endPara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AD5E5A07-537E-46E2-A38B-237F17193CA9}"/>
                </a:ext>
              </a:extLst>
            </p:cNvPr>
            <p:cNvSpPr txBox="1"/>
            <p:nvPr/>
          </p:nvSpPr>
          <p:spPr bwMode="auto">
            <a:xfrm>
              <a:off x="6367479" y="2803517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xmlns="" id="{FF33192C-C928-4747-AEE4-32B7952EB5C3}"/>
                </a:ext>
              </a:extLst>
            </p:cNvPr>
            <p:cNvSpPr txBox="1"/>
            <p:nvPr/>
          </p:nvSpPr>
          <p:spPr bwMode="auto">
            <a:xfrm>
              <a:off x="6367479" y="3409080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xmlns="" id="{50E10802-2B2F-4E21-9ACE-2C8EEE779FEC}"/>
                </a:ext>
              </a:extLst>
            </p:cNvPr>
            <p:cNvSpPr/>
            <p:nvPr/>
          </p:nvSpPr>
          <p:spPr bwMode="auto">
            <a:xfrm>
              <a:off x="6959066" y="3412135"/>
              <a:ext cx="1558106" cy="193135"/>
            </a:xfrm>
            <a:prstGeom prst="rect">
              <a:avLst/>
            </a:prstGeom>
            <a:solidFill>
              <a:srgbClr val="CDCDCF">
                <a:alpha val="50196"/>
              </a:srgbClr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45F3A5B0-96F0-4907-8BBA-FF0A3D0E0F7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73354" y="1766886"/>
              <a:ext cx="0" cy="1842588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EABB53B8-A38C-4CE6-952A-087FD7D95B8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59066" y="3609474"/>
              <a:ext cx="1558106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7AAA32C3-3595-4D01-BB83-45DCBAA93BE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1777059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7B4B74B4-EB13-4374-ACD6-50774CE0585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2387864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CC5821AD-0620-4473-B9C6-E69B3CFB2665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2998669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A40C435A-D802-4731-9677-680DFB2038E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910388" y="3609474"/>
              <a:ext cx="640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280404E1-D514-4598-BBDC-88AE383B117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405688" y="3609474"/>
              <a:ext cx="0" cy="67176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49539794-29FC-4A23-A2D7-0C9F9A4DC52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7675" y="3609474"/>
              <a:ext cx="0" cy="67176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xmlns="" id="{36AF3696-4F2F-4F96-9AC4-3B3B75677A0C}"/>
                </a:ext>
              </a:extLst>
            </p:cNvPr>
            <p:cNvSpPr txBox="1"/>
            <p:nvPr/>
          </p:nvSpPr>
          <p:spPr bwMode="auto">
            <a:xfrm rot="16200000">
              <a:off x="5486345" y="2503512"/>
              <a:ext cx="184258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pg/mL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xmlns="" id="{060B158B-524F-4BEA-9051-D80AD418F06A}"/>
                </a:ext>
              </a:extLst>
            </p:cNvPr>
            <p:cNvSpPr txBox="1"/>
            <p:nvPr/>
          </p:nvSpPr>
          <p:spPr bwMode="auto">
            <a:xfrm>
              <a:off x="7094550" y="3605280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t0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xmlns="" id="{1F87E2FF-4B34-4C2F-B3A0-AD8C1FDBFB83}"/>
                </a:ext>
              </a:extLst>
            </p:cNvPr>
            <p:cNvSpPr txBox="1"/>
            <p:nvPr/>
          </p:nvSpPr>
          <p:spPr bwMode="auto">
            <a:xfrm>
              <a:off x="7769757" y="3605280"/>
              <a:ext cx="6048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t7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xmlns="" id="{02F41300-35AD-4272-994D-D96F56159050}"/>
                </a:ext>
              </a:extLst>
            </p:cNvPr>
            <p:cNvSpPr txBox="1"/>
            <p:nvPr/>
          </p:nvSpPr>
          <p:spPr bwMode="auto">
            <a:xfrm>
              <a:off x="8036461" y="2675373"/>
              <a:ext cx="115753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i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</a:t>
              </a: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= .95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xmlns="" id="{4ED6B143-0CA7-4E5D-B64F-C65DD29EC5BA}"/>
                </a:ext>
              </a:extLst>
            </p:cNvPr>
            <p:cNvSpPr txBox="1"/>
            <p:nvPr/>
          </p:nvSpPr>
          <p:spPr bwMode="auto">
            <a:xfrm>
              <a:off x="8043548" y="2169765"/>
              <a:ext cx="115753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i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</a:t>
              </a:r>
              <a:r>
                <a:rPr lang="en-US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= </a:t>
              </a:r>
              <a:r>
                <a:rPr lang="en-US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.82</a:t>
              </a:r>
              <a:endPara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A92431C9-91F7-42D1-B44E-8EE94E1415EA}"/>
              </a:ext>
            </a:extLst>
          </p:cNvPr>
          <p:cNvSpPr txBox="1"/>
          <p:nvPr/>
        </p:nvSpPr>
        <p:spPr bwMode="auto">
          <a:xfrm>
            <a:off x="10526014" y="2746618"/>
            <a:ext cx="11575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= .67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xmlns="" id="{1C889393-5479-4E4D-84CF-2FFD2DA8CDDB}"/>
              </a:ext>
            </a:extLst>
          </p:cNvPr>
          <p:cNvCxnSpPr>
            <a:cxnSpLocks/>
          </p:cNvCxnSpPr>
          <p:nvPr/>
        </p:nvCxnSpPr>
        <p:spPr bwMode="auto">
          <a:xfrm flipV="1">
            <a:off x="7432322" y="2500737"/>
            <a:ext cx="635352" cy="209134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xmlns="" id="{A68024F5-F40E-4B39-87B3-6D4951099AA8}"/>
              </a:ext>
            </a:extLst>
          </p:cNvPr>
          <p:cNvCxnSpPr/>
          <p:nvPr/>
        </p:nvCxnSpPr>
        <p:spPr bwMode="auto">
          <a:xfrm flipH="1" flipV="1">
            <a:off x="7426545" y="2614267"/>
            <a:ext cx="656750" cy="569241"/>
          </a:xfrm>
          <a:prstGeom prst="lin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xmlns="" id="{339BE527-4B74-4228-90D2-BDE74C9AB72B}"/>
              </a:ext>
            </a:extLst>
          </p:cNvPr>
          <p:cNvCxnSpPr>
            <a:cxnSpLocks/>
          </p:cNvCxnSpPr>
          <p:nvPr/>
        </p:nvCxnSpPr>
        <p:spPr bwMode="auto">
          <a:xfrm>
            <a:off x="9898457" y="2734934"/>
            <a:ext cx="627557" cy="196350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xmlns="" id="{BE97F8D2-CD31-450F-9C99-F0590682FDBD}"/>
              </a:ext>
            </a:extLst>
          </p:cNvPr>
          <p:cNvCxnSpPr/>
          <p:nvPr/>
        </p:nvCxnSpPr>
        <p:spPr bwMode="auto">
          <a:xfrm flipH="1" flipV="1">
            <a:off x="9912879" y="2453674"/>
            <a:ext cx="608259" cy="806951"/>
          </a:xfrm>
          <a:prstGeom prst="lin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xmlns="" id="{F689C14F-2499-49C4-BEF4-0A82D4875BD8}"/>
              </a:ext>
            </a:extLst>
          </p:cNvPr>
          <p:cNvCxnSpPr/>
          <p:nvPr/>
        </p:nvCxnSpPr>
        <p:spPr bwMode="auto">
          <a:xfrm flipH="1" flipV="1">
            <a:off x="7419825" y="4700905"/>
            <a:ext cx="707848" cy="665427"/>
          </a:xfrm>
          <a:prstGeom prst="lin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xmlns="" id="{4A9A1D02-9F3D-44AD-B454-4FF9758C7232}"/>
              </a:ext>
            </a:extLst>
          </p:cNvPr>
          <p:cNvCxnSpPr/>
          <p:nvPr/>
        </p:nvCxnSpPr>
        <p:spPr bwMode="auto">
          <a:xfrm flipV="1">
            <a:off x="7418979" y="5003313"/>
            <a:ext cx="693247" cy="115673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xmlns="" id="{40B67BBA-52FB-41FD-BCC4-A68FB2E99E8C}"/>
              </a:ext>
            </a:extLst>
          </p:cNvPr>
          <p:cNvCxnSpPr>
            <a:cxnSpLocks/>
          </p:cNvCxnSpPr>
          <p:nvPr/>
        </p:nvCxnSpPr>
        <p:spPr bwMode="auto">
          <a:xfrm>
            <a:off x="9932293" y="5366332"/>
            <a:ext cx="615594" cy="0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xmlns="" id="{BD3C0837-E31C-4EE6-A3F3-981D2C382C83}"/>
              </a:ext>
            </a:extLst>
          </p:cNvPr>
          <p:cNvCxnSpPr>
            <a:cxnSpLocks/>
          </p:cNvCxnSpPr>
          <p:nvPr/>
        </p:nvCxnSpPr>
        <p:spPr bwMode="auto">
          <a:xfrm flipV="1">
            <a:off x="9819092" y="4860724"/>
            <a:ext cx="702046" cy="56827"/>
          </a:xfrm>
          <a:prstGeom prst="lin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51" name="Group 150">
            <a:extLst>
              <a:ext uri="{FF2B5EF4-FFF2-40B4-BE49-F238E27FC236}">
                <a16:creationId xmlns:a16="http://schemas.microsoft.com/office/drawing/2014/main" xmlns="" id="{3BFAFDD6-62B7-4445-BBA1-838662945BBA}"/>
              </a:ext>
            </a:extLst>
          </p:cNvPr>
          <p:cNvGrpSpPr/>
          <p:nvPr/>
        </p:nvGrpSpPr>
        <p:grpSpPr>
          <a:xfrm>
            <a:off x="7367560" y="2454014"/>
            <a:ext cx="752024" cy="308351"/>
            <a:chOff x="7367560" y="2454014"/>
            <a:chExt cx="752024" cy="308351"/>
          </a:xfrm>
        </p:grpSpPr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xmlns="" id="{1C533CF0-927E-4F72-AF6B-318003B67B30}"/>
                </a:ext>
              </a:extLst>
            </p:cNvPr>
            <p:cNvSpPr/>
            <p:nvPr/>
          </p:nvSpPr>
          <p:spPr bwMode="auto">
            <a:xfrm>
              <a:off x="7367560" y="2672391"/>
              <a:ext cx="89974" cy="89974"/>
            </a:xfrm>
            <a:prstGeom prst="rect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xmlns="" id="{563CAA32-AC6A-4FE8-8653-1F07701F693F}"/>
                </a:ext>
              </a:extLst>
            </p:cNvPr>
            <p:cNvSpPr/>
            <p:nvPr/>
          </p:nvSpPr>
          <p:spPr bwMode="auto">
            <a:xfrm>
              <a:off x="8029610" y="2454014"/>
              <a:ext cx="89974" cy="89974"/>
            </a:xfrm>
            <a:prstGeom prst="rect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xmlns="" id="{F411D874-2F30-4B9A-8304-B872CDCF4825}"/>
              </a:ext>
            </a:extLst>
          </p:cNvPr>
          <p:cNvGrpSpPr/>
          <p:nvPr/>
        </p:nvGrpSpPr>
        <p:grpSpPr>
          <a:xfrm>
            <a:off x="7366316" y="2544358"/>
            <a:ext cx="752882" cy="677898"/>
            <a:chOff x="7366316" y="2544358"/>
            <a:chExt cx="752882" cy="677898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xmlns="" id="{19A88498-4D32-4C76-B9C0-1DFCBB192EC7}"/>
                </a:ext>
              </a:extLst>
            </p:cNvPr>
            <p:cNvSpPr/>
            <p:nvPr/>
          </p:nvSpPr>
          <p:spPr bwMode="auto">
            <a:xfrm>
              <a:off x="7366316" y="2544358"/>
              <a:ext cx="91440" cy="91440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xmlns="" id="{32B18EA9-07C8-4BC3-B6DA-6E7E39EE34CC}"/>
                </a:ext>
              </a:extLst>
            </p:cNvPr>
            <p:cNvSpPr/>
            <p:nvPr/>
          </p:nvSpPr>
          <p:spPr bwMode="auto">
            <a:xfrm>
              <a:off x="8027758" y="3130816"/>
              <a:ext cx="91440" cy="91440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xmlns="" id="{51DD6057-C3DB-4D9B-B01B-86FF81B6F996}"/>
              </a:ext>
            </a:extLst>
          </p:cNvPr>
          <p:cNvGrpSpPr/>
          <p:nvPr/>
        </p:nvGrpSpPr>
        <p:grpSpPr>
          <a:xfrm>
            <a:off x="9855142" y="2395498"/>
            <a:ext cx="730182" cy="935049"/>
            <a:chOff x="9855142" y="2395498"/>
            <a:chExt cx="730182" cy="935049"/>
          </a:xfrm>
        </p:grpSpPr>
        <p:sp>
          <p:nvSpPr>
            <p:cNvPr id="157" name="Oval 156">
              <a:extLst>
                <a:ext uri="{FF2B5EF4-FFF2-40B4-BE49-F238E27FC236}">
                  <a16:creationId xmlns:a16="http://schemas.microsoft.com/office/drawing/2014/main" xmlns="" id="{DF976905-616E-4CDB-8319-8EBAD38FA387}"/>
                </a:ext>
              </a:extLst>
            </p:cNvPr>
            <p:cNvSpPr/>
            <p:nvPr/>
          </p:nvSpPr>
          <p:spPr bwMode="auto">
            <a:xfrm>
              <a:off x="9855142" y="2395498"/>
              <a:ext cx="91440" cy="91440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xmlns="" id="{9B076867-C630-4400-B21C-2325468FCAE0}"/>
                </a:ext>
              </a:extLst>
            </p:cNvPr>
            <p:cNvSpPr/>
            <p:nvPr/>
          </p:nvSpPr>
          <p:spPr bwMode="auto">
            <a:xfrm>
              <a:off x="10493884" y="3239107"/>
              <a:ext cx="91440" cy="91440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xmlns="" id="{982AD069-EDA8-4402-8A33-F80CA0F2E3DB}"/>
              </a:ext>
            </a:extLst>
          </p:cNvPr>
          <p:cNvGrpSpPr/>
          <p:nvPr/>
        </p:nvGrpSpPr>
        <p:grpSpPr>
          <a:xfrm>
            <a:off x="9852650" y="2697212"/>
            <a:ext cx="741911" cy="303577"/>
            <a:chOff x="9852650" y="2697212"/>
            <a:chExt cx="741911" cy="30357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xmlns="" id="{1552652F-548C-442A-9EC0-BE6159BC3328}"/>
                </a:ext>
              </a:extLst>
            </p:cNvPr>
            <p:cNvSpPr/>
            <p:nvPr/>
          </p:nvSpPr>
          <p:spPr bwMode="auto">
            <a:xfrm>
              <a:off x="9852650" y="2697212"/>
              <a:ext cx="89974" cy="89974"/>
            </a:xfrm>
            <a:prstGeom prst="rect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xmlns="" id="{DBE64601-A874-4B73-8FD3-D0D590F9EE40}"/>
                </a:ext>
              </a:extLst>
            </p:cNvPr>
            <p:cNvSpPr/>
            <p:nvPr/>
          </p:nvSpPr>
          <p:spPr bwMode="auto">
            <a:xfrm>
              <a:off x="10504587" y="2910815"/>
              <a:ext cx="89974" cy="89974"/>
            </a:xfrm>
            <a:prstGeom prst="rect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7" name="Oval 166">
            <a:extLst>
              <a:ext uri="{FF2B5EF4-FFF2-40B4-BE49-F238E27FC236}">
                <a16:creationId xmlns:a16="http://schemas.microsoft.com/office/drawing/2014/main" xmlns="" id="{70C96A52-F6FF-4D5B-8EA8-C6DC248C0336}"/>
              </a:ext>
            </a:extLst>
          </p:cNvPr>
          <p:cNvSpPr/>
          <p:nvPr/>
        </p:nvSpPr>
        <p:spPr bwMode="auto">
          <a:xfrm>
            <a:off x="7366827" y="4645804"/>
            <a:ext cx="91440" cy="91440"/>
          </a:xfrm>
          <a:prstGeom prst="ellipse">
            <a:avLst/>
          </a:prstGeom>
          <a:solidFill>
            <a:schemeClr val="accent1"/>
          </a:solidFill>
          <a:ln w="0">
            <a:solidFill>
              <a:schemeClr val="accent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xmlns="" id="{A09BABED-A159-4BB4-8160-5116E3928B9E}"/>
              </a:ext>
            </a:extLst>
          </p:cNvPr>
          <p:cNvSpPr/>
          <p:nvPr/>
        </p:nvSpPr>
        <p:spPr bwMode="auto">
          <a:xfrm>
            <a:off x="8073478" y="5308480"/>
            <a:ext cx="91440" cy="91440"/>
          </a:xfrm>
          <a:prstGeom prst="ellipse">
            <a:avLst/>
          </a:prstGeom>
          <a:solidFill>
            <a:schemeClr val="accent1"/>
          </a:solidFill>
          <a:ln w="0">
            <a:solidFill>
              <a:schemeClr val="accent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74" name="Group 173">
            <a:extLst>
              <a:ext uri="{FF2B5EF4-FFF2-40B4-BE49-F238E27FC236}">
                <a16:creationId xmlns:a16="http://schemas.microsoft.com/office/drawing/2014/main" xmlns="" id="{522E9833-30D5-4B45-A203-0CF4244DEFF6}"/>
              </a:ext>
            </a:extLst>
          </p:cNvPr>
          <p:cNvGrpSpPr/>
          <p:nvPr/>
        </p:nvGrpSpPr>
        <p:grpSpPr>
          <a:xfrm>
            <a:off x="7374100" y="4967766"/>
            <a:ext cx="790471" cy="209517"/>
            <a:chOff x="7374100" y="4967766"/>
            <a:chExt cx="790471" cy="209517"/>
          </a:xfrm>
        </p:grpSpPr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xmlns="" id="{28E65B1D-0FCA-4EDB-B78B-E30E0444E063}"/>
                </a:ext>
              </a:extLst>
            </p:cNvPr>
            <p:cNvSpPr/>
            <p:nvPr/>
          </p:nvSpPr>
          <p:spPr bwMode="auto">
            <a:xfrm>
              <a:off x="7374100" y="5087309"/>
              <a:ext cx="89974" cy="89974"/>
            </a:xfrm>
            <a:prstGeom prst="rect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xmlns="" id="{D6C476A4-1580-41DB-92BB-E2913F019776}"/>
                </a:ext>
              </a:extLst>
            </p:cNvPr>
            <p:cNvSpPr/>
            <p:nvPr/>
          </p:nvSpPr>
          <p:spPr bwMode="auto">
            <a:xfrm>
              <a:off x="8074597" y="4967766"/>
              <a:ext cx="89974" cy="89974"/>
            </a:xfrm>
            <a:prstGeom prst="rect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xmlns="" id="{5A51BAE3-C538-4CB2-ADEF-D1B76E550F3D}"/>
              </a:ext>
            </a:extLst>
          </p:cNvPr>
          <p:cNvGrpSpPr/>
          <p:nvPr/>
        </p:nvGrpSpPr>
        <p:grpSpPr>
          <a:xfrm>
            <a:off x="9859463" y="5320017"/>
            <a:ext cx="770848" cy="89974"/>
            <a:chOff x="9859463" y="5320017"/>
            <a:chExt cx="770848" cy="89974"/>
          </a:xfrm>
        </p:grpSpPr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xmlns="" id="{2E9B9907-632E-4013-A999-B34B097F2BFC}"/>
                </a:ext>
              </a:extLst>
            </p:cNvPr>
            <p:cNvSpPr/>
            <p:nvPr/>
          </p:nvSpPr>
          <p:spPr bwMode="auto">
            <a:xfrm>
              <a:off x="9859463" y="5320017"/>
              <a:ext cx="89974" cy="89974"/>
            </a:xfrm>
            <a:prstGeom prst="rect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xmlns="" id="{D2D0DCD8-32A7-4718-B899-9B07EFF4B209}"/>
                </a:ext>
              </a:extLst>
            </p:cNvPr>
            <p:cNvSpPr/>
            <p:nvPr/>
          </p:nvSpPr>
          <p:spPr bwMode="auto">
            <a:xfrm>
              <a:off x="10540337" y="5320017"/>
              <a:ext cx="89974" cy="89974"/>
            </a:xfrm>
            <a:prstGeom prst="rect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xmlns="" id="{D410C326-C6EA-4E37-9161-5B509166715E}"/>
              </a:ext>
            </a:extLst>
          </p:cNvPr>
          <p:cNvGrpSpPr/>
          <p:nvPr/>
        </p:nvGrpSpPr>
        <p:grpSpPr>
          <a:xfrm>
            <a:off x="9855142" y="4815921"/>
            <a:ext cx="774860" cy="155262"/>
            <a:chOff x="9855142" y="4815921"/>
            <a:chExt cx="774860" cy="155262"/>
          </a:xfrm>
        </p:grpSpPr>
        <p:sp>
          <p:nvSpPr>
            <p:cNvPr id="181" name="Oval 180">
              <a:extLst>
                <a:ext uri="{FF2B5EF4-FFF2-40B4-BE49-F238E27FC236}">
                  <a16:creationId xmlns:a16="http://schemas.microsoft.com/office/drawing/2014/main" xmlns="" id="{7EC8CC5E-1A41-417B-9A73-0E105D945CB8}"/>
                </a:ext>
              </a:extLst>
            </p:cNvPr>
            <p:cNvSpPr/>
            <p:nvPr/>
          </p:nvSpPr>
          <p:spPr bwMode="auto">
            <a:xfrm>
              <a:off x="9855142" y="4879743"/>
              <a:ext cx="91440" cy="91440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xmlns="" id="{B10A59AC-AA44-4501-BAF4-747D7C8B6E0E}"/>
                </a:ext>
              </a:extLst>
            </p:cNvPr>
            <p:cNvSpPr/>
            <p:nvPr/>
          </p:nvSpPr>
          <p:spPr bwMode="auto">
            <a:xfrm>
              <a:off x="10538562" y="4815921"/>
              <a:ext cx="91440" cy="91440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xmlns="" id="{544EF104-2DD7-49B1-B79B-0EF9822E0F5A}"/>
              </a:ext>
            </a:extLst>
          </p:cNvPr>
          <p:cNvGrpSpPr/>
          <p:nvPr/>
        </p:nvGrpSpPr>
        <p:grpSpPr>
          <a:xfrm>
            <a:off x="8028030" y="2160065"/>
            <a:ext cx="91440" cy="697790"/>
            <a:chOff x="8018504" y="2160065"/>
            <a:chExt cx="91440" cy="697790"/>
          </a:xfrm>
        </p:grpSpPr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xmlns="" id="{890FA450-3E8D-4B61-97A8-0FA9DFEC378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160065"/>
              <a:ext cx="0" cy="697084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xmlns="" id="{E6D4632C-C5C9-47C2-B9C3-335B6E7BAAE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162881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xmlns="" id="{96CC257C-3121-4BE8-8E2B-62C80C785FB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857855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xmlns="" id="{0B0A8F2A-1CF0-4DF8-8E21-48F6B4D6F9BF}"/>
              </a:ext>
            </a:extLst>
          </p:cNvPr>
          <p:cNvGrpSpPr/>
          <p:nvPr/>
        </p:nvGrpSpPr>
        <p:grpSpPr>
          <a:xfrm>
            <a:off x="7360237" y="2447297"/>
            <a:ext cx="91440" cy="553492"/>
            <a:chOff x="8018504" y="2160065"/>
            <a:chExt cx="91440" cy="553492"/>
          </a:xfrm>
        </p:grpSpPr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xmlns="" id="{469310D8-7644-4225-957F-535FF2F2359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160065"/>
              <a:ext cx="0" cy="553492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xmlns="" id="{5B9F9448-F1C8-4550-8D14-7B998D462065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162881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xmlns="" id="{63422F52-E537-4DBA-B4DD-AF49C2C16F5E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713557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xmlns="" id="{230314DA-2A6E-48F1-88CF-F8755C8BF5A3}"/>
              </a:ext>
            </a:extLst>
          </p:cNvPr>
          <p:cNvGrpSpPr/>
          <p:nvPr/>
        </p:nvGrpSpPr>
        <p:grpSpPr>
          <a:xfrm>
            <a:off x="7359968" y="2392649"/>
            <a:ext cx="91440" cy="403078"/>
            <a:chOff x="8018504" y="2310479"/>
            <a:chExt cx="91440" cy="403078"/>
          </a:xfrm>
        </p:grpSpPr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xmlns="" id="{FAB69AFD-899C-44FF-8A76-92A6E84CEBB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310479"/>
              <a:ext cx="0" cy="403078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xmlns="" id="{6F70E88E-D984-497D-8EA2-07BBB86CC4FF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310479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xmlns="" id="{148AFA10-CAD3-414D-9ADE-F9AC1E340667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713557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xmlns="" id="{A06C71F6-0F2C-48E4-9459-178CB0EEC80E}"/>
              </a:ext>
            </a:extLst>
          </p:cNvPr>
          <p:cNvGrpSpPr/>
          <p:nvPr/>
        </p:nvGrpSpPr>
        <p:grpSpPr>
          <a:xfrm>
            <a:off x="8028049" y="3111187"/>
            <a:ext cx="91440" cy="113021"/>
            <a:chOff x="8018504" y="2600536"/>
            <a:chExt cx="91440" cy="113021"/>
          </a:xfrm>
        </p:grpSpPr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xmlns="" id="{F4264F9B-0650-4B39-93CF-2DEC9366D47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600536"/>
              <a:ext cx="0" cy="113021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xmlns="" id="{9B4C4530-03CB-45BA-B293-E919DF0572C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602266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xmlns="" id="{B35EDC79-B532-4C53-BC45-A017DDB62DF6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713557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xmlns="" id="{0217965B-4182-494A-B6BB-9DD8D5C4E0C5}"/>
              </a:ext>
            </a:extLst>
          </p:cNvPr>
          <p:cNvGrpSpPr/>
          <p:nvPr/>
        </p:nvGrpSpPr>
        <p:grpSpPr>
          <a:xfrm>
            <a:off x="10493884" y="3216980"/>
            <a:ext cx="91440" cy="113021"/>
            <a:chOff x="8018504" y="2600536"/>
            <a:chExt cx="91440" cy="113021"/>
          </a:xfrm>
        </p:grpSpPr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xmlns="" id="{676439FF-D04B-4C21-B24E-1C0263BAD9D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600536"/>
              <a:ext cx="0" cy="113021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xmlns="" id="{82E6A36B-7FBC-4622-BD6A-919DCEFF59D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602266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xmlns="" id="{4B07D7D2-6043-47DB-922A-D5B5F0CCA186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713557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xmlns="" id="{E475ACC1-4035-4B81-B1B6-9321E481454A}"/>
              </a:ext>
            </a:extLst>
          </p:cNvPr>
          <p:cNvGrpSpPr/>
          <p:nvPr/>
        </p:nvGrpSpPr>
        <p:grpSpPr>
          <a:xfrm>
            <a:off x="9852737" y="2211357"/>
            <a:ext cx="91440" cy="429481"/>
            <a:chOff x="8018504" y="2600536"/>
            <a:chExt cx="91440" cy="429481"/>
          </a:xfrm>
        </p:grpSpPr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xmlns="" id="{11730C16-1C9D-42EE-B59C-2B323542C2A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600536"/>
              <a:ext cx="0" cy="424441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xmlns="" id="{3D1987B9-D2F7-4B2F-B1B7-CC4C5BA5FF25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602266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xmlns="" id="{D3CFFA1A-B96D-4B5C-A3E0-ED12877EDEA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3030017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xmlns="" id="{D9A98D3D-D0CB-4C46-A044-EC92DE4B8889}"/>
              </a:ext>
            </a:extLst>
          </p:cNvPr>
          <p:cNvGrpSpPr/>
          <p:nvPr/>
        </p:nvGrpSpPr>
        <p:grpSpPr>
          <a:xfrm>
            <a:off x="10504587" y="2762365"/>
            <a:ext cx="91440" cy="365216"/>
            <a:chOff x="8018504" y="2664801"/>
            <a:chExt cx="91440" cy="365216"/>
          </a:xfrm>
        </p:grpSpPr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xmlns="" id="{2C44DEFE-2031-42E3-B5AF-CBF1AC7DFC8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664801"/>
              <a:ext cx="0" cy="360176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xmlns="" id="{9AD1D7BC-62E2-4041-823A-DB45C7E2B1E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673708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xmlns="" id="{D4D4DBD9-29BA-4D39-BD64-4F47EB08E24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3030017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xmlns="" id="{B3D5B54E-E134-4547-89DD-25553EA829EB}"/>
              </a:ext>
            </a:extLst>
          </p:cNvPr>
          <p:cNvGrpSpPr/>
          <p:nvPr/>
        </p:nvGrpSpPr>
        <p:grpSpPr>
          <a:xfrm>
            <a:off x="7376375" y="4473248"/>
            <a:ext cx="91440" cy="429481"/>
            <a:chOff x="8018504" y="2600536"/>
            <a:chExt cx="91440" cy="429481"/>
          </a:xfrm>
        </p:grpSpPr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xmlns="" id="{27CCE83E-CDCF-49C9-A292-D2F5A688BFB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600536"/>
              <a:ext cx="0" cy="424441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xmlns="" id="{06DDBCD7-F254-433F-97DF-0F97298AC777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602266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xmlns="" id="{7C30E95B-618D-44E9-9F15-7AC3F7F2188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3030017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xmlns="" id="{D7A01835-2414-4F7E-B986-ED7B55062A46}"/>
              </a:ext>
            </a:extLst>
          </p:cNvPr>
          <p:cNvGrpSpPr/>
          <p:nvPr/>
        </p:nvGrpSpPr>
        <p:grpSpPr>
          <a:xfrm>
            <a:off x="7367560" y="4971183"/>
            <a:ext cx="91440" cy="329033"/>
            <a:chOff x="8018504" y="2160065"/>
            <a:chExt cx="91440" cy="329033"/>
          </a:xfrm>
        </p:grpSpPr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xmlns="" id="{3492B760-7C9C-4D07-8550-BCF67F4585B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160065"/>
              <a:ext cx="0" cy="329033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xmlns="" id="{43E9FAA8-5EB6-4AE5-9D97-601A26AB21B1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162881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xmlns="" id="{D9D4554C-6EA8-4CAA-A7ED-069F6DDA7819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489098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xmlns="" id="{3E5C75B3-1245-4AF6-8F4B-2A93D20A2495}"/>
              </a:ext>
            </a:extLst>
          </p:cNvPr>
          <p:cNvGrpSpPr/>
          <p:nvPr/>
        </p:nvGrpSpPr>
        <p:grpSpPr>
          <a:xfrm>
            <a:off x="9857593" y="5219319"/>
            <a:ext cx="91440" cy="299932"/>
            <a:chOff x="8018504" y="2600536"/>
            <a:chExt cx="91440" cy="299932"/>
          </a:xfrm>
        </p:grpSpPr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xmlns="" id="{FF26BCBB-8C45-4353-9C05-5E51DF77D74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600536"/>
              <a:ext cx="0" cy="299932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xmlns="" id="{DF31A508-B007-43FC-A438-965F3FF7165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602266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xmlns="" id="{82F2F98B-7B4F-4563-9A0F-977943FF3D1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900468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xmlns="" id="{481A12E2-C305-401A-A9A8-B79336B690DD}"/>
              </a:ext>
            </a:extLst>
          </p:cNvPr>
          <p:cNvGrpSpPr/>
          <p:nvPr/>
        </p:nvGrpSpPr>
        <p:grpSpPr>
          <a:xfrm>
            <a:off x="10538562" y="5226192"/>
            <a:ext cx="91440" cy="276118"/>
            <a:chOff x="8018504" y="2600536"/>
            <a:chExt cx="91440" cy="276118"/>
          </a:xfrm>
        </p:grpSpPr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xmlns="" id="{A013D1DF-5E1B-4E63-A945-0D125F67193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600536"/>
              <a:ext cx="0" cy="276118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xmlns="" id="{FFF8FE44-AFF3-4F28-874E-F4188E0547E5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602266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xmlns="" id="{9F7B5538-78A0-4538-873D-1C1C7B2477F9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876654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xmlns="" id="{6F06D9EA-2869-4981-9CDF-050A3AA691F6}"/>
              </a:ext>
            </a:extLst>
          </p:cNvPr>
          <p:cNvGrpSpPr/>
          <p:nvPr/>
        </p:nvGrpSpPr>
        <p:grpSpPr>
          <a:xfrm>
            <a:off x="9852481" y="4769423"/>
            <a:ext cx="91440" cy="314220"/>
            <a:chOff x="8018504" y="2600536"/>
            <a:chExt cx="91440" cy="314220"/>
          </a:xfrm>
        </p:grpSpPr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xmlns="" id="{BB267FB7-761D-4DFF-90B6-86A572F5D80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600536"/>
              <a:ext cx="0" cy="31422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8" name="Straight Connector 257">
              <a:extLst>
                <a:ext uri="{FF2B5EF4-FFF2-40B4-BE49-F238E27FC236}">
                  <a16:creationId xmlns:a16="http://schemas.microsoft.com/office/drawing/2014/main" xmlns="" id="{2D977ABF-AC07-4E75-A190-5C265280B7D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602266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xmlns="" id="{FED1B44C-0F98-48EC-8A35-40E5BB713F23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914756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xmlns="" id="{D32A0E30-9910-42D2-AF40-06B21CFE767B}"/>
              </a:ext>
            </a:extLst>
          </p:cNvPr>
          <p:cNvGrpSpPr/>
          <p:nvPr/>
        </p:nvGrpSpPr>
        <p:grpSpPr>
          <a:xfrm>
            <a:off x="10536943" y="4611537"/>
            <a:ext cx="91440" cy="520759"/>
            <a:chOff x="8018504" y="2600536"/>
            <a:chExt cx="91440" cy="520759"/>
          </a:xfrm>
        </p:grpSpPr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xmlns="" id="{4EBB29B8-E8A4-40C7-AF09-4D5F952746C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4224" y="2600536"/>
              <a:ext cx="0" cy="520759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xmlns="" id="{9A9B6502-A1D3-45C5-9170-F508C9E9B931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2602266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xmlns="" id="{074AB284-2F4C-47CF-9C45-B63C36CD997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8504" y="3107985"/>
              <a:ext cx="91440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97" name="Down Arrow 196"/>
          <p:cNvSpPr/>
          <p:nvPr/>
        </p:nvSpPr>
        <p:spPr bwMode="auto">
          <a:xfrm rot="2998719">
            <a:off x="6016773" y="3667435"/>
            <a:ext cx="382137" cy="712367"/>
          </a:xfrm>
          <a:prstGeom prst="downArrow">
            <a:avLst/>
          </a:prstGeom>
          <a:solidFill>
            <a:srgbClr val="FFC000">
              <a:alpha val="69000"/>
            </a:srgbClr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493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opline results available in EU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NIAID ACTT-2: </a:t>
            </a:r>
            <a:r>
              <a:rPr lang="en-US" dirty="0"/>
              <a:t>R</a:t>
            </a:r>
            <a:r>
              <a:rPr dirty="0"/>
              <a:t>esults</a:t>
            </a:r>
            <a:r>
              <a:rPr lang="en-US" dirty="0"/>
              <a:t> for </a:t>
            </a:r>
            <a:r>
              <a:rPr lang="en-US" altLang="en-US" dirty="0"/>
              <a:t>Baricitinib + Remdesivir vs Remdesivir in Severe COVID-19</a:t>
            </a:r>
            <a:endParaRPr dirty="0"/>
          </a:p>
        </p:txBody>
      </p:sp>
      <p:sp>
        <p:nvSpPr>
          <p:cNvPr id="268" name="Primary endpoint: Median time to recovery was 7 days for baricitinib + remdesivir compared to 8 days for placebo + remdesivir [hazard ratio: 1.15 (95% CI 1.00, 1.31); p=0.047].…"/>
          <p:cNvSpPr txBox="1">
            <a:spLocks noGrp="1"/>
          </p:cNvSpPr>
          <p:nvPr>
            <p:ph idx="1"/>
          </p:nvPr>
        </p:nvSpPr>
        <p:spPr>
          <a:xfrm>
            <a:off x="652671" y="1510419"/>
            <a:ext cx="10877529" cy="4650686"/>
          </a:xfrm>
          <a:prstGeom prst="rect">
            <a:avLst/>
          </a:prstGeom>
        </p:spPr>
        <p:txBody>
          <a:bodyPr vert="horz" wrap="square" lIns="45719" tIns="45719" rIns="45719" bIns="45719" numCol="1" anchor="t" anchorCtr="0" compatLnSpc="1">
            <a:prstTxWarp prst="textNoShape">
              <a:avLst/>
            </a:prstTxWarp>
          </a:bodyPr>
          <a:lstStyle/>
          <a:p>
            <a:pPr defTabSz="795528">
              <a:spcBef>
                <a:spcPts val="850"/>
              </a:spcBef>
              <a:buSzPct val="100000"/>
              <a:defRPr sz="4872"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2400" dirty="0">
                <a:latin typeface="Calibri"/>
                <a:cs typeface="Calibri"/>
              </a:rPr>
              <a:t>30% higher odds of improvement in clinical status at Day 15 (according to ordinal scale) with baricitinib + remdesivir vs placebo + remdesivir</a:t>
            </a:r>
          </a:p>
          <a:p>
            <a:pPr lvl="1" defTabSz="795528">
              <a:spcBef>
                <a:spcPts val="850"/>
              </a:spcBef>
              <a:buSzPct val="100000"/>
              <a:defRPr sz="4872"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2200" b="1" dirty="0">
                <a:solidFill>
                  <a:schemeClr val="accent3"/>
                </a:solidFill>
                <a:latin typeface="Calibri"/>
                <a:cs typeface="Calibri"/>
              </a:rPr>
              <a:t>OR:</a:t>
            </a:r>
            <a:r>
              <a:rPr lang="en-US" sz="2200" b="1" dirty="0">
                <a:solidFill>
                  <a:schemeClr val="accent3"/>
                </a:solidFill>
              </a:rPr>
              <a:t> 1.3 (95% CI: 1.0-1.6) </a:t>
            </a:r>
            <a:endParaRPr sz="2200" b="1" dirty="0">
              <a:solidFill>
                <a:schemeClr val="accent3"/>
              </a:solidFill>
            </a:endParaRPr>
          </a:p>
        </p:txBody>
      </p:sp>
      <p:sp>
        <p:nvSpPr>
          <p:cNvPr id="5" name="Text Box 15">
            <a:extLst>
              <a:ext uri="{FF2B5EF4-FFF2-40B4-BE49-F238E27FC236}">
                <a16:creationId xmlns:a16="http://schemas.microsoft.com/office/drawing/2014/main" xmlns="" id="{BD9214D7-5EA4-424B-81C7-8D595AE68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28" y="6368595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wrap="square"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dirty="0">
                <a:solidFill>
                  <a:srgbClr val="4555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Kalil. </a:t>
            </a:r>
            <a:r>
              <a:rPr lang="en-US" sz="1200" b="0" dirty="0">
                <a:solidFill>
                  <a:srgbClr val="4555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NEJM. 2021;384:795.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Group 3">
            <a:extLst>
              <a:ext uri="{FF2B5EF4-FFF2-40B4-BE49-F238E27FC236}">
                <a16:creationId xmlns:a16="http://schemas.microsoft.com/office/drawing/2014/main" xmlns="" id="{6FAA09C9-6C9A-4C48-8911-284AC07E4236}"/>
              </a:ext>
            </a:extLst>
          </p:cNvPr>
          <p:cNvGraphicFramePr>
            <a:graphicFrameLocks/>
          </p:cNvGraphicFramePr>
          <p:nvPr/>
        </p:nvGraphicFramePr>
        <p:xfrm>
          <a:off x="719138" y="2987139"/>
          <a:ext cx="10744596" cy="2560384"/>
        </p:xfrm>
        <a:graphic>
          <a:graphicData uri="http://schemas.openxmlformats.org/drawingml/2006/table">
            <a:tbl>
              <a:tblPr/>
              <a:tblGrid>
                <a:gridCol w="33379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xmlns="" val="322021172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Outcome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Baricitinib + Remdesivir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Placebo + Remdesivir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Rate Ratio for Recovery or HR* (95% CI)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Value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Median time to recovery (primary endpoint), days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121699" marR="121699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121699" marR="121699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1.16 (1.01-1.32)</a:t>
                      </a:r>
                    </a:p>
                  </a:txBody>
                  <a:tcPr marL="121699" marR="121699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.03</a:t>
                      </a:r>
                    </a:p>
                  </a:txBody>
                  <a:tcPr marL="121699" marR="121699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09662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 patients receiving high-flow oxygen or noninvasive ventilation at enrollment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1.51 (1.10-2.08)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NR</a:t>
                      </a:r>
                    </a:p>
                  </a:txBody>
                  <a:tcPr marL="121699" marR="121699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8553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28-day mortality, %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5.1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7.8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0.65 (0.39-1.09)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NR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577244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9AABFF2-1EBA-41D2-8B16-84AAD0CB2E65}"/>
              </a:ext>
            </a:extLst>
          </p:cNvPr>
          <p:cNvSpPr txBox="1"/>
          <p:nvPr/>
        </p:nvSpPr>
        <p:spPr bwMode="auto">
          <a:xfrm>
            <a:off x="609759" y="5547523"/>
            <a:ext cx="1000329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*Rate ratio for time to recovery endpoints, HR for mortality.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xmlns="" id="{981D528D-1725-4B13-B816-120B04CFE13E}"/>
              </a:ext>
            </a:extLst>
          </p:cNvPr>
          <p:cNvSpPr txBox="1">
            <a:spLocks/>
          </p:cNvSpPr>
          <p:nvPr/>
        </p:nvSpPr>
        <p:spPr bwMode="auto">
          <a:xfrm>
            <a:off x="1617837" y="5967296"/>
            <a:ext cx="10774330" cy="1356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6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</a:rPr>
              <a:t>Primary endpoint: time to recovery by Day 29 defined as the first day patient satisfies 1 of these categories from ordinal scale: 1) hospitalized, not requiring supplemental oxygen or ongoing medical care; 2) not hospitalized, limitation on activities and/or requiring home oxygen; or 3) not hospitalized, no limitations on activities </a:t>
            </a:r>
          </a:p>
        </p:txBody>
      </p:sp>
      <p:sp>
        <p:nvSpPr>
          <p:cNvPr id="12" name="Down Arrow 11"/>
          <p:cNvSpPr/>
          <p:nvPr/>
        </p:nvSpPr>
        <p:spPr bwMode="auto">
          <a:xfrm rot="2998719">
            <a:off x="3642063" y="1770396"/>
            <a:ext cx="382137" cy="712367"/>
          </a:xfrm>
          <a:prstGeom prst="downArrow">
            <a:avLst/>
          </a:prstGeom>
          <a:solidFill>
            <a:srgbClr val="FFC000">
              <a:alpha val="69000"/>
            </a:srgbClr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626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081AEA-68D5-47B0-8F3F-58081B5D8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 EUA for Baricitinib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half" idx="2"/>
          </p:nvPr>
        </p:nvSpPr>
        <p:spPr>
          <a:xfrm>
            <a:off x="6155527" y="1510730"/>
            <a:ext cx="5439573" cy="4679462"/>
          </a:xfrm>
        </p:spPr>
        <p:txBody>
          <a:bodyPr/>
          <a:lstStyle/>
          <a:p>
            <a:r>
              <a:rPr lang="en-US" sz="2600" b="1" dirty="0"/>
              <a:t>Recommended dosage under EUA:</a:t>
            </a:r>
          </a:p>
          <a:p>
            <a:pPr lvl="1"/>
            <a:r>
              <a:rPr lang="en-US" sz="2400" dirty="0"/>
              <a:t>Adults and pediatric patients ≥9 yr of age: 4 mg orally once daily</a:t>
            </a:r>
          </a:p>
          <a:p>
            <a:pPr lvl="1"/>
            <a:r>
              <a:rPr lang="en-US" sz="2400" dirty="0"/>
              <a:t>Pediatric patients 2 yr to &lt;9 yr of age: 2 mg orally once daily</a:t>
            </a:r>
          </a:p>
          <a:p>
            <a:pPr lvl="1"/>
            <a:r>
              <a:rPr lang="en-US" sz="2400" dirty="0"/>
              <a:t>Optimal duration of treatment unknown; 14 days or until hospital discharge (if first) recommended</a:t>
            </a:r>
          </a:p>
          <a:p>
            <a:r>
              <a:rPr lang="en-US" sz="2600" dirty="0"/>
              <a:t>eGFR, aminotransferase levels, and CBC with differential must be determined before first dose</a:t>
            </a:r>
          </a:p>
        </p:txBody>
      </p:sp>
      <p:sp>
        <p:nvSpPr>
          <p:cNvPr id="11" name="Text Box 15">
            <a:extLst>
              <a:ext uri="{FF2B5EF4-FFF2-40B4-BE49-F238E27FC236}">
                <a16:creationId xmlns:a16="http://schemas.microsoft.com/office/drawing/2014/main" xmlns="" id="{B5547289-1788-426B-B102-6D09BA396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1" y="6368595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Baricitinib. EUA Fact Sheet for Healthcare Providers. Last updated December 2021.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23900" y="1600200"/>
            <a:ext cx="5148580" cy="3416320"/>
          </a:xfrm>
          <a:prstGeom prst="rect">
            <a:avLst/>
          </a:prstGeom>
          <a:solidFill>
            <a:srgbClr val="4DA1BB"/>
          </a:solidFill>
        </p:spPr>
        <p:txBody>
          <a:bodyPr wrap="square">
            <a:spAutoFit/>
          </a:bodyPr>
          <a:lstStyle/>
          <a:p>
            <a:pPr algn="ctr" eaLnBrk="0" fontAlgn="base" hangingPunct="0">
              <a:defRPr/>
            </a:pPr>
            <a:r>
              <a:rPr lang="en-US" sz="2400" i="1" dirty="0">
                <a:solidFill>
                  <a:srgbClr val="FFFFFF"/>
                </a:solidFill>
                <a:latin typeface="Calibri"/>
                <a:cs typeface="Calibri"/>
              </a:rPr>
              <a:t>“. . . permit the emergency use of </a:t>
            </a:r>
            <a:r>
              <a:rPr lang="en-US" sz="2400" b="1" i="1" dirty="0">
                <a:solidFill>
                  <a:srgbClr val="FFFFFF"/>
                </a:solidFill>
                <a:latin typeface="Calibri"/>
                <a:cs typeface="Calibri"/>
              </a:rPr>
              <a:t>baricitinib</a:t>
            </a:r>
            <a:r>
              <a:rPr lang="en-US" sz="2400" i="1" dirty="0">
                <a:solidFill>
                  <a:srgbClr val="FFFFFF"/>
                </a:solidFill>
                <a:latin typeface="Calibri"/>
                <a:cs typeface="Calibri"/>
              </a:rPr>
              <a:t> for treatment of </a:t>
            </a:r>
          </a:p>
          <a:p>
            <a:pPr algn="ctr" eaLnBrk="0" fontAlgn="base" hangingPunct="0">
              <a:defRPr/>
            </a:pPr>
            <a:r>
              <a:rPr lang="en-US" sz="2400" i="1" dirty="0">
                <a:solidFill>
                  <a:srgbClr val="FFFFFF"/>
                </a:solidFill>
                <a:latin typeface="Calibri"/>
                <a:cs typeface="Calibri"/>
              </a:rPr>
              <a:t>coronavirus disease 2019 (COVID-19) in hospitalized adults and pediatric patients 2 years of age or older </a:t>
            </a:r>
            <a:r>
              <a:rPr lang="en-US" sz="2400" b="1" i="1" dirty="0">
                <a:solidFill>
                  <a:srgbClr val="FFFFFF"/>
                </a:solidFill>
                <a:latin typeface="Calibri"/>
                <a:cs typeface="Calibri"/>
              </a:rPr>
              <a:t>requiring supplemental oxygen, non-invasive or invasive mechanical ventilation, or extracorporeal membrane oxygenation (ECMO).”</a:t>
            </a:r>
          </a:p>
        </p:txBody>
      </p:sp>
      <p:sp>
        <p:nvSpPr>
          <p:cNvPr id="12" name="Down Arrow 11"/>
          <p:cNvSpPr/>
          <p:nvPr/>
        </p:nvSpPr>
        <p:spPr bwMode="auto">
          <a:xfrm rot="1664211">
            <a:off x="2522946" y="1069903"/>
            <a:ext cx="382137" cy="712367"/>
          </a:xfrm>
          <a:prstGeom prst="downArrow">
            <a:avLst/>
          </a:prstGeom>
          <a:solidFill>
            <a:srgbClr val="FFC000">
              <a:alpha val="69000"/>
            </a:srgbClr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116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081AEA-68D5-47B0-8F3F-58081B5D8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Baricitinib EUA: Contraindications and Warnings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EE760D-0569-4C28-8AEC-499CBF5959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1819" y="1510730"/>
            <a:ext cx="5337547" cy="4678738"/>
          </a:xfrm>
        </p:spPr>
        <p:txBody>
          <a:bodyPr/>
          <a:lstStyle/>
          <a:p>
            <a:r>
              <a:rPr lang="en-US" sz="2200" b="1" dirty="0"/>
              <a:t>No known contraindications</a:t>
            </a:r>
          </a:p>
          <a:p>
            <a:r>
              <a:rPr lang="en-US" sz="2200" b="1" dirty="0">
                <a:solidFill>
                  <a:srgbClr val="E1471D"/>
                </a:solidFill>
              </a:rPr>
              <a:t>Hypersensitivity:</a:t>
            </a:r>
          </a:p>
          <a:p>
            <a:pPr lvl="1"/>
            <a:r>
              <a:rPr lang="en-US" sz="2000" dirty="0"/>
              <a:t>If serious hypersensitivity occurs, discontinue baricitinib</a:t>
            </a:r>
          </a:p>
          <a:p>
            <a:r>
              <a:rPr lang="en-US" sz="2200" b="1" dirty="0">
                <a:solidFill>
                  <a:schemeClr val="accent3"/>
                </a:solidFill>
              </a:rPr>
              <a:t>Serious infections:</a:t>
            </a:r>
          </a:p>
          <a:p>
            <a:pPr lvl="1"/>
            <a:r>
              <a:rPr lang="en-US" sz="2000" dirty="0"/>
              <a:t>Serious infections have occurred in patients receiving baricitinib</a:t>
            </a:r>
          </a:p>
          <a:p>
            <a:pPr lvl="1"/>
            <a:r>
              <a:rPr lang="en-US" sz="2000" dirty="0"/>
              <a:t>Avoid use in cases of known active tuberculosis</a:t>
            </a:r>
          </a:p>
          <a:p>
            <a:pPr lvl="1"/>
            <a:r>
              <a:rPr lang="en-US" sz="2000" dirty="0"/>
              <a:t>Weigh potential benefits vs risks in situations with active coinfections other than COVID-19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200" b="1" dirty="0">
                <a:solidFill>
                  <a:srgbClr val="E1471D"/>
                </a:solidFill>
              </a:rPr>
              <a:t>Thrombosis:</a:t>
            </a:r>
          </a:p>
          <a:p>
            <a:pPr lvl="1"/>
            <a:r>
              <a:rPr lang="en-US" sz="2000" dirty="0"/>
              <a:t>In hospitalized patients with COVID-19, VTE prophylaxis recommended, unless contraindicated</a:t>
            </a:r>
          </a:p>
          <a:p>
            <a:r>
              <a:rPr lang="en-US" sz="2200" b="1" dirty="0">
                <a:solidFill>
                  <a:srgbClr val="E1471D"/>
                </a:solidFill>
              </a:rPr>
              <a:t>Vaccinations:</a:t>
            </a:r>
          </a:p>
          <a:p>
            <a:pPr lvl="1"/>
            <a:r>
              <a:rPr lang="en-US" sz="2000" dirty="0"/>
              <a:t>Avoid use of live vaccines with baricitinib</a:t>
            </a:r>
          </a:p>
          <a:p>
            <a:r>
              <a:rPr lang="en-US" sz="2200" b="1" dirty="0">
                <a:solidFill>
                  <a:srgbClr val="E1471D"/>
                </a:solidFill>
              </a:rPr>
              <a:t>Abnormal laboratory values:</a:t>
            </a:r>
          </a:p>
          <a:p>
            <a:pPr lvl="1"/>
            <a:r>
              <a:rPr lang="en-US" sz="2000" dirty="0"/>
              <a:t>Evaluate at baseline and thereafter according to management practice</a:t>
            </a:r>
          </a:p>
          <a:p>
            <a:pPr lvl="1"/>
            <a:r>
              <a:rPr lang="en-US" sz="2000" dirty="0"/>
              <a:t>Dose adjustments for patients with abnormal renal, hepatic, and hematologic values</a:t>
            </a:r>
          </a:p>
        </p:txBody>
      </p:sp>
      <p:sp>
        <p:nvSpPr>
          <p:cNvPr id="11" name="Text Box 15">
            <a:extLst>
              <a:ext uri="{FF2B5EF4-FFF2-40B4-BE49-F238E27FC236}">
                <a16:creationId xmlns:a16="http://schemas.microsoft.com/office/drawing/2014/main" xmlns="" id="{B5547289-1788-426B-B102-6D09BA396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91" y="6368595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Baricitinib. EUA Fact Sheet for Healthcare Providers. Last updated October 2021.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9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081AEA-68D5-47B0-8F3F-58081B5D8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Baricitinib EUA: Dose Adjustments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EE760D-0569-4C28-8AEC-499CBF5959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1820" y="1531050"/>
            <a:ext cx="5309278" cy="445570"/>
          </a:xfrm>
        </p:spPr>
        <p:txBody>
          <a:bodyPr/>
          <a:lstStyle/>
          <a:p>
            <a:pPr marL="0" indent="0" algn="ctr">
              <a:buNone/>
            </a:pPr>
            <a:r>
              <a:rPr lang="en-US" sz="2200" b="1" dirty="0"/>
              <a:t>Renal Impairment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31050"/>
            <a:ext cx="5229570" cy="430971"/>
          </a:xfrm>
        </p:spPr>
        <p:txBody>
          <a:bodyPr/>
          <a:lstStyle/>
          <a:p>
            <a:pPr marL="0" indent="0" algn="ctr">
              <a:buNone/>
            </a:pPr>
            <a:r>
              <a:rPr lang="en-US" sz="2200" b="1" dirty="0"/>
              <a:t>Lab Abnormalities</a:t>
            </a:r>
          </a:p>
        </p:txBody>
      </p:sp>
      <p:sp>
        <p:nvSpPr>
          <p:cNvPr id="11" name="Text Box 15">
            <a:extLst>
              <a:ext uri="{FF2B5EF4-FFF2-40B4-BE49-F238E27FC236}">
                <a16:creationId xmlns:a16="http://schemas.microsoft.com/office/drawing/2014/main" xmlns="" id="{B5547289-1788-426B-B102-6D09BA396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1" y="6368595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Baricitinib. EUA Fact Sheet for Healthcare Providers. Last updated December 2021.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Group 3">
            <a:extLst>
              <a:ext uri="{FF2B5EF4-FFF2-40B4-BE49-F238E27FC236}">
                <a16:creationId xmlns:a16="http://schemas.microsoft.com/office/drawing/2014/main" xmlns="" id="{2409099E-8992-4F22-BE48-A930644DF2FF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23900" y="2021732"/>
          <a:ext cx="5223397" cy="3474800"/>
        </p:xfrm>
        <a:graphic>
          <a:graphicData uri="http://schemas.openxmlformats.org/drawingml/2006/table">
            <a:tbl>
              <a:tblPr/>
              <a:tblGrid>
                <a:gridCol w="12895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167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171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953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eGFR, 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mL/min/</a:t>
                      </a:r>
                      <a:b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1.73 m</a:t>
                      </a:r>
                      <a:r>
                        <a:rPr lang="en-US" sz="1800" b="1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Recommendation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9536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≥9 Yr of Age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2-8 Yr of Age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91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≥60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adjustment needed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adjustment needed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4138682"/>
                  </a:ext>
                </a:extLst>
              </a:tr>
              <a:tr h="4891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30 to &lt;60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(↓ to) 2 mg orally QD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(↓ to) 1 mg orally QD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91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15 to &lt;30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(↓ to) 1 mg orally QD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Not recommended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91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&lt;15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Not recommended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Not recommended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1449585"/>
                  </a:ext>
                </a:extLst>
              </a:tr>
            </a:tbl>
          </a:graphicData>
        </a:graphic>
      </p:graphicFrame>
      <p:graphicFrame>
        <p:nvGraphicFramePr>
          <p:cNvPr id="14" name="Group 3">
            <a:extLst>
              <a:ext uri="{FF2B5EF4-FFF2-40B4-BE49-F238E27FC236}">
                <a16:creationId xmlns:a16="http://schemas.microsoft.com/office/drawing/2014/main" xmlns="" id="{2409099E-8992-4F22-BE48-A930644DF2FF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252634" y="2021733"/>
          <a:ext cx="5235069" cy="2834704"/>
        </p:xfrm>
        <a:graphic>
          <a:graphicData uri="http://schemas.openxmlformats.org/drawingml/2006/table">
            <a:tbl>
              <a:tblPr/>
              <a:tblGrid>
                <a:gridCol w="15018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332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36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Lab Parameter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Recommendation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36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ALC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&lt;200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cells/mm</a:t>
                      </a:r>
                      <a:r>
                        <a:rPr lang="en-US" sz="1800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kumimoji="0" lang="en-US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Consider interruption until</a:t>
                      </a:r>
                      <a:b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ALC ≥200 cells/mm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4138682"/>
                  </a:ext>
                </a:extLst>
              </a:tr>
              <a:tr h="5036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ANC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&lt;500 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cells/mm</a:t>
                      </a:r>
                      <a:r>
                        <a:rPr lang="en-US" sz="1800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Consider interruption until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ANC ≥500 cells/mm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9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Elevated ALT or AST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If drug-induced liver injury (DILI) is suspected, interrupt until DILI diagnosis excluded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244705" y="4870134"/>
            <a:ext cx="52427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If lab abnormality likely due to underlying disease state, consider risks vs benefits of continuing baricitinib at same or reduced dose.</a:t>
            </a:r>
          </a:p>
        </p:txBody>
      </p:sp>
    </p:spTree>
    <p:extLst>
      <p:ext uri="{BB962C8B-B14F-4D97-AF65-F5344CB8AC3E}">
        <p14:creationId xmlns:p14="http://schemas.microsoft.com/office/powerpoint/2010/main" xmlns="" val="362266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BD7B82-EB1F-4D6C-815F-56E4763AB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NIH Guidelines on Baricitinib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“The Panel’s recommendations are based on data from the ACTT-2, COV-BARRIER, and STOP-COVID clinical trials.”</a:t>
            </a:r>
          </a:p>
          <a:p>
            <a:r>
              <a:rPr lang="en-US" dirty="0"/>
              <a:t>Add </a:t>
            </a:r>
            <a:r>
              <a:rPr lang="en-US" b="1" dirty="0"/>
              <a:t>baricitinib</a:t>
            </a:r>
            <a:r>
              <a:rPr lang="en-US" dirty="0"/>
              <a:t> to dexamethasone or dexamethasone + remdesivir if patient is </a:t>
            </a:r>
            <a:r>
              <a:rPr lang="en-US" b="1" dirty="0">
                <a:solidFill>
                  <a:srgbClr val="C00000"/>
                </a:solidFill>
              </a:rPr>
              <a:t>recently hospitalized with increasing oxygen needs (high-flow oxygen or noninvasive ventilation) and systemic inflammation</a:t>
            </a:r>
          </a:p>
          <a:p>
            <a:r>
              <a:rPr lang="en-US" i="1" dirty="0"/>
              <a:t>“The Panel </a:t>
            </a:r>
            <a:r>
              <a:rPr lang="en-US" b="1" i="1" dirty="0"/>
              <a:t>recommends against</a:t>
            </a:r>
            <a:r>
              <a:rPr lang="en-US" i="1" dirty="0"/>
              <a:t> the use of </a:t>
            </a:r>
            <a:r>
              <a:rPr lang="en-US" b="1" i="1" dirty="0"/>
              <a:t>JAK inhibitors other than baricitinib or tofacitinib</a:t>
            </a:r>
            <a:r>
              <a:rPr lang="en-US" i="1" dirty="0"/>
              <a:t> for the treatment of COVID-19, except in a clinical trial (AIII).”</a:t>
            </a:r>
          </a:p>
        </p:txBody>
      </p:sp>
      <p:sp>
        <p:nvSpPr>
          <p:cNvPr id="8" name="Text Box 15">
            <a:extLst>
              <a:ext uri="{FF2B5EF4-FFF2-40B4-BE49-F238E27FC236}">
                <a16:creationId xmlns:a16="http://schemas.microsoft.com/office/drawing/2014/main" xmlns="" id="{F37ACF36-E550-49DE-84B3-321986D6B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1" y="6368595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wrap="square"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NIH COVID-19 Treatment Guidelines. Kinase inhibitors. Last updated December 16, 2021.</a:t>
            </a:r>
          </a:p>
        </p:txBody>
      </p:sp>
    </p:spTree>
    <p:extLst>
      <p:ext uri="{BB962C8B-B14F-4D97-AF65-F5344CB8AC3E}">
        <p14:creationId xmlns:p14="http://schemas.microsoft.com/office/powerpoint/2010/main" xmlns="" val="141006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</a:t>
            </a:r>
            <a:r>
              <a:rPr lang="en-US" dirty="0" smtClean="0">
                <a:solidFill>
                  <a:srgbClr val="FF0000"/>
                </a:solidFill>
              </a:rPr>
              <a:t>did not</a:t>
            </a:r>
            <a:r>
              <a:rPr lang="en-US" dirty="0" smtClean="0"/>
              <a:t> add </a:t>
            </a:r>
            <a:r>
              <a:rPr lang="en-US" dirty="0" err="1" smtClean="0"/>
              <a:t>baricitinib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What about </a:t>
            </a:r>
            <a:r>
              <a:rPr lang="en-US" dirty="0"/>
              <a:t>IL-6R </a:t>
            </a:r>
            <a:r>
              <a:rPr lang="en-US" dirty="0" smtClean="0"/>
              <a:t>Inhibitors?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560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34DB4EE1-FB61-40EE-B1D7-8B9F798C6292}"/>
              </a:ext>
            </a:extLst>
          </p:cNvPr>
          <p:cNvSpPr/>
          <p:nvPr/>
        </p:nvSpPr>
        <p:spPr bwMode="auto">
          <a:xfrm>
            <a:off x="2173234" y="3697816"/>
            <a:ext cx="3919538" cy="2315383"/>
          </a:xfrm>
          <a:prstGeom prst="rect">
            <a:avLst/>
          </a:prstGeom>
          <a:gradFill flip="none" rotWithShape="1">
            <a:gsLst>
              <a:gs pos="0">
                <a:schemeClr val="accent3">
                  <a:alpha val="50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D7F75FC0-2BFE-45E2-8E0D-4DDF45437649}"/>
              </a:ext>
            </a:extLst>
          </p:cNvPr>
          <p:cNvSpPr/>
          <p:nvPr/>
        </p:nvSpPr>
        <p:spPr bwMode="auto">
          <a:xfrm>
            <a:off x="6092299" y="3697816"/>
            <a:ext cx="3919538" cy="231538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6D8CA8B8-A456-4F74-A229-FC0D412518CB}"/>
              </a:ext>
            </a:extLst>
          </p:cNvPr>
          <p:cNvCxnSpPr/>
          <p:nvPr/>
        </p:nvCxnSpPr>
        <p:spPr bwMode="auto">
          <a:xfrm>
            <a:off x="2195459" y="3698229"/>
            <a:ext cx="7794625" cy="28360"/>
          </a:xfrm>
          <a:prstGeom prst="line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Group 109">
            <a:extLst>
              <a:ext uri="{FF2B5EF4-FFF2-40B4-BE49-F238E27FC236}">
                <a16:creationId xmlns:a16="http://schemas.microsoft.com/office/drawing/2014/main" xmlns="" id="{BDA7EB7D-C2CE-4105-9957-6B422D36EFD2}"/>
              </a:ext>
            </a:extLst>
          </p:cNvPr>
          <p:cNvGrpSpPr/>
          <p:nvPr/>
        </p:nvGrpSpPr>
        <p:grpSpPr>
          <a:xfrm rot="1836686">
            <a:off x="9096171" y="2376678"/>
            <a:ext cx="250257" cy="654784"/>
            <a:chOff x="1263171" y="3458583"/>
            <a:chExt cx="250257" cy="654784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xmlns="" id="{0D0F8CBE-3723-4C8A-916E-E66E2F561B0C}"/>
                </a:ext>
              </a:extLst>
            </p:cNvPr>
            <p:cNvGrpSpPr/>
            <p:nvPr/>
          </p:nvGrpSpPr>
          <p:grpSpPr>
            <a:xfrm>
              <a:off x="1263171" y="3535876"/>
              <a:ext cx="250257" cy="577491"/>
              <a:chOff x="1263171" y="3535876"/>
              <a:chExt cx="250257" cy="577491"/>
            </a:xfrm>
          </p:grpSpPr>
          <p:sp>
            <p:nvSpPr>
              <p:cNvPr id="113" name="Flowchart: Off-page Connector 112">
                <a:extLst>
                  <a:ext uri="{FF2B5EF4-FFF2-40B4-BE49-F238E27FC236}">
                    <a16:creationId xmlns:a16="http://schemas.microsoft.com/office/drawing/2014/main" xmlns="" id="{52E2F60D-37A3-46A3-BCFE-52AD035F9AB3}"/>
                  </a:ext>
                </a:extLst>
              </p:cNvPr>
              <p:cNvSpPr/>
              <p:nvPr/>
            </p:nvSpPr>
            <p:spPr bwMode="auto">
              <a:xfrm>
                <a:off x="1263171" y="3535876"/>
                <a:ext cx="250257" cy="434884"/>
              </a:xfrm>
              <a:prstGeom prst="flowChartOffpageConnector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ED124A57-9460-4300-9364-1A78BB337FCF}"/>
                  </a:ext>
                </a:extLst>
              </p:cNvPr>
              <p:cNvSpPr/>
              <p:nvPr/>
            </p:nvSpPr>
            <p:spPr bwMode="auto">
              <a:xfrm>
                <a:off x="1315339" y="3884767"/>
                <a:ext cx="155448" cy="22860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2" name="Flowchart: Off-page Connector 111">
              <a:extLst>
                <a:ext uri="{FF2B5EF4-FFF2-40B4-BE49-F238E27FC236}">
                  <a16:creationId xmlns:a16="http://schemas.microsoft.com/office/drawing/2014/main" xmlns="" id="{3F84D2C4-8D88-4343-93DA-7DFEB929B072}"/>
                </a:ext>
              </a:extLst>
            </p:cNvPr>
            <p:cNvSpPr/>
            <p:nvPr/>
          </p:nvSpPr>
          <p:spPr bwMode="auto">
            <a:xfrm>
              <a:off x="1310576" y="3458583"/>
              <a:ext cx="155448" cy="274320"/>
            </a:xfrm>
            <a:prstGeom prst="flowChartOffpageConnector">
              <a:avLst/>
            </a:prstGeom>
            <a:solidFill>
              <a:schemeClr val="tx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xmlns="" id="{359916DD-7287-47F8-90FC-3E134468B7F2}"/>
              </a:ext>
            </a:extLst>
          </p:cNvPr>
          <p:cNvGrpSpPr/>
          <p:nvPr/>
        </p:nvGrpSpPr>
        <p:grpSpPr>
          <a:xfrm rot="20363264">
            <a:off x="8500636" y="2639242"/>
            <a:ext cx="250257" cy="654784"/>
            <a:chOff x="1263171" y="3458583"/>
            <a:chExt cx="250257" cy="654784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xmlns="" id="{1F74AEF0-37AD-498C-8566-206A5DA7D99C}"/>
                </a:ext>
              </a:extLst>
            </p:cNvPr>
            <p:cNvGrpSpPr/>
            <p:nvPr/>
          </p:nvGrpSpPr>
          <p:grpSpPr>
            <a:xfrm>
              <a:off x="1263171" y="3535876"/>
              <a:ext cx="250257" cy="577491"/>
              <a:chOff x="1263171" y="3535876"/>
              <a:chExt cx="250257" cy="577491"/>
            </a:xfrm>
          </p:grpSpPr>
          <p:sp>
            <p:nvSpPr>
              <p:cNvPr id="108" name="Flowchart: Off-page Connector 107">
                <a:extLst>
                  <a:ext uri="{FF2B5EF4-FFF2-40B4-BE49-F238E27FC236}">
                    <a16:creationId xmlns:a16="http://schemas.microsoft.com/office/drawing/2014/main" xmlns="" id="{8DFEC24F-BE4D-4FB7-8088-8832EFA40BC1}"/>
                  </a:ext>
                </a:extLst>
              </p:cNvPr>
              <p:cNvSpPr/>
              <p:nvPr/>
            </p:nvSpPr>
            <p:spPr bwMode="auto">
              <a:xfrm>
                <a:off x="1263171" y="3535876"/>
                <a:ext cx="250257" cy="434884"/>
              </a:xfrm>
              <a:prstGeom prst="flowChartOffpageConnector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xmlns="" id="{110F59EA-D2A7-4758-9ECF-F084C7A0E542}"/>
                  </a:ext>
                </a:extLst>
              </p:cNvPr>
              <p:cNvSpPr/>
              <p:nvPr/>
            </p:nvSpPr>
            <p:spPr bwMode="auto">
              <a:xfrm>
                <a:off x="1315339" y="3884767"/>
                <a:ext cx="155448" cy="22860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7" name="Flowchart: Off-page Connector 106">
              <a:extLst>
                <a:ext uri="{FF2B5EF4-FFF2-40B4-BE49-F238E27FC236}">
                  <a16:creationId xmlns:a16="http://schemas.microsoft.com/office/drawing/2014/main" xmlns="" id="{3C850B1C-A6CD-4B00-8E2B-9EE7465C1EA8}"/>
                </a:ext>
              </a:extLst>
            </p:cNvPr>
            <p:cNvSpPr/>
            <p:nvPr/>
          </p:nvSpPr>
          <p:spPr bwMode="auto">
            <a:xfrm>
              <a:off x="1310576" y="3458583"/>
              <a:ext cx="155448" cy="274320"/>
            </a:xfrm>
            <a:prstGeom prst="flowChartOffpageConnector">
              <a:avLst/>
            </a:prstGeom>
            <a:solidFill>
              <a:schemeClr val="tx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4F35CA2C-346E-48E8-A0BA-995516F64177}"/>
              </a:ext>
            </a:extLst>
          </p:cNvPr>
          <p:cNvGrpSpPr/>
          <p:nvPr/>
        </p:nvGrpSpPr>
        <p:grpSpPr>
          <a:xfrm rot="19619583">
            <a:off x="4479988" y="2325287"/>
            <a:ext cx="250257" cy="654784"/>
            <a:chOff x="1263171" y="3458583"/>
            <a:chExt cx="250257" cy="654784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xmlns="" id="{3DAB25D9-A1D3-45BB-AC13-DA155211F3F6}"/>
                </a:ext>
              </a:extLst>
            </p:cNvPr>
            <p:cNvGrpSpPr/>
            <p:nvPr/>
          </p:nvGrpSpPr>
          <p:grpSpPr>
            <a:xfrm>
              <a:off x="1263171" y="3535876"/>
              <a:ext cx="250257" cy="577491"/>
              <a:chOff x="1263171" y="3535876"/>
              <a:chExt cx="250257" cy="577491"/>
            </a:xfrm>
          </p:grpSpPr>
          <p:sp>
            <p:nvSpPr>
              <p:cNvPr id="93" name="Flowchart: Off-page Connector 92">
                <a:extLst>
                  <a:ext uri="{FF2B5EF4-FFF2-40B4-BE49-F238E27FC236}">
                    <a16:creationId xmlns:a16="http://schemas.microsoft.com/office/drawing/2014/main" xmlns="" id="{17558181-4A25-4500-B1B8-73FF87793F37}"/>
                  </a:ext>
                </a:extLst>
              </p:cNvPr>
              <p:cNvSpPr/>
              <p:nvPr/>
            </p:nvSpPr>
            <p:spPr bwMode="auto">
              <a:xfrm>
                <a:off x="1263171" y="3535876"/>
                <a:ext cx="250257" cy="434884"/>
              </a:xfrm>
              <a:prstGeom prst="flowChartOffpageConnector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xmlns="" id="{0E19D14F-1601-401D-AA53-9E89308E9348}"/>
                  </a:ext>
                </a:extLst>
              </p:cNvPr>
              <p:cNvSpPr/>
              <p:nvPr/>
            </p:nvSpPr>
            <p:spPr bwMode="auto">
              <a:xfrm>
                <a:off x="1315339" y="3884767"/>
                <a:ext cx="155448" cy="22860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2" name="Flowchart: Off-page Connector 91">
              <a:extLst>
                <a:ext uri="{FF2B5EF4-FFF2-40B4-BE49-F238E27FC236}">
                  <a16:creationId xmlns:a16="http://schemas.microsoft.com/office/drawing/2014/main" xmlns="" id="{1AC7E1E7-8BDE-47BB-895F-065AD36B71F4}"/>
                </a:ext>
              </a:extLst>
            </p:cNvPr>
            <p:cNvSpPr/>
            <p:nvPr/>
          </p:nvSpPr>
          <p:spPr bwMode="auto">
            <a:xfrm>
              <a:off x="1310576" y="3458583"/>
              <a:ext cx="155448" cy="274320"/>
            </a:xfrm>
            <a:prstGeom prst="flowChartOffpageConnector">
              <a:avLst/>
            </a:prstGeom>
            <a:solidFill>
              <a:schemeClr val="tx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8B19710B-5984-4897-9781-3E6A34D6DD1E}"/>
              </a:ext>
            </a:extLst>
          </p:cNvPr>
          <p:cNvGrpSpPr/>
          <p:nvPr/>
        </p:nvGrpSpPr>
        <p:grpSpPr>
          <a:xfrm rot="2344540">
            <a:off x="5095910" y="2066432"/>
            <a:ext cx="250257" cy="654784"/>
            <a:chOff x="1263171" y="3458583"/>
            <a:chExt cx="250257" cy="654784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xmlns="" id="{BC8353EA-A961-42A1-B92C-A38156E63ED0}"/>
                </a:ext>
              </a:extLst>
            </p:cNvPr>
            <p:cNvGrpSpPr/>
            <p:nvPr/>
          </p:nvGrpSpPr>
          <p:grpSpPr>
            <a:xfrm>
              <a:off x="1263171" y="3535876"/>
              <a:ext cx="250257" cy="577491"/>
              <a:chOff x="1263171" y="3535876"/>
              <a:chExt cx="250257" cy="577491"/>
            </a:xfrm>
          </p:grpSpPr>
          <p:sp>
            <p:nvSpPr>
              <p:cNvPr id="88" name="Flowchart: Off-page Connector 87">
                <a:extLst>
                  <a:ext uri="{FF2B5EF4-FFF2-40B4-BE49-F238E27FC236}">
                    <a16:creationId xmlns:a16="http://schemas.microsoft.com/office/drawing/2014/main" xmlns="" id="{0B9A9C54-A034-4DE5-9524-BA28868814FC}"/>
                  </a:ext>
                </a:extLst>
              </p:cNvPr>
              <p:cNvSpPr/>
              <p:nvPr/>
            </p:nvSpPr>
            <p:spPr bwMode="auto">
              <a:xfrm>
                <a:off x="1263171" y="3535876"/>
                <a:ext cx="250257" cy="434884"/>
              </a:xfrm>
              <a:prstGeom prst="flowChartOffpageConnector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xmlns="" id="{C74142A7-6F16-4312-9E18-99DE595F7416}"/>
                  </a:ext>
                </a:extLst>
              </p:cNvPr>
              <p:cNvSpPr/>
              <p:nvPr/>
            </p:nvSpPr>
            <p:spPr bwMode="auto">
              <a:xfrm>
                <a:off x="1315339" y="3884767"/>
                <a:ext cx="155448" cy="22860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7" name="Flowchart: Off-page Connector 86">
              <a:extLst>
                <a:ext uri="{FF2B5EF4-FFF2-40B4-BE49-F238E27FC236}">
                  <a16:creationId xmlns:a16="http://schemas.microsoft.com/office/drawing/2014/main" xmlns="" id="{5EB52D1C-200A-4F5E-8B95-CECDC4CE79D4}"/>
                </a:ext>
              </a:extLst>
            </p:cNvPr>
            <p:cNvSpPr/>
            <p:nvPr/>
          </p:nvSpPr>
          <p:spPr bwMode="auto">
            <a:xfrm>
              <a:off x="1310576" y="3458583"/>
              <a:ext cx="155448" cy="274320"/>
            </a:xfrm>
            <a:prstGeom prst="flowChartOffpageConnector">
              <a:avLst/>
            </a:prstGeom>
            <a:solidFill>
              <a:schemeClr val="tx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5EF952-888D-4ABE-BA62-99D5C0667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Anti–IL-6 Receptor Antibodies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66BB34-661A-4F5C-B967-9620C6414C00}"/>
              </a:ext>
            </a:extLst>
          </p:cNvPr>
          <p:cNvSpPr txBox="1"/>
          <p:nvPr/>
        </p:nvSpPr>
        <p:spPr bwMode="auto">
          <a:xfrm>
            <a:off x="6523585" y="1493175"/>
            <a:ext cx="36224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Anti–IL-6 receptor antibodies</a:t>
            </a:r>
          </a:p>
        </p:txBody>
      </p:sp>
      <p:sp>
        <p:nvSpPr>
          <p:cNvPr id="6" name="Text Box 11">
            <a:extLst>
              <a:ext uri="{FF2B5EF4-FFF2-40B4-BE49-F238E27FC236}">
                <a16:creationId xmlns:a16="http://schemas.microsoft.com/office/drawing/2014/main" xmlns="" id="{7ABFD1EE-2E35-4A27-92D1-B74450DA7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438" y="6379340"/>
            <a:ext cx="85953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it-IT" altLang="en-US" sz="1200" dirty="0">
                <a:solidFill>
                  <a:srgbClr val="4555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Fu. J Translational Medicine. 2020;18:164.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67EFB6C-01B4-4FD7-97D3-29308CF35F07}"/>
              </a:ext>
            </a:extLst>
          </p:cNvPr>
          <p:cNvSpPr txBox="1"/>
          <p:nvPr/>
        </p:nvSpPr>
        <p:spPr bwMode="auto">
          <a:xfrm>
            <a:off x="2688175" y="5422161"/>
            <a:ext cx="2661396" cy="400110"/>
          </a:xfrm>
          <a:prstGeom prst="rect">
            <a:avLst/>
          </a:prstGeom>
          <a:noFill/>
          <a:ln>
            <a:solidFill>
              <a:schemeClr val="accent3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Inflammatory storm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817DCD2-6039-49C0-B3A1-F76C70D5967C}"/>
              </a:ext>
            </a:extLst>
          </p:cNvPr>
          <p:cNvSpPr txBox="1"/>
          <p:nvPr/>
        </p:nvSpPr>
        <p:spPr bwMode="auto">
          <a:xfrm>
            <a:off x="3387504" y="1494513"/>
            <a:ext cx="26830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Soluble IL-6 receptor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F4C23A4-00CE-41CA-AB66-4646CED16314}"/>
              </a:ext>
            </a:extLst>
          </p:cNvPr>
          <p:cNvSpPr txBox="1"/>
          <p:nvPr/>
        </p:nvSpPr>
        <p:spPr bwMode="auto">
          <a:xfrm>
            <a:off x="2045983" y="1851043"/>
            <a:ext cx="26830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IL-6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1EBC82D-C999-4325-90D1-EEAE8F6E1436}"/>
              </a:ext>
            </a:extLst>
          </p:cNvPr>
          <p:cNvSpPr txBox="1"/>
          <p:nvPr/>
        </p:nvSpPr>
        <p:spPr bwMode="auto">
          <a:xfrm>
            <a:off x="3463557" y="4282946"/>
            <a:ext cx="11106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gp130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3CFAA77-D705-4645-8172-A78C24C97578}"/>
              </a:ext>
            </a:extLst>
          </p:cNvPr>
          <p:cNvSpPr txBox="1"/>
          <p:nvPr/>
        </p:nvSpPr>
        <p:spPr bwMode="auto">
          <a:xfrm>
            <a:off x="2688175" y="4776235"/>
            <a:ext cx="2661396" cy="40011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Signal transduction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B689D39-44E8-4268-AA5C-86F61CF1D6F9}"/>
              </a:ext>
            </a:extLst>
          </p:cNvPr>
          <p:cNvSpPr txBox="1"/>
          <p:nvPr/>
        </p:nvSpPr>
        <p:spPr bwMode="auto">
          <a:xfrm>
            <a:off x="6376267" y="5422161"/>
            <a:ext cx="3418583" cy="40011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158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Calm inflammatory storm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C5FEC41-CF99-410A-8A83-36B977C08E46}"/>
              </a:ext>
            </a:extLst>
          </p:cNvPr>
          <p:cNvSpPr txBox="1"/>
          <p:nvPr/>
        </p:nvSpPr>
        <p:spPr bwMode="auto">
          <a:xfrm>
            <a:off x="6376267" y="4776235"/>
            <a:ext cx="3418583" cy="40011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Blocking signal transduction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56440D92-E4D8-404F-BCB1-7F95DC08401B}"/>
              </a:ext>
            </a:extLst>
          </p:cNvPr>
          <p:cNvCxnSpPr>
            <a:cxnSpLocks/>
          </p:cNvCxnSpPr>
          <p:nvPr/>
        </p:nvCxnSpPr>
        <p:spPr bwMode="auto">
          <a:xfrm>
            <a:off x="4018873" y="5176345"/>
            <a:ext cx="0" cy="245816"/>
          </a:xfrm>
          <a:prstGeom prst="straightConnector1">
            <a:avLst/>
          </a:prstGeom>
          <a:noFill/>
          <a:ln w="38100" cap="flat" cmpd="sng" algn="ctr">
            <a:solidFill>
              <a:schemeClr val="accent3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D1000A3F-E73C-456C-A33F-7A63CEEBB9DB}"/>
              </a:ext>
            </a:extLst>
          </p:cNvPr>
          <p:cNvCxnSpPr>
            <a:cxnSpLocks/>
          </p:cNvCxnSpPr>
          <p:nvPr/>
        </p:nvCxnSpPr>
        <p:spPr bwMode="auto">
          <a:xfrm>
            <a:off x="8085558" y="5176345"/>
            <a:ext cx="0" cy="245816"/>
          </a:xfrm>
          <a:prstGeom prst="straightConnector1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xmlns="" id="{1AA641E4-027D-480D-8145-335D647D5053}"/>
              </a:ext>
            </a:extLst>
          </p:cNvPr>
          <p:cNvCxnSpPr>
            <a:cxnSpLocks/>
          </p:cNvCxnSpPr>
          <p:nvPr/>
        </p:nvCxnSpPr>
        <p:spPr bwMode="auto">
          <a:xfrm>
            <a:off x="3280139" y="4114206"/>
            <a:ext cx="0" cy="623529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2998C719-D181-4EE2-B077-057E41E943E6}"/>
              </a:ext>
            </a:extLst>
          </p:cNvPr>
          <p:cNvCxnSpPr>
            <a:cxnSpLocks/>
          </p:cNvCxnSpPr>
          <p:nvPr/>
        </p:nvCxnSpPr>
        <p:spPr bwMode="auto">
          <a:xfrm>
            <a:off x="4729025" y="4114206"/>
            <a:ext cx="0" cy="623529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xmlns="" id="{BEBA0EC2-B509-4F32-B62D-A0B871755D2A}"/>
              </a:ext>
            </a:extLst>
          </p:cNvPr>
          <p:cNvCxnSpPr>
            <a:cxnSpLocks/>
          </p:cNvCxnSpPr>
          <p:nvPr/>
        </p:nvCxnSpPr>
        <p:spPr bwMode="auto">
          <a:xfrm>
            <a:off x="7061264" y="4114206"/>
            <a:ext cx="0" cy="623529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xmlns="" id="{E7B713C9-77B5-4E3C-8EF8-B67165945A88}"/>
              </a:ext>
            </a:extLst>
          </p:cNvPr>
          <p:cNvCxnSpPr>
            <a:cxnSpLocks/>
          </p:cNvCxnSpPr>
          <p:nvPr/>
        </p:nvCxnSpPr>
        <p:spPr bwMode="auto">
          <a:xfrm>
            <a:off x="8885535" y="4114206"/>
            <a:ext cx="0" cy="623529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48" name="Straight Arrow Connector 2047">
            <a:extLst>
              <a:ext uri="{FF2B5EF4-FFF2-40B4-BE49-F238E27FC236}">
                <a16:creationId xmlns:a16="http://schemas.microsoft.com/office/drawing/2014/main" xmlns="" id="{93E40370-65F6-470D-8733-10056500B30A}"/>
              </a:ext>
            </a:extLst>
          </p:cNvPr>
          <p:cNvCxnSpPr/>
          <p:nvPr/>
        </p:nvCxnSpPr>
        <p:spPr bwMode="auto">
          <a:xfrm>
            <a:off x="3280139" y="2362407"/>
            <a:ext cx="904775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51" name="Straight Arrow Connector 2050">
            <a:extLst>
              <a:ext uri="{FF2B5EF4-FFF2-40B4-BE49-F238E27FC236}">
                <a16:creationId xmlns:a16="http://schemas.microsoft.com/office/drawing/2014/main" xmlns="" id="{42E2590C-4C00-4B2C-93F7-63F8971175D4}"/>
              </a:ext>
            </a:extLst>
          </p:cNvPr>
          <p:cNvCxnSpPr/>
          <p:nvPr/>
        </p:nvCxnSpPr>
        <p:spPr bwMode="auto">
          <a:xfrm flipH="1">
            <a:off x="3164636" y="2362407"/>
            <a:ext cx="115503" cy="926432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53" name="Straight Arrow Connector 2052">
            <a:extLst>
              <a:ext uri="{FF2B5EF4-FFF2-40B4-BE49-F238E27FC236}">
                <a16:creationId xmlns:a16="http://schemas.microsoft.com/office/drawing/2014/main" xmlns="" id="{40B6DC95-DA0D-4CFA-868C-857D275B2A4C}"/>
              </a:ext>
            </a:extLst>
          </p:cNvPr>
          <p:cNvCxnSpPr/>
          <p:nvPr/>
        </p:nvCxnSpPr>
        <p:spPr bwMode="auto">
          <a:xfrm>
            <a:off x="3280139" y="2344332"/>
            <a:ext cx="183418" cy="912681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xmlns="" id="{87D735B3-2223-4FDD-A0BD-3C823D482580}"/>
              </a:ext>
            </a:extLst>
          </p:cNvPr>
          <p:cNvCxnSpPr>
            <a:cxnSpLocks/>
          </p:cNvCxnSpPr>
          <p:nvPr/>
        </p:nvCxnSpPr>
        <p:spPr bwMode="auto">
          <a:xfrm flipH="1">
            <a:off x="7345356" y="1965548"/>
            <a:ext cx="452402" cy="100626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xmlns="" id="{9FB2477A-0C54-4885-B51B-7A9C87430A66}"/>
              </a:ext>
            </a:extLst>
          </p:cNvPr>
          <p:cNvCxnSpPr>
            <a:cxnSpLocks/>
          </p:cNvCxnSpPr>
          <p:nvPr/>
        </p:nvCxnSpPr>
        <p:spPr bwMode="auto">
          <a:xfrm>
            <a:off x="7788133" y="1958244"/>
            <a:ext cx="381640" cy="404163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57" name="TextBox 2056">
            <a:extLst>
              <a:ext uri="{FF2B5EF4-FFF2-40B4-BE49-F238E27FC236}">
                <a16:creationId xmlns:a16="http://schemas.microsoft.com/office/drawing/2014/main" xmlns="" id="{836CD589-1F81-4887-8D2A-3DE340A022EF}"/>
              </a:ext>
            </a:extLst>
          </p:cNvPr>
          <p:cNvSpPr txBox="1"/>
          <p:nvPr/>
        </p:nvSpPr>
        <p:spPr bwMode="auto">
          <a:xfrm rot="5400000">
            <a:off x="6878114" y="4179859"/>
            <a:ext cx="3855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058" name="TextBox 2057">
            <a:extLst>
              <a:ext uri="{FF2B5EF4-FFF2-40B4-BE49-F238E27FC236}">
                <a16:creationId xmlns:a16="http://schemas.microsoft.com/office/drawing/2014/main" xmlns="" id="{2511D34B-A8B8-4A55-96DE-346BF8815BF0}"/>
              </a:ext>
            </a:extLst>
          </p:cNvPr>
          <p:cNvSpPr txBox="1"/>
          <p:nvPr/>
        </p:nvSpPr>
        <p:spPr bwMode="auto">
          <a:xfrm rot="5400000">
            <a:off x="8705444" y="4153233"/>
            <a:ext cx="3855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E1471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X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xmlns="" id="{E00645DB-1307-4E97-A652-2B5E8BAA20E9}"/>
              </a:ext>
            </a:extLst>
          </p:cNvPr>
          <p:cNvCxnSpPr>
            <a:cxnSpLocks/>
          </p:cNvCxnSpPr>
          <p:nvPr/>
        </p:nvCxnSpPr>
        <p:spPr bwMode="auto">
          <a:xfrm>
            <a:off x="4764672" y="1887657"/>
            <a:ext cx="291960" cy="437425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xmlns="" id="{7A463277-C113-4DF6-978C-A3378C2A668B}"/>
              </a:ext>
            </a:extLst>
          </p:cNvPr>
          <p:cNvCxnSpPr>
            <a:cxnSpLocks/>
          </p:cNvCxnSpPr>
          <p:nvPr/>
        </p:nvCxnSpPr>
        <p:spPr bwMode="auto">
          <a:xfrm flipH="1">
            <a:off x="4673702" y="1878031"/>
            <a:ext cx="89083" cy="516466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61" name="Flowchart: Off-page Connector 2060">
            <a:extLst>
              <a:ext uri="{FF2B5EF4-FFF2-40B4-BE49-F238E27FC236}">
                <a16:creationId xmlns:a16="http://schemas.microsoft.com/office/drawing/2014/main" xmlns="" id="{9B1A99E0-E6B0-4757-8932-3584B6C3B896}"/>
              </a:ext>
            </a:extLst>
          </p:cNvPr>
          <p:cNvSpPr/>
          <p:nvPr/>
        </p:nvSpPr>
        <p:spPr bwMode="auto">
          <a:xfrm rot="1579286">
            <a:off x="9527805" y="2149467"/>
            <a:ext cx="155448" cy="274320"/>
          </a:xfrm>
          <a:prstGeom prst="flowChartOffpageConnector">
            <a:avLst/>
          </a:prstGeom>
          <a:solidFill>
            <a:schemeClr val="accent4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62" name="Flowchart: Off-page Connector 2061">
            <a:extLst>
              <a:ext uri="{FF2B5EF4-FFF2-40B4-BE49-F238E27FC236}">
                <a16:creationId xmlns:a16="http://schemas.microsoft.com/office/drawing/2014/main" xmlns="" id="{44C0C734-7947-4384-BF6F-102B9E75C4FB}"/>
              </a:ext>
            </a:extLst>
          </p:cNvPr>
          <p:cNvSpPr/>
          <p:nvPr/>
        </p:nvSpPr>
        <p:spPr bwMode="auto">
          <a:xfrm rot="1579286">
            <a:off x="7568350" y="2798282"/>
            <a:ext cx="155448" cy="274320"/>
          </a:xfrm>
          <a:prstGeom prst="flowChartOffpageConnector">
            <a:avLst/>
          </a:prstGeom>
          <a:solidFill>
            <a:schemeClr val="accent4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63" name="Flowchart: Off-page Connector 2062">
            <a:extLst>
              <a:ext uri="{FF2B5EF4-FFF2-40B4-BE49-F238E27FC236}">
                <a16:creationId xmlns:a16="http://schemas.microsoft.com/office/drawing/2014/main" xmlns="" id="{53BD38F4-92D4-4671-875F-1C73969901DB}"/>
              </a:ext>
            </a:extLst>
          </p:cNvPr>
          <p:cNvSpPr/>
          <p:nvPr/>
        </p:nvSpPr>
        <p:spPr bwMode="auto">
          <a:xfrm rot="1218056">
            <a:off x="7004871" y="2333849"/>
            <a:ext cx="155448" cy="274320"/>
          </a:xfrm>
          <a:prstGeom prst="flowChartOffpageConnector">
            <a:avLst/>
          </a:prstGeom>
          <a:solidFill>
            <a:schemeClr val="accent4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64" name="Flowchart: Off-page Connector 2063">
            <a:extLst>
              <a:ext uri="{FF2B5EF4-FFF2-40B4-BE49-F238E27FC236}">
                <a16:creationId xmlns:a16="http://schemas.microsoft.com/office/drawing/2014/main" xmlns="" id="{41F8EAB4-0EA6-49FB-BF36-2E03C9A2C50B}"/>
              </a:ext>
            </a:extLst>
          </p:cNvPr>
          <p:cNvSpPr/>
          <p:nvPr/>
        </p:nvSpPr>
        <p:spPr bwMode="auto">
          <a:xfrm rot="1218056">
            <a:off x="6590540" y="2331518"/>
            <a:ext cx="155448" cy="274320"/>
          </a:xfrm>
          <a:prstGeom prst="flowChartOffpageConnector">
            <a:avLst/>
          </a:prstGeom>
          <a:solidFill>
            <a:schemeClr val="accent4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65" name="Flowchart: Off-page Connector 2064">
            <a:extLst>
              <a:ext uri="{FF2B5EF4-FFF2-40B4-BE49-F238E27FC236}">
                <a16:creationId xmlns:a16="http://schemas.microsoft.com/office/drawing/2014/main" xmlns="" id="{43544E37-FE1A-479C-BD46-62483B1D4E63}"/>
              </a:ext>
            </a:extLst>
          </p:cNvPr>
          <p:cNvSpPr/>
          <p:nvPr/>
        </p:nvSpPr>
        <p:spPr bwMode="auto">
          <a:xfrm rot="19822341">
            <a:off x="6706864" y="2782600"/>
            <a:ext cx="155448" cy="274320"/>
          </a:xfrm>
          <a:prstGeom prst="flowChartOffpageConnector">
            <a:avLst/>
          </a:prstGeom>
          <a:solidFill>
            <a:schemeClr val="accent4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66" name="Flowchart: Off-page Connector 2065">
            <a:extLst>
              <a:ext uri="{FF2B5EF4-FFF2-40B4-BE49-F238E27FC236}">
                <a16:creationId xmlns:a16="http://schemas.microsoft.com/office/drawing/2014/main" xmlns="" id="{90B3B5EF-E74C-4F34-9CC4-FF6BC17C14D3}"/>
              </a:ext>
            </a:extLst>
          </p:cNvPr>
          <p:cNvSpPr/>
          <p:nvPr/>
        </p:nvSpPr>
        <p:spPr bwMode="auto">
          <a:xfrm rot="19822341">
            <a:off x="4329185" y="2225247"/>
            <a:ext cx="155448" cy="274320"/>
          </a:xfrm>
          <a:prstGeom prst="flowChartOffpageConnector">
            <a:avLst/>
          </a:prstGeom>
          <a:solidFill>
            <a:schemeClr val="accent4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67" name="Flowchart: Off-page Connector 2066">
            <a:extLst>
              <a:ext uri="{FF2B5EF4-FFF2-40B4-BE49-F238E27FC236}">
                <a16:creationId xmlns:a16="http://schemas.microsoft.com/office/drawing/2014/main" xmlns="" id="{25EBCBA6-559C-48A5-AD25-3B865544616E}"/>
              </a:ext>
            </a:extLst>
          </p:cNvPr>
          <p:cNvSpPr/>
          <p:nvPr/>
        </p:nvSpPr>
        <p:spPr bwMode="auto">
          <a:xfrm rot="2088583">
            <a:off x="5381591" y="1935727"/>
            <a:ext cx="155448" cy="274320"/>
          </a:xfrm>
          <a:prstGeom prst="flowChartOffpageConnector">
            <a:avLst/>
          </a:prstGeom>
          <a:solidFill>
            <a:schemeClr val="accent4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072" name="Group 2071">
            <a:extLst>
              <a:ext uri="{FF2B5EF4-FFF2-40B4-BE49-F238E27FC236}">
                <a16:creationId xmlns:a16="http://schemas.microsoft.com/office/drawing/2014/main" xmlns="" id="{516BA14A-7E5C-4F68-91E7-1E5DD66DED6F}"/>
              </a:ext>
            </a:extLst>
          </p:cNvPr>
          <p:cNvGrpSpPr/>
          <p:nvPr/>
        </p:nvGrpSpPr>
        <p:grpSpPr>
          <a:xfrm>
            <a:off x="3039507" y="3275088"/>
            <a:ext cx="250257" cy="654784"/>
            <a:chOff x="1263171" y="3458583"/>
            <a:chExt cx="250257" cy="654784"/>
          </a:xfrm>
        </p:grpSpPr>
        <p:grpSp>
          <p:nvGrpSpPr>
            <p:cNvPr id="2071" name="Group 2070">
              <a:extLst>
                <a:ext uri="{FF2B5EF4-FFF2-40B4-BE49-F238E27FC236}">
                  <a16:creationId xmlns:a16="http://schemas.microsoft.com/office/drawing/2014/main" xmlns="" id="{C7AAA184-E892-48D7-A44D-246C45E1F2B6}"/>
                </a:ext>
              </a:extLst>
            </p:cNvPr>
            <p:cNvGrpSpPr/>
            <p:nvPr/>
          </p:nvGrpSpPr>
          <p:grpSpPr>
            <a:xfrm>
              <a:off x="1263171" y="3535876"/>
              <a:ext cx="250257" cy="577491"/>
              <a:chOff x="1263171" y="3535876"/>
              <a:chExt cx="250257" cy="577491"/>
            </a:xfrm>
          </p:grpSpPr>
          <p:sp>
            <p:nvSpPr>
              <p:cNvPr id="2069" name="Flowchart: Off-page Connector 2068">
                <a:extLst>
                  <a:ext uri="{FF2B5EF4-FFF2-40B4-BE49-F238E27FC236}">
                    <a16:creationId xmlns:a16="http://schemas.microsoft.com/office/drawing/2014/main" xmlns="" id="{1DEA5248-6F97-4393-8914-C0420B9DF930}"/>
                  </a:ext>
                </a:extLst>
              </p:cNvPr>
              <p:cNvSpPr/>
              <p:nvPr/>
            </p:nvSpPr>
            <p:spPr bwMode="auto">
              <a:xfrm>
                <a:off x="1263171" y="3535876"/>
                <a:ext cx="250257" cy="434884"/>
              </a:xfrm>
              <a:prstGeom prst="flowChartOffpageConnector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0" name="Rectangle 2069">
                <a:extLst>
                  <a:ext uri="{FF2B5EF4-FFF2-40B4-BE49-F238E27FC236}">
                    <a16:creationId xmlns:a16="http://schemas.microsoft.com/office/drawing/2014/main" xmlns="" id="{26809772-02BD-4EB8-B204-E7C7EBD2EE2A}"/>
                  </a:ext>
                </a:extLst>
              </p:cNvPr>
              <p:cNvSpPr/>
              <p:nvPr/>
            </p:nvSpPr>
            <p:spPr bwMode="auto">
              <a:xfrm>
                <a:off x="1315339" y="3884767"/>
                <a:ext cx="155448" cy="22860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68" name="Flowchart: Off-page Connector 2067">
              <a:extLst>
                <a:ext uri="{FF2B5EF4-FFF2-40B4-BE49-F238E27FC236}">
                  <a16:creationId xmlns:a16="http://schemas.microsoft.com/office/drawing/2014/main" xmlns="" id="{EF4B0172-5FBE-4F53-9AB8-8C40F59A9661}"/>
                </a:ext>
              </a:extLst>
            </p:cNvPr>
            <p:cNvSpPr/>
            <p:nvPr/>
          </p:nvSpPr>
          <p:spPr bwMode="auto">
            <a:xfrm>
              <a:off x="1310576" y="3458583"/>
              <a:ext cx="155448" cy="274320"/>
            </a:xfrm>
            <a:prstGeom prst="flowChartOffpageConnector">
              <a:avLst/>
            </a:prstGeom>
            <a:solidFill>
              <a:schemeClr val="accent4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C9252FC7-F583-498D-8858-F17F214C5675}"/>
              </a:ext>
            </a:extLst>
          </p:cNvPr>
          <p:cNvGrpSpPr/>
          <p:nvPr/>
        </p:nvGrpSpPr>
        <p:grpSpPr>
          <a:xfrm>
            <a:off x="3320084" y="3275088"/>
            <a:ext cx="250257" cy="654784"/>
            <a:chOff x="1263171" y="3458583"/>
            <a:chExt cx="250257" cy="654784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xmlns="" id="{53A85B9F-41A0-4B3D-A4C9-687F39D8BB67}"/>
                </a:ext>
              </a:extLst>
            </p:cNvPr>
            <p:cNvGrpSpPr/>
            <p:nvPr/>
          </p:nvGrpSpPr>
          <p:grpSpPr>
            <a:xfrm>
              <a:off x="1263171" y="3535876"/>
              <a:ext cx="250257" cy="577491"/>
              <a:chOff x="1263171" y="3535876"/>
              <a:chExt cx="250257" cy="577491"/>
            </a:xfrm>
          </p:grpSpPr>
          <p:sp>
            <p:nvSpPr>
              <p:cNvPr id="73" name="Flowchart: Off-page Connector 72">
                <a:extLst>
                  <a:ext uri="{FF2B5EF4-FFF2-40B4-BE49-F238E27FC236}">
                    <a16:creationId xmlns:a16="http://schemas.microsoft.com/office/drawing/2014/main" xmlns="" id="{2CFE2707-7699-43EC-A925-9B3EA613EC20}"/>
                  </a:ext>
                </a:extLst>
              </p:cNvPr>
              <p:cNvSpPr/>
              <p:nvPr/>
            </p:nvSpPr>
            <p:spPr bwMode="auto">
              <a:xfrm>
                <a:off x="1263171" y="3535876"/>
                <a:ext cx="250257" cy="434884"/>
              </a:xfrm>
              <a:prstGeom prst="flowChartOffpageConnector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7F75C200-C3B9-4546-AB20-0CA266945A40}"/>
                  </a:ext>
                </a:extLst>
              </p:cNvPr>
              <p:cNvSpPr/>
              <p:nvPr/>
            </p:nvSpPr>
            <p:spPr bwMode="auto">
              <a:xfrm>
                <a:off x="1315339" y="3884767"/>
                <a:ext cx="155448" cy="22860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2" name="Flowchart: Off-page Connector 71">
              <a:extLst>
                <a:ext uri="{FF2B5EF4-FFF2-40B4-BE49-F238E27FC236}">
                  <a16:creationId xmlns:a16="http://schemas.microsoft.com/office/drawing/2014/main" xmlns="" id="{8E0EDEAA-5475-405E-8EB5-35C125939A17}"/>
                </a:ext>
              </a:extLst>
            </p:cNvPr>
            <p:cNvSpPr/>
            <p:nvPr/>
          </p:nvSpPr>
          <p:spPr bwMode="auto">
            <a:xfrm>
              <a:off x="1310576" y="3458583"/>
              <a:ext cx="155448" cy="274320"/>
            </a:xfrm>
            <a:prstGeom prst="flowChartOffpageConnector">
              <a:avLst/>
            </a:prstGeom>
            <a:solidFill>
              <a:schemeClr val="accent4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E48406D6-EE70-4CC6-AE48-E6FBED3E1E44}"/>
              </a:ext>
            </a:extLst>
          </p:cNvPr>
          <p:cNvGrpSpPr/>
          <p:nvPr/>
        </p:nvGrpSpPr>
        <p:grpSpPr>
          <a:xfrm>
            <a:off x="4501260" y="3271632"/>
            <a:ext cx="250257" cy="654784"/>
            <a:chOff x="1263171" y="3458583"/>
            <a:chExt cx="250257" cy="654784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xmlns="" id="{FA36BA5C-2FDA-4E6D-8FB6-A09F9C963F2A}"/>
                </a:ext>
              </a:extLst>
            </p:cNvPr>
            <p:cNvGrpSpPr/>
            <p:nvPr/>
          </p:nvGrpSpPr>
          <p:grpSpPr>
            <a:xfrm>
              <a:off x="1263171" y="3535876"/>
              <a:ext cx="250257" cy="577491"/>
              <a:chOff x="1263171" y="3535876"/>
              <a:chExt cx="250257" cy="577491"/>
            </a:xfrm>
          </p:grpSpPr>
          <p:sp>
            <p:nvSpPr>
              <p:cNvPr id="78" name="Flowchart: Off-page Connector 77">
                <a:extLst>
                  <a:ext uri="{FF2B5EF4-FFF2-40B4-BE49-F238E27FC236}">
                    <a16:creationId xmlns:a16="http://schemas.microsoft.com/office/drawing/2014/main" xmlns="" id="{0B1E19A9-AE94-4A29-97DC-9440C381A3CD}"/>
                  </a:ext>
                </a:extLst>
              </p:cNvPr>
              <p:cNvSpPr/>
              <p:nvPr/>
            </p:nvSpPr>
            <p:spPr bwMode="auto">
              <a:xfrm>
                <a:off x="1263171" y="3535876"/>
                <a:ext cx="250257" cy="434884"/>
              </a:xfrm>
              <a:prstGeom prst="flowChartOffpageConnector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FDD948F2-F856-4008-91BA-4B775A68B89B}"/>
                  </a:ext>
                </a:extLst>
              </p:cNvPr>
              <p:cNvSpPr/>
              <p:nvPr/>
            </p:nvSpPr>
            <p:spPr bwMode="auto">
              <a:xfrm>
                <a:off x="1315339" y="3884767"/>
                <a:ext cx="155448" cy="22860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7" name="Flowchart: Off-page Connector 76">
              <a:extLst>
                <a:ext uri="{FF2B5EF4-FFF2-40B4-BE49-F238E27FC236}">
                  <a16:creationId xmlns:a16="http://schemas.microsoft.com/office/drawing/2014/main" xmlns="" id="{D164E3F9-BECE-45B5-86CA-0182859F2CBC}"/>
                </a:ext>
              </a:extLst>
            </p:cNvPr>
            <p:cNvSpPr/>
            <p:nvPr/>
          </p:nvSpPr>
          <p:spPr bwMode="auto">
            <a:xfrm>
              <a:off x="1310576" y="3458583"/>
              <a:ext cx="155448" cy="274320"/>
            </a:xfrm>
            <a:prstGeom prst="flowChartOffpageConnector">
              <a:avLst/>
            </a:prstGeom>
            <a:solidFill>
              <a:schemeClr val="accent4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xmlns="" id="{CB31D0D5-41D5-4978-B4E0-79EB887F9466}"/>
              </a:ext>
            </a:extLst>
          </p:cNvPr>
          <p:cNvGrpSpPr/>
          <p:nvPr/>
        </p:nvGrpSpPr>
        <p:grpSpPr>
          <a:xfrm>
            <a:off x="4781837" y="3271632"/>
            <a:ext cx="250257" cy="654784"/>
            <a:chOff x="1263171" y="3458583"/>
            <a:chExt cx="250257" cy="654784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xmlns="" id="{4EA60D4D-0231-4EF3-9F8E-9CA1EEE0E742}"/>
                </a:ext>
              </a:extLst>
            </p:cNvPr>
            <p:cNvGrpSpPr/>
            <p:nvPr/>
          </p:nvGrpSpPr>
          <p:grpSpPr>
            <a:xfrm>
              <a:off x="1263171" y="3535876"/>
              <a:ext cx="250257" cy="577491"/>
              <a:chOff x="1263171" y="3535876"/>
              <a:chExt cx="250257" cy="577491"/>
            </a:xfrm>
          </p:grpSpPr>
          <p:sp>
            <p:nvSpPr>
              <p:cNvPr id="83" name="Flowchart: Off-page Connector 82">
                <a:extLst>
                  <a:ext uri="{FF2B5EF4-FFF2-40B4-BE49-F238E27FC236}">
                    <a16:creationId xmlns:a16="http://schemas.microsoft.com/office/drawing/2014/main" xmlns="" id="{E921CA8A-8809-431E-8165-7724962880CD}"/>
                  </a:ext>
                </a:extLst>
              </p:cNvPr>
              <p:cNvSpPr/>
              <p:nvPr/>
            </p:nvSpPr>
            <p:spPr bwMode="auto">
              <a:xfrm>
                <a:off x="1263171" y="3535876"/>
                <a:ext cx="250257" cy="434884"/>
              </a:xfrm>
              <a:prstGeom prst="flowChartOffpageConnector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07F96D16-6FE0-436D-AEF7-3EE4DAF72DAA}"/>
                  </a:ext>
                </a:extLst>
              </p:cNvPr>
              <p:cNvSpPr/>
              <p:nvPr/>
            </p:nvSpPr>
            <p:spPr bwMode="auto">
              <a:xfrm>
                <a:off x="1315339" y="3884767"/>
                <a:ext cx="155448" cy="22860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2" name="Flowchart: Off-page Connector 81">
              <a:extLst>
                <a:ext uri="{FF2B5EF4-FFF2-40B4-BE49-F238E27FC236}">
                  <a16:creationId xmlns:a16="http://schemas.microsoft.com/office/drawing/2014/main" xmlns="" id="{D48CD724-EE6B-45B4-B7FD-529B2A191149}"/>
                </a:ext>
              </a:extLst>
            </p:cNvPr>
            <p:cNvSpPr/>
            <p:nvPr/>
          </p:nvSpPr>
          <p:spPr bwMode="auto">
            <a:xfrm>
              <a:off x="1310576" y="3458583"/>
              <a:ext cx="155448" cy="274320"/>
            </a:xfrm>
            <a:prstGeom prst="flowChartOffpageConnector">
              <a:avLst/>
            </a:prstGeom>
            <a:solidFill>
              <a:schemeClr val="accent4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xmlns="" id="{7CABDBD1-CB1D-47BA-96BF-479247B8A6D5}"/>
              </a:ext>
            </a:extLst>
          </p:cNvPr>
          <p:cNvGrpSpPr/>
          <p:nvPr/>
        </p:nvGrpSpPr>
        <p:grpSpPr>
          <a:xfrm>
            <a:off x="6743298" y="3271632"/>
            <a:ext cx="250257" cy="654784"/>
            <a:chOff x="1263171" y="3458583"/>
            <a:chExt cx="250257" cy="654784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xmlns="" id="{AC1713B0-DDCE-44F6-AEB5-EC7D1B9C95BA}"/>
                </a:ext>
              </a:extLst>
            </p:cNvPr>
            <p:cNvGrpSpPr/>
            <p:nvPr/>
          </p:nvGrpSpPr>
          <p:grpSpPr>
            <a:xfrm>
              <a:off x="1263171" y="3535876"/>
              <a:ext cx="250257" cy="577491"/>
              <a:chOff x="1263171" y="3535876"/>
              <a:chExt cx="250257" cy="577491"/>
            </a:xfrm>
          </p:grpSpPr>
          <p:sp>
            <p:nvSpPr>
              <p:cNvPr id="98" name="Flowchart: Off-page Connector 97">
                <a:extLst>
                  <a:ext uri="{FF2B5EF4-FFF2-40B4-BE49-F238E27FC236}">
                    <a16:creationId xmlns:a16="http://schemas.microsoft.com/office/drawing/2014/main" xmlns="" id="{AB0ECE0E-B47F-4067-BE10-0C7EC0FFE53A}"/>
                  </a:ext>
                </a:extLst>
              </p:cNvPr>
              <p:cNvSpPr/>
              <p:nvPr/>
            </p:nvSpPr>
            <p:spPr bwMode="auto">
              <a:xfrm>
                <a:off x="1263171" y="3535876"/>
                <a:ext cx="250257" cy="434884"/>
              </a:xfrm>
              <a:prstGeom prst="flowChartOffpageConnector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xmlns="" id="{91ACA396-3CEF-40AF-B9D6-D2B27EAE5E24}"/>
                  </a:ext>
                </a:extLst>
              </p:cNvPr>
              <p:cNvSpPr/>
              <p:nvPr/>
            </p:nvSpPr>
            <p:spPr bwMode="auto">
              <a:xfrm>
                <a:off x="1315339" y="3884767"/>
                <a:ext cx="155448" cy="22860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7" name="Flowchart: Off-page Connector 96">
              <a:extLst>
                <a:ext uri="{FF2B5EF4-FFF2-40B4-BE49-F238E27FC236}">
                  <a16:creationId xmlns:a16="http://schemas.microsoft.com/office/drawing/2014/main" xmlns="" id="{1A2E295A-2FFE-4ADC-A829-AA7389D17DAC}"/>
                </a:ext>
              </a:extLst>
            </p:cNvPr>
            <p:cNvSpPr/>
            <p:nvPr/>
          </p:nvSpPr>
          <p:spPr bwMode="auto">
            <a:xfrm>
              <a:off x="1310576" y="3458583"/>
              <a:ext cx="155448" cy="274320"/>
            </a:xfrm>
            <a:prstGeom prst="flowChartOffpageConnector">
              <a:avLst/>
            </a:prstGeom>
            <a:solidFill>
              <a:schemeClr val="tx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xmlns="" id="{A29BF12E-5734-411E-83C7-3396743F122D}"/>
              </a:ext>
            </a:extLst>
          </p:cNvPr>
          <p:cNvGrpSpPr/>
          <p:nvPr/>
        </p:nvGrpSpPr>
        <p:grpSpPr>
          <a:xfrm>
            <a:off x="7082242" y="3271632"/>
            <a:ext cx="250257" cy="654784"/>
            <a:chOff x="1263171" y="3458583"/>
            <a:chExt cx="250257" cy="654784"/>
          </a:xfrm>
        </p:grpSpPr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xmlns="" id="{55F326FF-F2FD-4E21-BBD0-ABC96AFA61EB}"/>
                </a:ext>
              </a:extLst>
            </p:cNvPr>
            <p:cNvGrpSpPr/>
            <p:nvPr/>
          </p:nvGrpSpPr>
          <p:grpSpPr>
            <a:xfrm>
              <a:off x="1263171" y="3535876"/>
              <a:ext cx="250257" cy="577491"/>
              <a:chOff x="1263171" y="3535876"/>
              <a:chExt cx="250257" cy="577491"/>
            </a:xfrm>
          </p:grpSpPr>
          <p:sp>
            <p:nvSpPr>
              <p:cNvPr id="103" name="Flowchart: Off-page Connector 102">
                <a:extLst>
                  <a:ext uri="{FF2B5EF4-FFF2-40B4-BE49-F238E27FC236}">
                    <a16:creationId xmlns:a16="http://schemas.microsoft.com/office/drawing/2014/main" xmlns="" id="{A0404C26-0B28-4D98-8461-BA5F12264B65}"/>
                  </a:ext>
                </a:extLst>
              </p:cNvPr>
              <p:cNvSpPr/>
              <p:nvPr/>
            </p:nvSpPr>
            <p:spPr bwMode="auto">
              <a:xfrm>
                <a:off x="1263171" y="3535876"/>
                <a:ext cx="250257" cy="434884"/>
              </a:xfrm>
              <a:prstGeom prst="flowChartOffpageConnector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28606468-1536-4E3D-8187-A41B928B092F}"/>
                  </a:ext>
                </a:extLst>
              </p:cNvPr>
              <p:cNvSpPr/>
              <p:nvPr/>
            </p:nvSpPr>
            <p:spPr bwMode="auto">
              <a:xfrm>
                <a:off x="1315339" y="3884767"/>
                <a:ext cx="155448" cy="22860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fontAlgn="base"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2" name="Flowchart: Off-page Connector 101">
              <a:extLst>
                <a:ext uri="{FF2B5EF4-FFF2-40B4-BE49-F238E27FC236}">
                  <a16:creationId xmlns:a16="http://schemas.microsoft.com/office/drawing/2014/main" xmlns="" id="{ADDC647D-11AA-4E6F-82C8-6D33FC700837}"/>
                </a:ext>
              </a:extLst>
            </p:cNvPr>
            <p:cNvSpPr/>
            <p:nvPr/>
          </p:nvSpPr>
          <p:spPr bwMode="auto">
            <a:xfrm>
              <a:off x="1310576" y="3458583"/>
              <a:ext cx="155448" cy="274320"/>
            </a:xfrm>
            <a:prstGeom prst="flowChartOffpageConnector">
              <a:avLst/>
            </a:prstGeom>
            <a:solidFill>
              <a:schemeClr val="tx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76" name="Group 2075">
            <a:extLst>
              <a:ext uri="{FF2B5EF4-FFF2-40B4-BE49-F238E27FC236}">
                <a16:creationId xmlns:a16="http://schemas.microsoft.com/office/drawing/2014/main" xmlns="" id="{B149ED6E-2226-4684-9205-7F766B85384E}"/>
              </a:ext>
            </a:extLst>
          </p:cNvPr>
          <p:cNvGrpSpPr/>
          <p:nvPr/>
        </p:nvGrpSpPr>
        <p:grpSpPr>
          <a:xfrm rot="10800000">
            <a:off x="6679872" y="3083987"/>
            <a:ext cx="220994" cy="375289"/>
            <a:chOff x="5827437" y="2897186"/>
            <a:chExt cx="271115" cy="460404"/>
          </a:xfrm>
        </p:grpSpPr>
        <p:sp>
          <p:nvSpPr>
            <p:cNvPr id="2073" name="Parallelogram 2072">
              <a:extLst>
                <a:ext uri="{FF2B5EF4-FFF2-40B4-BE49-F238E27FC236}">
                  <a16:creationId xmlns:a16="http://schemas.microsoft.com/office/drawing/2014/main" xmlns="" id="{467560F7-03B4-4BC9-B8DB-0F01D6DB27D0}"/>
                </a:ext>
              </a:extLst>
            </p:cNvPr>
            <p:cNvSpPr/>
            <p:nvPr/>
          </p:nvSpPr>
          <p:spPr bwMode="auto">
            <a:xfrm rot="1680325">
              <a:off x="5989015" y="2897186"/>
              <a:ext cx="109537" cy="265732"/>
            </a:xfrm>
            <a:prstGeom prst="parallelogram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4" name="Parallelogram 2073">
              <a:extLst>
                <a:ext uri="{FF2B5EF4-FFF2-40B4-BE49-F238E27FC236}">
                  <a16:creationId xmlns:a16="http://schemas.microsoft.com/office/drawing/2014/main" xmlns="" id="{E8AA45A3-B1F0-4BED-ABBF-87A5DE5C5F2D}"/>
                </a:ext>
              </a:extLst>
            </p:cNvPr>
            <p:cNvSpPr/>
            <p:nvPr/>
          </p:nvSpPr>
          <p:spPr bwMode="auto">
            <a:xfrm rot="19450486" flipH="1">
              <a:off x="5827437" y="2902270"/>
              <a:ext cx="109537" cy="265732"/>
            </a:xfrm>
            <a:prstGeom prst="parallelogram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5" name="Rectangle 2074">
              <a:extLst>
                <a:ext uri="{FF2B5EF4-FFF2-40B4-BE49-F238E27FC236}">
                  <a16:creationId xmlns:a16="http://schemas.microsoft.com/office/drawing/2014/main" xmlns="" id="{C10BC0EE-88DA-4090-8CD9-B08CCD1FC495}"/>
                </a:ext>
              </a:extLst>
            </p:cNvPr>
            <p:cNvSpPr/>
            <p:nvPr/>
          </p:nvSpPr>
          <p:spPr bwMode="auto">
            <a:xfrm>
              <a:off x="5935502" y="3103755"/>
              <a:ext cx="70439" cy="253835"/>
            </a:xfrm>
            <a:prstGeom prst="rect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xmlns="" id="{5ADD5225-E482-4061-B976-7506729E802B}"/>
              </a:ext>
            </a:extLst>
          </p:cNvPr>
          <p:cNvGrpSpPr/>
          <p:nvPr/>
        </p:nvGrpSpPr>
        <p:grpSpPr>
          <a:xfrm rot="10800000">
            <a:off x="7212134" y="3074509"/>
            <a:ext cx="220994" cy="375289"/>
            <a:chOff x="5827437" y="2897186"/>
            <a:chExt cx="271115" cy="460404"/>
          </a:xfrm>
        </p:grpSpPr>
        <p:sp>
          <p:nvSpPr>
            <p:cNvPr id="121" name="Parallelogram 120">
              <a:extLst>
                <a:ext uri="{FF2B5EF4-FFF2-40B4-BE49-F238E27FC236}">
                  <a16:creationId xmlns:a16="http://schemas.microsoft.com/office/drawing/2014/main" xmlns="" id="{E3C1FB51-48DF-4E76-BA1D-F998C7A012E4}"/>
                </a:ext>
              </a:extLst>
            </p:cNvPr>
            <p:cNvSpPr/>
            <p:nvPr/>
          </p:nvSpPr>
          <p:spPr bwMode="auto">
            <a:xfrm rot="1680325">
              <a:off x="5989015" y="2897186"/>
              <a:ext cx="109537" cy="265732"/>
            </a:xfrm>
            <a:prstGeom prst="parallelogram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Parallelogram 121">
              <a:extLst>
                <a:ext uri="{FF2B5EF4-FFF2-40B4-BE49-F238E27FC236}">
                  <a16:creationId xmlns:a16="http://schemas.microsoft.com/office/drawing/2014/main" xmlns="" id="{EB82E042-D71F-49F7-B308-C074EF1D96F1}"/>
                </a:ext>
              </a:extLst>
            </p:cNvPr>
            <p:cNvSpPr/>
            <p:nvPr/>
          </p:nvSpPr>
          <p:spPr bwMode="auto">
            <a:xfrm rot="19450486" flipH="1">
              <a:off x="5827437" y="2902270"/>
              <a:ext cx="109537" cy="265732"/>
            </a:xfrm>
            <a:prstGeom prst="parallelogram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xmlns="" id="{6C0865FB-E113-42CC-92B4-4B5C7A3A62FA}"/>
                </a:ext>
              </a:extLst>
            </p:cNvPr>
            <p:cNvSpPr/>
            <p:nvPr/>
          </p:nvSpPr>
          <p:spPr bwMode="auto">
            <a:xfrm>
              <a:off x="5935502" y="3103755"/>
              <a:ext cx="70439" cy="253835"/>
            </a:xfrm>
            <a:prstGeom prst="rect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xmlns="" id="{F1182FE2-1312-44CD-BEE2-DF364B3B88DD}"/>
              </a:ext>
            </a:extLst>
          </p:cNvPr>
          <p:cNvGrpSpPr/>
          <p:nvPr/>
        </p:nvGrpSpPr>
        <p:grpSpPr>
          <a:xfrm rot="8980876">
            <a:off x="8204315" y="2430218"/>
            <a:ext cx="220994" cy="375289"/>
            <a:chOff x="5827437" y="2897186"/>
            <a:chExt cx="271115" cy="460404"/>
          </a:xfrm>
        </p:grpSpPr>
        <p:sp>
          <p:nvSpPr>
            <p:cNvPr id="125" name="Parallelogram 124">
              <a:extLst>
                <a:ext uri="{FF2B5EF4-FFF2-40B4-BE49-F238E27FC236}">
                  <a16:creationId xmlns:a16="http://schemas.microsoft.com/office/drawing/2014/main" xmlns="" id="{29CB4CA5-A4BE-4BA1-AC63-0DDCAF2D89E6}"/>
                </a:ext>
              </a:extLst>
            </p:cNvPr>
            <p:cNvSpPr/>
            <p:nvPr/>
          </p:nvSpPr>
          <p:spPr bwMode="auto">
            <a:xfrm rot="1680325">
              <a:off x="5989015" y="2897186"/>
              <a:ext cx="109537" cy="265732"/>
            </a:xfrm>
            <a:prstGeom prst="parallelogram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Parallelogram 125">
              <a:extLst>
                <a:ext uri="{FF2B5EF4-FFF2-40B4-BE49-F238E27FC236}">
                  <a16:creationId xmlns:a16="http://schemas.microsoft.com/office/drawing/2014/main" xmlns="" id="{35DF3D83-E0D5-4F79-83A4-884C9E1937B0}"/>
                </a:ext>
              </a:extLst>
            </p:cNvPr>
            <p:cNvSpPr/>
            <p:nvPr/>
          </p:nvSpPr>
          <p:spPr bwMode="auto">
            <a:xfrm rot="19450486" flipH="1">
              <a:off x="5827437" y="2902270"/>
              <a:ext cx="109537" cy="265732"/>
            </a:xfrm>
            <a:prstGeom prst="parallelogram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C2F15746-0516-4E32-8737-49716BFDB462}"/>
                </a:ext>
              </a:extLst>
            </p:cNvPr>
            <p:cNvSpPr/>
            <p:nvPr/>
          </p:nvSpPr>
          <p:spPr bwMode="auto">
            <a:xfrm>
              <a:off x="5935502" y="3103755"/>
              <a:ext cx="70439" cy="253835"/>
            </a:xfrm>
            <a:prstGeom prst="rect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xmlns="" id="{C21339B1-C344-467E-A547-29C000EA5ACC}"/>
              </a:ext>
            </a:extLst>
          </p:cNvPr>
          <p:cNvGrpSpPr/>
          <p:nvPr/>
        </p:nvGrpSpPr>
        <p:grpSpPr>
          <a:xfrm rot="12888558">
            <a:off x="9215136" y="2049572"/>
            <a:ext cx="220994" cy="375289"/>
            <a:chOff x="5827437" y="2897186"/>
            <a:chExt cx="271115" cy="460404"/>
          </a:xfrm>
        </p:grpSpPr>
        <p:sp>
          <p:nvSpPr>
            <p:cNvPr id="129" name="Parallelogram 128">
              <a:extLst>
                <a:ext uri="{FF2B5EF4-FFF2-40B4-BE49-F238E27FC236}">
                  <a16:creationId xmlns:a16="http://schemas.microsoft.com/office/drawing/2014/main" xmlns="" id="{86CE4081-E6D5-44BB-AB21-312BC63F5759}"/>
                </a:ext>
              </a:extLst>
            </p:cNvPr>
            <p:cNvSpPr/>
            <p:nvPr/>
          </p:nvSpPr>
          <p:spPr bwMode="auto">
            <a:xfrm rot="1680325">
              <a:off x="5989015" y="2897186"/>
              <a:ext cx="109537" cy="265732"/>
            </a:xfrm>
            <a:prstGeom prst="parallelogram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Parallelogram 129">
              <a:extLst>
                <a:ext uri="{FF2B5EF4-FFF2-40B4-BE49-F238E27FC236}">
                  <a16:creationId xmlns:a16="http://schemas.microsoft.com/office/drawing/2014/main" xmlns="" id="{81612962-A025-4F91-A4FF-FD047755A216}"/>
                </a:ext>
              </a:extLst>
            </p:cNvPr>
            <p:cNvSpPr/>
            <p:nvPr/>
          </p:nvSpPr>
          <p:spPr bwMode="auto">
            <a:xfrm rot="19450486" flipH="1">
              <a:off x="5827437" y="2902270"/>
              <a:ext cx="109537" cy="265732"/>
            </a:xfrm>
            <a:prstGeom prst="parallelogram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xmlns="" id="{5898BD50-18D2-454E-9891-FF1618022F77}"/>
                </a:ext>
              </a:extLst>
            </p:cNvPr>
            <p:cNvSpPr/>
            <p:nvPr/>
          </p:nvSpPr>
          <p:spPr bwMode="auto">
            <a:xfrm>
              <a:off x="5935502" y="3103755"/>
              <a:ext cx="70439" cy="253835"/>
            </a:xfrm>
            <a:prstGeom prst="rect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79" name="Group 2078">
            <a:extLst>
              <a:ext uri="{FF2B5EF4-FFF2-40B4-BE49-F238E27FC236}">
                <a16:creationId xmlns:a16="http://schemas.microsoft.com/office/drawing/2014/main" xmlns="" id="{23B7DFCE-1157-4CA2-A076-B1988ED0D7D4}"/>
              </a:ext>
            </a:extLst>
          </p:cNvPr>
          <p:cNvGrpSpPr/>
          <p:nvPr/>
        </p:nvGrpSpPr>
        <p:grpSpPr>
          <a:xfrm>
            <a:off x="2862543" y="3146193"/>
            <a:ext cx="876382" cy="1047749"/>
            <a:chOff x="3095625" y="3295651"/>
            <a:chExt cx="876382" cy="1047749"/>
          </a:xfrm>
        </p:grpSpPr>
        <p:sp>
          <p:nvSpPr>
            <p:cNvPr id="2077" name="Freeform: Shape 2076">
              <a:extLst>
                <a:ext uri="{FF2B5EF4-FFF2-40B4-BE49-F238E27FC236}">
                  <a16:creationId xmlns:a16="http://schemas.microsoft.com/office/drawing/2014/main" xmlns="" id="{49AD04DE-5A7E-4E80-942B-EE180DA098C4}"/>
                </a:ext>
              </a:extLst>
            </p:cNvPr>
            <p:cNvSpPr/>
            <p:nvPr/>
          </p:nvSpPr>
          <p:spPr bwMode="auto">
            <a:xfrm>
              <a:off x="3095625" y="3295651"/>
              <a:ext cx="195263" cy="1047749"/>
            </a:xfrm>
            <a:custGeom>
              <a:avLst/>
              <a:gdLst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76200 w 209550"/>
                <a:gd name="connsiteY8" fmla="*/ 481012 h 1052512"/>
                <a:gd name="connsiteX9" fmla="*/ 85725 w 209550"/>
                <a:gd name="connsiteY9" fmla="*/ 161925 h 1052512"/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80963 w 209550"/>
                <a:gd name="connsiteY8" fmla="*/ 476249 h 1052512"/>
                <a:gd name="connsiteX9" fmla="*/ 85725 w 209550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42875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19063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76200 w 195263"/>
                <a:gd name="connsiteY0" fmla="*/ 161925 h 1052512"/>
                <a:gd name="connsiteX1" fmla="*/ 195263 w 195263"/>
                <a:gd name="connsiteY1" fmla="*/ 157162 h 1052512"/>
                <a:gd name="connsiteX2" fmla="*/ 180975 w 195263"/>
                <a:gd name="connsiteY2" fmla="*/ 0 h 1052512"/>
                <a:gd name="connsiteX3" fmla="*/ 0 w 195263"/>
                <a:gd name="connsiteY3" fmla="*/ 9525 h 1052512"/>
                <a:gd name="connsiteX4" fmla="*/ 4763 w 195263"/>
                <a:gd name="connsiteY4" fmla="*/ 785812 h 1052512"/>
                <a:gd name="connsiteX5" fmla="*/ 109538 w 195263"/>
                <a:gd name="connsiteY5" fmla="*/ 1047750 h 1052512"/>
                <a:gd name="connsiteX6" fmla="*/ 180975 w 195263"/>
                <a:gd name="connsiteY6" fmla="*/ 1052512 h 1052512"/>
                <a:gd name="connsiteX7" fmla="*/ 190500 w 195263"/>
                <a:gd name="connsiteY7" fmla="*/ 619124 h 1052512"/>
                <a:gd name="connsiteX8" fmla="*/ 71438 w 195263"/>
                <a:gd name="connsiteY8" fmla="*/ 476249 h 1052512"/>
                <a:gd name="connsiteX9" fmla="*/ 76200 w 195263"/>
                <a:gd name="connsiteY9" fmla="*/ 161925 h 1052512"/>
                <a:gd name="connsiteX0" fmla="*/ 76200 w 195263"/>
                <a:gd name="connsiteY0" fmla="*/ 157162 h 1047749"/>
                <a:gd name="connsiteX1" fmla="*/ 195263 w 195263"/>
                <a:gd name="connsiteY1" fmla="*/ 152399 h 1047749"/>
                <a:gd name="connsiteX2" fmla="*/ 185737 w 195263"/>
                <a:gd name="connsiteY2" fmla="*/ 0 h 1047749"/>
                <a:gd name="connsiteX3" fmla="*/ 0 w 195263"/>
                <a:gd name="connsiteY3" fmla="*/ 4762 h 1047749"/>
                <a:gd name="connsiteX4" fmla="*/ 4763 w 195263"/>
                <a:gd name="connsiteY4" fmla="*/ 781049 h 1047749"/>
                <a:gd name="connsiteX5" fmla="*/ 109538 w 195263"/>
                <a:gd name="connsiteY5" fmla="*/ 1042987 h 1047749"/>
                <a:gd name="connsiteX6" fmla="*/ 180975 w 195263"/>
                <a:gd name="connsiteY6" fmla="*/ 1047749 h 1047749"/>
                <a:gd name="connsiteX7" fmla="*/ 190500 w 195263"/>
                <a:gd name="connsiteY7" fmla="*/ 614361 h 1047749"/>
                <a:gd name="connsiteX8" fmla="*/ 71438 w 195263"/>
                <a:gd name="connsiteY8" fmla="*/ 471486 h 1047749"/>
                <a:gd name="connsiteX9" fmla="*/ 76200 w 195263"/>
                <a:gd name="connsiteY9" fmla="*/ 157162 h 104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263" h="1047749">
                  <a:moveTo>
                    <a:pt x="76200" y="157162"/>
                  </a:moveTo>
                  <a:lnTo>
                    <a:pt x="195263" y="152399"/>
                  </a:lnTo>
                  <a:lnTo>
                    <a:pt x="185737" y="0"/>
                  </a:lnTo>
                  <a:lnTo>
                    <a:pt x="0" y="4762"/>
                  </a:lnTo>
                  <a:cubicBezTo>
                    <a:pt x="1588" y="263524"/>
                    <a:pt x="3175" y="522287"/>
                    <a:pt x="4763" y="781049"/>
                  </a:cubicBezTo>
                  <a:lnTo>
                    <a:pt x="109538" y="1042987"/>
                  </a:lnTo>
                  <a:lnTo>
                    <a:pt x="180975" y="1047749"/>
                  </a:lnTo>
                  <a:lnTo>
                    <a:pt x="190500" y="614361"/>
                  </a:lnTo>
                  <a:cubicBezTo>
                    <a:pt x="146050" y="566736"/>
                    <a:pt x="115888" y="519111"/>
                    <a:pt x="71438" y="471486"/>
                  </a:cubicBezTo>
                  <a:cubicBezTo>
                    <a:pt x="69851" y="363536"/>
                    <a:pt x="63500" y="260349"/>
                    <a:pt x="76200" y="157162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8" name="Freeform: Shape 2077">
              <a:extLst>
                <a:ext uri="{FF2B5EF4-FFF2-40B4-BE49-F238E27FC236}">
                  <a16:creationId xmlns:a16="http://schemas.microsoft.com/office/drawing/2014/main" xmlns="" id="{6C36C69F-E77B-46BB-ADF1-5B2B05F6E5FE}"/>
                </a:ext>
              </a:extLst>
            </p:cNvPr>
            <p:cNvSpPr/>
            <p:nvPr/>
          </p:nvSpPr>
          <p:spPr bwMode="auto">
            <a:xfrm flipH="1">
              <a:off x="3776744" y="3295651"/>
              <a:ext cx="195263" cy="1047749"/>
            </a:xfrm>
            <a:custGeom>
              <a:avLst/>
              <a:gdLst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76200 w 209550"/>
                <a:gd name="connsiteY8" fmla="*/ 481012 h 1052512"/>
                <a:gd name="connsiteX9" fmla="*/ 85725 w 209550"/>
                <a:gd name="connsiteY9" fmla="*/ 161925 h 1052512"/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80963 w 209550"/>
                <a:gd name="connsiteY8" fmla="*/ 476249 h 1052512"/>
                <a:gd name="connsiteX9" fmla="*/ 85725 w 209550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42875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19063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76200 w 195263"/>
                <a:gd name="connsiteY0" fmla="*/ 161925 h 1052512"/>
                <a:gd name="connsiteX1" fmla="*/ 195263 w 195263"/>
                <a:gd name="connsiteY1" fmla="*/ 157162 h 1052512"/>
                <a:gd name="connsiteX2" fmla="*/ 180975 w 195263"/>
                <a:gd name="connsiteY2" fmla="*/ 0 h 1052512"/>
                <a:gd name="connsiteX3" fmla="*/ 0 w 195263"/>
                <a:gd name="connsiteY3" fmla="*/ 9525 h 1052512"/>
                <a:gd name="connsiteX4" fmla="*/ 4763 w 195263"/>
                <a:gd name="connsiteY4" fmla="*/ 785812 h 1052512"/>
                <a:gd name="connsiteX5" fmla="*/ 109538 w 195263"/>
                <a:gd name="connsiteY5" fmla="*/ 1047750 h 1052512"/>
                <a:gd name="connsiteX6" fmla="*/ 180975 w 195263"/>
                <a:gd name="connsiteY6" fmla="*/ 1052512 h 1052512"/>
                <a:gd name="connsiteX7" fmla="*/ 190500 w 195263"/>
                <a:gd name="connsiteY7" fmla="*/ 619124 h 1052512"/>
                <a:gd name="connsiteX8" fmla="*/ 71438 w 195263"/>
                <a:gd name="connsiteY8" fmla="*/ 476249 h 1052512"/>
                <a:gd name="connsiteX9" fmla="*/ 76200 w 195263"/>
                <a:gd name="connsiteY9" fmla="*/ 161925 h 1052512"/>
                <a:gd name="connsiteX0" fmla="*/ 76200 w 195263"/>
                <a:gd name="connsiteY0" fmla="*/ 157162 h 1047749"/>
                <a:gd name="connsiteX1" fmla="*/ 195263 w 195263"/>
                <a:gd name="connsiteY1" fmla="*/ 152399 h 1047749"/>
                <a:gd name="connsiteX2" fmla="*/ 185737 w 195263"/>
                <a:gd name="connsiteY2" fmla="*/ 0 h 1047749"/>
                <a:gd name="connsiteX3" fmla="*/ 0 w 195263"/>
                <a:gd name="connsiteY3" fmla="*/ 4762 h 1047749"/>
                <a:gd name="connsiteX4" fmla="*/ 4763 w 195263"/>
                <a:gd name="connsiteY4" fmla="*/ 781049 h 1047749"/>
                <a:gd name="connsiteX5" fmla="*/ 109538 w 195263"/>
                <a:gd name="connsiteY5" fmla="*/ 1042987 h 1047749"/>
                <a:gd name="connsiteX6" fmla="*/ 180975 w 195263"/>
                <a:gd name="connsiteY6" fmla="*/ 1047749 h 1047749"/>
                <a:gd name="connsiteX7" fmla="*/ 190500 w 195263"/>
                <a:gd name="connsiteY7" fmla="*/ 614361 h 1047749"/>
                <a:gd name="connsiteX8" fmla="*/ 71438 w 195263"/>
                <a:gd name="connsiteY8" fmla="*/ 471486 h 1047749"/>
                <a:gd name="connsiteX9" fmla="*/ 76200 w 195263"/>
                <a:gd name="connsiteY9" fmla="*/ 157162 h 104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263" h="1047749">
                  <a:moveTo>
                    <a:pt x="76200" y="157162"/>
                  </a:moveTo>
                  <a:lnTo>
                    <a:pt x="195263" y="152399"/>
                  </a:lnTo>
                  <a:lnTo>
                    <a:pt x="185737" y="0"/>
                  </a:lnTo>
                  <a:lnTo>
                    <a:pt x="0" y="4762"/>
                  </a:lnTo>
                  <a:cubicBezTo>
                    <a:pt x="1588" y="263524"/>
                    <a:pt x="3175" y="522287"/>
                    <a:pt x="4763" y="781049"/>
                  </a:cubicBezTo>
                  <a:lnTo>
                    <a:pt x="109538" y="1042987"/>
                  </a:lnTo>
                  <a:lnTo>
                    <a:pt x="180975" y="1047749"/>
                  </a:lnTo>
                  <a:lnTo>
                    <a:pt x="190500" y="614361"/>
                  </a:lnTo>
                  <a:cubicBezTo>
                    <a:pt x="146050" y="566736"/>
                    <a:pt x="115888" y="519111"/>
                    <a:pt x="71438" y="471486"/>
                  </a:cubicBezTo>
                  <a:cubicBezTo>
                    <a:pt x="69851" y="363536"/>
                    <a:pt x="63500" y="260349"/>
                    <a:pt x="76200" y="157162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xmlns="" id="{6014EEBE-7D64-40A1-B3B6-840EEE74D5A9}"/>
              </a:ext>
            </a:extLst>
          </p:cNvPr>
          <p:cNvGrpSpPr/>
          <p:nvPr/>
        </p:nvGrpSpPr>
        <p:grpSpPr>
          <a:xfrm>
            <a:off x="4333889" y="3146193"/>
            <a:ext cx="876382" cy="1047749"/>
            <a:chOff x="3095625" y="3295651"/>
            <a:chExt cx="876382" cy="1047749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xmlns="" id="{A9C4DD1B-CD52-422A-BC8F-63AB74FA0D96}"/>
                </a:ext>
              </a:extLst>
            </p:cNvPr>
            <p:cNvSpPr/>
            <p:nvPr/>
          </p:nvSpPr>
          <p:spPr bwMode="auto">
            <a:xfrm>
              <a:off x="3095625" y="3295651"/>
              <a:ext cx="195263" cy="1047749"/>
            </a:xfrm>
            <a:custGeom>
              <a:avLst/>
              <a:gdLst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76200 w 209550"/>
                <a:gd name="connsiteY8" fmla="*/ 481012 h 1052512"/>
                <a:gd name="connsiteX9" fmla="*/ 85725 w 209550"/>
                <a:gd name="connsiteY9" fmla="*/ 161925 h 1052512"/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80963 w 209550"/>
                <a:gd name="connsiteY8" fmla="*/ 476249 h 1052512"/>
                <a:gd name="connsiteX9" fmla="*/ 85725 w 209550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42875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19063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76200 w 195263"/>
                <a:gd name="connsiteY0" fmla="*/ 161925 h 1052512"/>
                <a:gd name="connsiteX1" fmla="*/ 195263 w 195263"/>
                <a:gd name="connsiteY1" fmla="*/ 157162 h 1052512"/>
                <a:gd name="connsiteX2" fmla="*/ 180975 w 195263"/>
                <a:gd name="connsiteY2" fmla="*/ 0 h 1052512"/>
                <a:gd name="connsiteX3" fmla="*/ 0 w 195263"/>
                <a:gd name="connsiteY3" fmla="*/ 9525 h 1052512"/>
                <a:gd name="connsiteX4" fmla="*/ 4763 w 195263"/>
                <a:gd name="connsiteY4" fmla="*/ 785812 h 1052512"/>
                <a:gd name="connsiteX5" fmla="*/ 109538 w 195263"/>
                <a:gd name="connsiteY5" fmla="*/ 1047750 h 1052512"/>
                <a:gd name="connsiteX6" fmla="*/ 180975 w 195263"/>
                <a:gd name="connsiteY6" fmla="*/ 1052512 h 1052512"/>
                <a:gd name="connsiteX7" fmla="*/ 190500 w 195263"/>
                <a:gd name="connsiteY7" fmla="*/ 619124 h 1052512"/>
                <a:gd name="connsiteX8" fmla="*/ 71438 w 195263"/>
                <a:gd name="connsiteY8" fmla="*/ 476249 h 1052512"/>
                <a:gd name="connsiteX9" fmla="*/ 76200 w 195263"/>
                <a:gd name="connsiteY9" fmla="*/ 161925 h 1052512"/>
                <a:gd name="connsiteX0" fmla="*/ 76200 w 195263"/>
                <a:gd name="connsiteY0" fmla="*/ 157162 h 1047749"/>
                <a:gd name="connsiteX1" fmla="*/ 195263 w 195263"/>
                <a:gd name="connsiteY1" fmla="*/ 152399 h 1047749"/>
                <a:gd name="connsiteX2" fmla="*/ 185737 w 195263"/>
                <a:gd name="connsiteY2" fmla="*/ 0 h 1047749"/>
                <a:gd name="connsiteX3" fmla="*/ 0 w 195263"/>
                <a:gd name="connsiteY3" fmla="*/ 4762 h 1047749"/>
                <a:gd name="connsiteX4" fmla="*/ 4763 w 195263"/>
                <a:gd name="connsiteY4" fmla="*/ 781049 h 1047749"/>
                <a:gd name="connsiteX5" fmla="*/ 109538 w 195263"/>
                <a:gd name="connsiteY5" fmla="*/ 1042987 h 1047749"/>
                <a:gd name="connsiteX6" fmla="*/ 180975 w 195263"/>
                <a:gd name="connsiteY6" fmla="*/ 1047749 h 1047749"/>
                <a:gd name="connsiteX7" fmla="*/ 190500 w 195263"/>
                <a:gd name="connsiteY7" fmla="*/ 614361 h 1047749"/>
                <a:gd name="connsiteX8" fmla="*/ 71438 w 195263"/>
                <a:gd name="connsiteY8" fmla="*/ 471486 h 1047749"/>
                <a:gd name="connsiteX9" fmla="*/ 76200 w 195263"/>
                <a:gd name="connsiteY9" fmla="*/ 157162 h 104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263" h="1047749">
                  <a:moveTo>
                    <a:pt x="76200" y="157162"/>
                  </a:moveTo>
                  <a:lnTo>
                    <a:pt x="195263" y="152399"/>
                  </a:lnTo>
                  <a:lnTo>
                    <a:pt x="185737" y="0"/>
                  </a:lnTo>
                  <a:lnTo>
                    <a:pt x="0" y="4762"/>
                  </a:lnTo>
                  <a:cubicBezTo>
                    <a:pt x="1588" y="263524"/>
                    <a:pt x="3175" y="522287"/>
                    <a:pt x="4763" y="781049"/>
                  </a:cubicBezTo>
                  <a:lnTo>
                    <a:pt x="109538" y="1042987"/>
                  </a:lnTo>
                  <a:lnTo>
                    <a:pt x="180975" y="1047749"/>
                  </a:lnTo>
                  <a:lnTo>
                    <a:pt x="190500" y="614361"/>
                  </a:lnTo>
                  <a:cubicBezTo>
                    <a:pt x="146050" y="566736"/>
                    <a:pt x="115888" y="519111"/>
                    <a:pt x="71438" y="471486"/>
                  </a:cubicBezTo>
                  <a:cubicBezTo>
                    <a:pt x="69851" y="363536"/>
                    <a:pt x="63500" y="260349"/>
                    <a:pt x="76200" y="157162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xmlns="" id="{9DE7E649-768D-4EE0-900E-419E3DDD19F5}"/>
                </a:ext>
              </a:extLst>
            </p:cNvPr>
            <p:cNvSpPr/>
            <p:nvPr/>
          </p:nvSpPr>
          <p:spPr bwMode="auto">
            <a:xfrm flipH="1">
              <a:off x="3776744" y="3295651"/>
              <a:ext cx="195263" cy="1047749"/>
            </a:xfrm>
            <a:custGeom>
              <a:avLst/>
              <a:gdLst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76200 w 209550"/>
                <a:gd name="connsiteY8" fmla="*/ 481012 h 1052512"/>
                <a:gd name="connsiteX9" fmla="*/ 85725 w 209550"/>
                <a:gd name="connsiteY9" fmla="*/ 161925 h 1052512"/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80963 w 209550"/>
                <a:gd name="connsiteY8" fmla="*/ 476249 h 1052512"/>
                <a:gd name="connsiteX9" fmla="*/ 85725 w 209550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42875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19063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76200 w 195263"/>
                <a:gd name="connsiteY0" fmla="*/ 161925 h 1052512"/>
                <a:gd name="connsiteX1" fmla="*/ 195263 w 195263"/>
                <a:gd name="connsiteY1" fmla="*/ 157162 h 1052512"/>
                <a:gd name="connsiteX2" fmla="*/ 180975 w 195263"/>
                <a:gd name="connsiteY2" fmla="*/ 0 h 1052512"/>
                <a:gd name="connsiteX3" fmla="*/ 0 w 195263"/>
                <a:gd name="connsiteY3" fmla="*/ 9525 h 1052512"/>
                <a:gd name="connsiteX4" fmla="*/ 4763 w 195263"/>
                <a:gd name="connsiteY4" fmla="*/ 785812 h 1052512"/>
                <a:gd name="connsiteX5" fmla="*/ 109538 w 195263"/>
                <a:gd name="connsiteY5" fmla="*/ 1047750 h 1052512"/>
                <a:gd name="connsiteX6" fmla="*/ 180975 w 195263"/>
                <a:gd name="connsiteY6" fmla="*/ 1052512 h 1052512"/>
                <a:gd name="connsiteX7" fmla="*/ 190500 w 195263"/>
                <a:gd name="connsiteY7" fmla="*/ 619124 h 1052512"/>
                <a:gd name="connsiteX8" fmla="*/ 71438 w 195263"/>
                <a:gd name="connsiteY8" fmla="*/ 476249 h 1052512"/>
                <a:gd name="connsiteX9" fmla="*/ 76200 w 195263"/>
                <a:gd name="connsiteY9" fmla="*/ 161925 h 1052512"/>
                <a:gd name="connsiteX0" fmla="*/ 76200 w 195263"/>
                <a:gd name="connsiteY0" fmla="*/ 157162 h 1047749"/>
                <a:gd name="connsiteX1" fmla="*/ 195263 w 195263"/>
                <a:gd name="connsiteY1" fmla="*/ 152399 h 1047749"/>
                <a:gd name="connsiteX2" fmla="*/ 185737 w 195263"/>
                <a:gd name="connsiteY2" fmla="*/ 0 h 1047749"/>
                <a:gd name="connsiteX3" fmla="*/ 0 w 195263"/>
                <a:gd name="connsiteY3" fmla="*/ 4762 h 1047749"/>
                <a:gd name="connsiteX4" fmla="*/ 4763 w 195263"/>
                <a:gd name="connsiteY4" fmla="*/ 781049 h 1047749"/>
                <a:gd name="connsiteX5" fmla="*/ 109538 w 195263"/>
                <a:gd name="connsiteY5" fmla="*/ 1042987 h 1047749"/>
                <a:gd name="connsiteX6" fmla="*/ 180975 w 195263"/>
                <a:gd name="connsiteY6" fmla="*/ 1047749 h 1047749"/>
                <a:gd name="connsiteX7" fmla="*/ 190500 w 195263"/>
                <a:gd name="connsiteY7" fmla="*/ 614361 h 1047749"/>
                <a:gd name="connsiteX8" fmla="*/ 71438 w 195263"/>
                <a:gd name="connsiteY8" fmla="*/ 471486 h 1047749"/>
                <a:gd name="connsiteX9" fmla="*/ 76200 w 195263"/>
                <a:gd name="connsiteY9" fmla="*/ 157162 h 104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263" h="1047749">
                  <a:moveTo>
                    <a:pt x="76200" y="157162"/>
                  </a:moveTo>
                  <a:lnTo>
                    <a:pt x="195263" y="152399"/>
                  </a:lnTo>
                  <a:lnTo>
                    <a:pt x="185737" y="0"/>
                  </a:lnTo>
                  <a:lnTo>
                    <a:pt x="0" y="4762"/>
                  </a:lnTo>
                  <a:cubicBezTo>
                    <a:pt x="1588" y="263524"/>
                    <a:pt x="3175" y="522287"/>
                    <a:pt x="4763" y="781049"/>
                  </a:cubicBezTo>
                  <a:lnTo>
                    <a:pt x="109538" y="1042987"/>
                  </a:lnTo>
                  <a:lnTo>
                    <a:pt x="180975" y="1047749"/>
                  </a:lnTo>
                  <a:lnTo>
                    <a:pt x="190500" y="614361"/>
                  </a:lnTo>
                  <a:cubicBezTo>
                    <a:pt x="146050" y="566736"/>
                    <a:pt x="115888" y="519111"/>
                    <a:pt x="71438" y="471486"/>
                  </a:cubicBezTo>
                  <a:cubicBezTo>
                    <a:pt x="69851" y="363536"/>
                    <a:pt x="63500" y="260349"/>
                    <a:pt x="76200" y="157162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xmlns="" id="{9F744FD8-96E7-4B57-B5BE-4FC7FCBDF11A}"/>
              </a:ext>
            </a:extLst>
          </p:cNvPr>
          <p:cNvGrpSpPr/>
          <p:nvPr/>
        </p:nvGrpSpPr>
        <p:grpSpPr>
          <a:xfrm>
            <a:off x="6458401" y="3202715"/>
            <a:ext cx="1242437" cy="1047749"/>
            <a:chOff x="3095625" y="3295651"/>
            <a:chExt cx="1242437" cy="1047749"/>
          </a:xfrm>
        </p:grpSpPr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xmlns="" id="{10580011-6F94-433C-A862-C5F7AD19F46E}"/>
                </a:ext>
              </a:extLst>
            </p:cNvPr>
            <p:cNvSpPr/>
            <p:nvPr/>
          </p:nvSpPr>
          <p:spPr bwMode="auto">
            <a:xfrm>
              <a:off x="3095625" y="3295651"/>
              <a:ext cx="195263" cy="1047749"/>
            </a:xfrm>
            <a:custGeom>
              <a:avLst/>
              <a:gdLst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76200 w 209550"/>
                <a:gd name="connsiteY8" fmla="*/ 481012 h 1052512"/>
                <a:gd name="connsiteX9" fmla="*/ 85725 w 209550"/>
                <a:gd name="connsiteY9" fmla="*/ 161925 h 1052512"/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80963 w 209550"/>
                <a:gd name="connsiteY8" fmla="*/ 476249 h 1052512"/>
                <a:gd name="connsiteX9" fmla="*/ 85725 w 209550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42875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19063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76200 w 195263"/>
                <a:gd name="connsiteY0" fmla="*/ 161925 h 1052512"/>
                <a:gd name="connsiteX1" fmla="*/ 195263 w 195263"/>
                <a:gd name="connsiteY1" fmla="*/ 157162 h 1052512"/>
                <a:gd name="connsiteX2" fmla="*/ 180975 w 195263"/>
                <a:gd name="connsiteY2" fmla="*/ 0 h 1052512"/>
                <a:gd name="connsiteX3" fmla="*/ 0 w 195263"/>
                <a:gd name="connsiteY3" fmla="*/ 9525 h 1052512"/>
                <a:gd name="connsiteX4" fmla="*/ 4763 w 195263"/>
                <a:gd name="connsiteY4" fmla="*/ 785812 h 1052512"/>
                <a:gd name="connsiteX5" fmla="*/ 109538 w 195263"/>
                <a:gd name="connsiteY5" fmla="*/ 1047750 h 1052512"/>
                <a:gd name="connsiteX6" fmla="*/ 180975 w 195263"/>
                <a:gd name="connsiteY6" fmla="*/ 1052512 h 1052512"/>
                <a:gd name="connsiteX7" fmla="*/ 190500 w 195263"/>
                <a:gd name="connsiteY7" fmla="*/ 619124 h 1052512"/>
                <a:gd name="connsiteX8" fmla="*/ 71438 w 195263"/>
                <a:gd name="connsiteY8" fmla="*/ 476249 h 1052512"/>
                <a:gd name="connsiteX9" fmla="*/ 76200 w 195263"/>
                <a:gd name="connsiteY9" fmla="*/ 161925 h 1052512"/>
                <a:gd name="connsiteX0" fmla="*/ 76200 w 195263"/>
                <a:gd name="connsiteY0" fmla="*/ 157162 h 1047749"/>
                <a:gd name="connsiteX1" fmla="*/ 195263 w 195263"/>
                <a:gd name="connsiteY1" fmla="*/ 152399 h 1047749"/>
                <a:gd name="connsiteX2" fmla="*/ 185737 w 195263"/>
                <a:gd name="connsiteY2" fmla="*/ 0 h 1047749"/>
                <a:gd name="connsiteX3" fmla="*/ 0 w 195263"/>
                <a:gd name="connsiteY3" fmla="*/ 4762 h 1047749"/>
                <a:gd name="connsiteX4" fmla="*/ 4763 w 195263"/>
                <a:gd name="connsiteY4" fmla="*/ 781049 h 1047749"/>
                <a:gd name="connsiteX5" fmla="*/ 109538 w 195263"/>
                <a:gd name="connsiteY5" fmla="*/ 1042987 h 1047749"/>
                <a:gd name="connsiteX6" fmla="*/ 180975 w 195263"/>
                <a:gd name="connsiteY6" fmla="*/ 1047749 h 1047749"/>
                <a:gd name="connsiteX7" fmla="*/ 190500 w 195263"/>
                <a:gd name="connsiteY7" fmla="*/ 614361 h 1047749"/>
                <a:gd name="connsiteX8" fmla="*/ 71438 w 195263"/>
                <a:gd name="connsiteY8" fmla="*/ 471486 h 1047749"/>
                <a:gd name="connsiteX9" fmla="*/ 76200 w 195263"/>
                <a:gd name="connsiteY9" fmla="*/ 157162 h 104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263" h="1047749">
                  <a:moveTo>
                    <a:pt x="76200" y="157162"/>
                  </a:moveTo>
                  <a:lnTo>
                    <a:pt x="195263" y="152399"/>
                  </a:lnTo>
                  <a:lnTo>
                    <a:pt x="185737" y="0"/>
                  </a:lnTo>
                  <a:lnTo>
                    <a:pt x="0" y="4762"/>
                  </a:lnTo>
                  <a:cubicBezTo>
                    <a:pt x="1588" y="263524"/>
                    <a:pt x="3175" y="522287"/>
                    <a:pt x="4763" y="781049"/>
                  </a:cubicBezTo>
                  <a:lnTo>
                    <a:pt x="109538" y="1042987"/>
                  </a:lnTo>
                  <a:lnTo>
                    <a:pt x="180975" y="1047749"/>
                  </a:lnTo>
                  <a:lnTo>
                    <a:pt x="190500" y="614361"/>
                  </a:lnTo>
                  <a:cubicBezTo>
                    <a:pt x="146050" y="566736"/>
                    <a:pt x="115888" y="519111"/>
                    <a:pt x="71438" y="471486"/>
                  </a:cubicBezTo>
                  <a:cubicBezTo>
                    <a:pt x="69851" y="363536"/>
                    <a:pt x="63500" y="260349"/>
                    <a:pt x="76200" y="157162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xmlns="" id="{642B3CCF-1BFF-4E49-9821-22073AFF445C}"/>
                </a:ext>
              </a:extLst>
            </p:cNvPr>
            <p:cNvSpPr/>
            <p:nvPr/>
          </p:nvSpPr>
          <p:spPr bwMode="auto">
            <a:xfrm flipH="1">
              <a:off x="4142799" y="3295651"/>
              <a:ext cx="195263" cy="1047749"/>
            </a:xfrm>
            <a:custGeom>
              <a:avLst/>
              <a:gdLst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76200 w 209550"/>
                <a:gd name="connsiteY8" fmla="*/ 481012 h 1052512"/>
                <a:gd name="connsiteX9" fmla="*/ 85725 w 209550"/>
                <a:gd name="connsiteY9" fmla="*/ 161925 h 1052512"/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80963 w 209550"/>
                <a:gd name="connsiteY8" fmla="*/ 476249 h 1052512"/>
                <a:gd name="connsiteX9" fmla="*/ 85725 w 209550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42875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19063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76200 w 195263"/>
                <a:gd name="connsiteY0" fmla="*/ 161925 h 1052512"/>
                <a:gd name="connsiteX1" fmla="*/ 195263 w 195263"/>
                <a:gd name="connsiteY1" fmla="*/ 157162 h 1052512"/>
                <a:gd name="connsiteX2" fmla="*/ 180975 w 195263"/>
                <a:gd name="connsiteY2" fmla="*/ 0 h 1052512"/>
                <a:gd name="connsiteX3" fmla="*/ 0 w 195263"/>
                <a:gd name="connsiteY3" fmla="*/ 9525 h 1052512"/>
                <a:gd name="connsiteX4" fmla="*/ 4763 w 195263"/>
                <a:gd name="connsiteY4" fmla="*/ 785812 h 1052512"/>
                <a:gd name="connsiteX5" fmla="*/ 109538 w 195263"/>
                <a:gd name="connsiteY5" fmla="*/ 1047750 h 1052512"/>
                <a:gd name="connsiteX6" fmla="*/ 180975 w 195263"/>
                <a:gd name="connsiteY6" fmla="*/ 1052512 h 1052512"/>
                <a:gd name="connsiteX7" fmla="*/ 190500 w 195263"/>
                <a:gd name="connsiteY7" fmla="*/ 619124 h 1052512"/>
                <a:gd name="connsiteX8" fmla="*/ 71438 w 195263"/>
                <a:gd name="connsiteY8" fmla="*/ 476249 h 1052512"/>
                <a:gd name="connsiteX9" fmla="*/ 76200 w 195263"/>
                <a:gd name="connsiteY9" fmla="*/ 161925 h 1052512"/>
                <a:gd name="connsiteX0" fmla="*/ 76200 w 195263"/>
                <a:gd name="connsiteY0" fmla="*/ 157162 h 1047749"/>
                <a:gd name="connsiteX1" fmla="*/ 195263 w 195263"/>
                <a:gd name="connsiteY1" fmla="*/ 152399 h 1047749"/>
                <a:gd name="connsiteX2" fmla="*/ 185737 w 195263"/>
                <a:gd name="connsiteY2" fmla="*/ 0 h 1047749"/>
                <a:gd name="connsiteX3" fmla="*/ 0 w 195263"/>
                <a:gd name="connsiteY3" fmla="*/ 4762 h 1047749"/>
                <a:gd name="connsiteX4" fmla="*/ 4763 w 195263"/>
                <a:gd name="connsiteY4" fmla="*/ 781049 h 1047749"/>
                <a:gd name="connsiteX5" fmla="*/ 109538 w 195263"/>
                <a:gd name="connsiteY5" fmla="*/ 1042987 h 1047749"/>
                <a:gd name="connsiteX6" fmla="*/ 180975 w 195263"/>
                <a:gd name="connsiteY6" fmla="*/ 1047749 h 1047749"/>
                <a:gd name="connsiteX7" fmla="*/ 190500 w 195263"/>
                <a:gd name="connsiteY7" fmla="*/ 614361 h 1047749"/>
                <a:gd name="connsiteX8" fmla="*/ 71438 w 195263"/>
                <a:gd name="connsiteY8" fmla="*/ 471486 h 1047749"/>
                <a:gd name="connsiteX9" fmla="*/ 76200 w 195263"/>
                <a:gd name="connsiteY9" fmla="*/ 157162 h 104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263" h="1047749">
                  <a:moveTo>
                    <a:pt x="76200" y="157162"/>
                  </a:moveTo>
                  <a:lnTo>
                    <a:pt x="195263" y="152399"/>
                  </a:lnTo>
                  <a:lnTo>
                    <a:pt x="185737" y="0"/>
                  </a:lnTo>
                  <a:lnTo>
                    <a:pt x="0" y="4762"/>
                  </a:lnTo>
                  <a:cubicBezTo>
                    <a:pt x="1588" y="263524"/>
                    <a:pt x="3175" y="522287"/>
                    <a:pt x="4763" y="781049"/>
                  </a:cubicBezTo>
                  <a:lnTo>
                    <a:pt x="109538" y="1042987"/>
                  </a:lnTo>
                  <a:lnTo>
                    <a:pt x="180975" y="1047749"/>
                  </a:lnTo>
                  <a:lnTo>
                    <a:pt x="190500" y="614361"/>
                  </a:lnTo>
                  <a:cubicBezTo>
                    <a:pt x="146050" y="566736"/>
                    <a:pt x="115888" y="519111"/>
                    <a:pt x="71438" y="471486"/>
                  </a:cubicBezTo>
                  <a:cubicBezTo>
                    <a:pt x="69851" y="363536"/>
                    <a:pt x="63500" y="260349"/>
                    <a:pt x="76200" y="157162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xmlns="" id="{332732AD-E4B7-4988-9F26-6457854251C5}"/>
              </a:ext>
            </a:extLst>
          </p:cNvPr>
          <p:cNvGrpSpPr/>
          <p:nvPr/>
        </p:nvGrpSpPr>
        <p:grpSpPr>
          <a:xfrm>
            <a:off x="8276495" y="3202715"/>
            <a:ext cx="1107029" cy="1047749"/>
            <a:chOff x="3095625" y="3295651"/>
            <a:chExt cx="1107029" cy="1047749"/>
          </a:xfrm>
        </p:grpSpPr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93A5F09A-2224-421A-A074-A5ACD6E3DF99}"/>
                </a:ext>
              </a:extLst>
            </p:cNvPr>
            <p:cNvSpPr/>
            <p:nvPr/>
          </p:nvSpPr>
          <p:spPr bwMode="auto">
            <a:xfrm>
              <a:off x="3095625" y="3295651"/>
              <a:ext cx="195263" cy="1047749"/>
            </a:xfrm>
            <a:custGeom>
              <a:avLst/>
              <a:gdLst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76200 w 209550"/>
                <a:gd name="connsiteY8" fmla="*/ 481012 h 1052512"/>
                <a:gd name="connsiteX9" fmla="*/ 85725 w 209550"/>
                <a:gd name="connsiteY9" fmla="*/ 161925 h 1052512"/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80963 w 209550"/>
                <a:gd name="connsiteY8" fmla="*/ 476249 h 1052512"/>
                <a:gd name="connsiteX9" fmla="*/ 85725 w 209550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42875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19063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76200 w 195263"/>
                <a:gd name="connsiteY0" fmla="*/ 161925 h 1052512"/>
                <a:gd name="connsiteX1" fmla="*/ 195263 w 195263"/>
                <a:gd name="connsiteY1" fmla="*/ 157162 h 1052512"/>
                <a:gd name="connsiteX2" fmla="*/ 180975 w 195263"/>
                <a:gd name="connsiteY2" fmla="*/ 0 h 1052512"/>
                <a:gd name="connsiteX3" fmla="*/ 0 w 195263"/>
                <a:gd name="connsiteY3" fmla="*/ 9525 h 1052512"/>
                <a:gd name="connsiteX4" fmla="*/ 4763 w 195263"/>
                <a:gd name="connsiteY4" fmla="*/ 785812 h 1052512"/>
                <a:gd name="connsiteX5" fmla="*/ 109538 w 195263"/>
                <a:gd name="connsiteY5" fmla="*/ 1047750 h 1052512"/>
                <a:gd name="connsiteX6" fmla="*/ 180975 w 195263"/>
                <a:gd name="connsiteY6" fmla="*/ 1052512 h 1052512"/>
                <a:gd name="connsiteX7" fmla="*/ 190500 w 195263"/>
                <a:gd name="connsiteY7" fmla="*/ 619124 h 1052512"/>
                <a:gd name="connsiteX8" fmla="*/ 71438 w 195263"/>
                <a:gd name="connsiteY8" fmla="*/ 476249 h 1052512"/>
                <a:gd name="connsiteX9" fmla="*/ 76200 w 195263"/>
                <a:gd name="connsiteY9" fmla="*/ 161925 h 1052512"/>
                <a:gd name="connsiteX0" fmla="*/ 76200 w 195263"/>
                <a:gd name="connsiteY0" fmla="*/ 157162 h 1047749"/>
                <a:gd name="connsiteX1" fmla="*/ 195263 w 195263"/>
                <a:gd name="connsiteY1" fmla="*/ 152399 h 1047749"/>
                <a:gd name="connsiteX2" fmla="*/ 185737 w 195263"/>
                <a:gd name="connsiteY2" fmla="*/ 0 h 1047749"/>
                <a:gd name="connsiteX3" fmla="*/ 0 w 195263"/>
                <a:gd name="connsiteY3" fmla="*/ 4762 h 1047749"/>
                <a:gd name="connsiteX4" fmla="*/ 4763 w 195263"/>
                <a:gd name="connsiteY4" fmla="*/ 781049 h 1047749"/>
                <a:gd name="connsiteX5" fmla="*/ 109538 w 195263"/>
                <a:gd name="connsiteY5" fmla="*/ 1042987 h 1047749"/>
                <a:gd name="connsiteX6" fmla="*/ 180975 w 195263"/>
                <a:gd name="connsiteY6" fmla="*/ 1047749 h 1047749"/>
                <a:gd name="connsiteX7" fmla="*/ 190500 w 195263"/>
                <a:gd name="connsiteY7" fmla="*/ 614361 h 1047749"/>
                <a:gd name="connsiteX8" fmla="*/ 71438 w 195263"/>
                <a:gd name="connsiteY8" fmla="*/ 471486 h 1047749"/>
                <a:gd name="connsiteX9" fmla="*/ 76200 w 195263"/>
                <a:gd name="connsiteY9" fmla="*/ 157162 h 104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263" h="1047749">
                  <a:moveTo>
                    <a:pt x="76200" y="157162"/>
                  </a:moveTo>
                  <a:lnTo>
                    <a:pt x="195263" y="152399"/>
                  </a:lnTo>
                  <a:lnTo>
                    <a:pt x="185737" y="0"/>
                  </a:lnTo>
                  <a:lnTo>
                    <a:pt x="0" y="4762"/>
                  </a:lnTo>
                  <a:cubicBezTo>
                    <a:pt x="1588" y="263524"/>
                    <a:pt x="3175" y="522287"/>
                    <a:pt x="4763" y="781049"/>
                  </a:cubicBezTo>
                  <a:lnTo>
                    <a:pt x="109538" y="1042987"/>
                  </a:lnTo>
                  <a:lnTo>
                    <a:pt x="180975" y="1047749"/>
                  </a:lnTo>
                  <a:lnTo>
                    <a:pt x="190500" y="614361"/>
                  </a:lnTo>
                  <a:cubicBezTo>
                    <a:pt x="146050" y="566736"/>
                    <a:pt x="115888" y="519111"/>
                    <a:pt x="71438" y="471486"/>
                  </a:cubicBezTo>
                  <a:cubicBezTo>
                    <a:pt x="69851" y="363536"/>
                    <a:pt x="63500" y="260349"/>
                    <a:pt x="76200" y="157162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xmlns="" id="{DE39DF4C-0F04-498D-A078-E1DDD7CFF32C}"/>
                </a:ext>
              </a:extLst>
            </p:cNvPr>
            <p:cNvSpPr/>
            <p:nvPr/>
          </p:nvSpPr>
          <p:spPr bwMode="auto">
            <a:xfrm flipH="1">
              <a:off x="4007391" y="3295651"/>
              <a:ext cx="195263" cy="1047749"/>
            </a:xfrm>
            <a:custGeom>
              <a:avLst/>
              <a:gdLst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76200 w 209550"/>
                <a:gd name="connsiteY8" fmla="*/ 481012 h 1052512"/>
                <a:gd name="connsiteX9" fmla="*/ 85725 w 209550"/>
                <a:gd name="connsiteY9" fmla="*/ 161925 h 1052512"/>
                <a:gd name="connsiteX0" fmla="*/ 85725 w 209550"/>
                <a:gd name="connsiteY0" fmla="*/ 161925 h 1052512"/>
                <a:gd name="connsiteX1" fmla="*/ 204788 w 209550"/>
                <a:gd name="connsiteY1" fmla="*/ 157162 h 1052512"/>
                <a:gd name="connsiteX2" fmla="*/ 190500 w 209550"/>
                <a:gd name="connsiteY2" fmla="*/ 0 h 1052512"/>
                <a:gd name="connsiteX3" fmla="*/ 0 w 209550"/>
                <a:gd name="connsiteY3" fmla="*/ 9525 h 1052512"/>
                <a:gd name="connsiteX4" fmla="*/ 14288 w 209550"/>
                <a:gd name="connsiteY4" fmla="*/ 785812 h 1052512"/>
                <a:gd name="connsiteX5" fmla="*/ 142875 w 209550"/>
                <a:gd name="connsiteY5" fmla="*/ 1047750 h 1052512"/>
                <a:gd name="connsiteX6" fmla="*/ 190500 w 209550"/>
                <a:gd name="connsiteY6" fmla="*/ 1052512 h 1052512"/>
                <a:gd name="connsiteX7" fmla="*/ 209550 w 209550"/>
                <a:gd name="connsiteY7" fmla="*/ 623887 h 1052512"/>
                <a:gd name="connsiteX8" fmla="*/ 80963 w 209550"/>
                <a:gd name="connsiteY8" fmla="*/ 476249 h 1052512"/>
                <a:gd name="connsiteX9" fmla="*/ 85725 w 209550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42875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85725 w 204788"/>
                <a:gd name="connsiteY0" fmla="*/ 161925 h 1052512"/>
                <a:gd name="connsiteX1" fmla="*/ 204788 w 204788"/>
                <a:gd name="connsiteY1" fmla="*/ 157162 h 1052512"/>
                <a:gd name="connsiteX2" fmla="*/ 190500 w 204788"/>
                <a:gd name="connsiteY2" fmla="*/ 0 h 1052512"/>
                <a:gd name="connsiteX3" fmla="*/ 0 w 204788"/>
                <a:gd name="connsiteY3" fmla="*/ 9525 h 1052512"/>
                <a:gd name="connsiteX4" fmla="*/ 14288 w 204788"/>
                <a:gd name="connsiteY4" fmla="*/ 785812 h 1052512"/>
                <a:gd name="connsiteX5" fmla="*/ 119063 w 204788"/>
                <a:gd name="connsiteY5" fmla="*/ 1047750 h 1052512"/>
                <a:gd name="connsiteX6" fmla="*/ 190500 w 204788"/>
                <a:gd name="connsiteY6" fmla="*/ 1052512 h 1052512"/>
                <a:gd name="connsiteX7" fmla="*/ 200025 w 204788"/>
                <a:gd name="connsiteY7" fmla="*/ 619124 h 1052512"/>
                <a:gd name="connsiteX8" fmla="*/ 80963 w 204788"/>
                <a:gd name="connsiteY8" fmla="*/ 476249 h 1052512"/>
                <a:gd name="connsiteX9" fmla="*/ 85725 w 204788"/>
                <a:gd name="connsiteY9" fmla="*/ 161925 h 1052512"/>
                <a:gd name="connsiteX0" fmla="*/ 76200 w 195263"/>
                <a:gd name="connsiteY0" fmla="*/ 161925 h 1052512"/>
                <a:gd name="connsiteX1" fmla="*/ 195263 w 195263"/>
                <a:gd name="connsiteY1" fmla="*/ 157162 h 1052512"/>
                <a:gd name="connsiteX2" fmla="*/ 180975 w 195263"/>
                <a:gd name="connsiteY2" fmla="*/ 0 h 1052512"/>
                <a:gd name="connsiteX3" fmla="*/ 0 w 195263"/>
                <a:gd name="connsiteY3" fmla="*/ 9525 h 1052512"/>
                <a:gd name="connsiteX4" fmla="*/ 4763 w 195263"/>
                <a:gd name="connsiteY4" fmla="*/ 785812 h 1052512"/>
                <a:gd name="connsiteX5" fmla="*/ 109538 w 195263"/>
                <a:gd name="connsiteY5" fmla="*/ 1047750 h 1052512"/>
                <a:gd name="connsiteX6" fmla="*/ 180975 w 195263"/>
                <a:gd name="connsiteY6" fmla="*/ 1052512 h 1052512"/>
                <a:gd name="connsiteX7" fmla="*/ 190500 w 195263"/>
                <a:gd name="connsiteY7" fmla="*/ 619124 h 1052512"/>
                <a:gd name="connsiteX8" fmla="*/ 71438 w 195263"/>
                <a:gd name="connsiteY8" fmla="*/ 476249 h 1052512"/>
                <a:gd name="connsiteX9" fmla="*/ 76200 w 195263"/>
                <a:gd name="connsiteY9" fmla="*/ 161925 h 1052512"/>
                <a:gd name="connsiteX0" fmla="*/ 76200 w 195263"/>
                <a:gd name="connsiteY0" fmla="*/ 157162 h 1047749"/>
                <a:gd name="connsiteX1" fmla="*/ 195263 w 195263"/>
                <a:gd name="connsiteY1" fmla="*/ 152399 h 1047749"/>
                <a:gd name="connsiteX2" fmla="*/ 185737 w 195263"/>
                <a:gd name="connsiteY2" fmla="*/ 0 h 1047749"/>
                <a:gd name="connsiteX3" fmla="*/ 0 w 195263"/>
                <a:gd name="connsiteY3" fmla="*/ 4762 h 1047749"/>
                <a:gd name="connsiteX4" fmla="*/ 4763 w 195263"/>
                <a:gd name="connsiteY4" fmla="*/ 781049 h 1047749"/>
                <a:gd name="connsiteX5" fmla="*/ 109538 w 195263"/>
                <a:gd name="connsiteY5" fmla="*/ 1042987 h 1047749"/>
                <a:gd name="connsiteX6" fmla="*/ 180975 w 195263"/>
                <a:gd name="connsiteY6" fmla="*/ 1047749 h 1047749"/>
                <a:gd name="connsiteX7" fmla="*/ 190500 w 195263"/>
                <a:gd name="connsiteY7" fmla="*/ 614361 h 1047749"/>
                <a:gd name="connsiteX8" fmla="*/ 71438 w 195263"/>
                <a:gd name="connsiteY8" fmla="*/ 471486 h 1047749"/>
                <a:gd name="connsiteX9" fmla="*/ 76200 w 195263"/>
                <a:gd name="connsiteY9" fmla="*/ 157162 h 104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263" h="1047749">
                  <a:moveTo>
                    <a:pt x="76200" y="157162"/>
                  </a:moveTo>
                  <a:lnTo>
                    <a:pt x="195263" y="152399"/>
                  </a:lnTo>
                  <a:lnTo>
                    <a:pt x="185737" y="0"/>
                  </a:lnTo>
                  <a:lnTo>
                    <a:pt x="0" y="4762"/>
                  </a:lnTo>
                  <a:cubicBezTo>
                    <a:pt x="1588" y="263524"/>
                    <a:pt x="3175" y="522287"/>
                    <a:pt x="4763" y="781049"/>
                  </a:cubicBezTo>
                  <a:lnTo>
                    <a:pt x="109538" y="1042987"/>
                  </a:lnTo>
                  <a:lnTo>
                    <a:pt x="180975" y="1047749"/>
                  </a:lnTo>
                  <a:lnTo>
                    <a:pt x="190500" y="614361"/>
                  </a:lnTo>
                  <a:cubicBezTo>
                    <a:pt x="146050" y="566736"/>
                    <a:pt x="115888" y="519111"/>
                    <a:pt x="71438" y="471486"/>
                  </a:cubicBezTo>
                  <a:cubicBezTo>
                    <a:pt x="69851" y="363536"/>
                    <a:pt x="63500" y="260349"/>
                    <a:pt x="76200" y="157162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algn="ctr" fontAlgn="base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3545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IDSA: Suggestions FOR Treatment of Hospitalized Patients With COVID-19</a:t>
            </a:r>
          </a:p>
        </p:txBody>
      </p:sp>
      <p:sp>
        <p:nvSpPr>
          <p:cNvPr id="4" name="Text Box 15">
            <a:extLst>
              <a:ext uri="{FF2B5EF4-FFF2-40B4-BE49-F238E27FC236}">
                <a16:creationId xmlns:a16="http://schemas.microsoft.com/office/drawing/2014/main" xmlns="" id="{9D213455-72BA-4D04-9CBE-2458DB85E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1" y="6368595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IDSA. COVID-19 Guideline, Part 1: Treatment and Management. Version 8.0.0. 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Group 3">
            <a:extLst>
              <a:ext uri="{FF2B5EF4-FFF2-40B4-BE49-F238E27FC236}">
                <a16:creationId xmlns:a16="http://schemas.microsoft.com/office/drawing/2014/main" xmlns="" id="{FC7B7467-1F25-4FE6-B342-7D8D2B7CD4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12127013"/>
              </p:ext>
            </p:extLst>
          </p:nvPr>
        </p:nvGraphicFramePr>
        <p:xfrm>
          <a:off x="723900" y="1600200"/>
          <a:ext cx="10758303" cy="3108992"/>
        </p:xfrm>
        <a:graphic>
          <a:graphicData uri="http://schemas.openxmlformats.org/drawingml/2006/table">
            <a:tbl>
              <a:tblPr/>
              <a:tblGrid>
                <a:gridCol w="13268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2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4108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1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IDSA Guidance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Patient Population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Treatment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208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Suggests</a:t>
                      </a:r>
                      <a:endParaRPr kumimoji="0" lang="en-US" sz="1600" b="1" i="0" u="none" strike="noStrike" cap="none" normalizeH="0" baseline="3000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severe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‡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COVID-19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progressive severe</a:t>
                      </a:r>
                      <a:r>
                        <a:rPr lang="en-US" sz="1600" b="1" baseline="3000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‡</a:t>
                      </a:r>
                      <a:r>
                        <a:rPr lang="en-US" sz="1600" b="1" baseline="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 or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critical* </a:t>
                      </a:r>
                      <a:b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COVID-19, elevated markers of inflammation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severe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‡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COVID-19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severe</a:t>
                      </a:r>
                      <a:r>
                        <a:rPr lang="en-US" sz="1600" b="0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‡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COVID-19, elevated markers of inflammation, no invasive ventilation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severe</a:t>
                      </a:r>
                      <a:r>
                        <a:rPr lang="en-US" sz="1600" b="0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‡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COVID-19, no invasive ventilation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severe</a:t>
                      </a:r>
                      <a:r>
                        <a:rPr lang="en-US" sz="1600" b="0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‡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COVID-19 and corticosteroids contraindicated</a:t>
                      </a:r>
                    </a:p>
                  </a:txBody>
                  <a:tcPr marL="121699" marR="121699" marT="45728" marB="45728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Dexamethasone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†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vs none, baricitinib + SoC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Tocilizumab + SoC (ie, steroids) vs SoC alone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(if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tocilizumab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not available, use sarilumab)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Remdesivir</a:t>
                      </a:r>
                      <a:r>
                        <a:rPr lang="en-US" sz="1600" b="0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§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vs no antiviral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Baricitinib vs none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Tofacitinib vs none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  <a:defRPr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Baricitinib + remdesivir vs remdesivir alone</a:t>
                      </a:r>
                    </a:p>
                  </a:txBody>
                  <a:tcPr marL="121699" marR="121699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9460099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632269" y="4768982"/>
            <a:ext cx="107315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*M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echanical ventilation or ECMO. Includes end organ dysfunction (eg, ARDS).</a:t>
            </a:r>
            <a:r>
              <a:rPr lang="en-US" sz="1400" cap="all" baseline="30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†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If unavailable, methylprednisolone and prednisone acceptable at equivalent total daily doses. </a:t>
            </a:r>
            <a:r>
              <a:rPr lang="en-US" sz="1400" baseline="30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‡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SpO</a:t>
            </a:r>
            <a:r>
              <a:rPr lang="en-US" sz="1400" baseline="-25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≤94% on room air, including those on supplemental oxygen. </a:t>
            </a:r>
            <a:r>
              <a:rPr lang="en-US" sz="1400" baseline="30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§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5 days suggested.</a:t>
            </a:r>
            <a:endParaRPr lang="en-US" sz="1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662152" y="3184634"/>
            <a:ext cx="1166648" cy="536028"/>
          </a:xfrm>
          <a:prstGeom prst="ellipse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rtlCol="1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fa-IR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 rot="14477830">
            <a:off x="4162098" y="3153103"/>
            <a:ext cx="978408" cy="484632"/>
          </a:xfrm>
          <a:prstGeom prst="rightArrow">
            <a:avLst/>
          </a:prstGeom>
          <a:solidFill>
            <a:srgbClr val="FFC000">
              <a:alpha val="42000"/>
            </a:srgbClr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1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fa-IR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0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Examination was notable for </a:t>
                </a:r>
              </a:p>
              <a:p>
                <a:endParaRPr lang="en-US" dirty="0"/>
              </a:p>
              <a:p>
                <a:pPr lvl="1"/>
                <a:r>
                  <a:rPr lang="en-US" sz="2800" dirty="0" smtClean="0"/>
                  <a:t>a heart rate of 91 beats per minute, </a:t>
                </a:r>
              </a:p>
              <a:p>
                <a:pPr lvl="1"/>
                <a:r>
                  <a:rPr lang="en-US" sz="2800" dirty="0"/>
                  <a:t>b</a:t>
                </a:r>
                <a:r>
                  <a:rPr lang="en-US" sz="2800" dirty="0" smtClean="0"/>
                  <a:t>ody temperature: 38.1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</m:t>
                    </m:r>
                  </m:oMath>
                </a14:m>
                <a:r>
                  <a:rPr lang="en-US" sz="2800" dirty="0" smtClean="0"/>
                  <a:t/>
                </a:r>
              </a:p>
              <a:p>
                <a:pPr lvl="1"/>
                <a:r>
                  <a:rPr lang="en-US" sz="2800" dirty="0" smtClean="0"/>
                  <a:t>a blood pressure of 135/75 mm Hg, and </a:t>
                </a:r>
              </a:p>
              <a:p>
                <a:pPr lvl="1"/>
                <a:r>
                  <a:rPr lang="en-US" sz="2800" dirty="0"/>
                  <a:t>t</a:t>
                </a:r>
                <a:r>
                  <a:rPr lang="en-US" sz="2800" dirty="0" smtClean="0"/>
                  <a:t>achypnea: 28/min</a:t>
                </a:r>
              </a:p>
              <a:p>
                <a:pPr lvl="1"/>
                <a:r>
                  <a:rPr lang="en-US" sz="2800" dirty="0" smtClean="0"/>
                  <a:t>an oxygen saturation of 86% while he was breathing ambient air. </a:t>
                </a:r>
              </a:p>
              <a:p>
                <a:pPr lvl="1"/>
                <a:endParaRPr lang="en-US" dirty="0"/>
              </a:p>
              <a:p>
                <a:pPr lvl="1"/>
                <a:r>
                  <a:rPr lang="en-US" dirty="0" smtClean="0"/>
                  <a:t>Chest Auscultation: Unremarkable</a:t>
                </a:r>
              </a:p>
              <a:p>
                <a:pPr lvl="1"/>
                <a:endParaRPr lang="en-US" dirty="0"/>
              </a:p>
              <a:p>
                <a:pPr marL="457200" lvl="1" indent="0">
                  <a:buNone/>
                </a:pPr>
                <a:r>
                  <a:rPr lang="en-US" dirty="0" smtClean="0"/>
                  <a:t>BMI: 30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3081" b="-3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89632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IDSA: Recommendations </a:t>
            </a:r>
            <a:r>
              <a:rPr lang="en-US" dirty="0">
                <a:solidFill>
                  <a:srgbClr val="C00000"/>
                </a:solidFill>
              </a:rPr>
              <a:t>AGAINST</a:t>
            </a:r>
            <a:r>
              <a:rPr lang="en-US" dirty="0"/>
              <a:t> Treatment of Patients With COVID-19</a:t>
            </a:r>
          </a:p>
        </p:txBody>
      </p:sp>
      <p:graphicFrame>
        <p:nvGraphicFramePr>
          <p:cNvPr id="11" name="Group 3">
            <a:extLst>
              <a:ext uri="{FF2B5EF4-FFF2-40B4-BE49-F238E27FC236}">
                <a16:creationId xmlns:a16="http://schemas.microsoft.com/office/drawing/2014/main" xmlns="" id="{FC7B7467-1F25-4FE6-B342-7D8D2B7CD4F0}"/>
              </a:ext>
            </a:extLst>
          </p:cNvPr>
          <p:cNvGraphicFramePr>
            <a:graphicFrameLocks/>
          </p:cNvGraphicFramePr>
          <p:nvPr/>
        </p:nvGraphicFramePr>
        <p:xfrm>
          <a:off x="723901" y="1611254"/>
          <a:ext cx="10731558" cy="4023424"/>
        </p:xfrm>
        <a:graphic>
          <a:graphicData uri="http://schemas.openxmlformats.org/drawingml/2006/table">
            <a:tbl>
              <a:tblPr/>
              <a:tblGrid>
                <a:gridCol w="23652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648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0013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435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IDSA Guidance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Patient Population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Treatment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89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Recommends against</a:t>
                      </a:r>
                    </a:p>
                  </a:txBody>
                  <a:tcPr marL="121699" marR="121699" marT="45728" marB="4572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COVID-19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COVID-19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severe COVID-19</a:t>
                      </a:r>
                    </a:p>
                  </a:txBody>
                  <a:tcPr marL="121699" marR="121699" marT="45728" marB="45728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(Hydroxy)chloroquine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(Hydroxy)chloroquine + azithromycin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Lopinavir/ritonavir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Bamlanivimab monotherapy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Convalescent plasma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65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Suggests against</a:t>
                      </a:r>
                    </a:p>
                  </a:txBody>
                  <a:tcPr marL="121699" marR="121699" marT="45728" marB="4572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nonsevere* COVID-19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COVID-19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COVID-19, receiving invasive ventilation and/or ECMO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need for supplemental oxygen (ie,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SpO</a:t>
                      </a:r>
                      <a:r>
                        <a:rPr kumimoji="0" lang="en-US" sz="16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&gt;94%)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Glucocorticoids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Routine remdesivir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9460099"/>
                  </a:ext>
                </a:extLst>
              </a:tr>
              <a:tr h="2512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Suggests against outside clinical trial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severe COVID-19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Hospitalized with severe COVID-19 or an ambulatory with COVID-19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Ambulatory with mild to moderate COVID-19</a:t>
                      </a:r>
                    </a:p>
                  </a:txBody>
                  <a:tcPr marL="121699" marR="121699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Famotidine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Ivermectin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Inhaled glucocorticoids</a:t>
                      </a:r>
                    </a:p>
                  </a:txBody>
                  <a:tcPr marL="121699" marR="121699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80202" y="5822746"/>
            <a:ext cx="107315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*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SpO</a:t>
            </a:r>
            <a:r>
              <a:rPr lang="en-US" sz="1400" baseline="-25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&gt;94%, no supplemental oxygen.</a:t>
            </a:r>
            <a:endParaRPr lang="en-US" sz="1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xmlns="" id="{9D213455-72BA-4D04-9CBE-2458DB85E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1" y="6368595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IDSA. COVID-19 Guideline, Part 1: Treatment and Management. Version 8.0.0. 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316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NIH Guidelines: Therapeutic Management</a:t>
            </a:r>
            <a:br>
              <a:rPr lang="en-US" dirty="0"/>
            </a:br>
            <a:r>
              <a:rPr lang="en-US" dirty="0"/>
              <a:t>of Nonhospitalized Adults With COVID-19</a:t>
            </a:r>
          </a:p>
        </p:txBody>
      </p:sp>
      <p:sp>
        <p:nvSpPr>
          <p:cNvPr id="4" name="Text Box 15">
            <a:extLst>
              <a:ext uri="{FF2B5EF4-FFF2-40B4-BE49-F238E27FC236}">
                <a16:creationId xmlns:a16="http://schemas.microsoft.com/office/drawing/2014/main" xmlns="" id="{9D213455-72BA-4D04-9CBE-2458DB85E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90" y="6368595"/>
            <a:ext cx="9015187" cy="276999"/>
          </a:xfrm>
          <a:prstGeom prst="rect">
            <a:avLst/>
          </a:prstGeom>
          <a:noFill/>
          <a:ln>
            <a:noFill/>
          </a:ln>
        </p:spPr>
        <p:txBody>
          <a:bodyPr wrap="square"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NIH COVID-19 Treatment Guidelines. Clinical management summary. Last updated April 8, 2022. </a:t>
            </a:r>
          </a:p>
        </p:txBody>
      </p:sp>
      <p:graphicFrame>
        <p:nvGraphicFramePr>
          <p:cNvPr id="11" name="Group 3">
            <a:extLst>
              <a:ext uri="{FF2B5EF4-FFF2-40B4-BE49-F238E27FC236}">
                <a16:creationId xmlns:a16="http://schemas.microsoft.com/office/drawing/2014/main" xmlns="" id="{FC7B7467-1F25-4FE6-B342-7D8D2B7CD4F0}"/>
              </a:ext>
            </a:extLst>
          </p:cNvPr>
          <p:cNvGraphicFramePr>
            <a:graphicFrameLocks/>
          </p:cNvGraphicFramePr>
          <p:nvPr/>
        </p:nvGraphicFramePr>
        <p:xfrm>
          <a:off x="723900" y="1610437"/>
          <a:ext cx="5372100" cy="4663488"/>
        </p:xfrm>
        <a:graphic>
          <a:graphicData uri="http://schemas.openxmlformats.org/drawingml/2006/table">
            <a:tbl>
              <a:tblPr/>
              <a:tblGrid>
                <a:gridCol w="1788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837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49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Disease Severity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Recommendation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123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Not requiring hospitalization or supplemental oxygen per ED, in-person, or telehealth visit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 order of preference: </a:t>
                      </a:r>
                    </a:p>
                    <a:p>
                      <a:pPr marL="115887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Nirmatrelvir + ritonavir</a:t>
                      </a:r>
                    </a:p>
                    <a:p>
                      <a:pPr marL="115887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Remdesivir</a:t>
                      </a:r>
                    </a:p>
                    <a:p>
                      <a:pPr marL="401637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Alternative agents:</a:t>
                      </a:r>
                    </a:p>
                    <a:p>
                      <a:pPr marL="115887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Bebtelovimab</a:t>
                      </a:r>
                    </a:p>
                    <a:p>
                      <a:pPr marL="115887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Molnupiravir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Recommend against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dexamethasone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 other glucocorticoids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061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Discharged from inpatient setting in stable condition, no supplemental oxygen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Recommend against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continuing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82E74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1800" b="1" dirty="0">
                          <a:solidFill>
                            <a:srgbClr val="682E74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aricitinib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800" b="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59002"/>
                          </a:solidFill>
                          <a:effectLst/>
                          <a:latin typeface="Calibri" panose="020F0502020204030204" pitchFamily="34" charset="0"/>
                        </a:rPr>
                        <a:t>dexamethasone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, or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remdesivir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after discharge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1707638"/>
                  </a:ext>
                </a:extLst>
              </a:tr>
            </a:tbl>
          </a:graphicData>
        </a:graphic>
      </p:graphicFrame>
      <p:graphicFrame>
        <p:nvGraphicFramePr>
          <p:cNvPr id="3" name="Group 3">
            <a:extLst>
              <a:ext uri="{FF2B5EF4-FFF2-40B4-BE49-F238E27FC236}">
                <a16:creationId xmlns:a16="http://schemas.microsoft.com/office/drawing/2014/main" xmlns="" id="{DA0A41AE-C778-446C-AEC6-8FEE5714C1EE}"/>
              </a:ext>
            </a:extLst>
          </p:cNvPr>
          <p:cNvGraphicFramePr>
            <a:graphicFrameLocks/>
          </p:cNvGraphicFramePr>
          <p:nvPr/>
        </p:nvGraphicFramePr>
        <p:xfrm>
          <a:off x="6239656" y="1610437"/>
          <a:ext cx="5238115" cy="4150016"/>
        </p:xfrm>
        <a:graphic>
          <a:graphicData uri="http://schemas.openxmlformats.org/drawingml/2006/table">
            <a:tbl>
              <a:tblPr/>
              <a:tblGrid>
                <a:gridCol w="18224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156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63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Disease Severity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Recommendation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71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Discharged from inpatient setting, supplemental oxygen required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Insufficient data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 recommend for or against continuing</a:t>
                      </a:r>
                      <a:r>
                        <a:rPr lang="en-US" sz="1800" b="1" dirty="0">
                          <a:solidFill>
                            <a:srgbClr val="682E74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59002"/>
                          </a:solidFill>
                          <a:effectLst/>
                          <a:latin typeface="Calibri" panose="020F0502020204030204" pitchFamily="34" charset="0"/>
                        </a:rPr>
                        <a:t>dexamethasone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or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DA1BB"/>
                          </a:solidFill>
                          <a:effectLst/>
                          <a:latin typeface="Calibri" panose="020F0502020204030204" pitchFamily="34" charset="0"/>
                        </a:rPr>
                        <a:t>remdesivir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after discharge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211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Discharged from ED despite new or increasing need for supplemental oxygen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Dexamethasone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6 mg PO QD (up to 10 days) during supplemental oxygen therapy</a:t>
                      </a:r>
                    </a:p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Since</a:t>
                      </a:r>
                      <a:r>
                        <a:rPr kumimoji="0" lang="en-US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DA1BB"/>
                          </a:solidFill>
                          <a:effectLst/>
                          <a:latin typeface="Calibri" panose="020F0502020204030204" pitchFamily="34" charset="0"/>
                        </a:rPr>
                        <a:t>remdesivir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is recommended for patients with similar oxygen needs who are hospitalized, it may be used in this setting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4DA1B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19455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3">
            <a:extLst>
              <a:ext uri="{FF2B5EF4-FFF2-40B4-BE49-F238E27FC236}">
                <a16:creationId xmlns:a16="http://schemas.microsoft.com/office/drawing/2014/main" xmlns="" id="{DA0A41AE-C778-446C-AEC6-8FEE5714C1EE}"/>
              </a:ext>
            </a:extLst>
          </p:cNvPr>
          <p:cNvGraphicFramePr>
            <a:graphicFrameLocks/>
          </p:cNvGraphicFramePr>
          <p:nvPr/>
        </p:nvGraphicFramePr>
        <p:xfrm>
          <a:off x="6247900" y="1600200"/>
          <a:ext cx="5486899" cy="3200448"/>
        </p:xfrm>
        <a:graphic>
          <a:graphicData uri="http://schemas.openxmlformats.org/drawingml/2006/table">
            <a:tbl>
              <a:tblPr/>
              <a:tblGrid>
                <a:gridCol w="19980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888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45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Disease Severity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Recommendation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03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Hospitalized and requires high-flow oxygen or noninvasive ventilation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115887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 1 of the following:</a:t>
                      </a:r>
                    </a:p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E5900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Dexamethasone</a:t>
                      </a:r>
                    </a:p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E5900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Dexamethasone </a:t>
                      </a: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+ </a:t>
                      </a:r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remdesivir</a:t>
                      </a:r>
                    </a:p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Add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 baricitinib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or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tocilizumab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if recently hospitalized with increasing oxygen needs and systemic inflammation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†‡</a:t>
                      </a:r>
                      <a:endParaRPr kumimoji="0" lang="en-US" sz="16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Hospitalized and requires invasive mechanical ventilation or ECMO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59002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Dexamethasone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plus</a:t>
                      </a:r>
                      <a:r>
                        <a:rPr kumimoji="0" lang="en-US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tocilizumab</a:t>
                      </a:r>
                      <a:r>
                        <a:rPr kumimoji="0" lang="en-US" sz="16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‡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if within 24 hr of ICU admission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59002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NIH Guidelines: Therapeutic Management</a:t>
            </a:r>
            <a:br>
              <a:rPr lang="en-US" dirty="0"/>
            </a:br>
            <a:r>
              <a:rPr lang="en-US" dirty="0"/>
              <a:t>of Hospitalized Adults With COVID-19</a:t>
            </a:r>
          </a:p>
        </p:txBody>
      </p:sp>
      <p:sp>
        <p:nvSpPr>
          <p:cNvPr id="4" name="Text Box 15">
            <a:extLst>
              <a:ext uri="{FF2B5EF4-FFF2-40B4-BE49-F238E27FC236}">
                <a16:creationId xmlns:a16="http://schemas.microsoft.com/office/drawing/2014/main" xmlns="" id="{9D213455-72BA-4D04-9CBE-2458DB85E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" y="6368595"/>
            <a:ext cx="9015187" cy="276999"/>
          </a:xfrm>
          <a:prstGeom prst="rect">
            <a:avLst/>
          </a:prstGeom>
          <a:noFill/>
          <a:ln>
            <a:noFill/>
          </a:ln>
        </p:spPr>
        <p:txBody>
          <a:bodyPr wrap="square"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NIH COVID-19 Treatment Guidelines. Clinical management summary. Last updated April 8, 2022. </a:t>
            </a:r>
          </a:p>
        </p:txBody>
      </p:sp>
      <p:graphicFrame>
        <p:nvGraphicFramePr>
          <p:cNvPr id="11" name="Group 3">
            <a:extLst>
              <a:ext uri="{FF2B5EF4-FFF2-40B4-BE49-F238E27FC236}">
                <a16:creationId xmlns:a16="http://schemas.microsoft.com/office/drawing/2014/main" xmlns="" id="{FC7B7467-1F25-4FE6-B342-7D8D2B7CD4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20110397"/>
              </p:ext>
            </p:extLst>
          </p:nvPr>
        </p:nvGraphicFramePr>
        <p:xfrm>
          <a:off x="495300" y="1610437"/>
          <a:ext cx="5600510" cy="4419648"/>
        </p:xfrm>
        <a:graphic>
          <a:graphicData uri="http://schemas.openxmlformats.org/drawingml/2006/table">
            <a:tbl>
              <a:tblPr/>
              <a:tblGrid>
                <a:gridCol w="17541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463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39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Disease Severity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Recommendation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12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Hospitalized but does not require supplemental oxygen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Recommend against</a:t>
                      </a: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dexamethasone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or other glucocorticoids</a:t>
                      </a:r>
                    </a:p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Insufficient data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 recommend for or against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remdesivir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; may be appropriate if high risk of disease progression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085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Hospitalized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and requires supplemental oxygen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5887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 1 of the following:</a:t>
                      </a:r>
                    </a:p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DA1BB"/>
                          </a:solidFill>
                          <a:effectLst/>
                          <a:latin typeface="Calibri" panose="020F0502020204030204" pitchFamily="34" charset="0"/>
                        </a:rPr>
                        <a:t>Remdesivir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DA1BB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(eg, in case of minimal supplemental oxygen requirement)</a:t>
                      </a:r>
                    </a:p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DA1BB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Remdesivir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DA1BB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plus</a:t>
                      </a:r>
                      <a:r>
                        <a:rPr kumimoji="0" lang="en-US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59002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dexamethasone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b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(eg, with increasing need for supplemental oxygen)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59002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Dexamethasone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(eg, if remdesivir cannot be used or is unavailable)</a:t>
                      </a:r>
                    </a:p>
                    <a:p>
                      <a:pPr marL="342900" marR="0" lvl="0" indent="-2270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For patients on dexamethasone with increasing oxygen needs, can add </a:t>
                      </a: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baricitinib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or </a:t>
                      </a: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tocilizumab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170763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F097B78-C734-4FE6-8361-1970E0F2CA5C}"/>
              </a:ext>
            </a:extLst>
          </p:cNvPr>
          <p:cNvSpPr txBox="1"/>
          <p:nvPr/>
        </p:nvSpPr>
        <p:spPr bwMode="auto">
          <a:xfrm>
            <a:off x="6247900" y="4908694"/>
            <a:ext cx="56005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*If patient progresses to requiring high-flow oxygen, noninvasive ventilation, mechanical ventilation, or ECMO, complete full remdesivir course</a:t>
            </a:r>
            <a:endParaRPr lang="en-US" sz="1200" baseline="300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baseline="30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†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Tofacitinib can be used instead of baricitinib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aseline="30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‡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Sarilumab can be used instead of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tocilizumab</a:t>
            </a:r>
            <a:endParaRPr lang="en-US" sz="12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Down Arrow 7"/>
          <p:cNvSpPr/>
          <p:nvPr/>
        </p:nvSpPr>
        <p:spPr bwMode="auto">
          <a:xfrm rot="19524556">
            <a:off x="2236879" y="1875249"/>
            <a:ext cx="432102" cy="759135"/>
          </a:xfrm>
          <a:prstGeom prst="downArrow">
            <a:avLst/>
          </a:prstGeom>
          <a:solidFill>
            <a:srgbClr val="FFC000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Down Arrow 11"/>
          <p:cNvSpPr/>
          <p:nvPr/>
        </p:nvSpPr>
        <p:spPr bwMode="auto">
          <a:xfrm rot="16200000">
            <a:off x="1693244" y="3043347"/>
            <a:ext cx="432102" cy="759135"/>
          </a:xfrm>
          <a:prstGeom prst="downArrow">
            <a:avLst/>
          </a:prstGeom>
          <a:solidFill>
            <a:srgbClr val="FFC000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Down Arrow 12"/>
          <p:cNvSpPr/>
          <p:nvPr/>
        </p:nvSpPr>
        <p:spPr bwMode="auto">
          <a:xfrm rot="239099">
            <a:off x="8724117" y="1216439"/>
            <a:ext cx="432102" cy="759135"/>
          </a:xfrm>
          <a:prstGeom prst="downArrow">
            <a:avLst/>
          </a:prstGeom>
          <a:solidFill>
            <a:srgbClr val="FFC000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814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 bwMode="auto">
          <a:xfrm>
            <a:off x="609759" y="1733266"/>
            <a:ext cx="9448641" cy="244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On 4</a:t>
            </a:r>
            <a:r>
              <a:rPr lang="en-US" baseline="30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th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 day of hospitalization, he still felt chest tightness, SOB, increasing cough, and SO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 82-83%.</a:t>
            </a:r>
          </a:p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endParaRPr lang="en-US" b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trend of CRP after 4 doses of dexamethasone was increasing. (84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93116)</a:t>
            </a:r>
          </a:p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endParaRPr lang="en-US" b="0" dirty="0">
              <a:solidFill>
                <a:schemeClr val="bg1"/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Then:</a:t>
            </a:r>
          </a:p>
          <a:p>
            <a:pPr>
              <a:spcBef>
                <a:spcPct val="5000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Tocilizumab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600 mg was administered. </a:t>
            </a:r>
            <a:endParaRPr lang="en-US" b="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016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Supportive Management of </a:t>
            </a:r>
            <a:r>
              <a:rPr lang="en-US" dirty="0">
                <a:solidFill>
                  <a:srgbClr val="E1471D"/>
                </a:solidFill>
              </a:rPr>
              <a:t>Critical </a:t>
            </a:r>
            <a:r>
              <a:rPr lang="en-US" dirty="0"/>
              <a:t>COVID-19: ARDS</a:t>
            </a:r>
          </a:p>
        </p:txBody>
      </p:sp>
      <p:sp>
        <p:nvSpPr>
          <p:cNvPr id="4" name="Text Box 15">
            <a:extLst>
              <a:ext uri="{FF2B5EF4-FFF2-40B4-BE49-F238E27FC236}">
                <a16:creationId xmlns:a16="http://schemas.microsoft.com/office/drawing/2014/main" xmlns="" id="{9D213455-72BA-4D04-9CBE-2458DB85E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1" y="6368595"/>
            <a:ext cx="8021130" cy="276999"/>
          </a:xfrm>
          <a:prstGeom prst="rect">
            <a:avLst/>
          </a:prstGeom>
          <a:noFill/>
          <a:ln>
            <a:noFill/>
          </a:ln>
        </p:spPr>
        <p:txBody>
          <a:bodyPr wrap="square"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WHO. COVID-19 clinical management: living guidance. November 23, 2021. </a:t>
            </a: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xmlns="" id="{7D915A77-DE7C-42F5-81AB-5F86DE1DD722}"/>
              </a:ext>
            </a:extLst>
          </p:cNvPr>
          <p:cNvGrpSpPr>
            <a:grpSpLocks/>
          </p:cNvGrpSpPr>
          <p:nvPr/>
        </p:nvGrpSpPr>
        <p:grpSpPr bwMode="auto">
          <a:xfrm>
            <a:off x="9392911" y="6213768"/>
            <a:ext cx="2488502" cy="449064"/>
            <a:chOff x="9602074" y="3550251"/>
            <a:chExt cx="2488502" cy="44925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D1232AFC-6326-44D1-AAF3-F60FDE7908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1978" y="3550251"/>
              <a:ext cx="569913" cy="181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xmlns="" id="{603A61C9-C872-40A1-B767-55651E124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2074" y="3691599"/>
              <a:ext cx="2488502" cy="307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dirty="0">
                  <a:solidFill>
                    <a:srgbClr val="45556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Slide credit: </a:t>
              </a:r>
              <a:r>
                <a:rPr lang="en-US" altLang="en-US" sz="1400" dirty="0">
                  <a:solidFill>
                    <a:srgbClr val="455560"/>
                  </a:solidFill>
                  <a:latin typeface="Calibri" panose="020F0502020204030204" pitchFamily="34" charset="0"/>
                  <a:cs typeface="Arial" panose="020B0604020202020204" pitchFamily="34" charset="0"/>
                  <a:hlinkClick r:id="rId4"/>
                </a:rPr>
                <a:t>clinicaloptions.com</a:t>
              </a:r>
              <a:endParaRPr lang="en-US" altLang="en-US" sz="140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Group 3">
            <a:extLst>
              <a:ext uri="{FF2B5EF4-FFF2-40B4-BE49-F238E27FC236}">
                <a16:creationId xmlns:a16="http://schemas.microsoft.com/office/drawing/2014/main" xmlns="" id="{FC7B7467-1F25-4FE6-B342-7D8D2B7CD4F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27076" y="1604963"/>
          <a:ext cx="10755312" cy="3931968"/>
        </p:xfrm>
        <a:graphic>
          <a:graphicData uri="http://schemas.openxmlformats.org/drawingml/2006/table">
            <a:tbl>
              <a:tblPr/>
              <a:tblGrid>
                <a:gridCol w="21629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923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89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Patients With ARDS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Recommendation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77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Any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Provide advanced oxygen/ventilatory support if patient in respiratory distress does not respond to standard oxygen therapy and develops acute hypoxemic respiratory failure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Reserve performance of endotracheal intubation with airborne precautions for trained/experienced providers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Reserve trials of HFNO and NIV for select patients with mild ARDS; monitor for deterioration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56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Mechanically ventilated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Use lower tidal volumes (4-8 mL/kg PBW), inspiratory pressures (plateau pressure &lt;30 cmH</a:t>
                      </a:r>
                      <a:r>
                        <a:rPr kumimoji="0" lang="en-US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Apply prone ventilation 12-16 hr/day in adults with severe ARDS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Practice conservative fluid management if no tissue hypoperfusion and fluid responsiveness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 case of moderate-to-severe ARDS, higher vs lower PEEP suggested with individualized titration and monitoring; avoid neuromuscular blockade by continuous infusion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Avoid disconnecting ventilator; clamp endotracheal tube if transferring to transport ventilator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Consider airway clearance techniques in patients with excessive secretions or difficulty clearing secretions, if deemed medically appropriate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Consider ECMO referral if refractory hypoxemia persists despite lung-protective ventilation 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18448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Supportive Management of </a:t>
            </a:r>
            <a:r>
              <a:rPr lang="en-US" dirty="0">
                <a:solidFill>
                  <a:srgbClr val="E1471D"/>
                </a:solidFill>
              </a:rPr>
              <a:t>Critical </a:t>
            </a:r>
            <a:r>
              <a:rPr lang="en-US" dirty="0"/>
              <a:t>COVID-19:</a:t>
            </a:r>
            <a:br>
              <a:rPr lang="en-US" dirty="0"/>
            </a:br>
            <a:r>
              <a:rPr lang="en-US" dirty="0"/>
              <a:t>Prevention of Complications</a:t>
            </a: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xmlns="" id="{7D915A77-DE7C-42F5-81AB-5F86DE1DD722}"/>
              </a:ext>
            </a:extLst>
          </p:cNvPr>
          <p:cNvGrpSpPr>
            <a:grpSpLocks/>
          </p:cNvGrpSpPr>
          <p:nvPr/>
        </p:nvGrpSpPr>
        <p:grpSpPr bwMode="auto">
          <a:xfrm>
            <a:off x="9392911" y="6213768"/>
            <a:ext cx="2488502" cy="449064"/>
            <a:chOff x="9602074" y="3550251"/>
            <a:chExt cx="2488502" cy="44925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D1232AFC-6326-44D1-AAF3-F60FDE7908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1978" y="3550251"/>
              <a:ext cx="569913" cy="181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xmlns="" id="{603A61C9-C872-40A1-B767-55651E124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2074" y="3691599"/>
              <a:ext cx="2488502" cy="307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dirty="0">
                  <a:solidFill>
                    <a:srgbClr val="45556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Slide credit: </a:t>
              </a:r>
              <a:r>
                <a:rPr lang="en-US" altLang="en-US" sz="1400" dirty="0">
                  <a:solidFill>
                    <a:srgbClr val="455560"/>
                  </a:solidFill>
                  <a:latin typeface="Calibri" panose="020F0502020204030204" pitchFamily="34" charset="0"/>
                  <a:cs typeface="Arial" panose="020B0604020202020204" pitchFamily="34" charset="0"/>
                  <a:hlinkClick r:id="rId4"/>
                </a:rPr>
                <a:t>clinicaloptions.com</a:t>
              </a:r>
              <a:endParaRPr lang="en-US" altLang="en-US" sz="140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Group 3">
            <a:extLst>
              <a:ext uri="{FF2B5EF4-FFF2-40B4-BE49-F238E27FC236}">
                <a16:creationId xmlns:a16="http://schemas.microsoft.com/office/drawing/2014/main" xmlns="" id="{FC7B7467-1F25-4FE6-B342-7D8D2B7CD4F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27076" y="1593636"/>
          <a:ext cx="10755312" cy="4450224"/>
        </p:xfrm>
        <a:graphic>
          <a:graphicData uri="http://schemas.openxmlformats.org/drawingml/2006/table">
            <a:tbl>
              <a:tblPr/>
              <a:tblGrid>
                <a:gridCol w="27270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028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1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Attempted Outcome Reduction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Intervention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87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Days of invasive mechanical ventilation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Assess daily for readiness to breathe spontaneously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Minimize sedation (continuous or intermittent) with specific titration targets in mind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1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Ventilator-associated pneumonia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Use oral vs nasal intubation in adolescents/adults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Maintain semirecumbent patient positioning (ie, head of bed elevation 30-45°)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Use closed suctioning system; drain condensate periodically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Use new ventilator circuit per patient; exchange for same patient only if soiled/damaged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Replace heat moisture exchanger if malfunctioning, soiled, or every 5-7 days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87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Thromboembolism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Monitor for signs/symptoms (eg, stroke, DVT, pulmonary embolism, acute coronary syndrome); standard vs therapeutic/intermediate anticoagulation dosing suggested for thromboprophylaxis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87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Catheter-related bloodstream infection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Use checklist and real-time observer to confirm steps for sterile insertion, as daily reminder to remove catheter if unneeded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1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Pressure ulcers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Turn patient every 2 hr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1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Stress ulcers and GI bleeds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Administer enteral nutrition within 24-48 hr of admission, H2RAs or PPIs if risk for GI bleed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87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Antimicrobial resistance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Use empiric antimicrobials for shortest period possible, de-escalating as soon as no evidence of infection and patient clinically stable; avoid antimicrobial use if low suspicion of bacterial infection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20441113"/>
                  </a:ext>
                </a:extLst>
              </a:tr>
              <a:tr h="211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Side effects and DDIs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Consider pharmacokinetic and pharmacodynamic effects of all medications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1" name="Text Box 15">
            <a:extLst>
              <a:ext uri="{FF2B5EF4-FFF2-40B4-BE49-F238E27FC236}">
                <a16:creationId xmlns:a16="http://schemas.microsoft.com/office/drawing/2014/main" xmlns="" id="{9D213455-72BA-4D04-9CBE-2458DB85E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1" y="6368595"/>
            <a:ext cx="8021130" cy="276999"/>
          </a:xfrm>
          <a:prstGeom prst="rect">
            <a:avLst/>
          </a:prstGeom>
          <a:noFill/>
          <a:ln>
            <a:noFill/>
          </a:ln>
        </p:spPr>
        <p:txBody>
          <a:bodyPr wrap="square"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WHO. COVID-19 clinical management: living guidance. November 23, 2021. </a:t>
            </a:r>
          </a:p>
        </p:txBody>
      </p:sp>
    </p:spTree>
    <p:extLst>
      <p:ext uri="{BB962C8B-B14F-4D97-AF65-F5344CB8AC3E}">
        <p14:creationId xmlns:p14="http://schemas.microsoft.com/office/powerpoint/2010/main" xmlns="" val="450917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Supportive Management of </a:t>
            </a:r>
            <a:r>
              <a:rPr lang="en-US" dirty="0">
                <a:solidFill>
                  <a:srgbClr val="E1471D"/>
                </a:solidFill>
              </a:rPr>
              <a:t>Critical </a:t>
            </a:r>
            <a:r>
              <a:rPr lang="en-US" dirty="0"/>
              <a:t>COVID-19: </a:t>
            </a:r>
            <a:br>
              <a:rPr lang="en-US" dirty="0"/>
            </a:br>
            <a:r>
              <a:rPr lang="en-US" dirty="0"/>
              <a:t>Septic Shock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4283858"/>
            <a:ext cx="5309278" cy="1905609"/>
          </a:xfrm>
        </p:spPr>
        <p:txBody>
          <a:bodyPr/>
          <a:lstStyle/>
          <a:p>
            <a:pPr lvl="0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First-line vasopressors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Norepinephrine for adults</a:t>
            </a:r>
            <a:r>
              <a:rPr lang="en-US" baseline="30000" dirty="0">
                <a:solidFill>
                  <a:schemeClr val="bg2">
                    <a:lumMod val="10000"/>
                  </a:schemeClr>
                </a:solidFill>
              </a:rPr>
              <a:t>1,2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Epinephrine for children</a:t>
            </a:r>
            <a:r>
              <a:rPr lang="en-US" baseline="30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endParaRPr lang="en-US" baseline="30000" dirty="0"/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xmlns="" id="{7D915A77-DE7C-42F5-81AB-5F86DE1DD722}"/>
              </a:ext>
            </a:extLst>
          </p:cNvPr>
          <p:cNvGrpSpPr>
            <a:grpSpLocks/>
          </p:cNvGrpSpPr>
          <p:nvPr/>
        </p:nvGrpSpPr>
        <p:grpSpPr bwMode="auto">
          <a:xfrm>
            <a:off x="9392911" y="6213768"/>
            <a:ext cx="2488502" cy="449064"/>
            <a:chOff x="9602074" y="3550251"/>
            <a:chExt cx="2488502" cy="44925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D1232AFC-6326-44D1-AAF3-F60FDE7908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1978" y="3550251"/>
              <a:ext cx="569913" cy="181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xmlns="" id="{603A61C9-C872-40A1-B767-55651E124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2074" y="3691599"/>
              <a:ext cx="2488502" cy="307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dirty="0">
                  <a:solidFill>
                    <a:srgbClr val="45556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Slide credit: </a:t>
              </a:r>
              <a:r>
                <a:rPr lang="en-US" altLang="en-US" sz="1400" dirty="0">
                  <a:solidFill>
                    <a:srgbClr val="455560"/>
                  </a:solidFill>
                  <a:latin typeface="Calibri" panose="020F0502020204030204" pitchFamily="34" charset="0"/>
                  <a:cs typeface="Arial" panose="020B0604020202020204" pitchFamily="34" charset="0"/>
                  <a:hlinkClick r:id="rId4"/>
                </a:rPr>
                <a:t>clinicaloptions.com</a:t>
              </a:r>
              <a:endParaRPr lang="en-US" altLang="en-US" sz="140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0" name="Group 3">
            <a:extLst>
              <a:ext uri="{FF2B5EF4-FFF2-40B4-BE49-F238E27FC236}">
                <a16:creationId xmlns:a16="http://schemas.microsoft.com/office/drawing/2014/main" xmlns="" id="{FC7B7467-1F25-4FE6-B342-7D8D2B7CD4F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22313" y="1610438"/>
          <a:ext cx="5373687" cy="2468928"/>
        </p:xfrm>
        <a:graphic>
          <a:graphicData uri="http://schemas.openxmlformats.org/drawingml/2006/table">
            <a:tbl>
              <a:tblPr/>
              <a:tblGrid>
                <a:gridCol w="53736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84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Diagnosis</a:t>
                      </a:r>
                      <a:endParaRPr kumimoji="0" lang="en-US" sz="16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441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Adults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: Infection suspected/confirmed, vasopressors required to maintain MAP ≥ 65 mm Hg, and lactate 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≥2 mmol/L without hypovolemia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034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Children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: Any hypotension or ≥2 of the following—altered mental state, brady/tachycardia, prolonged capillary refill or feeble pulses, tachypnea, mottled/cold skin or petechial/purpuric rash, increased lactate, oliguria, hyper/hypothermia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1" name="Group 3">
            <a:extLst>
              <a:ext uri="{FF2B5EF4-FFF2-40B4-BE49-F238E27FC236}">
                <a16:creationId xmlns:a16="http://schemas.microsoft.com/office/drawing/2014/main" xmlns="" id="{94D35D22-4DAE-4448-8B67-98D9B5BD81A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280905" y="1610439"/>
          <a:ext cx="5201300" cy="3571756"/>
        </p:xfrm>
        <a:graphic>
          <a:graphicData uri="http://schemas.openxmlformats.org/drawingml/2006/table">
            <a:tbl>
              <a:tblPr/>
              <a:tblGrid>
                <a:gridCol w="5201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491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Resuscitation Strategies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144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Adults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: Give buffered/balanced crystalloids; give vasopressors if shock continues during/after fluid resuscitation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9261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Assess for fluid overload after each bolus; if present (or no response to fluid), reduce or discontinue fluid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028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Avoid hypotonic crystalloids, starches, or gelatins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911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Place arterial catheter for adult patients who require vasopressors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1144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Consider dobutamine if poor perfusion and cardiac dysfunction persist after reaching MAP target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4" name="Text Box 15">
            <a:extLst>
              <a:ext uri="{FF2B5EF4-FFF2-40B4-BE49-F238E27FC236}">
                <a16:creationId xmlns:a16="http://schemas.microsoft.com/office/drawing/2014/main" xmlns="" id="{C7A46B24-57E8-404F-B885-94F52BE86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1" y="6173769"/>
            <a:ext cx="8435974" cy="461665"/>
          </a:xfrm>
          <a:prstGeom prst="rect">
            <a:avLst/>
          </a:prstGeom>
          <a:noFill/>
          <a:ln>
            <a:noFill/>
          </a:ln>
        </p:spPr>
        <p:txBody>
          <a:bodyPr wrap="square"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1. NIH COVID-19 Treatment Guidelines. Care of critically ill patients with COVID-19. Hemodynamics. Last updated July 8, 2021.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2. WHO. COVID-19 clinical management: living guidance. November 23, 2021. </a:t>
            </a:r>
          </a:p>
        </p:txBody>
      </p:sp>
    </p:spTree>
    <p:extLst>
      <p:ext uri="{BB962C8B-B14F-4D97-AF65-F5344CB8AC3E}">
        <p14:creationId xmlns:p14="http://schemas.microsoft.com/office/powerpoint/2010/main" xmlns="" val="2188730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about anti-coagulant therapy in this patient?</a:t>
            </a:r>
          </a:p>
          <a:p>
            <a:r>
              <a:rPr lang="en-US" dirty="0" smtClean="0"/>
              <a:t>Prophylactic?</a:t>
            </a:r>
          </a:p>
          <a:p>
            <a:r>
              <a:rPr lang="en-US" dirty="0" smtClean="0"/>
              <a:t>Therapeutics? </a:t>
            </a:r>
          </a:p>
          <a:p>
            <a:r>
              <a:rPr lang="en-US" dirty="0" smtClean="0"/>
              <a:t>Low dose vs high dose?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601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E9DB2008-2DFB-49C1-918B-17D32AA51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Laboratory Predictors of Thrombosis in COVID-19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xmlns="" id="{EC9C7299-6D49-4863-8F4A-0DC8C54F5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9" y="6425745"/>
            <a:ext cx="80105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None/>
              <a:defRPr/>
            </a:pPr>
            <a:r>
              <a:rPr lang="en-US" altLang="en-US" sz="120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Al-Samkari. Blood. 2020;136:489. </a:t>
            </a:r>
          </a:p>
        </p:txBody>
      </p:sp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xmlns="" id="{07CA22FC-F71A-4D28-B88B-0B3EFF4E582F}"/>
              </a:ext>
            </a:extLst>
          </p:cNvPr>
          <p:cNvGraphicFramePr>
            <a:graphicFrameLocks/>
          </p:cNvGraphicFramePr>
          <p:nvPr/>
        </p:nvGraphicFramePr>
        <p:xfrm>
          <a:off x="723900" y="1600200"/>
          <a:ext cx="5376672" cy="4267200"/>
        </p:xfrm>
        <a:graphic>
          <a:graphicData uri="http://schemas.openxmlformats.org/drawingml/2006/table">
            <a:tbl>
              <a:tblPr firstRow="1" bandRow="1"/>
              <a:tblGrid>
                <a:gridCol w="17324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395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9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077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929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Median Value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Thrombotic or Bleeding Complication </a:t>
                      </a:r>
                    </a:p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347)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Thrombotic Complication </a:t>
                      </a:r>
                    </a:p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38)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Value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29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D-dimer, ng/mL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Initial 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Minimum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Peak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891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760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1377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1538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1336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4001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.0002</a:t>
                      </a: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.0006</a:t>
                      </a: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&lt;.0001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29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Fibrinogen, mg/dL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Initial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Minimum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Peak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579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549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696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669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.0045</a:t>
                      </a: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.0028</a:t>
                      </a: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.0001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29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CRP</a:t>
                      </a:r>
                      <a:r>
                        <a:rPr lang="en-US" sz="1600" b="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mg/L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Initial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Minimum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Peak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63.3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35.4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130.3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124.7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94.2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277.7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.0011</a:t>
                      </a: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&lt;.0001</a:t>
                      </a: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&lt;.0001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xmlns="" id="{B4009F42-2EF2-4029-B00E-FD49FC39F21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358128" y="1600200"/>
          <a:ext cx="5109973" cy="3200400"/>
        </p:xfrm>
        <a:graphic>
          <a:graphicData uri="http://schemas.openxmlformats.org/drawingml/2006/table">
            <a:tbl>
              <a:tblPr firstRow="1" bandRow="1"/>
              <a:tblGrid>
                <a:gridCol w="14102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68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534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94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31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Median Value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Thrombotic </a:t>
                      </a:r>
                    </a:p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 Bleeding Complication </a:t>
                      </a:r>
                    </a:p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347)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Thrombotic Complication </a:t>
                      </a:r>
                    </a:p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38)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Value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1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ESR, mm/hr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Initial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Minimum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Peak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.020</a:t>
                      </a: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.079</a:t>
                      </a: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.0077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31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Ferritin, </a:t>
                      </a:r>
                      <a:r>
                        <a:rPr lang="el-GR" sz="1600" b="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g/L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Initial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Minimum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Peak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504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453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825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750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.015</a:t>
                      </a: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.0056</a:t>
                      </a: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.0020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4000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67BCA9-9C39-4F80-839F-E283AAF0F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Endotheliitis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16D569-234C-45AC-9538-9C8D9F69C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/>
              <a:t>Postulated to be a central feature of pathophysiology</a:t>
            </a:r>
            <a:r>
              <a:rPr kumimoji="0" lang="en-US" sz="28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</a:t>
            </a:r>
            <a:endParaRPr lang="en-US" dirty="0"/>
          </a:p>
          <a:p>
            <a:r>
              <a:rPr lang="en-US" dirty="0"/>
              <a:t>SARS-CoV-2 binds to host cells via the ACE2 receptor</a:t>
            </a:r>
            <a:r>
              <a:rPr lang="en-US" baseline="30000" dirty="0"/>
              <a:t>1,2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/>
              <a:t>High density of ACE2 receptors on endothelial cells</a:t>
            </a:r>
            <a:r>
              <a:rPr kumimoji="0" lang="en-US" sz="28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1,2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/>
              <a:t>Endotheliitis and viral inclusions in endothelial cells have been reported in COVID-19 autopsy series</a:t>
            </a:r>
            <a:r>
              <a:rPr kumimoji="0" lang="en-US" sz="28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xmlns="" id="{17404054-600D-4281-BCCC-C668DEC56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9" y="6420030"/>
            <a:ext cx="80105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None/>
              <a:defRPr/>
            </a:pPr>
            <a:r>
              <a:rPr lang="en-US" altLang="en-US" sz="120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1. Ackermann. NEJM. 2020;383:120. 2. </a:t>
            </a:r>
            <a:r>
              <a:rPr lang="da-DK" altLang="en-US" sz="120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Varga. Lancet. 2020;395:1417.</a:t>
            </a:r>
          </a:p>
        </p:txBody>
      </p:sp>
    </p:spTree>
    <p:extLst>
      <p:ext uri="{BB962C8B-B14F-4D97-AF65-F5344CB8AC3E}">
        <p14:creationId xmlns:p14="http://schemas.microsoft.com/office/powerpoint/2010/main" xmlns="" val="314885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269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E5E509A7-5B1E-46C0-802B-CE8D0AAE8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Dose Anticoagulation and </a:t>
            </a:r>
            <a:br>
              <a:rPr lang="en-US" dirty="0"/>
            </a:br>
            <a:r>
              <a:rPr lang="en-US" dirty="0"/>
              <a:t>In-Hospital Survival Among Patients With COVID-19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A6CDC90-83E2-4CC7-B8AD-C0A3440BB6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>
                <a:cs typeface="Calibri" panose="020F0502020204030204" pitchFamily="34" charset="0"/>
              </a:rPr>
              <a:t>Single-center, retrospective study at Mount Sinai Health System, New York, compared survival with treatment dose anticoagulation vs prophylactic dose or no anticoagulation in hospitalized patients with COVID-19, March 14 - April 11, 2020 (N = 2773)</a:t>
            </a:r>
          </a:p>
          <a:p>
            <a:pPr lvl="1"/>
            <a:r>
              <a:rPr lang="en-US" sz="2200" dirty="0">
                <a:cs typeface="Calibri" panose="020F0502020204030204" pitchFamily="34" charset="0"/>
              </a:rPr>
              <a:t>Median hospitalization duration: </a:t>
            </a:r>
            <a:br>
              <a:rPr lang="en-US" sz="2200" dirty="0">
                <a:cs typeface="Calibri" panose="020F0502020204030204" pitchFamily="34" charset="0"/>
              </a:rPr>
            </a:br>
            <a:r>
              <a:rPr lang="en-US" sz="2200" dirty="0">
                <a:cs typeface="Calibri" panose="020F0502020204030204" pitchFamily="34" charset="0"/>
              </a:rPr>
              <a:t>5 days</a:t>
            </a:r>
          </a:p>
          <a:p>
            <a:pPr lvl="1"/>
            <a:r>
              <a:rPr lang="en-US" sz="2200" dirty="0">
                <a:cs typeface="Calibri" panose="020F0502020204030204" pitchFamily="34" charset="0"/>
              </a:rPr>
              <a:t>Median 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anticoagulation</a:t>
            </a:r>
            <a:r>
              <a:rPr lang="en-US" sz="2200" dirty="0">
                <a:cs typeface="Calibri" panose="020F0502020204030204" pitchFamily="34" charset="0"/>
              </a:rPr>
              <a:t> duration: </a:t>
            </a:r>
            <a:br>
              <a:rPr lang="en-US" sz="2200" dirty="0">
                <a:cs typeface="Calibri" panose="020F0502020204030204" pitchFamily="34" charset="0"/>
              </a:rPr>
            </a:br>
            <a:r>
              <a:rPr lang="en-US" sz="2200" dirty="0">
                <a:cs typeface="Calibri" panose="020F0502020204030204" pitchFamily="34" charset="0"/>
              </a:rPr>
              <a:t>3 days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CF4EC8E2-57FF-4B60-9927-AFF29521CE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1413445"/>
          </a:xfrm>
        </p:spPr>
        <p:txBody>
          <a:bodyPr/>
          <a:lstStyle/>
          <a:p>
            <a:r>
              <a:rPr lang="en-US" sz="2400" dirty="0"/>
              <a:t>Longer duration of TDAC associated with reduced mortality risk (aHR*: 0.86/day; 95% CI: 0.82-0.89;</a:t>
            </a:r>
            <a:r>
              <a:rPr lang="en-US" sz="2400" i="1" dirty="0"/>
              <a:t> P </a:t>
            </a:r>
            <a:r>
              <a:rPr lang="en-US" sz="2400" dirty="0"/>
              <a:t>&lt;.001)</a:t>
            </a:r>
          </a:p>
          <a:p>
            <a:endParaRPr lang="en-US" dirty="0"/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xmlns="" id="{F940CDAF-F7CB-46AC-8CC2-6B360E7F3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9" y="6420030"/>
            <a:ext cx="80105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None/>
              <a:defRPr/>
            </a:pPr>
            <a:r>
              <a:rPr lang="da-DK" altLang="en-US" sz="120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Paranjpe. JACC. 2020;76:122.</a:t>
            </a:r>
          </a:p>
        </p:txBody>
      </p:sp>
      <p:graphicFrame>
        <p:nvGraphicFramePr>
          <p:cNvPr id="13" name="Group 3">
            <a:extLst>
              <a:ext uri="{FF2B5EF4-FFF2-40B4-BE49-F238E27FC236}">
                <a16:creationId xmlns:a16="http://schemas.microsoft.com/office/drawing/2014/main" xmlns="" id="{D8D7DEE5-B0DA-4B76-8B8E-5DF50EA7AA3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096000" y="2746122"/>
          <a:ext cx="5372100" cy="2651840"/>
        </p:xfrm>
        <a:graphic>
          <a:graphicData uri="http://schemas.openxmlformats.org/drawingml/2006/table">
            <a:tbl>
              <a:tblPr/>
              <a:tblGrid>
                <a:gridCol w="28325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73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722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63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Outcome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TDAC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 = 786)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 TDAC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 = 1987)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1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In-hospital mortality, %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22.5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22.8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176467"/>
                  </a:ext>
                </a:extLst>
              </a:tr>
              <a:tr h="1521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Median survival, days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04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Mechanical ventilation, %</a:t>
                      </a:r>
                    </a:p>
                    <a:p>
                      <a:pPr marL="3429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In-hospital mortality, %</a:t>
                      </a:r>
                    </a:p>
                    <a:p>
                      <a:pPr marL="3429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Median survival, days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29.8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8.1</a:t>
                      </a:r>
                      <a:r>
                        <a:rPr lang="en-US" sz="1800" b="0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†</a:t>
                      </a:r>
                      <a:endParaRPr kumimoji="0" lang="en-US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62.7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1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Major bleeding, %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D902775-2DCA-4B5C-A29D-8B4B7CAC855C}"/>
              </a:ext>
            </a:extLst>
          </p:cNvPr>
          <p:cNvSpPr txBox="1"/>
          <p:nvPr/>
        </p:nvSpPr>
        <p:spPr bwMode="auto">
          <a:xfrm>
            <a:off x="723900" y="5781092"/>
            <a:ext cx="111575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*Adjusted for age, sex, ethnicity, BMI, history of hypertension, heart failure, atrial fibrillation, type 2 diabetes, anticoagulation use prior to hospitalization, and admission date. </a:t>
            </a:r>
            <a:r>
              <a:rPr lang="en-US" sz="1400" baseline="30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†</a:t>
            </a:r>
            <a:r>
              <a:rPr lang="en-US" sz="1400" i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&lt;.001.</a:t>
            </a:r>
          </a:p>
        </p:txBody>
      </p:sp>
      <p:sp>
        <p:nvSpPr>
          <p:cNvPr id="3" name="Oval 2"/>
          <p:cNvSpPr/>
          <p:nvPr/>
        </p:nvSpPr>
        <p:spPr bwMode="auto">
          <a:xfrm>
            <a:off x="8867419" y="3308782"/>
            <a:ext cx="2591432" cy="504967"/>
          </a:xfrm>
          <a:prstGeom prst="ellipse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357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2F1AEC0B-72D7-460F-BD99-8BA382B90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Prophylactic Dose vs Therapeutic Dose </a:t>
            </a:r>
            <a:br>
              <a:rPr lang="en-US" dirty="0"/>
            </a:br>
            <a:r>
              <a:rPr lang="en-US" dirty="0"/>
              <a:t>Anticoagulation in COVID-19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A384740-E2E0-4E0B-AF84-84AB15A85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2052038"/>
          </a:xfrm>
        </p:spPr>
        <p:txBody>
          <a:bodyPr/>
          <a:lstStyle/>
          <a:p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Retrospective, 2-center, cohort study comparing in-hospital mortality </a:t>
            </a:r>
            <a:r>
              <a:rPr lang="en-US" sz="2400" kern="1200" noProof="0" dirty="0">
                <a:solidFill>
                  <a:prstClr val="black"/>
                </a:solidFill>
                <a:cs typeface="Calibri" panose="020F0502020204030204" pitchFamily="34" charset="0"/>
              </a:rPr>
              <a:t>with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prophylactic vs therapeutic AC dosing of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2400" kern="1200" dirty="0">
                <a:solidFill>
                  <a:prstClr val="black"/>
                </a:solidFill>
                <a:cs typeface="Calibri" panose="020F0502020204030204" pitchFamily="34" charset="0"/>
              </a:rPr>
              <a:t>enoxaparin or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heparin 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begun preemptively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at admission, April 1-25, 2020 (N = 374)</a:t>
            </a:r>
            <a:r>
              <a:rPr lang="en-US" sz="2400" kern="1200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en-US" sz="2200" kern="1200" dirty="0">
                <a:solidFill>
                  <a:prstClr val="black"/>
                </a:solidFill>
                <a:ea typeface="+mn-ea"/>
                <a:cs typeface="Calibri" panose="020F0502020204030204" pitchFamily="34" charset="0"/>
              </a:rPr>
              <a:t>E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xcluded therapeutic AC for thrombotic indication; prophylactic AC group received only prophylactic dosing for whole inpatient duration</a:t>
            </a:r>
          </a:p>
          <a:p>
            <a:pPr marL="0" indent="0">
              <a:buNone/>
            </a:pP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2" name="Text Box 11">
            <a:extLst>
              <a:ext uri="{FF2B5EF4-FFF2-40B4-BE49-F238E27FC236}">
                <a16:creationId xmlns:a16="http://schemas.microsoft.com/office/drawing/2014/main" xmlns="" id="{91C0B367-4C2B-4280-ADDA-D6EE829B4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9" y="6420030"/>
            <a:ext cx="80105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None/>
              <a:defRPr/>
            </a:pPr>
            <a:r>
              <a:rPr lang="en-US" altLang="en-US" sz="120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Motta. </a:t>
            </a:r>
            <a:r>
              <a:rPr lang="ro-RO" altLang="en-US" sz="120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Crit Care Explor. 2020;2:e0309.</a:t>
            </a:r>
          </a:p>
        </p:txBody>
      </p:sp>
      <p:graphicFrame>
        <p:nvGraphicFramePr>
          <p:cNvPr id="3" name="Group 3">
            <a:extLst>
              <a:ext uri="{FF2B5EF4-FFF2-40B4-BE49-F238E27FC236}">
                <a16:creationId xmlns:a16="http://schemas.microsoft.com/office/drawing/2014/main" xmlns="" id="{51B19B27-1117-4B83-B901-FA4491BD722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23901" y="3565085"/>
          <a:ext cx="10744200" cy="2286064"/>
        </p:xfrm>
        <a:graphic>
          <a:graphicData uri="http://schemas.openxmlformats.org/drawingml/2006/table">
            <a:tbl>
              <a:tblPr/>
              <a:tblGrid>
                <a:gridCol w="31459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626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35584">
                  <a:extLst>
                    <a:ext uri="{9D8B030D-6E8A-4147-A177-3AD203B41FA5}">
                      <a16:colId xmlns:a16="http://schemas.microsoft.com/office/drawing/2014/main" xmlns="" val="3371798880"/>
                    </a:ext>
                  </a:extLst>
                </a:gridCol>
              </a:tblGrid>
              <a:tr h="255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Outcome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Prophylactic Dose AC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 = 299)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Therapeutic Dose AC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 = 75)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5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In-hospital mortality, %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14.4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38.7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176467"/>
                  </a:ext>
                </a:extLst>
              </a:tr>
              <a:tr h="255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Crude risk ratio (95% CI)</a:t>
                      </a:r>
                    </a:p>
                    <a:p>
                      <a:pPr marL="3429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 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value</a:t>
                      </a:r>
                      <a:endParaRPr kumimoji="0" lang="en-US" sz="18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55560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2.7 (1.8-4.0)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&lt;.001</a:t>
                      </a:r>
                    </a:p>
                  </a:txBody>
                  <a:tcPr marL="121699" marR="121699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Adjusted risk ratio* (95% CI)</a:t>
                      </a:r>
                    </a:p>
                    <a:p>
                      <a:pPr marL="3429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 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value</a:t>
                      </a:r>
                      <a:endParaRPr kumimoji="0" lang="en-US" sz="18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55560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2.3 (1.0-4.9)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.04</a:t>
                      </a:r>
                    </a:p>
                  </a:txBody>
                  <a:tcPr marL="121699" marR="121699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F3FEA3-992C-4772-98A9-6EAE51CC82F3}"/>
              </a:ext>
            </a:extLst>
          </p:cNvPr>
          <p:cNvSpPr txBox="1"/>
          <p:nvPr/>
        </p:nvSpPr>
        <p:spPr bwMode="auto">
          <a:xfrm>
            <a:off x="723899" y="5850885"/>
            <a:ext cx="107442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*Full logistic model included AC dosage, age, ethnicity, diabetes, history of heart disease or cancer, hyperlipidemia, intensive care, peak CRP, mechanical ventilation, and antibiotic use.</a:t>
            </a:r>
          </a:p>
        </p:txBody>
      </p:sp>
      <p:sp>
        <p:nvSpPr>
          <p:cNvPr id="11" name="Down Arrow 10"/>
          <p:cNvSpPr/>
          <p:nvPr/>
        </p:nvSpPr>
        <p:spPr bwMode="auto">
          <a:xfrm rot="239099">
            <a:off x="5638041" y="2879448"/>
            <a:ext cx="432102" cy="759135"/>
          </a:xfrm>
          <a:prstGeom prst="downArrow">
            <a:avLst/>
          </a:prstGeom>
          <a:solidFill>
            <a:srgbClr val="FFC000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069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901E53-E090-4BDF-AA70-5059C6631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Guidance on Thromboprophylaxis</a:t>
            </a:r>
          </a:p>
        </p:txBody>
      </p:sp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xmlns="" id="{0172A9C8-9763-4633-984F-F54BF0FB18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3441501"/>
              </p:ext>
            </p:extLst>
          </p:nvPr>
        </p:nvGraphicFramePr>
        <p:xfrm>
          <a:off x="709797" y="1767280"/>
          <a:ext cx="10772406" cy="3810032"/>
        </p:xfrm>
        <a:graphic>
          <a:graphicData uri="http://schemas.openxmlformats.org/drawingml/2006/table">
            <a:tbl>
              <a:tblPr/>
              <a:tblGrid>
                <a:gridCol w="54307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41689">
                  <a:extLst>
                    <a:ext uri="{9D8B030D-6E8A-4147-A177-3AD203B41FA5}">
                      <a16:colId xmlns:a16="http://schemas.microsoft.com/office/drawing/2014/main" xmlns="" val="4256074120"/>
                    </a:ext>
                  </a:extLst>
                </a:gridCol>
              </a:tblGrid>
              <a:tr h="255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NIH</a:t>
                      </a:r>
                      <a:r>
                        <a:rPr kumimoji="0" lang="en-US" sz="17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ASH</a:t>
                      </a:r>
                      <a:r>
                        <a:rPr kumimoji="0" lang="en-US" sz="17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5048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Hospitalized adults with COVID-19 should receive </a:t>
                      </a:r>
                      <a:r>
                        <a:rPr kumimoji="0" lang="en-US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prophylactic dose anticoagulation</a:t>
                      </a:r>
                    </a:p>
                    <a:p>
                      <a:pPr marL="182880" marR="0" lvl="0" indent="-18288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Anticoagulant or antiplatelet therapy should not be used to prevent arterial thrombosis outside of the usual SoC for patients without COVID-19</a:t>
                      </a:r>
                    </a:p>
                    <a:p>
                      <a:pPr marL="182880" marR="0" lvl="0" indent="-18288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Currently insufficient data to recommend for or against the use of thrombolytics or increasing anticoagulant doses for VTE prophylaxis in hospitalized COVID-19 patients outside of clinical trial</a:t>
                      </a:r>
                    </a:p>
                    <a:p>
                      <a:pPr marL="182880" marR="0" lvl="0" indent="-18288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Hospitalized patients </a:t>
                      </a:r>
                      <a:r>
                        <a:rPr kumimoji="0" lang="en-US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should not be routinely discharged </a:t>
                      </a:r>
                      <a:r>
                        <a:rPr kumimoji="0" lang="en-US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on VTE prophylaxis (extended VTE prophylaxis can be considered in patients with low bleeding risk and high VTE risk)</a:t>
                      </a:r>
                    </a:p>
                  </a:txBody>
                  <a:tcPr marL="121699" marR="121699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All hospitalized adults with COVID-19 should receive thromboprophylaxis with low-molecular-weight heparin over unfractionated heparin, unless bleeding risk outweighs thrombosis risk</a:t>
                      </a:r>
                    </a:p>
                    <a:p>
                      <a:pPr marL="182880" marR="0" lvl="0" indent="-18288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Fondaparinux is recommended in the setting of heparin-induced thrombocytopenia</a:t>
                      </a:r>
                    </a:p>
                    <a:p>
                      <a:pPr marL="182880" marR="0" lvl="0" indent="-18288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 patients in whom anticoagulants are contraindicated or unavailable, use mechanical thromboprophylaxis (eg, pneumatic compression devices)</a:t>
                      </a:r>
                    </a:p>
                    <a:p>
                      <a:pPr marL="182880" marR="0" lvl="0" indent="-18288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5556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Full-dose, rather than prophylactic dose, anticoagulation should be used in patients with acute COVID-19 even if no suspected or confirmed VTE or other indication for anticoagulation</a:t>
                      </a:r>
                    </a:p>
                  </a:txBody>
                  <a:tcPr marL="121699" marR="121699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176467"/>
                  </a:ext>
                </a:extLst>
              </a:tr>
            </a:tbl>
          </a:graphicData>
        </a:graphic>
      </p:graphicFrame>
      <p:sp>
        <p:nvSpPr>
          <p:cNvPr id="11" name="Text Box 15">
            <a:extLst>
              <a:ext uri="{FF2B5EF4-FFF2-40B4-BE49-F238E27FC236}">
                <a16:creationId xmlns:a16="http://schemas.microsoft.com/office/drawing/2014/main" xmlns="" id="{A0748DC2-C2EB-4F0A-9E37-C4EBBB619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" y="6053873"/>
            <a:ext cx="8493109" cy="646331"/>
          </a:xfrm>
          <a:prstGeom prst="rect">
            <a:avLst/>
          </a:prstGeom>
          <a:noFill/>
          <a:ln>
            <a:noFill/>
          </a:ln>
        </p:spPr>
        <p:txBody>
          <a:bodyPr wrap="square"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1. NIH. COVID-19 Treatment Guidelines. Antithrombotic therapy in patients with COVID-19. Last updated February 24, 2022.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2. American Society of Hematology. COVID-19 and VTE/anticoagulation: FAQs. Last updated February 2, 2022.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3. Spyropoulos. J Thromb Haemost. 2020;18:1859. 4. Moores. Chest. 2020;158:1143.</a:t>
            </a:r>
            <a:endParaRPr lang="en-US" altLang="en-US" sz="1200" b="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6A6AF4B-6589-4A3E-BF36-82D41CDFB533}"/>
              </a:ext>
            </a:extLst>
          </p:cNvPr>
          <p:cNvSpPr txBox="1"/>
          <p:nvPr/>
        </p:nvSpPr>
        <p:spPr bwMode="auto">
          <a:xfrm>
            <a:off x="709796" y="5588856"/>
            <a:ext cx="1075830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*Additional recommendations available from the International Society on Thrombosis and Haemostasis,</a:t>
            </a:r>
            <a:r>
              <a:rPr lang="en-US" sz="1500" baseline="30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and CHEST.</a:t>
            </a:r>
            <a:r>
              <a:rPr lang="en-US" sz="1500" baseline="30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C55980E-4368-43A1-BCC6-C2C8E0AC0448}"/>
              </a:ext>
            </a:extLst>
          </p:cNvPr>
          <p:cNvSpPr txBox="1"/>
          <p:nvPr/>
        </p:nvSpPr>
        <p:spPr bwMode="auto">
          <a:xfrm>
            <a:off x="709797" y="1309643"/>
            <a:ext cx="1102500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4DA1BB"/>
              </a:buClr>
              <a:buFont typeface="Wingdings" pitchFamily="2" charset="2"/>
              <a:buNone/>
              <a:defRPr/>
            </a:pPr>
            <a:r>
              <a:rPr lang="en-GB" sz="22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Recommending Organization*</a:t>
            </a:r>
          </a:p>
        </p:txBody>
      </p:sp>
    </p:spTree>
    <p:extLst>
      <p:ext uri="{BB962C8B-B14F-4D97-AF65-F5344CB8AC3E}">
        <p14:creationId xmlns:p14="http://schemas.microsoft.com/office/powerpoint/2010/main" xmlns="" val="69572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patient is relatively stable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Does he need re-imaging?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would </a:t>
            </a:r>
            <a:r>
              <a:rPr lang="en-US" dirty="0" smtClean="0"/>
              <a:t>the patient </a:t>
            </a:r>
            <a:r>
              <a:rPr lang="en-US" dirty="0"/>
              <a:t>be discharged from hospital?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would </a:t>
            </a:r>
            <a:r>
              <a:rPr lang="en-US" dirty="0" smtClean="0"/>
              <a:t>isolation </a:t>
            </a:r>
            <a:r>
              <a:rPr lang="en-US" dirty="0"/>
              <a:t>be </a:t>
            </a:r>
            <a:r>
              <a:rPr lang="en-US" dirty="0" smtClean="0"/>
              <a:t>discontinued?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870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36B5F10-AA33-4E69-ABA6-DCC30E0184CB}"/>
              </a:ext>
            </a:extLst>
          </p:cNvPr>
          <p:cNvSpPr txBox="1"/>
          <p:nvPr/>
        </p:nvSpPr>
        <p:spPr bwMode="auto">
          <a:xfrm>
            <a:off x="716381" y="2247198"/>
            <a:ext cx="5080157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mpd="sng" algn="ctr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 eaLnBrk="0" fontAlgn="base" hangingPunct="0">
              <a:spcAft>
                <a:spcPct val="0"/>
              </a:spcAft>
              <a:defRPr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≥24 hr since resolution </a:t>
            </a:r>
          </a:p>
          <a:p>
            <a:pPr algn="ctr" eaLnBrk="0" fontAlgn="base" hangingPunct="0">
              <a:spcAft>
                <a:spcPct val="0"/>
              </a:spcAft>
              <a:defRPr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of fever, last antipyretics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21C452-B723-44D7-8D89-A493A832E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CDC: Discontinuation of Transmission-Based </a:t>
            </a:r>
            <a:br>
              <a:rPr lang="en-US" dirty="0"/>
            </a:br>
            <a:r>
              <a:rPr lang="en-US" dirty="0"/>
              <a:t>Precautions for Patients With Confirmed SARS-CoV-2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3ECB1B2-68C2-42CD-9BA2-FDA0848852F9}"/>
              </a:ext>
            </a:extLst>
          </p:cNvPr>
          <p:cNvSpPr/>
          <p:nvPr/>
        </p:nvSpPr>
        <p:spPr bwMode="auto">
          <a:xfrm>
            <a:off x="711041" y="1605635"/>
            <a:ext cx="5090836" cy="49202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50826B1-FC8B-4DEA-86D1-AF4A4BE69F24}"/>
              </a:ext>
            </a:extLst>
          </p:cNvPr>
          <p:cNvSpPr txBox="1"/>
          <p:nvPr/>
        </p:nvSpPr>
        <p:spPr bwMode="auto">
          <a:xfrm>
            <a:off x="1321896" y="1605635"/>
            <a:ext cx="38691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Symptom-Based Strategy*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68A1F7C-994D-4E24-8761-9A53F08E8AF1}"/>
              </a:ext>
            </a:extLst>
          </p:cNvPr>
          <p:cNvSpPr txBox="1"/>
          <p:nvPr/>
        </p:nvSpPr>
        <p:spPr bwMode="auto">
          <a:xfrm>
            <a:off x="1380009" y="3041991"/>
            <a:ext cx="37529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And</a:t>
            </a:r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xmlns="" id="{B2584E31-D4DD-4CF7-AFC0-6344FC90D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91" y="6368595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spc="-1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https://www.cdc.gov/coronavirus/2019-ncov/hcp/infection-control-recommendations.html</a:t>
            </a:r>
          </a:p>
        </p:txBody>
      </p:sp>
      <p:grpSp>
        <p:nvGrpSpPr>
          <p:cNvPr id="16" name="Group 1">
            <a:extLst>
              <a:ext uri="{FF2B5EF4-FFF2-40B4-BE49-F238E27FC236}">
                <a16:creationId xmlns:a16="http://schemas.microsoft.com/office/drawing/2014/main" xmlns="" id="{FF59B95E-0AE0-4BA8-9F6D-C114F01215C6}"/>
              </a:ext>
            </a:extLst>
          </p:cNvPr>
          <p:cNvGrpSpPr>
            <a:grpSpLocks/>
          </p:cNvGrpSpPr>
          <p:nvPr/>
        </p:nvGrpSpPr>
        <p:grpSpPr bwMode="auto">
          <a:xfrm>
            <a:off x="9392911" y="6213768"/>
            <a:ext cx="2488502" cy="449064"/>
            <a:chOff x="9602074" y="3550251"/>
            <a:chExt cx="2488502" cy="44925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67E7F0C4-75FB-4F29-9A6F-31C0E7DDE2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1978" y="3550251"/>
              <a:ext cx="569913" cy="181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xmlns="" id="{F153F296-9D26-42A3-8D3D-610991726B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2074" y="3691599"/>
              <a:ext cx="2488502" cy="307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dirty="0">
                  <a:solidFill>
                    <a:srgbClr val="45556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Slide credit: </a:t>
              </a:r>
              <a:r>
                <a:rPr lang="en-US" altLang="en-US" sz="1400" dirty="0">
                  <a:solidFill>
                    <a:srgbClr val="455560"/>
                  </a:solidFill>
                  <a:latin typeface="Calibri" panose="020F0502020204030204" pitchFamily="34" charset="0"/>
                  <a:cs typeface="Arial" panose="020B0604020202020204" pitchFamily="34" charset="0"/>
                  <a:hlinkClick r:id="rId3"/>
                </a:rPr>
                <a:t>clinicaloptions.com</a:t>
              </a:r>
              <a:endParaRPr lang="en-US" altLang="en-US" sz="1400" dirty="0">
                <a:solidFill>
                  <a:srgbClr val="45556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B718091-9532-46EF-8BBE-567DF2A48F64}"/>
              </a:ext>
            </a:extLst>
          </p:cNvPr>
          <p:cNvSpPr txBox="1"/>
          <p:nvPr/>
        </p:nvSpPr>
        <p:spPr bwMode="auto">
          <a:xfrm>
            <a:off x="716381" y="3520082"/>
            <a:ext cx="5080157" cy="769441"/>
          </a:xfrm>
          <a:prstGeom prst="rect">
            <a:avLst/>
          </a:prstGeom>
          <a:solidFill>
            <a:srgbClr val="DBECF1"/>
          </a:solidFill>
          <a:ln w="28575" cmpd="sng" algn="ctr">
            <a:solidFill>
              <a:srgbClr val="FFFFFF"/>
            </a:solidFill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 eaLnBrk="0" fontAlgn="base" hangingPunct="0">
              <a:spcAft>
                <a:spcPct val="0"/>
              </a:spcAft>
              <a:defRPr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Improvement in symptoms </a:t>
            </a:r>
          </a:p>
          <a:p>
            <a:pPr algn="ctr" eaLnBrk="0" fontAlgn="base" hangingPunct="0">
              <a:spcAft>
                <a:spcPct val="0"/>
              </a:spcAft>
              <a:defRPr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(eg, cough, shortness of breath)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E2039E1-DC60-4611-987A-DB6397254CA9}"/>
              </a:ext>
            </a:extLst>
          </p:cNvPr>
          <p:cNvSpPr txBox="1"/>
          <p:nvPr/>
        </p:nvSpPr>
        <p:spPr bwMode="auto">
          <a:xfrm>
            <a:off x="1380009" y="4317000"/>
            <a:ext cx="37529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And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7F16F52-1391-4106-871C-2457A30C4906}"/>
              </a:ext>
            </a:extLst>
          </p:cNvPr>
          <p:cNvSpPr txBox="1"/>
          <p:nvPr/>
        </p:nvSpPr>
        <p:spPr bwMode="auto">
          <a:xfrm>
            <a:off x="716381" y="4796183"/>
            <a:ext cx="5080157" cy="1446550"/>
          </a:xfrm>
          <a:prstGeom prst="rect">
            <a:avLst/>
          </a:prstGeom>
          <a:solidFill>
            <a:srgbClr val="DBECF1"/>
          </a:solidFill>
          <a:ln w="28575" cmpd="sng" algn="ctr">
            <a:solidFill>
              <a:srgbClr val="FFFFFF"/>
            </a:solidFill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 eaLnBrk="0" fontAlgn="base" hangingPunct="0">
              <a:spcAft>
                <a:spcPct val="0"/>
              </a:spcAft>
              <a:defRPr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≥10 days since symptom onset </a:t>
            </a:r>
          </a:p>
          <a:p>
            <a:pPr algn="ctr" eaLnBrk="0" fontAlgn="base" hangingPunct="0">
              <a:spcAft>
                <a:spcPct val="0"/>
              </a:spcAft>
              <a:defRPr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for mild to moderate illness, </a:t>
            </a:r>
          </a:p>
          <a:p>
            <a:pPr algn="ctr" eaLnBrk="0" fontAlgn="base" hangingPunct="0">
              <a:spcAft>
                <a:spcPct val="0"/>
              </a:spcAft>
              <a:defRPr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10-20 days for severe to critical illness </a:t>
            </a:r>
          </a:p>
          <a:p>
            <a:pPr algn="ctr" eaLnBrk="0" fontAlgn="base" hangingPunct="0">
              <a:spcAft>
                <a:spcPct val="0"/>
              </a:spcAft>
              <a:defRPr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or those severely immunocompromised </a:t>
            </a:r>
          </a:p>
        </p:txBody>
      </p:sp>
      <p:sp>
        <p:nvSpPr>
          <p:cNvPr id="5" name="Rectangle 4"/>
          <p:cNvSpPr/>
          <p:nvPr/>
        </p:nvSpPr>
        <p:spPr>
          <a:xfrm>
            <a:off x="6322001" y="5227070"/>
            <a:ext cx="50895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*If patient is asymptomatic, not severely immunocompromised, precautions may be discontinued ≥10 days after positive viral test.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3ECB1B2-68C2-42CD-9BA2-FDA0848852F9}"/>
              </a:ext>
            </a:extLst>
          </p:cNvPr>
          <p:cNvSpPr/>
          <p:nvPr/>
        </p:nvSpPr>
        <p:spPr bwMode="auto">
          <a:xfrm>
            <a:off x="6322001" y="1608114"/>
            <a:ext cx="5090836" cy="492028"/>
          </a:xfrm>
          <a:prstGeom prst="rect">
            <a:avLst/>
          </a:prstGeom>
          <a:solidFill>
            <a:schemeClr val="accent3"/>
          </a:solidFill>
          <a:ln w="28575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fontAlgn="base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50826B1-FC8B-4DEA-86D1-AF4A4BE69F24}"/>
              </a:ext>
            </a:extLst>
          </p:cNvPr>
          <p:cNvSpPr txBox="1"/>
          <p:nvPr/>
        </p:nvSpPr>
        <p:spPr bwMode="auto">
          <a:xfrm>
            <a:off x="6932856" y="1616906"/>
            <a:ext cx="38691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0" fontAlgn="base" hangingPunct="0"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Test-Based Strategy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36B5F10-AA33-4E69-ABA6-DCC30E0184CB}"/>
              </a:ext>
            </a:extLst>
          </p:cNvPr>
          <p:cNvSpPr txBox="1"/>
          <p:nvPr/>
        </p:nvSpPr>
        <p:spPr bwMode="auto">
          <a:xfrm>
            <a:off x="6322001" y="2247198"/>
            <a:ext cx="5080157" cy="21236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mpd="sng" algn="ctr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 eaLnBrk="0" fontAlgn="base" hangingPunct="0">
              <a:spcAft>
                <a:spcPct val="0"/>
              </a:spcAft>
              <a:defRPr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Could be considered for some patients</a:t>
            </a:r>
            <a:b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(eg, those who are moderately to severely immunocompromised) in consultation with local infectious diseases experts if concerns exist for the patient being infectious for more than 20 days</a:t>
            </a:r>
          </a:p>
        </p:txBody>
      </p:sp>
    </p:spTree>
    <p:extLst>
      <p:ext uri="{BB962C8B-B14F-4D97-AF65-F5344CB8AC3E}">
        <p14:creationId xmlns:p14="http://schemas.microsoft.com/office/powerpoint/2010/main" xmlns="" val="31292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COVID-19 Severity Spectrum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543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NIH </a:t>
            </a:r>
            <a:r>
              <a:rPr lang="en-US" dirty="0" smtClean="0"/>
              <a:t>Guidelines</a:t>
            </a:r>
            <a:endParaRPr lang="en-US" dirty="0"/>
          </a:p>
        </p:txBody>
      </p:sp>
      <p:graphicFrame>
        <p:nvGraphicFramePr>
          <p:cNvPr id="12" name="Group 3">
            <a:extLst>
              <a:ext uri="{FF2B5EF4-FFF2-40B4-BE49-F238E27FC236}">
                <a16:creationId xmlns:a16="http://schemas.microsoft.com/office/drawing/2014/main" xmlns="" id="{FC7B7467-1F25-4FE6-B342-7D8D2B7CD4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42664142"/>
              </p:ext>
            </p:extLst>
          </p:nvPr>
        </p:nvGraphicFramePr>
        <p:xfrm>
          <a:off x="727076" y="1604966"/>
          <a:ext cx="10736262" cy="3901536"/>
        </p:xfrm>
        <a:graphic>
          <a:graphicData uri="http://schemas.openxmlformats.org/drawingml/2006/table">
            <a:tbl>
              <a:tblPr/>
              <a:tblGrid>
                <a:gridCol w="30402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6960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0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Stage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Characteristics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47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5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Asymptomatic or presymptomatic infection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Positive virologic test for SARS-CoV-2 (ie, NAAT or antigen test) but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symptoms consistent with COVID-19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5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Mild illness</a:t>
                      </a:r>
                    </a:p>
                  </a:txBody>
                  <a:tcPr marL="121699" marR="121699" marT="45728" marB="4572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Varied symptoms (eg, fever, cough, sore throat, malaise, headache, muscle pain, nausea, vomiting, diarrhea, loss of taste or smell) but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shortness of breath, dyspnea, or abnormal chest imaging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5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Moderate illness</a:t>
                      </a:r>
                    </a:p>
                  </a:txBody>
                  <a:tcPr marL="121699" marR="121699" marT="45728" marB="4572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SpO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≥94% and lower respiratory disease evidenced by clinical assessment or imaging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5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Severe illness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SpO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&lt;94%, PaO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/FiO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&lt;300 mm Hg on room air, respiratory rate &gt;30 breaths/ min, or lung infiltrates &gt;50%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0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Critical illness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Respiratory failure, septic shock, and/or multiorgan dysfunction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Right Arrow 2"/>
          <p:cNvSpPr/>
          <p:nvPr/>
        </p:nvSpPr>
        <p:spPr bwMode="auto">
          <a:xfrm>
            <a:off x="0" y="4626591"/>
            <a:ext cx="709684" cy="348154"/>
          </a:xfrm>
          <a:prstGeom prst="rightArrow">
            <a:avLst/>
          </a:prstGeom>
          <a:solidFill>
            <a:srgbClr val="FFC000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536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1E40AB-D39A-9843-92E2-2632D8918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 “High Risk” for Progression to Severe COVID-19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7B04D5-210A-C345-BC40-8106B5380EB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Older age (eg, ≥65 yr of age) </a:t>
            </a:r>
          </a:p>
          <a:p>
            <a:r>
              <a:rPr lang="en-CA" dirty="0"/>
              <a:t>Obesity or being overweight</a:t>
            </a:r>
          </a:p>
          <a:p>
            <a:r>
              <a:rPr lang="en-CA" dirty="0"/>
              <a:t>Pregnancy </a:t>
            </a:r>
          </a:p>
          <a:p>
            <a:r>
              <a:rPr lang="en-CA" dirty="0"/>
              <a:t>CKD or diabetes </a:t>
            </a:r>
          </a:p>
          <a:p>
            <a:r>
              <a:rPr lang="en-CA" dirty="0"/>
              <a:t>Immunosuppressive disease or treatment </a:t>
            </a:r>
          </a:p>
          <a:p>
            <a:r>
              <a:rPr lang="en-CA" dirty="0"/>
              <a:t>Cardiovascular disease (including congenital heart disease) or hypertension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D9A20AC-CA11-0645-ACBA-21EF3A2670C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/>
              <a:t>Chronic lung diseases </a:t>
            </a:r>
          </a:p>
          <a:p>
            <a:r>
              <a:rPr lang="en-CA" dirty="0"/>
              <a:t>Sickle cell disease </a:t>
            </a:r>
          </a:p>
          <a:p>
            <a:r>
              <a:rPr lang="en-CA" dirty="0"/>
              <a:t>Neurodevelopmental disorders/conditions conferring medical complexity </a:t>
            </a:r>
          </a:p>
          <a:p>
            <a:r>
              <a:rPr lang="en-CA" dirty="0"/>
              <a:t>Medical-related technological dependence (eg, tracheostomy, gastrostomy, positive pressure ventilation)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2329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xmlns="" id="{1346C92B-620C-4F05-9D54-4A26A20D610F}"/>
              </a:ext>
            </a:extLst>
          </p:cNvPr>
          <p:cNvSpPr/>
          <p:nvPr/>
        </p:nvSpPr>
        <p:spPr bwMode="auto">
          <a:xfrm>
            <a:off x="665095" y="3731893"/>
            <a:ext cx="2563154" cy="1968223"/>
          </a:xfrm>
          <a:prstGeom prst="rect">
            <a:avLst/>
          </a:prstGeom>
          <a:noFill/>
          <a:ln w="28575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rtlCol="0" anchor="b"/>
          <a:lstStyle/>
          <a:p>
            <a:pPr algn="ctr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xmlns="" id="{7E3D41F3-0B82-4EB4-A1E6-222BEABDA5C5}"/>
              </a:ext>
            </a:extLst>
          </p:cNvPr>
          <p:cNvSpPr/>
          <p:nvPr/>
        </p:nvSpPr>
        <p:spPr bwMode="auto">
          <a:xfrm>
            <a:off x="1753129" y="2360295"/>
            <a:ext cx="1475120" cy="1336345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ot"/>
            <a:miter lim="800000"/>
            <a:headEnd/>
            <a:tailEnd/>
          </a:ln>
        </p:spPr>
        <p:txBody>
          <a:bodyPr rtlCol="0" anchor="b"/>
          <a:lstStyle/>
          <a:p>
            <a:pPr algn="ctr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xmlns="" id="{77B8EF32-1F8B-445C-BEF2-A57AB7C9874B}"/>
              </a:ext>
            </a:extLst>
          </p:cNvPr>
          <p:cNvSpPr/>
          <p:nvPr/>
        </p:nvSpPr>
        <p:spPr bwMode="auto">
          <a:xfrm>
            <a:off x="5796140" y="3425897"/>
            <a:ext cx="356518" cy="356518"/>
          </a:xfrm>
          <a:prstGeom prst="ellipse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095B7A7E-4944-4227-878A-FA715919778B}"/>
              </a:ext>
            </a:extLst>
          </p:cNvPr>
          <p:cNvSpPr/>
          <p:nvPr/>
        </p:nvSpPr>
        <p:spPr bwMode="auto">
          <a:xfrm>
            <a:off x="3721027" y="2577914"/>
            <a:ext cx="298843" cy="298843"/>
          </a:xfrm>
          <a:prstGeom prst="ellipse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58E1B202-5605-4E8B-A347-8E5B39D1F8D1}"/>
              </a:ext>
            </a:extLst>
          </p:cNvPr>
          <p:cNvSpPr/>
          <p:nvPr/>
        </p:nvSpPr>
        <p:spPr bwMode="auto">
          <a:xfrm>
            <a:off x="4239168" y="2801691"/>
            <a:ext cx="298843" cy="298843"/>
          </a:xfrm>
          <a:prstGeom prst="ellipse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xmlns="" id="{6E50302C-2C5A-4409-B519-CC2A18AF7F95}"/>
              </a:ext>
            </a:extLst>
          </p:cNvPr>
          <p:cNvSpPr/>
          <p:nvPr/>
        </p:nvSpPr>
        <p:spPr bwMode="auto">
          <a:xfrm>
            <a:off x="4839536" y="2995751"/>
            <a:ext cx="298843" cy="298843"/>
          </a:xfrm>
          <a:prstGeom prst="ellipse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xmlns="" id="{128E02CE-5AFB-4D06-BDD2-F0B45EF3CAE1}"/>
              </a:ext>
            </a:extLst>
          </p:cNvPr>
          <p:cNvSpPr/>
          <p:nvPr/>
        </p:nvSpPr>
        <p:spPr bwMode="auto">
          <a:xfrm>
            <a:off x="5290174" y="3214026"/>
            <a:ext cx="298843" cy="298843"/>
          </a:xfrm>
          <a:prstGeom prst="ellipse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xmlns="" id="{CA03BEA4-500B-4279-B531-3C9B61DEBA1A}"/>
              </a:ext>
            </a:extLst>
          </p:cNvPr>
          <p:cNvCxnSpPr>
            <a:cxnSpLocks/>
          </p:cNvCxnSpPr>
          <p:nvPr/>
        </p:nvCxnSpPr>
        <p:spPr bwMode="auto">
          <a:xfrm>
            <a:off x="3473450" y="2243667"/>
            <a:ext cx="0" cy="3869266"/>
          </a:xfrm>
          <a:prstGeom prst="line">
            <a:avLst/>
          </a:prstGeom>
          <a:noFill/>
          <a:ln w="28575" cap="flat" cmpd="sng" algn="ctr">
            <a:solidFill>
              <a:schemeClr val="tx2">
                <a:lumMod val="9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77801-2963-4AB6-8661-CF07429BA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 Is an Important Risk Factor for Severe COVID-19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xmlns="" id="{EE9272F3-CA64-4615-B93D-F6E8052D09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13949" y="1522875"/>
            <a:ext cx="3178051" cy="4678738"/>
          </a:xfrm>
        </p:spPr>
        <p:txBody>
          <a:bodyPr/>
          <a:lstStyle/>
          <a:p>
            <a:pPr lvl="1"/>
            <a:endParaRPr lang="en-US" sz="2000" dirty="0"/>
          </a:p>
          <a:p>
            <a:pPr lvl="1"/>
            <a:r>
              <a:rPr lang="en-US" sz="2000" dirty="0"/>
              <a:t>Tobacco smoker</a:t>
            </a:r>
          </a:p>
          <a:p>
            <a:pPr lvl="1"/>
            <a:r>
              <a:rPr lang="en-US" sz="2000" dirty="0"/>
              <a:t>Immunosuppression</a:t>
            </a:r>
          </a:p>
          <a:p>
            <a:pPr lvl="1"/>
            <a:r>
              <a:rPr lang="en-US" sz="2000" dirty="0"/>
              <a:t>Sickle cell disease</a:t>
            </a:r>
          </a:p>
          <a:p>
            <a:pPr lvl="1"/>
            <a:r>
              <a:rPr lang="en-US" sz="2000" dirty="0"/>
              <a:t>Diabetes</a:t>
            </a:r>
          </a:p>
          <a:p>
            <a:pPr lvl="1"/>
            <a:r>
              <a:rPr lang="en-US" sz="2000" dirty="0"/>
              <a:t>Active cancer</a:t>
            </a:r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endParaRPr lang="en-US" sz="20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DBD9F2F0-F851-45F8-A0D8-3316F895CF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7205" y="1507573"/>
            <a:ext cx="5199138" cy="4679462"/>
          </a:xfrm>
        </p:spPr>
        <p:txBody>
          <a:bodyPr/>
          <a:lstStyle/>
          <a:p>
            <a:r>
              <a:rPr lang="en-US" sz="2000" b="1" dirty="0"/>
              <a:t>EPIC-HR and MOVe-OUT High-Risk Criteria</a:t>
            </a:r>
            <a:r>
              <a:rPr lang="en-US" sz="2000" dirty="0"/>
              <a:t>:</a:t>
            </a:r>
          </a:p>
          <a:p>
            <a:pPr lvl="1"/>
            <a:r>
              <a:rPr lang="en-US" sz="2000" b="1" dirty="0">
                <a:solidFill>
                  <a:schemeClr val="accent3"/>
                </a:solidFill>
              </a:rPr>
              <a:t>≥60 yr of age</a:t>
            </a:r>
          </a:p>
          <a:p>
            <a:pPr lvl="1"/>
            <a:r>
              <a:rPr lang="en-US" sz="2000" dirty="0"/>
              <a:t>Chronic pulmonary disease </a:t>
            </a:r>
          </a:p>
          <a:p>
            <a:pPr lvl="1"/>
            <a:r>
              <a:rPr lang="en-US" sz="2000" dirty="0"/>
              <a:t>Overweight or obese </a:t>
            </a:r>
          </a:p>
          <a:p>
            <a:pPr lvl="1"/>
            <a:r>
              <a:rPr lang="en-US" sz="2000" dirty="0"/>
              <a:t>Chronic kidney disease</a:t>
            </a:r>
          </a:p>
          <a:p>
            <a:pPr lvl="1"/>
            <a:r>
              <a:rPr lang="en-US" sz="2000" dirty="0"/>
              <a:t>Cardiovascular disease</a:t>
            </a:r>
          </a:p>
          <a:p>
            <a:pPr lvl="1"/>
            <a:r>
              <a:rPr lang="en-US" sz="2000" dirty="0"/>
              <a:t>Neurodevelopmental disorders</a:t>
            </a:r>
          </a:p>
          <a:p>
            <a:pPr lvl="1"/>
            <a:r>
              <a:rPr lang="en-US" sz="2000" dirty="0"/>
              <a:t>Medically related technologic dependence</a:t>
            </a:r>
          </a:p>
          <a:p>
            <a:pPr marL="457200" lvl="1" indent="0" algn="r">
              <a:buNone/>
            </a:pPr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4BA0A49-9AA9-4EF4-B6CD-125E7034170A}"/>
              </a:ext>
            </a:extLst>
          </p:cNvPr>
          <p:cNvSpPr txBox="1"/>
          <p:nvPr/>
        </p:nvSpPr>
        <p:spPr bwMode="auto">
          <a:xfrm>
            <a:off x="399017" y="6189991"/>
            <a:ext cx="50084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>
              <a:spcAft>
                <a:spcPct val="0"/>
              </a:spcAft>
              <a:defRPr/>
            </a:pPr>
            <a:r>
              <a:rPr lang="en-US" sz="1200" dirty="0">
                <a:solidFill>
                  <a:srgbClr val="455560"/>
                </a:solidFill>
              </a:rPr>
              <a:t>cdc.gov/coronavirus/2019-ncov/hcp/clinical-care/underlyingconditions.html. </a:t>
            </a:r>
            <a:br>
              <a:rPr lang="en-US" sz="1200" dirty="0">
                <a:solidFill>
                  <a:srgbClr val="455560"/>
                </a:solidFill>
              </a:rPr>
            </a:br>
            <a:r>
              <a:rPr lang="en-US" altLang="en-US" sz="1200" dirty="0">
                <a:solidFill>
                  <a:srgbClr val="455560"/>
                </a:solidFill>
                <a:cs typeface="Arial" panose="020B0604020202020204" pitchFamily="34" charset="0"/>
              </a:rPr>
              <a:t>Hammond. NEJM. 2022;[Epub]. </a:t>
            </a:r>
            <a:r>
              <a:rPr lang="en-US" altLang="en-US" sz="1200" dirty="0">
                <a:solidFill>
                  <a:srgbClr val="455560"/>
                </a:solidFill>
              </a:rPr>
              <a:t>Bernal. NEJM. 2022;386:509.</a:t>
            </a:r>
            <a:endParaRPr lang="en-US" sz="1200" dirty="0">
              <a:solidFill>
                <a:srgbClr val="4555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E2084B7-84C0-462C-A4E5-F61A7D62DFCF}"/>
              </a:ext>
            </a:extLst>
          </p:cNvPr>
          <p:cNvSpPr txBox="1"/>
          <p:nvPr/>
        </p:nvSpPr>
        <p:spPr bwMode="auto">
          <a:xfrm>
            <a:off x="1005507" y="1507573"/>
            <a:ext cx="44123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</a:rPr>
              <a:t>COVID-19 Death Risk Ratio for </a:t>
            </a:r>
            <a:br>
              <a:rPr lang="en-US" b="1" dirty="0">
                <a:solidFill>
                  <a:srgbClr val="000000"/>
                </a:solidFill>
              </a:rPr>
            </a:br>
            <a:r>
              <a:rPr lang="en-US" b="1" dirty="0">
                <a:solidFill>
                  <a:srgbClr val="000000"/>
                </a:solidFill>
              </a:rPr>
              <a:t>Select </a:t>
            </a:r>
            <a:r>
              <a:rPr lang="en-US" b="1" dirty="0">
                <a:solidFill>
                  <a:srgbClr val="015873"/>
                </a:solidFill>
              </a:rPr>
              <a:t>Age Group </a:t>
            </a:r>
            <a:r>
              <a:rPr lang="en-US" b="1" dirty="0">
                <a:solidFill>
                  <a:srgbClr val="000000"/>
                </a:solidFill>
              </a:rPr>
              <a:t>and </a:t>
            </a:r>
            <a:r>
              <a:rPr lang="en-US" b="1" dirty="0">
                <a:solidFill>
                  <a:srgbClr val="E1471D"/>
                </a:solidFill>
              </a:rPr>
              <a:t>Comorbid Conditions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9C0FB38-CB68-4C44-B3EC-94F3584C9C29}"/>
              </a:ext>
            </a:extLst>
          </p:cNvPr>
          <p:cNvSpPr txBox="1"/>
          <p:nvPr/>
        </p:nvSpPr>
        <p:spPr bwMode="auto">
          <a:xfrm>
            <a:off x="2558975" y="2372769"/>
            <a:ext cx="60465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algn="r"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</a:rPr>
              <a:t>18-39</a:t>
            </a:r>
          </a:p>
          <a:p>
            <a:pPr algn="r"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</a:rPr>
              <a:t>40-49</a:t>
            </a:r>
          </a:p>
          <a:p>
            <a:pPr algn="r"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</a:rPr>
              <a:t>50-64</a:t>
            </a:r>
          </a:p>
          <a:p>
            <a:pPr algn="r"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</a:rPr>
              <a:t>65-74</a:t>
            </a:r>
          </a:p>
          <a:p>
            <a:pPr algn="r"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</a:rPr>
              <a:t>75-84</a:t>
            </a:r>
          </a:p>
          <a:p>
            <a:pPr algn="r"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</a:rPr>
              <a:t>85+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3069A94-3095-425D-BC2C-D79671E02F17}"/>
              </a:ext>
            </a:extLst>
          </p:cNvPr>
          <p:cNvSpPr txBox="1"/>
          <p:nvPr/>
        </p:nvSpPr>
        <p:spPr bwMode="auto">
          <a:xfrm rot="16200000">
            <a:off x="1402457" y="2879491"/>
            <a:ext cx="701346" cy="30777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algn="ctr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</a:rPr>
              <a:t>Age, Yr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BE25720-21B2-451C-BDAD-95C652D0BAC6}"/>
              </a:ext>
            </a:extLst>
          </p:cNvPr>
          <p:cNvSpPr txBox="1"/>
          <p:nvPr/>
        </p:nvSpPr>
        <p:spPr bwMode="auto">
          <a:xfrm rot="16200000">
            <a:off x="43419" y="4564244"/>
            <a:ext cx="1233031" cy="307777"/>
          </a:xfrm>
          <a:prstGeom prst="rect">
            <a:avLst/>
          </a:prstGeom>
          <a:solidFill>
            <a:schemeClr val="accent3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algn="ctr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</a:rPr>
              <a:t>Comorbidities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126AB81-68E8-4BA0-89C9-E97E661D7E23}"/>
              </a:ext>
            </a:extLst>
          </p:cNvPr>
          <p:cNvSpPr txBox="1"/>
          <p:nvPr/>
        </p:nvSpPr>
        <p:spPr bwMode="auto">
          <a:xfrm>
            <a:off x="748577" y="3670126"/>
            <a:ext cx="2460737" cy="207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algn="r">
              <a:spcAft>
                <a:spcPts val="400"/>
              </a:spcAft>
              <a:defRPr/>
            </a:pPr>
            <a:r>
              <a:rPr lang="en-US" sz="1400" dirty="0">
                <a:solidFill>
                  <a:srgbClr val="000000"/>
                </a:solidFill>
              </a:rPr>
              <a:t>Obesity</a:t>
            </a:r>
          </a:p>
          <a:p>
            <a:pPr algn="r">
              <a:spcAft>
                <a:spcPts val="400"/>
              </a:spcAft>
              <a:defRPr/>
            </a:pPr>
            <a:r>
              <a:rPr lang="en-US" sz="1400" dirty="0">
                <a:solidFill>
                  <a:srgbClr val="000000"/>
                </a:solidFill>
              </a:rPr>
              <a:t>Diabetes with complication</a:t>
            </a:r>
          </a:p>
          <a:p>
            <a:pPr algn="r">
              <a:spcAft>
                <a:spcPts val="400"/>
              </a:spcAft>
              <a:defRPr/>
            </a:pPr>
            <a:r>
              <a:rPr lang="en-US" sz="1400" dirty="0">
                <a:solidFill>
                  <a:srgbClr val="000000"/>
                </a:solidFill>
              </a:rPr>
              <a:t>Chronic kidney disease</a:t>
            </a:r>
          </a:p>
          <a:p>
            <a:pPr algn="r">
              <a:spcAft>
                <a:spcPts val="400"/>
              </a:spcAft>
              <a:defRPr/>
            </a:pPr>
            <a:r>
              <a:rPr lang="en-US" sz="1400" dirty="0">
                <a:solidFill>
                  <a:srgbClr val="000000"/>
                </a:solidFill>
              </a:rPr>
              <a:t>Chronic obstructive pulmonary</a:t>
            </a:r>
            <a:br>
              <a:rPr lang="en-US" sz="1400" dirty="0">
                <a:solidFill>
                  <a:srgbClr val="000000"/>
                </a:solidFill>
              </a:rPr>
            </a:br>
            <a:r>
              <a:rPr lang="en-US" sz="1400" dirty="0">
                <a:solidFill>
                  <a:srgbClr val="000000"/>
                </a:solidFill>
              </a:rPr>
              <a:t>disease and bronchiectasis</a:t>
            </a:r>
          </a:p>
          <a:p>
            <a:pPr algn="r">
              <a:spcAft>
                <a:spcPts val="400"/>
              </a:spcAft>
              <a:defRPr/>
            </a:pPr>
            <a:r>
              <a:rPr lang="en-US" sz="1400" dirty="0">
                <a:solidFill>
                  <a:srgbClr val="000000"/>
                </a:solidFill>
              </a:rPr>
              <a:t>Neurocognitive disorders</a:t>
            </a:r>
          </a:p>
          <a:p>
            <a:pPr algn="r">
              <a:spcAft>
                <a:spcPts val="400"/>
              </a:spcAft>
              <a:defRPr/>
            </a:pPr>
            <a:r>
              <a:rPr lang="en-US" sz="1400" dirty="0">
                <a:solidFill>
                  <a:srgbClr val="000000"/>
                </a:solidFill>
              </a:rPr>
              <a:t>Coronary atherosclerosis and</a:t>
            </a:r>
            <a:br>
              <a:rPr lang="en-US" sz="1400" dirty="0">
                <a:solidFill>
                  <a:srgbClr val="000000"/>
                </a:solidFill>
              </a:rPr>
            </a:br>
            <a:r>
              <a:rPr lang="en-US" sz="1400" dirty="0">
                <a:solidFill>
                  <a:srgbClr val="000000"/>
                </a:solidFill>
              </a:rPr>
              <a:t>other heart disease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5710B4D9-E710-4AF9-BC5B-9F94EA246B2E}"/>
              </a:ext>
            </a:extLst>
          </p:cNvPr>
          <p:cNvSpPr/>
          <p:nvPr/>
        </p:nvSpPr>
        <p:spPr bwMode="auto">
          <a:xfrm>
            <a:off x="3225800" y="2243667"/>
            <a:ext cx="2857500" cy="3498819"/>
          </a:xfrm>
          <a:custGeom>
            <a:avLst/>
            <a:gdLst>
              <a:gd name="connsiteX0" fmla="*/ 0 w 2857500"/>
              <a:gd name="connsiteY0" fmla="*/ 0 h 2844800"/>
              <a:gd name="connsiteX1" fmla="*/ 0 w 2857500"/>
              <a:gd name="connsiteY1" fmla="*/ 2844800 h 2844800"/>
              <a:gd name="connsiteX2" fmla="*/ 2857500 w 2857500"/>
              <a:gd name="connsiteY2" fmla="*/ 2844800 h 284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7500" h="2844800">
                <a:moveTo>
                  <a:pt x="0" y="0"/>
                </a:moveTo>
                <a:lnTo>
                  <a:pt x="0" y="2844800"/>
                </a:lnTo>
                <a:lnTo>
                  <a:pt x="2857500" y="2844800"/>
                </a:lnTo>
              </a:path>
            </a:pathLst>
          </a:cu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49577C01-EB24-47E6-943F-442D0FBE0C50}"/>
              </a:ext>
            </a:extLst>
          </p:cNvPr>
          <p:cNvCxnSpPr>
            <a:cxnSpLocks/>
          </p:cNvCxnSpPr>
          <p:nvPr/>
        </p:nvCxnSpPr>
        <p:spPr bwMode="auto">
          <a:xfrm flipH="1">
            <a:off x="3225800" y="2516210"/>
            <a:ext cx="209526" cy="0"/>
          </a:xfrm>
          <a:prstGeom prst="lin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A08A8FE3-3E99-4C30-B9B9-AD5BDBD955B8}"/>
              </a:ext>
            </a:extLst>
          </p:cNvPr>
          <p:cNvCxnSpPr>
            <a:cxnSpLocks/>
          </p:cNvCxnSpPr>
          <p:nvPr/>
        </p:nvCxnSpPr>
        <p:spPr bwMode="auto">
          <a:xfrm flipH="1">
            <a:off x="3225800" y="2732111"/>
            <a:ext cx="495300" cy="0"/>
          </a:xfrm>
          <a:prstGeom prst="lin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C9C04E9-0407-4E6F-8A72-AE606BDA2AA7}"/>
              </a:ext>
            </a:extLst>
          </p:cNvPr>
          <p:cNvSpPr txBox="1"/>
          <p:nvPr/>
        </p:nvSpPr>
        <p:spPr bwMode="auto">
          <a:xfrm>
            <a:off x="3653262" y="2570242"/>
            <a:ext cx="41549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</a:rPr>
              <a:t>2.2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A8683127-FE76-4B16-BB6E-255973591738}"/>
              </a:ext>
            </a:extLst>
          </p:cNvPr>
          <p:cNvCxnSpPr>
            <a:cxnSpLocks/>
          </p:cNvCxnSpPr>
          <p:nvPr/>
        </p:nvCxnSpPr>
        <p:spPr bwMode="auto">
          <a:xfrm flipH="1">
            <a:off x="3225800" y="2944242"/>
            <a:ext cx="1022350" cy="0"/>
          </a:xfrm>
          <a:prstGeom prst="lin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3D4A03F-64AD-426D-BF35-1B3E3CE21E56}"/>
              </a:ext>
            </a:extLst>
          </p:cNvPr>
          <p:cNvSpPr txBox="1"/>
          <p:nvPr/>
        </p:nvSpPr>
        <p:spPr bwMode="auto">
          <a:xfrm>
            <a:off x="4179824" y="2782373"/>
            <a:ext cx="41549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</a:rPr>
              <a:t>4.3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6F53DC02-E431-4CCF-9135-4395BB1F51D0}"/>
              </a:ext>
            </a:extLst>
          </p:cNvPr>
          <p:cNvCxnSpPr>
            <a:cxnSpLocks/>
          </p:cNvCxnSpPr>
          <p:nvPr/>
        </p:nvCxnSpPr>
        <p:spPr bwMode="auto">
          <a:xfrm flipH="1">
            <a:off x="3225800" y="3155962"/>
            <a:ext cx="1622425" cy="0"/>
          </a:xfrm>
          <a:prstGeom prst="lin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0F235484-586F-458E-8000-7F3DC579B7B2}"/>
              </a:ext>
            </a:extLst>
          </p:cNvPr>
          <p:cNvSpPr txBox="1"/>
          <p:nvPr/>
        </p:nvSpPr>
        <p:spPr bwMode="auto">
          <a:xfrm>
            <a:off x="4774134" y="2994093"/>
            <a:ext cx="41549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</a:rPr>
              <a:t>6.7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35D8D41D-32A0-49A6-A7C9-47B82A68FBF0}"/>
              </a:ext>
            </a:extLst>
          </p:cNvPr>
          <p:cNvCxnSpPr>
            <a:cxnSpLocks/>
          </p:cNvCxnSpPr>
          <p:nvPr/>
        </p:nvCxnSpPr>
        <p:spPr bwMode="auto">
          <a:xfrm flipH="1">
            <a:off x="3225801" y="3371429"/>
            <a:ext cx="2079624" cy="0"/>
          </a:xfrm>
          <a:prstGeom prst="lin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7A2DB780-88E5-4141-9B9D-339A2110F04C}"/>
              </a:ext>
            </a:extLst>
          </p:cNvPr>
          <p:cNvSpPr txBox="1"/>
          <p:nvPr/>
        </p:nvSpPr>
        <p:spPr bwMode="auto">
          <a:xfrm>
            <a:off x="5228304" y="3209560"/>
            <a:ext cx="41549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</a:rPr>
              <a:t>8.5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09960ADC-305A-491B-AE7B-3D4C783668D7}"/>
              </a:ext>
            </a:extLst>
          </p:cNvPr>
          <p:cNvCxnSpPr>
            <a:cxnSpLocks/>
          </p:cNvCxnSpPr>
          <p:nvPr/>
        </p:nvCxnSpPr>
        <p:spPr bwMode="auto">
          <a:xfrm flipH="1">
            <a:off x="3225801" y="3612091"/>
            <a:ext cx="2591404" cy="0"/>
          </a:xfrm>
          <a:prstGeom prst="lin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704B82F3-B8C1-4EAD-8F1B-43C82C4A814D}"/>
              </a:ext>
            </a:extLst>
          </p:cNvPr>
          <p:cNvSpPr txBox="1"/>
          <p:nvPr/>
        </p:nvSpPr>
        <p:spPr bwMode="auto">
          <a:xfrm>
            <a:off x="5717659" y="3454455"/>
            <a:ext cx="50687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</a:rPr>
              <a:t>10.6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791ADFBD-8E56-4750-8A8D-1890F7A418A5}"/>
              </a:ext>
            </a:extLst>
          </p:cNvPr>
          <p:cNvCxnSpPr>
            <a:cxnSpLocks/>
          </p:cNvCxnSpPr>
          <p:nvPr/>
        </p:nvCxnSpPr>
        <p:spPr bwMode="auto">
          <a:xfrm flipH="1">
            <a:off x="3225800" y="3837328"/>
            <a:ext cx="247650" cy="0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A9106B51-F48C-492E-B335-DDB194E4A85D}"/>
              </a:ext>
            </a:extLst>
          </p:cNvPr>
          <p:cNvCxnSpPr>
            <a:cxnSpLocks/>
          </p:cNvCxnSpPr>
          <p:nvPr/>
        </p:nvCxnSpPr>
        <p:spPr bwMode="auto">
          <a:xfrm flipH="1">
            <a:off x="3225800" y="4115055"/>
            <a:ext cx="247650" cy="0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B59F473E-ABE7-4D5E-90FD-A331A851C7E5}"/>
              </a:ext>
            </a:extLst>
          </p:cNvPr>
          <p:cNvCxnSpPr>
            <a:cxnSpLocks/>
          </p:cNvCxnSpPr>
          <p:nvPr/>
        </p:nvCxnSpPr>
        <p:spPr bwMode="auto">
          <a:xfrm flipH="1">
            <a:off x="3225800" y="4381076"/>
            <a:ext cx="247650" cy="0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3611E49D-A128-420D-B42F-16168F1446B8}"/>
              </a:ext>
            </a:extLst>
          </p:cNvPr>
          <p:cNvCxnSpPr>
            <a:cxnSpLocks/>
          </p:cNvCxnSpPr>
          <p:nvPr/>
        </p:nvCxnSpPr>
        <p:spPr bwMode="auto">
          <a:xfrm flipH="1">
            <a:off x="3225800" y="4721547"/>
            <a:ext cx="247650" cy="0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8C0DFA3E-2C6E-4129-AD8D-3EF8974611EE}"/>
              </a:ext>
            </a:extLst>
          </p:cNvPr>
          <p:cNvCxnSpPr>
            <a:cxnSpLocks/>
          </p:cNvCxnSpPr>
          <p:nvPr/>
        </p:nvCxnSpPr>
        <p:spPr bwMode="auto">
          <a:xfrm flipH="1">
            <a:off x="3225800" y="5113443"/>
            <a:ext cx="247650" cy="0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xmlns="" id="{C249F6BF-DBBD-44A9-B796-CE54A68AF912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225800" y="5478625"/>
            <a:ext cx="203200" cy="3950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78BF5F8F-555C-46BF-9A41-01F4EAEE3AA9}"/>
              </a:ext>
            </a:extLst>
          </p:cNvPr>
          <p:cNvSpPr txBox="1"/>
          <p:nvPr/>
        </p:nvSpPr>
        <p:spPr bwMode="auto">
          <a:xfrm>
            <a:off x="3022429" y="5856328"/>
            <a:ext cx="902042" cy="307777"/>
          </a:xfrm>
          <a:prstGeom prst="rect">
            <a:avLst/>
          </a:prstGeom>
          <a:solidFill>
            <a:schemeClr val="tx1"/>
          </a:solidFill>
          <a:ln w="28575">
            <a:solidFill>
              <a:schemeClr val="tx2"/>
            </a:solidFill>
            <a:prstDash val="soli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</a:rPr>
              <a:t>Ref (1.00)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xmlns="" id="{A4FD53BC-944E-47BC-B55F-697EE29D5DEA}"/>
              </a:ext>
            </a:extLst>
          </p:cNvPr>
          <p:cNvSpPr/>
          <p:nvPr/>
        </p:nvSpPr>
        <p:spPr bwMode="auto">
          <a:xfrm>
            <a:off x="3417139" y="2354617"/>
            <a:ext cx="298843" cy="298843"/>
          </a:xfrm>
          <a:prstGeom prst="ellipse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43B6087-0CA8-4ADA-9282-A22352497862}"/>
              </a:ext>
            </a:extLst>
          </p:cNvPr>
          <p:cNvSpPr txBox="1"/>
          <p:nvPr/>
        </p:nvSpPr>
        <p:spPr bwMode="auto">
          <a:xfrm>
            <a:off x="3365114" y="2353945"/>
            <a:ext cx="41549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</a:rPr>
              <a:t>1.0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78004C77-25E4-40A1-B671-76FBC0DF2E8D}"/>
              </a:ext>
            </a:extLst>
          </p:cNvPr>
          <p:cNvGrpSpPr/>
          <p:nvPr/>
        </p:nvGrpSpPr>
        <p:grpSpPr>
          <a:xfrm>
            <a:off x="3416507" y="3690290"/>
            <a:ext cx="415498" cy="307777"/>
            <a:chOff x="3416507" y="3685210"/>
            <a:chExt cx="415498" cy="307777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xmlns="" id="{C715D742-3AA8-494F-8EEF-4807C16C1760}"/>
                </a:ext>
              </a:extLst>
            </p:cNvPr>
            <p:cNvSpPr/>
            <p:nvPr/>
          </p:nvSpPr>
          <p:spPr bwMode="auto">
            <a:xfrm>
              <a:off x="3474835" y="3689676"/>
              <a:ext cx="298843" cy="298843"/>
            </a:xfrm>
            <a:prstGeom prst="ellipse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D0525108-66C3-4A3B-BD22-CA308E207787}"/>
                </a:ext>
              </a:extLst>
            </p:cNvPr>
            <p:cNvSpPr txBox="1"/>
            <p:nvPr/>
          </p:nvSpPr>
          <p:spPr bwMode="auto">
            <a:xfrm>
              <a:off x="3416507" y="3685210"/>
              <a:ext cx="41549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>
              <a:spAutoFit/>
            </a:bodyPr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1400" b="1" dirty="0">
                  <a:solidFill>
                    <a:srgbClr val="FFFFFF"/>
                  </a:solidFill>
                </a:rPr>
                <a:t>1.3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41ED8637-AA01-4A21-AFBD-4BDE27652815}"/>
              </a:ext>
            </a:extLst>
          </p:cNvPr>
          <p:cNvGrpSpPr/>
          <p:nvPr/>
        </p:nvGrpSpPr>
        <p:grpSpPr>
          <a:xfrm>
            <a:off x="3416507" y="3961167"/>
            <a:ext cx="415498" cy="307777"/>
            <a:chOff x="3416507" y="3685210"/>
            <a:chExt cx="415498" cy="307777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xmlns="" id="{BF32F9CF-7E48-4500-B4C2-B1DF7E8115DB}"/>
                </a:ext>
              </a:extLst>
            </p:cNvPr>
            <p:cNvSpPr/>
            <p:nvPr/>
          </p:nvSpPr>
          <p:spPr bwMode="auto">
            <a:xfrm>
              <a:off x="3474835" y="3689676"/>
              <a:ext cx="298843" cy="298843"/>
            </a:xfrm>
            <a:prstGeom prst="ellipse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C84DCE6-C1C9-4069-964B-D7FF1EA8CCDC}"/>
                </a:ext>
              </a:extLst>
            </p:cNvPr>
            <p:cNvSpPr txBox="1"/>
            <p:nvPr/>
          </p:nvSpPr>
          <p:spPr bwMode="auto">
            <a:xfrm>
              <a:off x="3416507" y="3685210"/>
              <a:ext cx="41549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>
              <a:spAutoFit/>
            </a:bodyPr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1400" b="1" dirty="0">
                  <a:solidFill>
                    <a:srgbClr val="FFFFFF"/>
                  </a:solidFill>
                </a:rPr>
                <a:t>1.3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xmlns="" id="{D1F6F243-1409-4DC3-B471-86A2F5D568F2}"/>
              </a:ext>
            </a:extLst>
          </p:cNvPr>
          <p:cNvGrpSpPr/>
          <p:nvPr/>
        </p:nvGrpSpPr>
        <p:grpSpPr>
          <a:xfrm>
            <a:off x="3396187" y="4224593"/>
            <a:ext cx="415498" cy="307777"/>
            <a:chOff x="3416507" y="3685210"/>
            <a:chExt cx="415498" cy="307777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xmlns="" id="{BA6239DB-149E-4A67-AFAC-49AC4FFBCB35}"/>
                </a:ext>
              </a:extLst>
            </p:cNvPr>
            <p:cNvSpPr/>
            <p:nvPr/>
          </p:nvSpPr>
          <p:spPr bwMode="auto">
            <a:xfrm>
              <a:off x="3474835" y="3689676"/>
              <a:ext cx="298843" cy="298843"/>
            </a:xfrm>
            <a:prstGeom prst="ellipse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21618BEF-8DAB-46D3-AA4C-C825251F08FA}"/>
                </a:ext>
              </a:extLst>
            </p:cNvPr>
            <p:cNvSpPr txBox="1"/>
            <p:nvPr/>
          </p:nvSpPr>
          <p:spPr bwMode="auto">
            <a:xfrm>
              <a:off x="3416507" y="3685210"/>
              <a:ext cx="41549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>
              <a:spAutoFit/>
            </a:bodyPr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1400" b="1" dirty="0">
                  <a:solidFill>
                    <a:srgbClr val="FFFFFF"/>
                  </a:solidFill>
                </a:rPr>
                <a:t>1.2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5FC10DAA-E15C-4032-9654-A78C102724DA}"/>
              </a:ext>
            </a:extLst>
          </p:cNvPr>
          <p:cNvGrpSpPr/>
          <p:nvPr/>
        </p:nvGrpSpPr>
        <p:grpSpPr>
          <a:xfrm>
            <a:off x="3396187" y="4564246"/>
            <a:ext cx="415498" cy="307777"/>
            <a:chOff x="3416507" y="3685210"/>
            <a:chExt cx="415498" cy="307777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xmlns="" id="{1CC3FD6A-F329-48DA-B9DE-B8FEDA0BF7D9}"/>
                </a:ext>
              </a:extLst>
            </p:cNvPr>
            <p:cNvSpPr/>
            <p:nvPr/>
          </p:nvSpPr>
          <p:spPr bwMode="auto">
            <a:xfrm>
              <a:off x="3474835" y="3689676"/>
              <a:ext cx="298843" cy="298843"/>
            </a:xfrm>
            <a:prstGeom prst="ellipse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50F5B92B-86E6-4DB1-B883-F3EC90966074}"/>
                </a:ext>
              </a:extLst>
            </p:cNvPr>
            <p:cNvSpPr txBox="1"/>
            <p:nvPr/>
          </p:nvSpPr>
          <p:spPr bwMode="auto">
            <a:xfrm>
              <a:off x="3416507" y="3685210"/>
              <a:ext cx="41549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>
              <a:spAutoFit/>
            </a:bodyPr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1400" b="1" dirty="0">
                  <a:solidFill>
                    <a:srgbClr val="FFFFFF"/>
                  </a:solidFill>
                </a:rPr>
                <a:t>1.2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xmlns="" id="{68DEFE05-E980-477C-A23F-AD6CEFD8D2E4}"/>
              </a:ext>
            </a:extLst>
          </p:cNvPr>
          <p:cNvGrpSpPr/>
          <p:nvPr/>
        </p:nvGrpSpPr>
        <p:grpSpPr>
          <a:xfrm>
            <a:off x="3396187" y="4975756"/>
            <a:ext cx="415498" cy="307777"/>
            <a:chOff x="3416507" y="3685210"/>
            <a:chExt cx="415498" cy="307777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xmlns="" id="{B77C7286-3EC5-46E2-98E4-C10CB3A6C87B}"/>
                </a:ext>
              </a:extLst>
            </p:cNvPr>
            <p:cNvSpPr/>
            <p:nvPr/>
          </p:nvSpPr>
          <p:spPr bwMode="auto">
            <a:xfrm>
              <a:off x="3474835" y="3689676"/>
              <a:ext cx="298843" cy="298843"/>
            </a:xfrm>
            <a:prstGeom prst="ellipse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E7D41F39-A981-478C-8C16-8F8A41AF4B99}"/>
                </a:ext>
              </a:extLst>
            </p:cNvPr>
            <p:cNvSpPr txBox="1"/>
            <p:nvPr/>
          </p:nvSpPr>
          <p:spPr bwMode="auto">
            <a:xfrm>
              <a:off x="3416507" y="3685210"/>
              <a:ext cx="41549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>
              <a:spAutoFit/>
            </a:bodyPr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1400" b="1" dirty="0">
                  <a:solidFill>
                    <a:srgbClr val="FFFFFF"/>
                  </a:solidFill>
                </a:rPr>
                <a:t>1.2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xmlns="" id="{2DCFEF92-5241-4D30-9573-66FEA2F46652}"/>
              </a:ext>
            </a:extLst>
          </p:cNvPr>
          <p:cNvGrpSpPr/>
          <p:nvPr/>
        </p:nvGrpSpPr>
        <p:grpSpPr>
          <a:xfrm>
            <a:off x="3359303" y="5321167"/>
            <a:ext cx="415498" cy="307777"/>
            <a:chOff x="3416507" y="3685210"/>
            <a:chExt cx="415498" cy="307777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xmlns="" id="{7E094C3E-95D6-415D-B8C6-772E9883F027}"/>
                </a:ext>
              </a:extLst>
            </p:cNvPr>
            <p:cNvSpPr/>
            <p:nvPr/>
          </p:nvSpPr>
          <p:spPr bwMode="auto">
            <a:xfrm>
              <a:off x="3474835" y="3689676"/>
              <a:ext cx="298843" cy="298843"/>
            </a:xfrm>
            <a:prstGeom prst="ellipse">
              <a:avLst/>
            </a:prstGeom>
            <a:solidFill>
              <a:schemeClr val="accent3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defRPr/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9A39450E-3E4F-4B61-8474-C97ADAE6B235}"/>
                </a:ext>
              </a:extLst>
            </p:cNvPr>
            <p:cNvSpPr txBox="1"/>
            <p:nvPr/>
          </p:nvSpPr>
          <p:spPr bwMode="auto">
            <a:xfrm>
              <a:off x="3416507" y="3685210"/>
              <a:ext cx="41549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>
              <a:spAutoFit/>
            </a:bodyPr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1400" b="1" dirty="0">
                  <a:solidFill>
                    <a:srgbClr val="FFFFFF"/>
                  </a:solidFill>
                </a:rPr>
                <a:t>1.1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xmlns="" id="{87860A58-DBF1-4A96-8995-8D62EB1AF224}"/>
              </a:ext>
            </a:extLst>
          </p:cNvPr>
          <p:cNvGrpSpPr/>
          <p:nvPr/>
        </p:nvGrpSpPr>
        <p:grpSpPr>
          <a:xfrm>
            <a:off x="3150412" y="2424860"/>
            <a:ext cx="79221" cy="1283682"/>
            <a:chOff x="2961112" y="2424860"/>
            <a:chExt cx="1236133" cy="1283682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xmlns="" id="{F28DB22C-E675-4BFC-85A2-4CD8378C1C0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1112" y="2653460"/>
              <a:ext cx="1236133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xmlns="" id="{A7BA5644-B781-49BA-9877-BD106023ADB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1112" y="2854544"/>
              <a:ext cx="1236133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8B621219-6FC6-44BF-A0C5-A7B145EEC28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1112" y="3066211"/>
              <a:ext cx="1236133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xmlns="" id="{089ED074-9BC7-46FF-BBEE-6AB1768CA6C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1112" y="3277877"/>
              <a:ext cx="1236133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xmlns="" id="{B0DA9316-B5A5-4BD8-8C9C-94C68DF4A4B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1112" y="3512869"/>
              <a:ext cx="1236133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55226812-CDBF-4C0A-9756-ACB710C0EEC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1112" y="3708542"/>
              <a:ext cx="1236133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05ACB8E4-9048-4428-82A4-8A4A56B2AE1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1112" y="2424860"/>
              <a:ext cx="1236133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xmlns="" id="{46EB1C04-3283-4165-B5A7-630038ACF40F}"/>
              </a:ext>
            </a:extLst>
          </p:cNvPr>
          <p:cNvGrpSpPr/>
          <p:nvPr/>
        </p:nvGrpSpPr>
        <p:grpSpPr>
          <a:xfrm>
            <a:off x="3150412" y="3981783"/>
            <a:ext cx="87408" cy="1760703"/>
            <a:chOff x="2961112" y="2424860"/>
            <a:chExt cx="1236133" cy="1599433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269E4E23-B3BB-4BEE-9922-B88A4DED37E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1112" y="2653460"/>
              <a:ext cx="1236133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772D617C-A891-4D04-9292-1B5C3C2F11E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1112" y="2909664"/>
              <a:ext cx="1236133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xmlns="" id="{EA455130-94E2-4F0F-AB4D-D8187CEDD04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1112" y="3316254"/>
              <a:ext cx="1236133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09DF8281-B229-40AD-B44C-989570F29CB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1112" y="3567668"/>
              <a:ext cx="1236133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xmlns="" id="{D9D04B4E-5756-4FA6-9086-7D0A4DF142D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1112" y="4024293"/>
              <a:ext cx="1236133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5BACD7E2-51D0-41CD-9D36-3AC5F70AA63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1112" y="2424860"/>
              <a:ext cx="1236133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xmlns="" val="109602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017_HTAA_Diabetes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2017_HTAA_Diabetes" id="{1367EE62-49C0-41AA-9F7D-AEA8A8F73D1D}" vid="{45DB6FF6-6200-4F3D-90FC-F48B64252754}"/>
    </a:ext>
  </a:extLst>
</a:theme>
</file>

<file path=ppt/theme/theme3.xml><?xml version="1.0" encoding="utf-8"?>
<a:theme xmlns:a="http://schemas.openxmlformats.org/drawingml/2006/main" name="CCO_Infectious_Disease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2017_HTAA_Diabetes" id="{1367EE62-49C0-41AA-9F7D-AEA8A8F73D1D}" vid="{45DB6FF6-6200-4F3D-90FC-F48B64252754}"/>
    </a:ext>
  </a:extLst>
</a:theme>
</file>

<file path=ppt/theme/theme4.xml><?xml version="1.0" encoding="utf-8"?>
<a:theme xmlns:a="http://schemas.openxmlformats.org/drawingml/2006/main" name="1_2017_HTAA_Diabetes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C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2017_HTAA_Diabetes" id="{1367EE62-49C0-41AA-9F7D-AEA8A8F73D1D}" vid="{45DB6FF6-6200-4F3D-90FC-F48B64252754}"/>
    </a:ext>
  </a:extLst>
</a:theme>
</file>

<file path=ppt/theme/theme5.xml><?xml version="1.0" encoding="utf-8"?>
<a:theme xmlns:a="http://schemas.openxmlformats.org/drawingml/2006/main" name="1_CCO_Infectious_Disease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2017_HTAA_Diabetes" id="{1367EE62-49C0-41AA-9F7D-AEA8A8F73D1D}" vid="{45DB6FF6-6200-4F3D-90FC-F48B64252754}"/>
    </a:ext>
  </a:extLst>
</a:theme>
</file>

<file path=ppt/theme/theme6.xml><?xml version="1.0" encoding="utf-8"?>
<a:theme xmlns:a="http://schemas.openxmlformats.org/drawingml/2006/main" name="2_CCO_Infectious_Disease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2017_HTAA_Diabetes" id="{1367EE62-49C0-41AA-9F7D-AEA8A8F73D1D}" vid="{45DB6FF6-6200-4F3D-90FC-F48B64252754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7222</TotalTime>
  <Words>5851</Words>
  <Application>Microsoft Office PowerPoint</Application>
  <PresentationFormat>Custom</PresentationFormat>
  <Paragraphs>1126</Paragraphs>
  <Slides>54</Slides>
  <Notes>28</Notes>
  <HiddenSlides>7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Office Theme</vt:lpstr>
      <vt:lpstr>2017_HTAA_Diabetes</vt:lpstr>
      <vt:lpstr>CCO_Infectious_Disease</vt:lpstr>
      <vt:lpstr>1_2017_HTAA_Diabetes</vt:lpstr>
      <vt:lpstr>1_CCO_Infectious_Disease</vt:lpstr>
      <vt:lpstr>2_CCO_Infectious_Disease</vt:lpstr>
      <vt:lpstr>Interactive Approach  to COVID-19</vt:lpstr>
      <vt:lpstr>Slide 2</vt:lpstr>
      <vt:lpstr>Slide 3</vt:lpstr>
      <vt:lpstr>Slide 4</vt:lpstr>
      <vt:lpstr>Next step?</vt:lpstr>
      <vt:lpstr>COVID-19 Severity Spectrum</vt:lpstr>
      <vt:lpstr>NIH Guidelines</vt:lpstr>
      <vt:lpstr>FDA “High Risk” for Progression to Severe COVID-19</vt:lpstr>
      <vt:lpstr>Age Is an Important Risk Factor for Severe COVID-19</vt:lpstr>
      <vt:lpstr>Slide 10</vt:lpstr>
      <vt:lpstr>Which one?</vt:lpstr>
      <vt:lpstr>Nontherapeutic Management of Severe COVID-19</vt:lpstr>
      <vt:lpstr>Slide 13</vt:lpstr>
      <vt:lpstr>Slide 14</vt:lpstr>
      <vt:lpstr>Slide 15</vt:lpstr>
      <vt:lpstr>Treatment</vt:lpstr>
      <vt:lpstr>IDSA: Recommendations FOR Treatment of Patients With COVID-19</vt:lpstr>
      <vt:lpstr>Meta-analysis of Systemic Corticosteroids in  Critically III Patients With COVID-19</vt:lpstr>
      <vt:lpstr>Meta-analysis of Systemic Corticosteroids in  Critically III Patients With COVID-19</vt:lpstr>
      <vt:lpstr>Systemic Corticosteroids and 28-Day All-Cause  Mortality in Critically Ill Patients With COVID-19</vt:lpstr>
      <vt:lpstr>Subgroup Analysis of Systemic Corticosteroids and  28-Day All-Cause Mortality in Patients With COVID-19</vt:lpstr>
      <vt:lpstr>Systemic Corticosteroids and Serious  Adverse Events in Critically Ill Patients With COVID-19</vt:lpstr>
      <vt:lpstr>NIH/IDSA: Dexamethasone for COVID-19</vt:lpstr>
      <vt:lpstr>NIH: Additional Considerations for Dexamethasone</vt:lpstr>
      <vt:lpstr>Slide 25</vt:lpstr>
      <vt:lpstr>Slide 26</vt:lpstr>
      <vt:lpstr>JAK Inhibitors</vt:lpstr>
      <vt:lpstr>JAK1/2 Inhibitors</vt:lpstr>
      <vt:lpstr>Key Ongoing Trials Investigating JAK1/2 Inhibitors</vt:lpstr>
      <vt:lpstr>Baricitinib</vt:lpstr>
      <vt:lpstr>Baricitinib and Immune Dysregulation in COVID-19</vt:lpstr>
      <vt:lpstr>NIAID ACTT-2: Results for Baricitinib + Remdesivir vs Remdesivir in Severe COVID-19</vt:lpstr>
      <vt:lpstr>FDA EUA for Baricitinib</vt:lpstr>
      <vt:lpstr>Baricitinib EUA: Contraindications and Warnings</vt:lpstr>
      <vt:lpstr>Baricitinib EUA: Dose Adjustments</vt:lpstr>
      <vt:lpstr>NIH Guidelines on Baricitinib</vt:lpstr>
      <vt:lpstr>Slide 37</vt:lpstr>
      <vt:lpstr>Anti–IL-6 Receptor Antibodies</vt:lpstr>
      <vt:lpstr>IDSA: Suggestions FOR Treatment of Hospitalized Patients With COVID-19</vt:lpstr>
      <vt:lpstr>IDSA: Recommendations AGAINST Treatment of Patients With COVID-19</vt:lpstr>
      <vt:lpstr>NIH Guidelines: Therapeutic Management of Nonhospitalized Adults With COVID-19</vt:lpstr>
      <vt:lpstr>NIH Guidelines: Therapeutic Management of Hospitalized Adults With COVID-19</vt:lpstr>
      <vt:lpstr>Slide 43</vt:lpstr>
      <vt:lpstr>Supportive Management of Critical COVID-19: ARDS</vt:lpstr>
      <vt:lpstr>Supportive Management of Critical COVID-19: Prevention of Complications</vt:lpstr>
      <vt:lpstr>Supportive Management of Critical COVID-19:  Septic Shock</vt:lpstr>
      <vt:lpstr>Slide 47</vt:lpstr>
      <vt:lpstr>Laboratory Predictors of Thrombosis in COVID-19</vt:lpstr>
      <vt:lpstr>Endotheliitis</vt:lpstr>
      <vt:lpstr>Treatment Dose Anticoagulation and  In-Hospital Survival Among Patients With COVID-19</vt:lpstr>
      <vt:lpstr>Prophylactic Dose vs Therapeutic Dose  Anticoagulation in COVID-19</vt:lpstr>
      <vt:lpstr>Guidance on Thromboprophylaxis</vt:lpstr>
      <vt:lpstr>Slide 53</vt:lpstr>
      <vt:lpstr>CDC: Discontinuation of Transmission-Based  Precautions for Patients With Confirmed SARS-CoV-2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Interactive Approach  to COVID-19</dc:title>
  <dc:creator>Ilad Alavi</dc:creator>
  <cp:lastModifiedBy>ward</cp:lastModifiedBy>
  <cp:revision>46</cp:revision>
  <dcterms:created xsi:type="dcterms:W3CDTF">2022-05-31T11:39:17Z</dcterms:created>
  <dcterms:modified xsi:type="dcterms:W3CDTF">2022-06-07T12:25:03Z</dcterms:modified>
</cp:coreProperties>
</file>