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1" r:id="rId3"/>
    <p:sldId id="280" r:id="rId4"/>
    <p:sldId id="279" r:id="rId5"/>
    <p:sldId id="278" r:id="rId6"/>
    <p:sldId id="277" r:id="rId7"/>
    <p:sldId id="282" r:id="rId8"/>
    <p:sldId id="283" r:id="rId9"/>
    <p:sldId id="27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1201784"/>
            <a:ext cx="8915399" cy="3575598"/>
          </a:xfrm>
        </p:spPr>
        <p:txBody>
          <a:bodyPr/>
          <a:lstStyle/>
          <a:p>
            <a:r>
              <a:rPr lang="en-US" dirty="0"/>
              <a:t>Covid-19 questions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595712"/>
          </a:xfrm>
        </p:spPr>
        <p:txBody>
          <a:bodyPr>
            <a:normAutofit/>
          </a:bodyPr>
          <a:lstStyle/>
          <a:p>
            <a:r>
              <a:rPr lang="en-US" dirty="0"/>
              <a:t>Zeynab </a:t>
            </a:r>
            <a:r>
              <a:rPr lang="en-US" dirty="0" err="1"/>
              <a:t>yassin</a:t>
            </a:r>
            <a:r>
              <a:rPr lang="en-US" dirty="0"/>
              <a:t>, MD.</a:t>
            </a:r>
          </a:p>
          <a:p>
            <a:r>
              <a:rPr lang="en-US" dirty="0"/>
              <a:t>Infectious Diseases Specialist, IUMS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2B03A2-A544-43AD-9ABC-5396C1010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948" y="160892"/>
            <a:ext cx="6381336" cy="282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75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C14602-39CA-837B-57DA-FFB519373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Why are patients with COVID-19 prone to fungal infection?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CCAB9-DC7C-08BB-A3BF-211D99734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Viral invasion…..release DAMPs(danger associated molecular pattern)…immune system exacerbation </a:t>
            </a:r>
          </a:p>
          <a:p>
            <a:r>
              <a:rPr lang="en-US" dirty="0"/>
              <a:t>immune system inhibition</a:t>
            </a:r>
          </a:p>
          <a:p>
            <a:r>
              <a:rPr lang="en-US" dirty="0"/>
              <a:t>epithelial barrier damage</a:t>
            </a:r>
          </a:p>
          <a:p>
            <a:r>
              <a:rPr lang="en-US" dirty="0"/>
              <a:t>widespread use of antibiotics</a:t>
            </a:r>
          </a:p>
          <a:p>
            <a:r>
              <a:rPr lang="en-US" dirty="0"/>
              <a:t>admission to an intensive care unit (ICU)</a:t>
            </a:r>
          </a:p>
          <a:p>
            <a:r>
              <a:rPr lang="en-US" dirty="0"/>
              <a:t>Mechanical ventilation</a:t>
            </a:r>
          </a:p>
          <a:p>
            <a:r>
              <a:rPr lang="en-US" dirty="0"/>
              <a:t>prolonged hospitalization</a:t>
            </a:r>
          </a:p>
          <a:p>
            <a:r>
              <a:rPr lang="en-US" dirty="0"/>
              <a:t>glucocorticoid therapy</a:t>
            </a:r>
          </a:p>
          <a:p>
            <a:r>
              <a:rPr lang="en-US" dirty="0"/>
              <a:t>immunosuppressive treatment</a:t>
            </a:r>
          </a:p>
          <a:p>
            <a:r>
              <a:rPr lang="en-US" dirty="0"/>
              <a:t>total parenteral nutrition</a:t>
            </a:r>
          </a:p>
          <a:p>
            <a:r>
              <a:rPr lang="en-US" dirty="0"/>
              <a:t>in-dwelling blood catheters</a:t>
            </a:r>
          </a:p>
          <a:p>
            <a:r>
              <a:rPr lang="en-US" dirty="0"/>
              <a:t>uncontrolled diabetes mellitus</a:t>
            </a:r>
          </a:p>
          <a:p>
            <a:r>
              <a:rPr lang="en-US" dirty="0"/>
              <a:t>malnutrition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100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3034B-E7BF-63D7-FFFF-B6226E4A4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Immunological and predisposing risk factors for fungal co-infections in COVID-19 patients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03A2BC-E0FB-BACE-AE08-5737108607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1006" y="2529110"/>
            <a:ext cx="8911686" cy="4328890"/>
          </a:xfrm>
        </p:spPr>
      </p:pic>
    </p:spTree>
    <p:extLst>
      <p:ext uri="{BB962C8B-B14F-4D97-AF65-F5344CB8AC3E}">
        <p14:creationId xmlns:p14="http://schemas.microsoft.com/office/powerpoint/2010/main" val="2486340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B7824-B6B9-E8E1-14E4-437701752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What are the most important symptoms of rhino cerebral </a:t>
            </a:r>
            <a:r>
              <a:rPr lang="en-US" sz="2800" dirty="0" err="1">
                <a:solidFill>
                  <a:srgbClr val="FF0000"/>
                </a:solidFill>
              </a:rPr>
              <a:t>Mucormycosis</a:t>
            </a:r>
            <a:r>
              <a:rPr lang="en-US" sz="28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1A0F5E-F1A6-CA05-8470-AF29D2A56D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Sinus pain</a:t>
            </a:r>
          </a:p>
          <a:p>
            <a:r>
              <a:rPr lang="en-US" dirty="0"/>
              <a:t>Congestion</a:t>
            </a:r>
          </a:p>
          <a:p>
            <a:r>
              <a:rPr lang="en-US" dirty="0"/>
              <a:t>Headache</a:t>
            </a:r>
          </a:p>
          <a:p>
            <a:r>
              <a:rPr lang="en-US" dirty="0"/>
              <a:t>Mouth or facial pain</a:t>
            </a:r>
          </a:p>
          <a:p>
            <a:r>
              <a:rPr lang="en-US" dirty="0"/>
              <a:t>Otologic symptoms</a:t>
            </a:r>
          </a:p>
          <a:p>
            <a:r>
              <a:rPr lang="en-US" dirty="0"/>
              <a:t>Hyposmia or anosmia</a:t>
            </a:r>
          </a:p>
          <a:p>
            <a:r>
              <a:rPr lang="en-US" dirty="0"/>
              <a:t>Necrotic eschar of nasal cavity</a:t>
            </a:r>
          </a:p>
          <a:p>
            <a:r>
              <a:rPr lang="en-US" dirty="0"/>
              <a:t>Necrotic lesion of hard palate</a:t>
            </a:r>
          </a:p>
          <a:p>
            <a:r>
              <a:rPr lang="en-US" dirty="0"/>
              <a:t>Bloody nasal discharge</a:t>
            </a:r>
          </a:p>
          <a:p>
            <a:r>
              <a:rPr lang="en-US" dirty="0"/>
              <a:t>Extension of sinus into contiguous structure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/>
              <a:t>Maxillary sinus……hard palate, nasal cavity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/>
              <a:t>Sphenoid sinus……cavernous sinus, internal carotid artery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/>
              <a:t>Ethmoid sinus……face, frontal lobe, orbit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/>
              <a:t>Frontal sinus……uncommon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4451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A45A0-5BD1-02EC-6423-66B82BA6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63A24-1EE3-0FD6-4DE1-FD27AA57C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Orbital extension</a:t>
            </a:r>
            <a:r>
              <a:rPr lang="en-US" dirty="0"/>
              <a:t>: periorbital edema, ptosis, proptosis, chemosis, </a:t>
            </a:r>
            <a:r>
              <a:rPr lang="en-US" dirty="0" err="1"/>
              <a:t>preseptal</a:t>
            </a:r>
            <a:r>
              <a:rPr lang="en-US" dirty="0"/>
              <a:t> and orbital edema</a:t>
            </a:r>
          </a:p>
          <a:p>
            <a:r>
              <a:rPr lang="en-US" dirty="0">
                <a:solidFill>
                  <a:srgbClr val="00B050"/>
                </a:solidFill>
              </a:rPr>
              <a:t>Invasion of optic nerve</a:t>
            </a:r>
            <a:r>
              <a:rPr lang="en-US" dirty="0"/>
              <a:t>: pain, blurring vision, loss of vision</a:t>
            </a:r>
          </a:p>
          <a:p>
            <a:r>
              <a:rPr lang="en-US" dirty="0">
                <a:solidFill>
                  <a:srgbClr val="00B050"/>
                </a:solidFill>
              </a:rPr>
              <a:t>Invasion of infra orbital nerve</a:t>
            </a:r>
            <a:r>
              <a:rPr lang="en-US" dirty="0"/>
              <a:t>: infraorbital facial numbness</a:t>
            </a:r>
          </a:p>
          <a:p>
            <a:r>
              <a:rPr lang="en-US" dirty="0">
                <a:solidFill>
                  <a:srgbClr val="00B050"/>
                </a:solidFill>
              </a:rPr>
              <a:t>Cavernous sinus invasion</a:t>
            </a:r>
            <a:r>
              <a:rPr lang="en-US" dirty="0"/>
              <a:t>: cranial nerve 3,4,6,5(v1,v2)</a:t>
            </a:r>
          </a:p>
          <a:p>
            <a:r>
              <a:rPr lang="en-US" dirty="0">
                <a:solidFill>
                  <a:srgbClr val="00B050"/>
                </a:solidFill>
              </a:rPr>
              <a:t>Intracranial complications</a:t>
            </a:r>
            <a:r>
              <a:rPr lang="en-US" dirty="0"/>
              <a:t>: epidural and subdural abscess, meningitis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349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1BBD7-7283-2991-7A89-3219811BC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What is the best approach to this patients?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03F174-9D98-7939-E30F-D5A137EA46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rgbClr val="231F20"/>
                </a:solidFill>
                <a:latin typeface="Lucida Fax" panose="02060602050505020204" pitchFamily="18" charset="0"/>
              </a:rPr>
              <a:t>Diagnosis: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231F20"/>
                </a:solidFill>
                <a:latin typeface="Lucida Fax" panose="02060602050505020204" pitchFamily="18" charset="0"/>
              </a:rPr>
              <a:t>Endoscopic evaluation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231F20"/>
                </a:solidFill>
                <a:latin typeface="Lucida Fax" panose="02060602050505020204" pitchFamily="18" charset="0"/>
              </a:rPr>
              <a:t>Pathologic evaluation and calcofluor white staining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231F20"/>
                </a:solidFill>
                <a:latin typeface="Lucida Fax" panose="02060602050505020204" pitchFamily="18" charset="0"/>
              </a:rPr>
              <a:t>CT scan to evaluate gauge sinus involvement</a:t>
            </a:r>
          </a:p>
          <a:p>
            <a:endParaRPr lang="en-US" sz="1800" dirty="0">
              <a:solidFill>
                <a:srgbClr val="231F20"/>
              </a:solidFill>
              <a:latin typeface="Lucida Fax" panose="02060602050505020204" pitchFamily="18" charset="0"/>
            </a:endParaRPr>
          </a:p>
          <a:p>
            <a:endParaRPr lang="en-US" dirty="0">
              <a:solidFill>
                <a:srgbClr val="231F20"/>
              </a:solidFill>
              <a:latin typeface="Lucida Fax" panose="02060602050505020204" pitchFamily="18" charset="0"/>
            </a:endParaRPr>
          </a:p>
          <a:p>
            <a:r>
              <a:rPr lang="en-US" sz="1800" dirty="0">
                <a:solidFill>
                  <a:srgbClr val="231F20"/>
                </a:solidFill>
                <a:latin typeface="Lucida Fax" panose="02060602050505020204" pitchFamily="18" charset="0"/>
              </a:rPr>
              <a:t>Treatment: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231F20"/>
                </a:solidFill>
                <a:latin typeface="Lucida Fax" panose="02060602050505020204" pitchFamily="18" charset="0"/>
              </a:rPr>
              <a:t>Surgical debridement and antifungal treatment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231F20"/>
                </a:solidFill>
                <a:latin typeface="Lucida Fax" panose="02060602050505020204" pitchFamily="18" charset="0"/>
              </a:rPr>
              <a:t>Rapid correction of predisposing conditions</a:t>
            </a:r>
          </a:p>
          <a:p>
            <a:endParaRPr lang="en-US" sz="1800" dirty="0">
              <a:solidFill>
                <a:srgbClr val="231F20"/>
              </a:solidFill>
              <a:latin typeface="Lucida Fax" panose="02060602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875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8B3A4-D529-B8DE-C7FC-F46853F26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2D7E9-B9D5-8DA4-D575-5088A5D30E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231F20"/>
                </a:solidFill>
                <a:latin typeface="Lucida Fax" panose="020606020505050202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Lucida Fax" panose="02060602050505020204" pitchFamily="18" charset="0"/>
              </a:rPr>
              <a:t>Antifungal treatment</a:t>
            </a:r>
            <a:endParaRPr lang="en-US" dirty="0">
              <a:solidFill>
                <a:srgbClr val="FF0000"/>
              </a:solidFill>
              <a:latin typeface="Lucida Fax" panose="02060602050505020204" pitchFamily="18" charset="0"/>
            </a:endParaRPr>
          </a:p>
          <a:p>
            <a:r>
              <a:rPr lang="en-US" dirty="0">
                <a:solidFill>
                  <a:srgbClr val="231F20"/>
                </a:solidFill>
                <a:latin typeface="Lucida Fax" panose="02060602050505020204" pitchFamily="18" charset="0"/>
              </a:rPr>
              <a:t>Initial therapy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231F20"/>
                </a:solidFill>
                <a:latin typeface="Lucida Fax" panose="02060602050505020204" pitchFamily="18" charset="0"/>
              </a:rPr>
              <a:t>liposomal amphotericin B( 3-5 mg/kg/day)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231F20"/>
                </a:solidFill>
                <a:latin typeface="Lucida Fax" panose="02060602050505020204" pitchFamily="18" charset="0"/>
              </a:rPr>
              <a:t>Amphotericin B( 1 to 1.5 mg/kg/day)</a:t>
            </a:r>
          </a:p>
          <a:p>
            <a:r>
              <a:rPr lang="en-US" dirty="0">
                <a:solidFill>
                  <a:srgbClr val="231F20"/>
                </a:solidFill>
                <a:latin typeface="Lucida Fax" panose="02060602050505020204" pitchFamily="18" charset="0"/>
              </a:rPr>
              <a:t>Step down therapy</a:t>
            </a:r>
            <a:endParaRPr lang="en-US" sz="1800" dirty="0">
              <a:solidFill>
                <a:srgbClr val="231F20"/>
              </a:solidFill>
              <a:latin typeface="Lucida Fax" panose="02060602050505020204" pitchFamily="18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231F20"/>
                </a:solidFill>
                <a:latin typeface="Lucida Fax" panose="02060602050505020204" pitchFamily="18" charset="0"/>
              </a:rPr>
              <a:t>Posaconazole(tab 300mg Q12 h first day then daily)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err="1">
                <a:solidFill>
                  <a:srgbClr val="231F20"/>
                </a:solidFill>
                <a:latin typeface="Lucida Fax" panose="02060602050505020204" pitchFamily="18" charset="0"/>
              </a:rPr>
              <a:t>Isavuconazole</a:t>
            </a:r>
            <a:r>
              <a:rPr lang="en-US" dirty="0">
                <a:solidFill>
                  <a:srgbClr val="231F20"/>
                </a:solidFill>
                <a:latin typeface="Lucida Fax" panose="02060602050505020204" pitchFamily="18" charset="0"/>
              </a:rPr>
              <a:t>(200 mg Q8h*6 doses then daily 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8915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11D2C-1203-33A8-8ABA-F8D26F3F5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50CE3-EFE4-2AEB-0E84-834B6F46F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231F20"/>
                </a:solidFill>
                <a:latin typeface="Cooper Black" panose="0208090404030B020404" pitchFamily="18" charset="0"/>
              </a:rPr>
              <a:t>Treatment Duration</a:t>
            </a:r>
            <a:endParaRPr lang="en-US" sz="1800" dirty="0">
              <a:solidFill>
                <a:srgbClr val="231F20"/>
              </a:solidFill>
              <a:latin typeface="Lucida Fax" panose="02060602050505020204" pitchFamily="18" charset="0"/>
            </a:endParaRPr>
          </a:p>
          <a:p>
            <a:pPr marL="0" indent="0">
              <a:buNone/>
            </a:pPr>
            <a:endParaRPr lang="en-US" sz="1800" dirty="0">
              <a:solidFill>
                <a:srgbClr val="231F20"/>
              </a:solidFill>
              <a:latin typeface="Lucida Fax" panose="02060602050505020204" pitchFamily="18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231F20"/>
                </a:solidFill>
                <a:latin typeface="Lucida Fax" panose="02060602050505020204" pitchFamily="18" charset="0"/>
              </a:rPr>
              <a:t>Near normalization of </a:t>
            </a:r>
            <a:r>
              <a:rPr lang="en-US" sz="1800" u="sng" dirty="0">
                <a:solidFill>
                  <a:srgbClr val="FF0000"/>
                </a:solidFill>
                <a:latin typeface="Lucida Fax" panose="02060602050505020204" pitchFamily="18" charset="0"/>
              </a:rPr>
              <a:t>radiographic</a:t>
            </a:r>
            <a:r>
              <a:rPr lang="en-US" sz="1800" dirty="0">
                <a:solidFill>
                  <a:srgbClr val="FF0000"/>
                </a:solidFill>
                <a:latin typeface="Lucida Fax" panose="02060602050505020204" pitchFamily="18" charset="0"/>
              </a:rPr>
              <a:t> </a:t>
            </a:r>
            <a:r>
              <a:rPr lang="en-US" sz="1800" dirty="0">
                <a:solidFill>
                  <a:srgbClr val="231F20"/>
                </a:solidFill>
                <a:latin typeface="Lucida Fax" panose="02060602050505020204" pitchFamily="18" charset="0"/>
              </a:rPr>
              <a:t>imaging, negative </a:t>
            </a:r>
            <a:r>
              <a:rPr lang="en-US" sz="1800" u="sng" dirty="0">
                <a:solidFill>
                  <a:srgbClr val="FF0000"/>
                </a:solidFill>
                <a:latin typeface="Lucida Fax" panose="02060602050505020204" pitchFamily="18" charset="0"/>
              </a:rPr>
              <a:t>biopsy</a:t>
            </a:r>
            <a:r>
              <a:rPr lang="en-US" sz="1800" dirty="0">
                <a:solidFill>
                  <a:srgbClr val="231F20"/>
                </a:solidFill>
                <a:latin typeface="Lucida Fax" panose="02060602050505020204" pitchFamily="18" charset="0"/>
              </a:rPr>
              <a:t> specimens, and </a:t>
            </a:r>
            <a:r>
              <a:rPr lang="en-US" sz="1800" u="sng" dirty="0">
                <a:solidFill>
                  <a:srgbClr val="FF0000"/>
                </a:solidFill>
                <a:latin typeface="Lucida Fax" panose="02060602050505020204" pitchFamily="18" charset="0"/>
              </a:rPr>
              <a:t>cultures</a:t>
            </a:r>
            <a:r>
              <a:rPr lang="en-US" sz="1800" dirty="0">
                <a:solidFill>
                  <a:srgbClr val="231F20"/>
                </a:solidFill>
                <a:latin typeface="Lucida Fax" panose="02060602050505020204" pitchFamily="18" charset="0"/>
              </a:rPr>
              <a:t> from the affected site and recovery from immunosuppression are indicators that a patient is a candidate for stopping antifungal therapy.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292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01DCA-4776-46EE-AEE6-708BD2E51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9CC90D-3B81-4555-9527-54CE840EC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9791" y="1905001"/>
            <a:ext cx="5950226" cy="2989262"/>
          </a:xfrm>
        </p:spPr>
      </p:pic>
    </p:spTree>
    <p:extLst>
      <p:ext uri="{BB962C8B-B14F-4D97-AF65-F5344CB8AC3E}">
        <p14:creationId xmlns:p14="http://schemas.microsoft.com/office/powerpoint/2010/main" val="38487563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2387</TotalTime>
  <Words>342</Words>
  <Application>Microsoft Office PowerPoint</Application>
  <PresentationFormat>Widescreen</PresentationFormat>
  <Paragraphs>59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Cooper Black</vt:lpstr>
      <vt:lpstr>Lucida Fax</vt:lpstr>
      <vt:lpstr>Wingdings 3</vt:lpstr>
      <vt:lpstr>Wisp</vt:lpstr>
      <vt:lpstr>Covid-19 questions</vt:lpstr>
      <vt:lpstr>Why are patients with COVID-19 prone to fungal infection?</vt:lpstr>
      <vt:lpstr>Immunological and predisposing risk factors for fungal co-infections in COVID-19 patients</vt:lpstr>
      <vt:lpstr>What are the most important symptoms of rhino cerebral Mucormycosis?</vt:lpstr>
      <vt:lpstr>PowerPoint Presentation</vt:lpstr>
      <vt:lpstr>What is the best approach to this patients?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Covid-19: prevention</dc:title>
  <dc:creator>Windows User</dc:creator>
  <cp:lastModifiedBy>Zeynab</cp:lastModifiedBy>
  <cp:revision>123</cp:revision>
  <dcterms:created xsi:type="dcterms:W3CDTF">2021-06-14T14:26:27Z</dcterms:created>
  <dcterms:modified xsi:type="dcterms:W3CDTF">2022-06-07T18:47:41Z</dcterms:modified>
</cp:coreProperties>
</file>