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90" r:id="rId35"/>
    <p:sldId id="288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8/24/2023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8/24/2023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8/24/2023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0"/>
          <a:stretch/>
        </p:blipFill>
        <p:spPr>
          <a:xfrm>
            <a:off x="-11448" y="2050869"/>
            <a:ext cx="5481179" cy="459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39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8/24/2023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8/24/2023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8/24/2023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8/24/2023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8/24/2023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8/24/2023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8/24/2023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8/24/2023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8/24/2023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7200" b="1" dirty="0">
                <a:solidFill>
                  <a:srgbClr val="FF0000"/>
                </a:solidFill>
              </a:rPr>
              <a:t>Clinical </a:t>
            </a:r>
            <a:r>
              <a:rPr lang="en-US" sz="7200" b="1" dirty="0" smtClean="0">
                <a:solidFill>
                  <a:srgbClr val="FF0000"/>
                </a:solidFill>
              </a:rPr>
              <a:t>Cases asthma</a:t>
            </a:r>
            <a:r>
              <a:rPr lang="en-US" sz="7200" b="1" dirty="0"/>
              <a:t/>
            </a:r>
            <a:br>
              <a:rPr lang="en-US" sz="7200" b="1" dirty="0"/>
            </a:br>
            <a:r>
              <a:rPr lang="en-US" sz="7200" dirty="0"/>
              <a:t/>
            </a:r>
            <a:br>
              <a:rPr lang="en-US" sz="7200" dirty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266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1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goal of </a:t>
            </a:r>
            <a:r>
              <a:rPr lang="en-US" dirty="0">
                <a:solidFill>
                  <a:srgbClr val="FF0000"/>
                </a:solidFill>
              </a:rPr>
              <a:t>asthma therapy </a:t>
            </a:r>
            <a:r>
              <a:rPr lang="en-US" dirty="0"/>
              <a:t>is to </a:t>
            </a:r>
            <a:r>
              <a:rPr lang="en-US" dirty="0">
                <a:solidFill>
                  <a:srgbClr val="FF0000"/>
                </a:solidFill>
              </a:rPr>
              <a:t>minimize risk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maintain asthma control </a:t>
            </a:r>
            <a:r>
              <a:rPr lang="en-US" dirty="0"/>
              <a:t>with the least amount of </a:t>
            </a:r>
            <a:r>
              <a:rPr lang="en-US" dirty="0" smtClean="0"/>
              <a:t>medication.</a:t>
            </a:r>
            <a:r>
              <a:rPr lang="en-US" dirty="0"/>
              <a:t>  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patients with </a:t>
            </a:r>
            <a:r>
              <a:rPr lang="en-US" dirty="0">
                <a:solidFill>
                  <a:srgbClr val="FF0000"/>
                </a:solidFill>
              </a:rPr>
              <a:t>mild persistent asthma</a:t>
            </a:r>
            <a:r>
              <a:rPr lang="en-US" dirty="0"/>
              <a:t>, recent studies have demonstrated several options for "</a:t>
            </a:r>
            <a:r>
              <a:rPr lang="en-US" dirty="0">
                <a:solidFill>
                  <a:srgbClr val="FF0000"/>
                </a:solidFill>
              </a:rPr>
              <a:t>step-down therapy</a:t>
            </a:r>
            <a:r>
              <a:rPr lang="en-US" dirty="0"/>
              <a:t>." 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American Lung Association Asthma Clinical Research Centers network study found that patients who stepped down from twice daily low-dose fluticasone to once daily combination therapy with fluticasone/salmeterol had equivalent asthma control scores, FEV</a:t>
            </a:r>
            <a:r>
              <a:rPr lang="en-US" baseline="-25000" dirty="0"/>
              <a:t>1</a:t>
            </a:r>
            <a:r>
              <a:rPr lang="en-US" dirty="0"/>
              <a:t>, and frequency of exacerbations compared with continued therapy with twice daily </a:t>
            </a:r>
            <a:r>
              <a:rPr lang="en-US" dirty="0" smtClean="0"/>
              <a:t>fluticasone.</a:t>
            </a:r>
            <a:r>
              <a:rPr lang="en-US" dirty="0"/>
              <a:t> 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Once-daily </a:t>
            </a:r>
            <a:r>
              <a:rPr lang="en-US" dirty="0" err="1">
                <a:solidFill>
                  <a:srgbClr val="FF0000"/>
                </a:solidFill>
              </a:rPr>
              <a:t>montelukast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demonstrated a slightly higher </a:t>
            </a:r>
            <a:r>
              <a:rPr lang="en-US" dirty="0">
                <a:solidFill>
                  <a:srgbClr val="FF0000"/>
                </a:solidFill>
              </a:rPr>
              <a:t>treatment failure </a:t>
            </a:r>
            <a:r>
              <a:rPr lang="en-US" dirty="0"/>
              <a:t>compared with either of the regimens containing inhaled steroids.  Despite the slight increase in treatment failure with </a:t>
            </a:r>
            <a:r>
              <a:rPr lang="en-US" dirty="0" err="1"/>
              <a:t>montelukast</a:t>
            </a:r>
            <a:r>
              <a:rPr lang="en-US" dirty="0"/>
              <a:t>, each of the treatment groups had equivalent symptom-free days and rates of clinically significant asthma exacerbations.  Thus, while either regimen would be appropriate, stepping down to once-daily combination therapy with fluticasone/salmeterol appears to be more beneficial.</a:t>
            </a:r>
          </a:p>
        </p:txBody>
      </p:sp>
    </p:spTree>
    <p:extLst>
      <p:ext uri="{BB962C8B-B14F-4D97-AF65-F5344CB8AC3E}">
        <p14:creationId xmlns:p14="http://schemas.microsoft.com/office/powerpoint/2010/main" val="134848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1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Recent studies also suggest that those with </a:t>
            </a:r>
            <a:r>
              <a:rPr lang="en-US" dirty="0">
                <a:solidFill>
                  <a:srgbClr val="FF0000"/>
                </a:solidFill>
              </a:rPr>
              <a:t>mild persistent asthma </a:t>
            </a:r>
            <a:r>
              <a:rPr lang="en-US" dirty="0"/>
              <a:t>taking inhaled corticosteroids in combination with either a long-acting beta-agonist or a short-acting beta-agonist when symptomatic, </a:t>
            </a:r>
            <a:r>
              <a:rPr lang="en-US" dirty="0">
                <a:solidFill>
                  <a:srgbClr val="FF0000"/>
                </a:solidFill>
              </a:rPr>
              <a:t>had no increase in adverse outcomes </a:t>
            </a:r>
            <a:r>
              <a:rPr lang="en-US" dirty="0"/>
              <a:t>compared with those taking scheduled daily inhaled doses.  </a:t>
            </a:r>
            <a:r>
              <a:rPr lang="en-US" dirty="0" err="1"/>
              <a:t>Boushey</a:t>
            </a:r>
            <a:r>
              <a:rPr lang="en-US" dirty="0"/>
              <a:t> et al. (3) compared patients with mild persistent asthma using twice-daily budesonide versus twice-daily </a:t>
            </a:r>
            <a:r>
              <a:rPr lang="en-US" dirty="0" err="1"/>
              <a:t>zafirlukast</a:t>
            </a:r>
            <a:r>
              <a:rPr lang="en-US" dirty="0"/>
              <a:t> verses placebo. All three groups used budesonide as-needed following a symptom-based action plan. The study found that in comparison with patients on a daily controller (budesonide or </a:t>
            </a:r>
            <a:r>
              <a:rPr lang="en-US" dirty="0" err="1"/>
              <a:t>zafikulast</a:t>
            </a:r>
            <a:r>
              <a:rPr lang="en-US" dirty="0"/>
              <a:t>), participants using only as-needed budesonide had no significant difference in morning peak expiratory flow, </a:t>
            </a:r>
            <a:r>
              <a:rPr lang="en-US" dirty="0" err="1"/>
              <a:t>postbronchodilator</a:t>
            </a:r>
            <a:r>
              <a:rPr lang="en-US" dirty="0"/>
              <a:t> FEV</a:t>
            </a:r>
            <a:r>
              <a:rPr lang="en-US" baseline="-25000" dirty="0"/>
              <a:t>1</a:t>
            </a:r>
            <a:r>
              <a:rPr lang="en-US" dirty="0"/>
              <a:t>, quality of life, or frequency of asthma exacerbations.</a:t>
            </a:r>
          </a:p>
        </p:txBody>
      </p:sp>
    </p:spTree>
    <p:extLst>
      <p:ext uri="{BB962C8B-B14F-4D97-AF65-F5344CB8AC3E}">
        <p14:creationId xmlns:p14="http://schemas.microsoft.com/office/powerpoint/2010/main" val="1873333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1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Results of this study raise the </a:t>
            </a:r>
            <a:r>
              <a:rPr lang="en-US" dirty="0">
                <a:solidFill>
                  <a:srgbClr val="FF0000"/>
                </a:solidFill>
              </a:rPr>
              <a:t>possibility of treating mild persistent asthmatics </a:t>
            </a:r>
            <a:r>
              <a:rPr lang="en-US" dirty="0"/>
              <a:t>with </a:t>
            </a:r>
            <a:r>
              <a:rPr lang="en-US" dirty="0">
                <a:solidFill>
                  <a:srgbClr val="FF0000"/>
                </a:solidFill>
              </a:rPr>
              <a:t>as-needed inhaled corticosteroids</a:t>
            </a:r>
            <a:r>
              <a:rPr lang="en-US" dirty="0"/>
              <a:t>. More recently, </a:t>
            </a:r>
            <a:r>
              <a:rPr lang="en-US" dirty="0" err="1"/>
              <a:t>Papi</a:t>
            </a:r>
            <a:r>
              <a:rPr lang="en-US" dirty="0"/>
              <a:t> et al. (4) found as-needed use of an inhaler containing both </a:t>
            </a:r>
            <a:r>
              <a:rPr lang="en-US" dirty="0">
                <a:solidFill>
                  <a:srgbClr val="FF0000"/>
                </a:solidFill>
              </a:rPr>
              <a:t>beclomethasone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albuterol</a:t>
            </a:r>
            <a:r>
              <a:rPr lang="en-US" dirty="0"/>
              <a:t> for </a:t>
            </a:r>
            <a:r>
              <a:rPr lang="en-US" dirty="0">
                <a:solidFill>
                  <a:srgbClr val="FF0000"/>
                </a:solidFill>
              </a:rPr>
              <a:t>symptom relief </a:t>
            </a:r>
            <a:r>
              <a:rPr lang="en-US" dirty="0"/>
              <a:t>was associated with </a:t>
            </a:r>
            <a:r>
              <a:rPr lang="en-US" dirty="0">
                <a:solidFill>
                  <a:srgbClr val="FF0000"/>
                </a:solidFill>
              </a:rPr>
              <a:t>fewer exacerbations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higher morning peak flow </a:t>
            </a:r>
            <a:r>
              <a:rPr lang="en-US" dirty="0"/>
              <a:t>readings than using an inhaler with albuterol alone.  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morning peak flow readings in the as-needed combination beclomethasone/albuterol group was equivalent to those taking scheduled daily doses of </a:t>
            </a:r>
            <a:r>
              <a:rPr lang="en-US" dirty="0">
                <a:solidFill>
                  <a:srgbClr val="FF0000"/>
                </a:solidFill>
              </a:rPr>
              <a:t>beclomethasone alone</a:t>
            </a:r>
            <a:r>
              <a:rPr lang="en-US" dirty="0"/>
              <a:t>, or </a:t>
            </a:r>
            <a:r>
              <a:rPr lang="en-US" dirty="0">
                <a:solidFill>
                  <a:srgbClr val="FF0000"/>
                </a:solidFill>
              </a:rPr>
              <a:t>scheduled daily doses of beclomethasone/albuterol combined</a:t>
            </a:r>
            <a:r>
              <a:rPr lang="en-US" dirty="0"/>
              <a:t>.  </a:t>
            </a:r>
          </a:p>
        </p:txBody>
      </p:sp>
    </p:spTree>
    <p:extLst>
      <p:ext uri="{BB962C8B-B14F-4D97-AF65-F5344CB8AC3E}">
        <p14:creationId xmlns:p14="http://schemas.microsoft.com/office/powerpoint/2010/main" val="2690285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1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</a:t>
            </a:r>
            <a:r>
              <a:rPr lang="en-US" dirty="0">
                <a:solidFill>
                  <a:srgbClr val="FF0000"/>
                </a:solidFill>
              </a:rPr>
              <a:t>mild persistent asthmatic </a:t>
            </a:r>
            <a:r>
              <a:rPr lang="en-US" dirty="0"/>
              <a:t>there is now strong evidence to support </a:t>
            </a:r>
            <a:r>
              <a:rPr lang="en-US" dirty="0">
                <a:solidFill>
                  <a:srgbClr val="FF0000"/>
                </a:solidFill>
              </a:rPr>
              <a:t>multiple treatment approaches </a:t>
            </a:r>
            <a:r>
              <a:rPr lang="en-US" dirty="0"/>
              <a:t>which provide good asthma control.  </a:t>
            </a:r>
            <a:endParaRPr lang="en-US" dirty="0" smtClean="0"/>
          </a:p>
          <a:p>
            <a:r>
              <a:rPr lang="en-US" dirty="0" smtClean="0"/>
              <a:t>Matching </a:t>
            </a:r>
            <a:r>
              <a:rPr lang="en-US" dirty="0"/>
              <a:t>the drug regimen with </a:t>
            </a:r>
            <a:r>
              <a:rPr lang="en-US" dirty="0" smtClean="0"/>
              <a:t>the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patient’s </a:t>
            </a:r>
            <a:r>
              <a:rPr lang="en-US" dirty="0">
                <a:solidFill>
                  <a:srgbClr val="FF0000"/>
                </a:solidFill>
              </a:rPr>
              <a:t>preferences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lifestyle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comorbidities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>
                <a:solidFill>
                  <a:srgbClr val="FF0000"/>
                </a:solidFill>
              </a:rPr>
              <a:t>financial limitations </a:t>
            </a:r>
            <a:r>
              <a:rPr lang="en-US" dirty="0"/>
              <a:t>will help ensure </a:t>
            </a:r>
            <a:r>
              <a:rPr lang="en-US" dirty="0">
                <a:solidFill>
                  <a:srgbClr val="FF0000"/>
                </a:solidFill>
              </a:rPr>
              <a:t>drug adherence </a:t>
            </a:r>
            <a:r>
              <a:rPr lang="en-US" dirty="0"/>
              <a:t>and maintain asthma control.</a:t>
            </a:r>
          </a:p>
        </p:txBody>
      </p:sp>
    </p:spTree>
    <p:extLst>
      <p:ext uri="{BB962C8B-B14F-4D97-AF65-F5344CB8AC3E}">
        <p14:creationId xmlns:p14="http://schemas.microsoft.com/office/powerpoint/2010/main" val="4222391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2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patient was provided with an </a:t>
            </a:r>
            <a:r>
              <a:rPr lang="en-US" dirty="0">
                <a:solidFill>
                  <a:srgbClr val="FF0000"/>
                </a:solidFill>
              </a:rPr>
              <a:t>asthma action plan </a:t>
            </a:r>
            <a:r>
              <a:rPr lang="en-US" dirty="0"/>
              <a:t>to follow at home. Which component of the asthma action plan is considered the most critical element for improving asthma outcomes?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A. </a:t>
            </a:r>
            <a:r>
              <a:rPr lang="en-US" dirty="0" smtClean="0"/>
              <a:t>A </a:t>
            </a:r>
            <a:r>
              <a:rPr lang="en-US" dirty="0"/>
              <a:t>list of the patient’s controller and rescue medications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B. </a:t>
            </a:r>
            <a:r>
              <a:rPr lang="en-US" dirty="0" smtClean="0"/>
              <a:t>A </a:t>
            </a:r>
            <a:r>
              <a:rPr lang="en-US" dirty="0"/>
              <a:t>list of symptoms indicative of worsening asthma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C. </a:t>
            </a:r>
            <a:r>
              <a:rPr lang="en-US" dirty="0" smtClean="0"/>
              <a:t>Medication </a:t>
            </a:r>
            <a:r>
              <a:rPr lang="en-US" dirty="0"/>
              <a:t>changes based on personal-best peak flow readings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D. </a:t>
            </a:r>
            <a:r>
              <a:rPr lang="en-US" dirty="0" smtClean="0"/>
              <a:t>Instructions </a:t>
            </a:r>
            <a:r>
              <a:rPr lang="en-US" dirty="0"/>
              <a:t>describing when, how, and how long to increase medications when symptomatic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E. </a:t>
            </a:r>
            <a:r>
              <a:rPr lang="en-US" dirty="0" smtClean="0"/>
              <a:t>Medication </a:t>
            </a:r>
            <a:r>
              <a:rPr lang="en-US" dirty="0"/>
              <a:t>changes based on symptoms</a:t>
            </a:r>
          </a:p>
        </p:txBody>
      </p:sp>
    </p:spTree>
    <p:extLst>
      <p:ext uri="{BB962C8B-B14F-4D97-AF65-F5344CB8AC3E}">
        <p14:creationId xmlns:p14="http://schemas.microsoft.com/office/powerpoint/2010/main" val="495429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2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patient was provided with an asthma action plan to follow at home. Which component of the asthma action plan is considered the most critical element for improving asthma outcomes?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A. </a:t>
            </a:r>
            <a:r>
              <a:rPr lang="en-US" dirty="0" smtClean="0"/>
              <a:t>A </a:t>
            </a:r>
            <a:r>
              <a:rPr lang="en-US" dirty="0"/>
              <a:t>list of the patient’s controller and rescue medications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B. </a:t>
            </a:r>
            <a:r>
              <a:rPr lang="en-US" dirty="0" smtClean="0"/>
              <a:t>A </a:t>
            </a:r>
            <a:r>
              <a:rPr lang="en-US" dirty="0"/>
              <a:t>list of symptoms indicative of worsening asthma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C. </a:t>
            </a:r>
            <a:r>
              <a:rPr lang="en-US" dirty="0" smtClean="0"/>
              <a:t>Medication </a:t>
            </a:r>
            <a:r>
              <a:rPr lang="en-US" dirty="0"/>
              <a:t>changes based on personal-best peak flow readings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D. </a:t>
            </a:r>
            <a:r>
              <a:rPr lang="en-US" dirty="0" smtClean="0"/>
              <a:t>Instructions </a:t>
            </a:r>
            <a:r>
              <a:rPr lang="en-US" dirty="0"/>
              <a:t>describing when, how, and how long to increase medications when symptomatic </a:t>
            </a:r>
            <a:r>
              <a:rPr lang="en-US" dirty="0">
                <a:solidFill>
                  <a:srgbClr val="FF0000"/>
                </a:solidFill>
              </a:rPr>
              <a:t>Correct!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E. </a:t>
            </a:r>
            <a:r>
              <a:rPr lang="en-US" dirty="0" smtClean="0"/>
              <a:t>Medication </a:t>
            </a:r>
            <a:r>
              <a:rPr lang="en-US" dirty="0"/>
              <a:t>changes based on symptoms</a:t>
            </a:r>
          </a:p>
        </p:txBody>
      </p:sp>
    </p:spTree>
    <p:extLst>
      <p:ext uri="{BB962C8B-B14F-4D97-AF65-F5344CB8AC3E}">
        <p14:creationId xmlns:p14="http://schemas.microsoft.com/office/powerpoint/2010/main" val="1744684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Question 2</a:t>
            </a:r>
            <a:br>
              <a:rPr lang="en-US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of the elements are important components of an asthma action plan. However, Gibson and Powell  found a </a:t>
            </a:r>
            <a:r>
              <a:rPr lang="en-US" dirty="0" smtClean="0">
                <a:solidFill>
                  <a:srgbClr val="FF0000"/>
                </a:solidFill>
              </a:rPr>
              <a:t>40% reduction </a:t>
            </a:r>
            <a:r>
              <a:rPr lang="en-US" dirty="0" smtClean="0"/>
              <a:t>in hospital admissions and a </a:t>
            </a:r>
            <a:r>
              <a:rPr lang="en-US" dirty="0" smtClean="0">
                <a:solidFill>
                  <a:srgbClr val="FF0000"/>
                </a:solidFill>
              </a:rPr>
              <a:t>20% </a:t>
            </a:r>
            <a:r>
              <a:rPr lang="en-US" dirty="0" smtClean="0"/>
              <a:t>reduction in emergency room visits when the plan contained </a:t>
            </a:r>
            <a:r>
              <a:rPr lang="en-US" dirty="0" smtClean="0">
                <a:solidFill>
                  <a:srgbClr val="FF0000"/>
                </a:solidFill>
              </a:rPr>
              <a:t>personalized instructions</a:t>
            </a:r>
            <a:r>
              <a:rPr lang="en-US" dirty="0" smtClean="0"/>
              <a:t> regarding the </a:t>
            </a:r>
            <a:r>
              <a:rPr lang="en-US" dirty="0" smtClean="0">
                <a:solidFill>
                  <a:srgbClr val="FF0000"/>
                </a:solidFill>
              </a:rPr>
              <a:t>medications to add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criteria for adding the medication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duration of use</a:t>
            </a:r>
            <a:r>
              <a:rPr lang="en-US" dirty="0" smtClean="0"/>
              <a:t>, and </a:t>
            </a:r>
            <a:r>
              <a:rPr lang="en-US" dirty="0" smtClean="0">
                <a:solidFill>
                  <a:srgbClr val="FF0000"/>
                </a:solidFill>
              </a:rPr>
              <a:t>when to seek medical help when patients are symptomatic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An asthma action plan serves as a </a:t>
            </a:r>
            <a:r>
              <a:rPr lang="en-US" dirty="0" smtClean="0">
                <a:solidFill>
                  <a:srgbClr val="FF0000"/>
                </a:solidFill>
              </a:rPr>
              <a:t>patient guide for early recognition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treatment of an exacerbation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Treatment guidelines may be based on symptoms, peak flow readings, or both. When peak flow readings are used, personal-best readings were consistently associated with improved health outcomes compared with percentage-predicted readings (5).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083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3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often is spirometry testing recommended if the previous readings are normal and the patient’s asthma is well controlled?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A. </a:t>
            </a:r>
            <a:r>
              <a:rPr lang="en-US" dirty="0" smtClean="0"/>
              <a:t>Every </a:t>
            </a:r>
            <a:r>
              <a:rPr lang="en-US" dirty="0"/>
              <a:t>1 to 2 years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B. </a:t>
            </a:r>
            <a:r>
              <a:rPr lang="en-US" dirty="0" smtClean="0"/>
              <a:t>Only </a:t>
            </a:r>
            <a:r>
              <a:rPr lang="en-US" dirty="0"/>
              <a:t>if asthma controller medications are changed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C. </a:t>
            </a:r>
            <a:r>
              <a:rPr lang="en-US" dirty="0" smtClean="0"/>
              <a:t>Only </a:t>
            </a:r>
            <a:r>
              <a:rPr lang="en-US" dirty="0"/>
              <a:t>if symptomatic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D. </a:t>
            </a:r>
            <a:r>
              <a:rPr lang="en-US" dirty="0" smtClean="0"/>
              <a:t>Every </a:t>
            </a:r>
            <a:r>
              <a:rPr lang="en-US" dirty="0"/>
              <a:t>4 to 6 months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E. </a:t>
            </a:r>
            <a:r>
              <a:rPr lang="en-US" dirty="0" smtClean="0"/>
              <a:t>Every </a:t>
            </a:r>
            <a:r>
              <a:rPr lang="en-US" dirty="0"/>
              <a:t>follow-up visit</a:t>
            </a:r>
          </a:p>
        </p:txBody>
      </p:sp>
    </p:spTree>
    <p:extLst>
      <p:ext uri="{BB962C8B-B14F-4D97-AF65-F5344CB8AC3E}">
        <p14:creationId xmlns:p14="http://schemas.microsoft.com/office/powerpoint/2010/main" val="3621948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3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often is spirometry testing recommended if the previous readings are normal and the patient’s asthma is well controlled?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A. </a:t>
            </a:r>
            <a:r>
              <a:rPr lang="en-US" dirty="0" smtClean="0"/>
              <a:t>Every </a:t>
            </a:r>
            <a:r>
              <a:rPr lang="en-US" dirty="0"/>
              <a:t>1 to 2 years </a:t>
            </a:r>
            <a:r>
              <a:rPr lang="en-US" dirty="0">
                <a:solidFill>
                  <a:srgbClr val="FF0000"/>
                </a:solidFill>
              </a:rPr>
              <a:t>Correct</a:t>
            </a:r>
            <a:r>
              <a:rPr lang="en-US" dirty="0"/>
              <a:t>!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B. </a:t>
            </a:r>
            <a:r>
              <a:rPr lang="en-US" dirty="0" smtClean="0"/>
              <a:t>Only </a:t>
            </a:r>
            <a:r>
              <a:rPr lang="en-US" dirty="0"/>
              <a:t>if asthma controller medications are changed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C. </a:t>
            </a:r>
            <a:r>
              <a:rPr lang="en-US" dirty="0" smtClean="0"/>
              <a:t>Only </a:t>
            </a:r>
            <a:r>
              <a:rPr lang="en-US" dirty="0"/>
              <a:t>if symptomatic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D. </a:t>
            </a:r>
            <a:r>
              <a:rPr lang="en-US" dirty="0" smtClean="0"/>
              <a:t>Every </a:t>
            </a:r>
            <a:r>
              <a:rPr lang="en-US" dirty="0"/>
              <a:t>4 to 6 months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E. </a:t>
            </a:r>
            <a:r>
              <a:rPr lang="en-US" dirty="0" smtClean="0"/>
              <a:t>Every </a:t>
            </a:r>
            <a:r>
              <a:rPr lang="en-US" dirty="0"/>
              <a:t>follow-up visit</a:t>
            </a:r>
          </a:p>
        </p:txBody>
      </p:sp>
    </p:spTree>
    <p:extLst>
      <p:ext uri="{BB962C8B-B14F-4D97-AF65-F5344CB8AC3E}">
        <p14:creationId xmlns:p14="http://schemas.microsoft.com/office/powerpoint/2010/main" val="1301865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3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Spirometry is a simple test </a:t>
            </a:r>
            <a:r>
              <a:rPr lang="en-US" dirty="0"/>
              <a:t>that can be performed in-office and can be used to assist the provider in determining the degree of airway </a:t>
            </a:r>
            <a:r>
              <a:rPr lang="en-US" dirty="0" smtClean="0"/>
              <a:t>obstruction.</a:t>
            </a:r>
            <a:r>
              <a:rPr lang="en-US" dirty="0"/>
              <a:t>  There are no widely accepted data correlating frequency of spirometry with clinical outcomes in asthmatics, thus </a:t>
            </a:r>
            <a:r>
              <a:rPr lang="en-US" dirty="0">
                <a:solidFill>
                  <a:srgbClr val="FF0000"/>
                </a:solidFill>
              </a:rPr>
              <a:t>one must rely on expert opinion and individual patient needs.</a:t>
            </a:r>
            <a:r>
              <a:rPr lang="en-US" dirty="0"/>
              <a:t>  </a:t>
            </a:r>
            <a:endParaRPr lang="en-US" dirty="0" smtClean="0"/>
          </a:p>
          <a:p>
            <a:r>
              <a:rPr lang="en-US" dirty="0" smtClean="0"/>
              <a:t>Spirometry </a:t>
            </a:r>
            <a:r>
              <a:rPr lang="en-US" dirty="0"/>
              <a:t>is recommended </a:t>
            </a:r>
            <a:r>
              <a:rPr lang="en-US" dirty="0">
                <a:solidFill>
                  <a:srgbClr val="FF0000"/>
                </a:solidFill>
              </a:rPr>
              <a:t>during the initial evaluation </a:t>
            </a:r>
            <a:r>
              <a:rPr lang="en-US" dirty="0"/>
              <a:t>after treatment is initiated and the </a:t>
            </a:r>
            <a:r>
              <a:rPr lang="en-US" dirty="0">
                <a:solidFill>
                  <a:srgbClr val="FF0000"/>
                </a:solidFill>
              </a:rPr>
              <a:t>patient’s symptoms have stabilized during periods of progressive or prolonged loss of asthma control and at least every 1-2 </a:t>
            </a:r>
            <a:r>
              <a:rPr lang="en-US" dirty="0" smtClean="0">
                <a:solidFill>
                  <a:srgbClr val="FF0000"/>
                </a:solidFill>
              </a:rPr>
              <a:t>years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609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History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29-year-old man with mild persistent asthma presented to an outpatient office for a follow-up visit.  He was originally referred 6 months ago by his primary care provider after having an asthma exacerbation which required treatment in an emergency room.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847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3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spirometry is used to diagnose or confirm asthma, </a:t>
            </a:r>
            <a:r>
              <a:rPr lang="en-US" dirty="0">
                <a:solidFill>
                  <a:srgbClr val="FF0000"/>
                </a:solidFill>
              </a:rPr>
              <a:t>testing must include pre- and post-bronchodilator </a:t>
            </a:r>
            <a:r>
              <a:rPr lang="en-US" dirty="0" smtClean="0">
                <a:solidFill>
                  <a:srgbClr val="FF0000"/>
                </a:solidFill>
              </a:rPr>
              <a:t>readings.</a:t>
            </a:r>
            <a:r>
              <a:rPr lang="en-US" dirty="0"/>
              <a:t>  </a:t>
            </a:r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change in </a:t>
            </a:r>
            <a:r>
              <a:rPr lang="en-US" dirty="0">
                <a:solidFill>
                  <a:srgbClr val="FF0000"/>
                </a:solidFill>
              </a:rPr>
              <a:t>FEV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dirty="0"/>
              <a:t> of </a:t>
            </a:r>
            <a:r>
              <a:rPr lang="en-US" dirty="0">
                <a:solidFill>
                  <a:srgbClr val="FF0000"/>
                </a:solidFill>
              </a:rPr>
              <a:t>&gt;200 ml</a:t>
            </a:r>
            <a:r>
              <a:rPr lang="en-US" dirty="0"/>
              <a:t> </a:t>
            </a:r>
            <a:r>
              <a:rPr lang="en-US" b="1" dirty="0"/>
              <a:t>and</a:t>
            </a:r>
            <a:r>
              <a:rPr lang="en-US" dirty="0"/>
              <a:t> </a:t>
            </a:r>
            <a:r>
              <a:rPr lang="en-US" dirty="0">
                <a:solidFill>
                  <a:srgbClr val="FF0000"/>
                </a:solidFill>
              </a:rPr>
              <a:t>≥ 12% </a:t>
            </a:r>
            <a:r>
              <a:rPr lang="en-US" dirty="0"/>
              <a:t>from the baseline measure following the administration of a short-acting bronchodilator is indicative of significant airway reversibility which has been shown to </a:t>
            </a:r>
            <a:r>
              <a:rPr lang="en-US" dirty="0">
                <a:solidFill>
                  <a:srgbClr val="FF0000"/>
                </a:solidFill>
              </a:rPr>
              <a:t>correlate with airway </a:t>
            </a:r>
            <a:r>
              <a:rPr lang="en-US" dirty="0" smtClean="0">
                <a:solidFill>
                  <a:srgbClr val="FF0000"/>
                </a:solidFill>
              </a:rPr>
              <a:t>inflammation</a:t>
            </a:r>
            <a:r>
              <a:rPr lang="en-US" dirty="0" smtClean="0"/>
              <a:t>.</a:t>
            </a:r>
            <a:r>
              <a:rPr lang="en-US" dirty="0"/>
              <a:t>  </a:t>
            </a:r>
          </a:p>
        </p:txBody>
      </p:sp>
    </p:spTree>
    <p:extLst>
      <p:ext uri="{BB962C8B-B14F-4D97-AF65-F5344CB8AC3E}">
        <p14:creationId xmlns:p14="http://schemas.microsoft.com/office/powerpoint/2010/main" val="936469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3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Expert Panel </a:t>
            </a:r>
            <a:r>
              <a:rPr lang="en-US" dirty="0" smtClean="0"/>
              <a:t> </a:t>
            </a:r>
            <a:r>
              <a:rPr lang="en-US" dirty="0"/>
              <a:t>classifies </a:t>
            </a:r>
            <a:r>
              <a:rPr lang="en-US" dirty="0">
                <a:solidFill>
                  <a:srgbClr val="FF0000"/>
                </a:solidFill>
              </a:rPr>
              <a:t>asthma severity </a:t>
            </a:r>
            <a:r>
              <a:rPr lang="en-US" dirty="0"/>
              <a:t>by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FEV</a:t>
            </a:r>
            <a:r>
              <a:rPr lang="en-US" baseline="-25000" dirty="0" smtClean="0">
                <a:solidFill>
                  <a:srgbClr val="FF0000"/>
                </a:solidFill>
              </a:rPr>
              <a:t>1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FEV</a:t>
            </a:r>
            <a:r>
              <a:rPr lang="en-US" baseline="-25000" dirty="0" smtClean="0">
                <a:solidFill>
                  <a:srgbClr val="FF0000"/>
                </a:solidFill>
              </a:rPr>
              <a:t>1</a:t>
            </a:r>
            <a:r>
              <a:rPr lang="en-US" dirty="0" smtClean="0">
                <a:solidFill>
                  <a:srgbClr val="FF0000"/>
                </a:solidFill>
              </a:rPr>
              <a:t>/FVC</a:t>
            </a:r>
            <a:r>
              <a:rPr lang="en-US" dirty="0">
                <a:solidFill>
                  <a:srgbClr val="FF0000"/>
                </a:solidFill>
              </a:rPr>
              <a:t>,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short-acting </a:t>
            </a:r>
            <a:r>
              <a:rPr lang="en-US" dirty="0">
                <a:solidFill>
                  <a:srgbClr val="FF0000"/>
                </a:solidFill>
              </a:rPr>
              <a:t>beta-agonist use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or </a:t>
            </a:r>
            <a:r>
              <a:rPr lang="en-US" dirty="0">
                <a:solidFill>
                  <a:srgbClr val="FF0000"/>
                </a:solidFill>
              </a:rPr>
              <a:t>frequency of asthma symptoms</a:t>
            </a:r>
            <a:r>
              <a:rPr lang="en-US" dirty="0"/>
              <a:t>.   </a:t>
            </a:r>
            <a:endParaRPr lang="en-US" dirty="0" smtClean="0"/>
          </a:p>
          <a:p>
            <a:r>
              <a:rPr lang="en-US" dirty="0" smtClean="0"/>
              <a:t>Parameters </a:t>
            </a:r>
            <a:r>
              <a:rPr lang="en-US" dirty="0"/>
              <a:t>are measured at baseline with asthma severity determined by the </a:t>
            </a:r>
            <a:r>
              <a:rPr lang="en-US" dirty="0">
                <a:solidFill>
                  <a:srgbClr val="FF0000"/>
                </a:solidFill>
              </a:rPr>
              <a:t>worse parameter</a:t>
            </a:r>
            <a:r>
              <a:rPr lang="en-US" dirty="0"/>
              <a:t>, e.g., </a:t>
            </a:r>
            <a:r>
              <a:rPr lang="en-US" dirty="0">
                <a:solidFill>
                  <a:srgbClr val="FF0000"/>
                </a:solidFill>
              </a:rPr>
              <a:t>daily symptoms </a:t>
            </a:r>
            <a:r>
              <a:rPr lang="en-US" dirty="0"/>
              <a:t>with </a:t>
            </a:r>
            <a:r>
              <a:rPr lang="en-US" dirty="0">
                <a:solidFill>
                  <a:srgbClr val="FF0000"/>
                </a:solidFill>
              </a:rPr>
              <a:t>normal FEV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dirty="0"/>
              <a:t> is classified as </a:t>
            </a:r>
            <a:r>
              <a:rPr lang="en-US" dirty="0">
                <a:solidFill>
                  <a:srgbClr val="FF0000"/>
                </a:solidFill>
              </a:rPr>
              <a:t>moderate persistent asthma</a:t>
            </a:r>
            <a:r>
              <a:rPr lang="en-US" dirty="0"/>
              <a:t>.  Correct identification of asthma severity guides the provider in choosing the appropriate type and amount of therapy. </a:t>
            </a:r>
          </a:p>
        </p:txBody>
      </p:sp>
    </p:spTree>
    <p:extLst>
      <p:ext uri="{BB962C8B-B14F-4D97-AF65-F5344CB8AC3E}">
        <p14:creationId xmlns:p14="http://schemas.microsoft.com/office/powerpoint/2010/main" val="1305378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4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</a:t>
            </a:r>
            <a:r>
              <a:rPr lang="en-US" dirty="0"/>
              <a:t>findings would suggest that the patient requires a step-up in asthma medication?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A. </a:t>
            </a:r>
            <a:r>
              <a:rPr lang="en-US" dirty="0" smtClean="0"/>
              <a:t>Two </a:t>
            </a:r>
            <a:r>
              <a:rPr lang="en-US" dirty="0"/>
              <a:t>or more nighttime awakenings per month due to asthma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B.</a:t>
            </a:r>
            <a:r>
              <a:rPr lang="en-US" dirty="0" smtClean="0"/>
              <a:t> Two </a:t>
            </a:r>
            <a:r>
              <a:rPr lang="en-US" dirty="0"/>
              <a:t>or more interruptions in daytime activities per month due to asthma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C.</a:t>
            </a:r>
            <a:r>
              <a:rPr lang="en-US" dirty="0" smtClean="0"/>
              <a:t> Peak </a:t>
            </a:r>
            <a:r>
              <a:rPr lang="en-US" dirty="0"/>
              <a:t>flow readings 85% of personal best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D.</a:t>
            </a:r>
            <a:r>
              <a:rPr lang="en-US" dirty="0" smtClean="0"/>
              <a:t> Short-acting </a:t>
            </a:r>
            <a:r>
              <a:rPr lang="en-US" dirty="0"/>
              <a:t>beta-agonist for rescue once a week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E. </a:t>
            </a:r>
            <a:r>
              <a:rPr lang="en-US" dirty="0" smtClean="0"/>
              <a:t>Short-acting </a:t>
            </a:r>
            <a:r>
              <a:rPr lang="en-US" dirty="0"/>
              <a:t>beta-agonist 4 days/week prior to exercise</a:t>
            </a:r>
          </a:p>
        </p:txBody>
      </p:sp>
    </p:spTree>
    <p:extLst>
      <p:ext uri="{BB962C8B-B14F-4D97-AF65-F5344CB8AC3E}">
        <p14:creationId xmlns:p14="http://schemas.microsoft.com/office/powerpoint/2010/main" val="3507136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4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 4</a:t>
            </a:r>
          </a:p>
          <a:p>
            <a:r>
              <a:rPr lang="en-US" dirty="0"/>
              <a:t>What findings would suggest that the patient requires a step-up in asthma medication?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A.</a:t>
            </a:r>
            <a:r>
              <a:rPr lang="en-US" dirty="0" smtClean="0"/>
              <a:t> Two </a:t>
            </a:r>
            <a:r>
              <a:rPr lang="en-US" dirty="0"/>
              <a:t>or more nighttime awakenings per month due to asthma </a:t>
            </a:r>
            <a:r>
              <a:rPr lang="en-US" dirty="0">
                <a:solidFill>
                  <a:srgbClr val="FF0000"/>
                </a:solidFill>
              </a:rPr>
              <a:t>Correct!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B. </a:t>
            </a:r>
            <a:r>
              <a:rPr lang="en-US" dirty="0" smtClean="0"/>
              <a:t>Two </a:t>
            </a:r>
            <a:r>
              <a:rPr lang="en-US" dirty="0"/>
              <a:t>or more interruptions in daytime activities per month due to asthma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C.</a:t>
            </a:r>
            <a:r>
              <a:rPr lang="en-US" dirty="0" smtClean="0"/>
              <a:t> Peak </a:t>
            </a:r>
            <a:r>
              <a:rPr lang="en-US" dirty="0"/>
              <a:t>flow readings 85% of personal best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D. </a:t>
            </a:r>
            <a:r>
              <a:rPr lang="en-US" dirty="0" smtClean="0"/>
              <a:t>Short-acting </a:t>
            </a:r>
            <a:r>
              <a:rPr lang="en-US" dirty="0"/>
              <a:t>beta-agonist for rescue once a week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E.</a:t>
            </a:r>
            <a:r>
              <a:rPr lang="en-US" dirty="0" smtClean="0"/>
              <a:t> Short-acting </a:t>
            </a:r>
            <a:r>
              <a:rPr lang="en-US" dirty="0"/>
              <a:t>beta-agonist 4 days/week prior to exercise</a:t>
            </a:r>
          </a:p>
        </p:txBody>
      </p:sp>
    </p:spTree>
    <p:extLst>
      <p:ext uri="{BB962C8B-B14F-4D97-AF65-F5344CB8AC3E}">
        <p14:creationId xmlns:p14="http://schemas.microsoft.com/office/powerpoint/2010/main" val="33719471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4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Inadequate asthma control </a:t>
            </a:r>
            <a:r>
              <a:rPr lang="en-US" dirty="0"/>
              <a:t>and a </a:t>
            </a:r>
            <a:r>
              <a:rPr lang="en-US" dirty="0">
                <a:solidFill>
                  <a:srgbClr val="FF0000"/>
                </a:solidFill>
              </a:rPr>
              <a:t>need for step-up therapy </a:t>
            </a:r>
            <a:r>
              <a:rPr lang="en-US" dirty="0"/>
              <a:t>is based on two or more daytime symptoms per week, two or more nighttime symptoms per month, interference with activities of daily living, use of short-acting beta-agonist &gt; 2 days/week (excluding use for prevention of exercise-induced bronchospasm),or peak flow or FEV</a:t>
            </a:r>
            <a:r>
              <a:rPr lang="en-US" baseline="-25000" dirty="0"/>
              <a:t>1</a:t>
            </a:r>
            <a:r>
              <a:rPr lang="en-US" dirty="0"/>
              <a:t> &lt;80% predicted/personal </a:t>
            </a:r>
            <a:r>
              <a:rPr lang="en-US" dirty="0" smtClean="0"/>
              <a:t>best.</a:t>
            </a:r>
            <a:r>
              <a:rPr lang="en-US" dirty="0"/>
              <a:t> 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Asthma </a:t>
            </a:r>
            <a:r>
              <a:rPr lang="en-US" dirty="0">
                <a:solidFill>
                  <a:srgbClr val="FF0000"/>
                </a:solidFill>
              </a:rPr>
              <a:t>symptoms </a:t>
            </a:r>
            <a:r>
              <a:rPr lang="en-US" dirty="0"/>
              <a:t>should be assessed at each office visit to determine asthma control.  Validated self-assessment tools such as the </a:t>
            </a:r>
            <a:r>
              <a:rPr lang="en-US" dirty="0">
                <a:solidFill>
                  <a:srgbClr val="FF0000"/>
                </a:solidFill>
              </a:rPr>
              <a:t>Asthma Control Test </a:t>
            </a:r>
            <a:r>
              <a:rPr lang="en-US" dirty="0"/>
              <a:t>(ACT), Asthma Therapy Assessment Questionnaire (ATAQ), or Asthma Control Questionnaire (ACQ) can facilitate consistent measurement and documentation of asthma symptoms during office </a:t>
            </a:r>
            <a:r>
              <a:rPr lang="en-US" dirty="0" smtClean="0"/>
              <a:t>visits.</a:t>
            </a:r>
            <a:r>
              <a:rPr lang="en-US" dirty="0"/>
              <a:t>  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All </a:t>
            </a:r>
            <a:r>
              <a:rPr lang="en-US" dirty="0">
                <a:solidFill>
                  <a:srgbClr val="FF0000"/>
                </a:solidFill>
              </a:rPr>
              <a:t>asthmatics </a:t>
            </a:r>
            <a:r>
              <a:rPr lang="en-US" dirty="0"/>
              <a:t>are at risk for a severe asthma attack regardless of their asthma classification; therefore, providers are encouraged to teach patients to recognize symptoms of inadequate asthma control and provide them with specific instructions for adjusting their medications or seeking medical </a:t>
            </a:r>
            <a:r>
              <a:rPr lang="en-US" dirty="0" smtClean="0"/>
              <a:t>care.</a:t>
            </a: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937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</a:t>
            </a:r>
            <a:r>
              <a:rPr lang="en-US" dirty="0" smtClean="0">
                <a:solidFill>
                  <a:srgbClr val="FF0000"/>
                </a:solidFill>
              </a:rPr>
              <a:t>5</a:t>
            </a: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of the </a:t>
            </a:r>
            <a:r>
              <a:rPr lang="en-US" dirty="0" smtClean="0"/>
              <a:t>following </a:t>
            </a:r>
            <a:r>
              <a:rPr lang="en-US" dirty="0"/>
              <a:t>should be done routinely with each follow-up visit?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A. </a:t>
            </a:r>
            <a:r>
              <a:rPr lang="en-US" dirty="0" smtClean="0"/>
              <a:t>Methacholine </a:t>
            </a:r>
            <a:r>
              <a:rPr lang="en-US" dirty="0"/>
              <a:t>challenge testing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B. </a:t>
            </a:r>
            <a:r>
              <a:rPr lang="en-US" dirty="0" smtClean="0"/>
              <a:t>Sputum </a:t>
            </a:r>
            <a:r>
              <a:rPr lang="en-US" dirty="0"/>
              <a:t>for eosinophils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C. </a:t>
            </a:r>
            <a:r>
              <a:rPr lang="en-US" dirty="0" smtClean="0"/>
              <a:t>In-office </a:t>
            </a:r>
            <a:r>
              <a:rPr lang="en-US" dirty="0"/>
              <a:t>peak flow recordings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D. </a:t>
            </a:r>
            <a:r>
              <a:rPr lang="en-US" dirty="0" smtClean="0"/>
              <a:t>Review </a:t>
            </a:r>
            <a:r>
              <a:rPr lang="en-US" dirty="0"/>
              <a:t>of proper inhaler technique and adherence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E. </a:t>
            </a:r>
            <a:r>
              <a:rPr lang="en-US" dirty="0" smtClean="0"/>
              <a:t>Measurement </a:t>
            </a:r>
            <a:r>
              <a:rPr lang="en-US" dirty="0"/>
              <a:t>of exhaled nitric oxide (NO)</a:t>
            </a:r>
          </a:p>
        </p:txBody>
      </p:sp>
    </p:spTree>
    <p:extLst>
      <p:ext uri="{BB962C8B-B14F-4D97-AF65-F5344CB8AC3E}">
        <p14:creationId xmlns:p14="http://schemas.microsoft.com/office/powerpoint/2010/main" val="9011232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4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 5</a:t>
            </a:r>
          </a:p>
          <a:p>
            <a:r>
              <a:rPr lang="en-US" dirty="0"/>
              <a:t>Which of the following should be done routinely with each follow-up visit?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A. </a:t>
            </a:r>
            <a:r>
              <a:rPr lang="en-US" dirty="0" smtClean="0"/>
              <a:t>Methacholine </a:t>
            </a:r>
            <a:r>
              <a:rPr lang="en-US" dirty="0"/>
              <a:t>challenge testing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B. </a:t>
            </a:r>
            <a:r>
              <a:rPr lang="en-US" dirty="0" smtClean="0"/>
              <a:t>Sputum </a:t>
            </a:r>
            <a:r>
              <a:rPr lang="en-US" dirty="0"/>
              <a:t>for eosinophils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C.</a:t>
            </a:r>
            <a:r>
              <a:rPr lang="en-US" dirty="0" smtClean="0"/>
              <a:t> In-office </a:t>
            </a:r>
            <a:r>
              <a:rPr lang="en-US" dirty="0"/>
              <a:t>peak flow recordings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D. </a:t>
            </a:r>
            <a:r>
              <a:rPr lang="en-US" dirty="0" smtClean="0"/>
              <a:t>Review </a:t>
            </a:r>
            <a:r>
              <a:rPr lang="en-US" dirty="0"/>
              <a:t>of proper inhaler technique and adherence </a:t>
            </a:r>
            <a:r>
              <a:rPr lang="en-US" dirty="0">
                <a:solidFill>
                  <a:srgbClr val="FF0000"/>
                </a:solidFill>
              </a:rPr>
              <a:t>Correct!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E. </a:t>
            </a:r>
            <a:r>
              <a:rPr lang="en-US" dirty="0" smtClean="0"/>
              <a:t>Measurement </a:t>
            </a:r>
            <a:r>
              <a:rPr lang="en-US" dirty="0"/>
              <a:t>of exhaled nitric oxide (NO)</a:t>
            </a:r>
          </a:p>
        </p:txBody>
      </p:sp>
    </p:spTree>
    <p:extLst>
      <p:ext uri="{BB962C8B-B14F-4D97-AF65-F5344CB8AC3E}">
        <p14:creationId xmlns:p14="http://schemas.microsoft.com/office/powerpoint/2010/main" val="35665483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82880" indent="-182880">
              <a:spcBef>
                <a:spcPts val="1200"/>
              </a:spcBef>
            </a:pPr>
            <a:r>
              <a:rPr lang="en-US" dirty="0">
                <a:solidFill>
                  <a:srgbClr val="FF0000"/>
                </a:solidFill>
              </a:rPr>
              <a:t>Question 4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Assessing inhaler technique </a:t>
            </a:r>
            <a:r>
              <a:rPr lang="en-US" dirty="0"/>
              <a:t>at each office visit allows the provider an opportunity to assess compliance, reinforce proper use, and identify motor or physical limitations affecting </a:t>
            </a:r>
            <a:r>
              <a:rPr lang="en-US" dirty="0" smtClean="0"/>
              <a:t>technique.</a:t>
            </a:r>
          </a:p>
          <a:p>
            <a:r>
              <a:rPr lang="en-US" dirty="0" smtClean="0"/>
              <a:t>When </a:t>
            </a:r>
            <a:r>
              <a:rPr lang="en-US" dirty="0"/>
              <a:t>studied, </a:t>
            </a:r>
            <a:r>
              <a:rPr lang="en-US" dirty="0">
                <a:solidFill>
                  <a:srgbClr val="FF0000"/>
                </a:solidFill>
              </a:rPr>
              <a:t>only approximately 25% of patients </a:t>
            </a:r>
            <a:r>
              <a:rPr lang="en-US" dirty="0"/>
              <a:t>are able to properly demonstrate use of a meter dose inhaler when asked.  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>
                <a:solidFill>
                  <a:srgbClr val="FF0000"/>
                </a:solidFill>
              </a:rPr>
              <a:t>remaining 75% improved </a:t>
            </a:r>
            <a:r>
              <a:rPr lang="en-US" dirty="0"/>
              <a:t>with specific instruction and practice which reinforces the need to incorporate proper inhaler use during the office </a:t>
            </a:r>
            <a:r>
              <a:rPr lang="en-US" dirty="0" smtClean="0"/>
              <a:t>visit.</a:t>
            </a:r>
            <a:r>
              <a:rPr lang="en-US" dirty="0"/>
              <a:t>  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>
                <a:solidFill>
                  <a:srgbClr val="FF0000"/>
                </a:solidFill>
              </a:rPr>
              <a:t>use of a spacer significantly </a:t>
            </a:r>
            <a:r>
              <a:rPr lang="en-US" dirty="0"/>
              <a:t>improves </a:t>
            </a:r>
            <a:r>
              <a:rPr lang="en-US" dirty="0">
                <a:solidFill>
                  <a:srgbClr val="FF0000"/>
                </a:solidFill>
              </a:rPr>
              <a:t>accuracy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dose delivery</a:t>
            </a:r>
            <a:r>
              <a:rPr lang="en-US" dirty="0"/>
              <a:t>, particularly in patients with </a:t>
            </a:r>
            <a:r>
              <a:rPr lang="en-US" dirty="0">
                <a:solidFill>
                  <a:srgbClr val="FF0000"/>
                </a:solidFill>
              </a:rPr>
              <a:t>poor coordination </a:t>
            </a:r>
            <a:r>
              <a:rPr lang="en-US" dirty="0" smtClean="0">
                <a:solidFill>
                  <a:srgbClr val="FF0000"/>
                </a:solidFill>
              </a:rPr>
              <a:t>skills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6788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4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Assessing patient adherence </a:t>
            </a:r>
            <a:r>
              <a:rPr lang="en-US" dirty="0"/>
              <a:t>is </a:t>
            </a:r>
            <a:r>
              <a:rPr lang="en-US" dirty="0">
                <a:solidFill>
                  <a:srgbClr val="FF0000"/>
                </a:solidFill>
              </a:rPr>
              <a:t>best approached </a:t>
            </a:r>
            <a:r>
              <a:rPr lang="en-US" dirty="0"/>
              <a:t>with a nonjudgmental attitude.  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Adherence </a:t>
            </a:r>
            <a:r>
              <a:rPr lang="en-US" dirty="0">
                <a:solidFill>
                  <a:srgbClr val="FF0000"/>
                </a:solidFill>
              </a:rPr>
              <a:t>to inhaled corticosteroids is estimated at &lt; 50</a:t>
            </a:r>
            <a:r>
              <a:rPr lang="en-US" dirty="0" smtClean="0">
                <a:solidFill>
                  <a:srgbClr val="FF0000"/>
                </a:solidFill>
              </a:rPr>
              <a:t>%.</a:t>
            </a:r>
            <a:r>
              <a:rPr lang="en-US" dirty="0"/>
              <a:t>  </a:t>
            </a:r>
            <a:endParaRPr lang="en-US" dirty="0" smtClean="0"/>
          </a:p>
          <a:p>
            <a:r>
              <a:rPr lang="en-US" dirty="0" smtClean="0"/>
              <a:t>Causes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nonadherence</a:t>
            </a:r>
            <a:r>
              <a:rPr lang="en-US" dirty="0"/>
              <a:t> are multifactorial but may be improved by providing asthma </a:t>
            </a:r>
            <a:r>
              <a:rPr lang="en-US" dirty="0">
                <a:solidFill>
                  <a:srgbClr val="FF0000"/>
                </a:solidFill>
              </a:rPr>
              <a:t>education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encouraging self management </a:t>
            </a:r>
            <a:r>
              <a:rPr lang="en-US" dirty="0"/>
              <a:t>through use of an asthma action plan, and </a:t>
            </a:r>
            <a:r>
              <a:rPr lang="en-US" dirty="0">
                <a:solidFill>
                  <a:srgbClr val="FF0000"/>
                </a:solidFill>
              </a:rPr>
              <a:t>facilitating open </a:t>
            </a:r>
            <a:r>
              <a:rPr lang="en-US" dirty="0" smtClean="0">
                <a:solidFill>
                  <a:srgbClr val="FF0000"/>
                </a:solidFill>
              </a:rPr>
              <a:t>communication</a:t>
            </a:r>
            <a:r>
              <a:rPr lang="en-US" dirty="0" smtClean="0"/>
              <a:t>.</a:t>
            </a:r>
            <a:r>
              <a:rPr lang="en-US" dirty="0"/>
              <a:t>  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Financial </a:t>
            </a:r>
            <a:r>
              <a:rPr lang="en-US" dirty="0">
                <a:solidFill>
                  <a:srgbClr val="FF0000"/>
                </a:solidFill>
              </a:rPr>
              <a:t>barriers </a:t>
            </a:r>
            <a:r>
              <a:rPr lang="en-US" dirty="0"/>
              <a:t>often transcend all other efforts to improve adherence and must be taken into account when prescribing asthma </a:t>
            </a:r>
            <a:r>
              <a:rPr lang="en-US" dirty="0" smtClean="0"/>
              <a:t>therapy.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1872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4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Methacholine challenge </a:t>
            </a:r>
            <a:r>
              <a:rPr lang="en-US" dirty="0"/>
              <a:t>testing is useful to demonstrate airway </a:t>
            </a:r>
            <a:r>
              <a:rPr lang="en-US" dirty="0" err="1"/>
              <a:t>hyperresponsiveness</a:t>
            </a:r>
            <a:r>
              <a:rPr lang="en-US" dirty="0"/>
              <a:t> in those with </a:t>
            </a:r>
            <a:r>
              <a:rPr lang="en-US" dirty="0">
                <a:solidFill>
                  <a:srgbClr val="FF0000"/>
                </a:solidFill>
              </a:rPr>
              <a:t>normal spirometry </a:t>
            </a:r>
            <a:r>
              <a:rPr lang="en-US" dirty="0"/>
              <a:t>and a </a:t>
            </a:r>
            <a:r>
              <a:rPr lang="en-US" dirty="0">
                <a:solidFill>
                  <a:srgbClr val="FF0000"/>
                </a:solidFill>
              </a:rPr>
              <a:t>suspicion of asthma</a:t>
            </a:r>
            <a:r>
              <a:rPr lang="en-US" dirty="0"/>
              <a:t>, but is not recommended as a </a:t>
            </a:r>
            <a:r>
              <a:rPr lang="en-US" dirty="0">
                <a:solidFill>
                  <a:srgbClr val="FF0000"/>
                </a:solidFill>
              </a:rPr>
              <a:t>serial procedure</a:t>
            </a:r>
            <a:r>
              <a:rPr lang="en-US" dirty="0"/>
              <a:t>.  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Biomarkers </a:t>
            </a:r>
            <a:r>
              <a:rPr lang="en-US" dirty="0"/>
              <a:t>for inflammation such as </a:t>
            </a:r>
            <a:r>
              <a:rPr lang="en-US" dirty="0">
                <a:solidFill>
                  <a:srgbClr val="FF0000"/>
                </a:solidFill>
              </a:rPr>
              <a:t>eosinophils </a:t>
            </a:r>
            <a:r>
              <a:rPr lang="en-US" dirty="0"/>
              <a:t>or </a:t>
            </a:r>
            <a:r>
              <a:rPr lang="en-US" dirty="0">
                <a:solidFill>
                  <a:srgbClr val="FF0000"/>
                </a:solidFill>
              </a:rPr>
              <a:t>nitric oxide </a:t>
            </a:r>
            <a:r>
              <a:rPr lang="en-US" dirty="0"/>
              <a:t>are being investigated in </a:t>
            </a:r>
            <a:r>
              <a:rPr lang="en-US" dirty="0">
                <a:solidFill>
                  <a:srgbClr val="FF0000"/>
                </a:solidFill>
              </a:rPr>
              <a:t>clinical trials </a:t>
            </a:r>
            <a:r>
              <a:rPr lang="en-US" dirty="0"/>
              <a:t>but currently have no indication in routine asthma </a:t>
            </a:r>
            <a:r>
              <a:rPr lang="en-US" dirty="0" smtClean="0"/>
              <a:t>care.</a:t>
            </a:r>
            <a:r>
              <a:rPr lang="en-US" dirty="0"/>
              <a:t>  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Peak </a:t>
            </a:r>
            <a:r>
              <a:rPr lang="en-US" dirty="0">
                <a:solidFill>
                  <a:srgbClr val="FF0000"/>
                </a:solidFill>
              </a:rPr>
              <a:t>flow monitoring </a:t>
            </a:r>
            <a:r>
              <a:rPr lang="en-US" dirty="0"/>
              <a:t>is useful </a:t>
            </a:r>
            <a:r>
              <a:rPr lang="en-US" dirty="0">
                <a:solidFill>
                  <a:srgbClr val="FF0000"/>
                </a:solidFill>
              </a:rPr>
              <a:t>for long-term home assessment </a:t>
            </a:r>
            <a:r>
              <a:rPr lang="en-US" dirty="0"/>
              <a:t>of asthma control and medication response, but </a:t>
            </a:r>
            <a:r>
              <a:rPr lang="en-US" dirty="0">
                <a:solidFill>
                  <a:srgbClr val="FF0000"/>
                </a:solidFill>
              </a:rPr>
              <a:t>is not indicated for regular office assessment </a:t>
            </a:r>
            <a:r>
              <a:rPr lang="en-US" dirty="0"/>
              <a:t>or </a:t>
            </a:r>
            <a:r>
              <a:rPr lang="en-US" dirty="0">
                <a:solidFill>
                  <a:srgbClr val="FF0000"/>
                </a:solidFill>
              </a:rPr>
              <a:t>diagnostic </a:t>
            </a:r>
            <a:r>
              <a:rPr lang="en-US" dirty="0" smtClean="0">
                <a:solidFill>
                  <a:srgbClr val="FF0000"/>
                </a:solidFill>
              </a:rPr>
              <a:t>purposes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55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History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his initial visit, he reported </a:t>
            </a:r>
            <a:r>
              <a:rPr lang="en-US" dirty="0">
                <a:solidFill>
                  <a:srgbClr val="FF0000"/>
                </a:solidFill>
              </a:rPr>
              <a:t>wheeze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cough </a:t>
            </a:r>
            <a:r>
              <a:rPr lang="en-US" dirty="0"/>
              <a:t>4 days a week and nocturnal symptoms three times a month.  Spirometry revealed forced vital capacity (</a:t>
            </a:r>
            <a:r>
              <a:rPr lang="en-US" dirty="0">
                <a:solidFill>
                  <a:srgbClr val="FF0000"/>
                </a:solidFill>
              </a:rPr>
              <a:t>FVC</a:t>
            </a:r>
            <a:r>
              <a:rPr lang="en-US" dirty="0"/>
              <a:t>) </a:t>
            </a:r>
            <a:r>
              <a:rPr lang="en-US" dirty="0">
                <a:solidFill>
                  <a:srgbClr val="FF0000"/>
                </a:solidFill>
              </a:rPr>
              <a:t>85% </a:t>
            </a:r>
            <a:r>
              <a:rPr lang="en-US" dirty="0"/>
              <a:t>predicted, forced expiratory volume in 1 second (</a:t>
            </a:r>
            <a:r>
              <a:rPr lang="en-US" dirty="0">
                <a:solidFill>
                  <a:srgbClr val="FF0000"/>
                </a:solidFill>
              </a:rPr>
              <a:t>FEV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dirty="0"/>
              <a:t>) </a:t>
            </a:r>
            <a:r>
              <a:rPr lang="en-US" dirty="0">
                <a:solidFill>
                  <a:srgbClr val="FF0000"/>
                </a:solidFill>
              </a:rPr>
              <a:t>75</a:t>
            </a:r>
            <a:r>
              <a:rPr lang="en-US" dirty="0"/>
              <a:t>% predicted, </a:t>
            </a:r>
            <a:r>
              <a:rPr lang="en-US" dirty="0">
                <a:solidFill>
                  <a:srgbClr val="FF0000"/>
                </a:solidFill>
              </a:rPr>
              <a:t>FEV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dirty="0">
                <a:solidFill>
                  <a:srgbClr val="FF0000"/>
                </a:solidFill>
              </a:rPr>
              <a:t>/FVC 65%, </a:t>
            </a:r>
            <a:r>
              <a:rPr lang="en-US" dirty="0"/>
              <a:t>and an increase in </a:t>
            </a:r>
            <a:r>
              <a:rPr lang="en-US" dirty="0">
                <a:solidFill>
                  <a:srgbClr val="FF0000"/>
                </a:solidFill>
              </a:rPr>
              <a:t>FEV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dirty="0"/>
              <a:t> of </a:t>
            </a:r>
            <a:r>
              <a:rPr lang="en-US" dirty="0">
                <a:solidFill>
                  <a:srgbClr val="FF0000"/>
                </a:solidFill>
              </a:rPr>
              <a:t>220</a:t>
            </a:r>
            <a:r>
              <a:rPr lang="en-US" dirty="0"/>
              <a:t> ml or </a:t>
            </a:r>
            <a:r>
              <a:rPr lang="en-US" dirty="0">
                <a:solidFill>
                  <a:srgbClr val="FF0000"/>
                </a:solidFill>
              </a:rPr>
              <a:t>14%</a:t>
            </a:r>
            <a:r>
              <a:rPr lang="en-US" dirty="0"/>
              <a:t> following an inhaled short-acting bronchodilator.  He was placed on a </a:t>
            </a:r>
            <a:r>
              <a:rPr lang="en-US" dirty="0">
                <a:solidFill>
                  <a:srgbClr val="FF0000"/>
                </a:solidFill>
              </a:rPr>
              <a:t>low-dose inhaled corticosteroid </a:t>
            </a:r>
            <a:r>
              <a:rPr lang="en-US" dirty="0"/>
              <a:t>twice a day and a </a:t>
            </a:r>
            <a:r>
              <a:rPr lang="en-US" dirty="0">
                <a:solidFill>
                  <a:srgbClr val="FF0000"/>
                </a:solidFill>
              </a:rPr>
              <a:t>short-acting inhaled beta-agonist as needed</a:t>
            </a:r>
            <a:r>
              <a:rPr lang="en-US" dirty="0"/>
              <a:t>.  </a:t>
            </a:r>
            <a:endParaRPr lang="en-US" dirty="0" smtClean="0"/>
          </a:p>
          <a:p>
            <a:r>
              <a:rPr lang="en-US" dirty="0" smtClean="0"/>
              <a:t>He </a:t>
            </a:r>
            <a:r>
              <a:rPr lang="en-US" dirty="0"/>
              <a:t>returned 4 weeks later </a:t>
            </a:r>
            <a:r>
              <a:rPr lang="en-US" dirty="0">
                <a:solidFill>
                  <a:srgbClr val="FF0000"/>
                </a:solidFill>
              </a:rPr>
              <a:t>improved</a:t>
            </a:r>
            <a:r>
              <a:rPr lang="en-US" dirty="0"/>
              <a:t>, but with continued </a:t>
            </a:r>
            <a:r>
              <a:rPr lang="en-US" dirty="0">
                <a:solidFill>
                  <a:srgbClr val="FF0000"/>
                </a:solidFill>
              </a:rPr>
              <a:t>daytime symptoms </a:t>
            </a:r>
            <a:r>
              <a:rPr lang="en-US" dirty="0"/>
              <a:t>2 days a week.  He also had symptoms of </a:t>
            </a:r>
            <a:r>
              <a:rPr lang="en-US" dirty="0">
                <a:solidFill>
                  <a:srgbClr val="FF0000"/>
                </a:solidFill>
              </a:rPr>
              <a:t>rhinitis</a:t>
            </a:r>
            <a:r>
              <a:rPr lang="en-US" dirty="0"/>
              <a:t>; therefore he was referred to an allergist for evaluation</a:t>
            </a:r>
            <a:r>
              <a:rPr lang="en-US" dirty="0">
                <a:solidFill>
                  <a:srgbClr val="FF0000"/>
                </a:solidFill>
              </a:rPr>
              <a:t>. Skin testing </a:t>
            </a:r>
            <a:r>
              <a:rPr lang="en-US" dirty="0"/>
              <a:t>was positive for </a:t>
            </a:r>
            <a:r>
              <a:rPr lang="en-US" dirty="0">
                <a:solidFill>
                  <a:srgbClr val="FF0000"/>
                </a:solidFill>
              </a:rPr>
              <a:t>trees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ragweed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dust mites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cats</a:t>
            </a:r>
            <a:r>
              <a:rPr lang="en-US" dirty="0"/>
              <a:t>, and he was prescribed a </a:t>
            </a:r>
            <a:r>
              <a:rPr lang="en-US" dirty="0">
                <a:solidFill>
                  <a:srgbClr val="FF0000"/>
                </a:solidFill>
              </a:rPr>
              <a:t>nasal steroid spray </a:t>
            </a:r>
            <a:r>
              <a:rPr lang="en-US" dirty="0"/>
              <a:t>and </a:t>
            </a:r>
            <a:r>
              <a:rPr lang="en-US" dirty="0" err="1"/>
              <a:t>nonsedating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oral antihistamine</a:t>
            </a:r>
            <a:r>
              <a:rPr lang="en-US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813522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292453" y="3429000"/>
            <a:ext cx="3840480" cy="666849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>
                <a:solidFill>
                  <a:schemeClr val="bg1"/>
                </a:solidFill>
              </a:rPr>
              <a:t>Case study</a:t>
            </a:r>
          </a:p>
        </p:txBody>
      </p:sp>
    </p:spTree>
    <p:extLst>
      <p:ext uri="{BB962C8B-B14F-4D97-AF65-F5344CB8AC3E}">
        <p14:creationId xmlns:p14="http://schemas.microsoft.com/office/powerpoint/2010/main" val="28066618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3135" y="2490257"/>
            <a:ext cx="10165730" cy="3599316"/>
          </a:xfrm>
        </p:spPr>
        <p:txBody>
          <a:bodyPr>
            <a:noAutofit/>
          </a:bodyPr>
          <a:lstStyle/>
          <a:p>
            <a:pPr algn="just"/>
            <a:r>
              <a:rPr lang="en-US" dirty="0">
                <a:latin typeface="Century Schoolbook" panose="02040604050505020304" pitchFamily="18" charset="0"/>
              </a:rPr>
              <a:t>A 53-year-old female with reported medical history of asthma and recurrent sinusitis was admitted with shortness of breath and thought to be due to asthma attack. 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She used a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budesonide/formoterol inhaler daily</a:t>
            </a:r>
            <a:r>
              <a:rPr lang="en-US" dirty="0">
                <a:latin typeface="Century Schoolbook" panose="02040604050505020304" pitchFamily="18" charset="0"/>
              </a:rPr>
              <a:t>, and short-term inhalers for exacerbations a few times per year. She had been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hospitalized once prior </a:t>
            </a:r>
            <a:r>
              <a:rPr lang="en-US" dirty="0">
                <a:latin typeface="Century Schoolbook" panose="02040604050505020304" pitchFamily="18" charset="0"/>
              </a:rPr>
              <a:t>for asthma but never intubated. 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The patient was in her usual state of health on the morning of admission when she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boarded a flight</a:t>
            </a:r>
            <a:r>
              <a:rPr lang="en-US" dirty="0">
                <a:latin typeface="Century Schoolbook" panose="02040604050505020304" pitchFamily="18" charset="0"/>
              </a:rPr>
              <a:t>. She was concerned about developing a blood clot on the long journey, so she took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325mg of aspirin </a:t>
            </a:r>
            <a:r>
              <a:rPr lang="en-US" dirty="0">
                <a:latin typeface="Century Schoolbook" panose="02040604050505020304" pitchFamily="18" charset="0"/>
              </a:rPr>
              <a:t>right before take-off. </a:t>
            </a:r>
          </a:p>
        </p:txBody>
      </p:sp>
    </p:spTree>
    <p:extLst>
      <p:ext uri="{BB962C8B-B14F-4D97-AF65-F5344CB8AC3E}">
        <p14:creationId xmlns:p14="http://schemas.microsoft.com/office/powerpoint/2010/main" val="1523887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Century Schoolbook" panose="02040604050505020304" pitchFamily="18" charset="0"/>
              </a:rPr>
              <a:t>Shortly thereafter, she noticed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difficulty breathing</a:t>
            </a:r>
            <a:r>
              <a:rPr lang="en-US" dirty="0">
                <a:latin typeface="Century Schoolbook" panose="02040604050505020304" pitchFamily="18" charset="0"/>
              </a:rPr>
              <a:t>, described as trouble getting air in.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Symptoms persisted throughout </a:t>
            </a:r>
            <a:r>
              <a:rPr lang="en-US" dirty="0">
                <a:latin typeface="Century Schoolbook" panose="02040604050505020304" pitchFamily="18" charset="0"/>
              </a:rPr>
              <a:t>a scheduled stopover, and the patient became concerned that she would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not be able to tolerate the flight</a:t>
            </a:r>
            <a:r>
              <a:rPr lang="en-US" dirty="0">
                <a:latin typeface="Century Schoolbook" panose="02040604050505020304" pitchFamily="18" charset="0"/>
              </a:rPr>
              <a:t>. 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She presented to the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Emergency Department </a:t>
            </a:r>
            <a:r>
              <a:rPr lang="en-US" dirty="0">
                <a:latin typeface="Century Schoolbook" panose="02040604050505020304" pitchFamily="18" charset="0"/>
              </a:rPr>
              <a:t>for further evaluation. She denied chest pain, palpitations, dizziness, visual change, audible wheeze, fevers, chills, sick contacts, weight gain, orthopnea, paroxysmal nocturnal dyspnea, tobacco use, or IV drug use.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9091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0301532" cy="3599316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Century Schoolbook" panose="02040604050505020304" pitchFamily="18" charset="0"/>
              </a:rPr>
              <a:t>On arrival to the ER her vital signs were stable with temperature 36°C, blood pressure 128/68, heart rate 88, respiratory rate 22, and oxygen saturation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93%</a:t>
            </a:r>
            <a:r>
              <a:rPr lang="en-US" dirty="0">
                <a:latin typeface="Century Schoolbook" panose="02040604050505020304" pitchFamily="18" charset="0"/>
              </a:rPr>
              <a:t> on room air. </a:t>
            </a:r>
          </a:p>
          <a:p>
            <a:pPr algn="just"/>
            <a:endParaRPr lang="en-US" dirty="0">
              <a:latin typeface="Century Schoolbook" panose="02040604050505020304" pitchFamily="18" charset="0"/>
            </a:endParaRP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Exam was significant for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diffuse inspiratory wheezes </a:t>
            </a:r>
            <a:r>
              <a:rPr lang="en-US" dirty="0">
                <a:latin typeface="Century Schoolbook" panose="02040604050505020304" pitchFamily="18" charset="0"/>
              </a:rPr>
              <a:t>throughout both lungs. She had no stridor, neck mass, thyromegaly, jugular venous distention, or peripheral edema. Cardiac and oral exams were normal. </a:t>
            </a:r>
          </a:p>
        </p:txBody>
      </p:sp>
    </p:spTree>
    <p:extLst>
      <p:ext uri="{BB962C8B-B14F-4D97-AF65-F5344CB8AC3E}">
        <p14:creationId xmlns:p14="http://schemas.microsoft.com/office/powerpoint/2010/main" val="38372273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9930340" cy="3599316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Century Schoolbook" panose="02040604050505020304" pitchFamily="18" charset="0"/>
              </a:rPr>
              <a:t>Labs were noteworthy for an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elevated D-dimer of 1254</a:t>
            </a:r>
            <a:r>
              <a:rPr lang="en-US" dirty="0">
                <a:latin typeface="Century Schoolbook" panose="02040604050505020304" pitchFamily="18" charset="0"/>
              </a:rPr>
              <a:t>, for which she underwent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CTA of the chest that was negative for pulmonary embolism</a:t>
            </a:r>
            <a:r>
              <a:rPr lang="en-US" dirty="0">
                <a:latin typeface="Century Schoolbook" panose="02040604050505020304" pitchFamily="18" charset="0"/>
              </a:rPr>
              <a:t>. </a:t>
            </a:r>
            <a:endParaRPr lang="en-US" dirty="0" smtClean="0">
              <a:latin typeface="Century Schoolbook" panose="02040604050505020304" pitchFamily="18" charset="0"/>
            </a:endParaRPr>
          </a:p>
          <a:p>
            <a:pPr algn="just"/>
            <a:r>
              <a:rPr lang="en-US" dirty="0" smtClean="0">
                <a:latin typeface="Century Schoolbook" panose="02040604050505020304" pitchFamily="18" charset="0"/>
              </a:rPr>
              <a:t>A </a:t>
            </a:r>
            <a:r>
              <a:rPr lang="en-US" dirty="0">
                <a:latin typeface="Century Schoolbook" panose="02040604050505020304" pitchFamily="18" charset="0"/>
              </a:rPr>
              <a:t>chest X-ray was unremarkable. 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She received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nebulized albuterol </a:t>
            </a:r>
            <a:r>
              <a:rPr lang="en-US" dirty="0">
                <a:latin typeface="Century Schoolbook" panose="02040604050505020304" pitchFamily="18" charset="0"/>
              </a:rPr>
              <a:t>and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oral prednisone 60mg </a:t>
            </a:r>
            <a:r>
              <a:rPr lang="en-US" dirty="0">
                <a:latin typeface="Century Schoolbook" panose="02040604050505020304" pitchFamily="18" charset="0"/>
              </a:rPr>
              <a:t>with some improvement in breathing but no return to baseline status. She was admitted overnight for observation.</a:t>
            </a:r>
          </a:p>
        </p:txBody>
      </p:sp>
    </p:spTree>
    <p:extLst>
      <p:ext uri="{BB962C8B-B14F-4D97-AF65-F5344CB8AC3E}">
        <p14:creationId xmlns:p14="http://schemas.microsoft.com/office/powerpoint/2010/main" val="21061156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Century Schoolbook" panose="02040604050505020304" pitchFamily="18" charset="0"/>
              </a:rPr>
              <a:t>Further questioning on hospital day 2 revealed a distant history of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nasal polyps</a:t>
            </a:r>
            <a:r>
              <a:rPr lang="en-US" dirty="0">
                <a:latin typeface="Century Schoolbook" panose="02040604050505020304" pitchFamily="18" charset="0"/>
              </a:rPr>
              <a:t>. In conjunction with her known asthma, the diagnosis of an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aspirin allergy </a:t>
            </a:r>
            <a:r>
              <a:rPr lang="en-US" dirty="0">
                <a:latin typeface="Century Schoolbook" panose="02040604050505020304" pitchFamily="18" charset="0"/>
              </a:rPr>
              <a:t>was entertained, and the patient was treated with </a:t>
            </a:r>
            <a:r>
              <a:rPr lang="en-US" dirty="0" err="1">
                <a:latin typeface="Century Schoolbook" panose="02040604050505020304" pitchFamily="18" charset="0"/>
              </a:rPr>
              <a:t>loratadine</a:t>
            </a:r>
            <a:r>
              <a:rPr lang="en-US" dirty="0">
                <a:latin typeface="Century Schoolbook" panose="02040604050505020304" pitchFamily="18" charset="0"/>
              </a:rPr>
              <a:t> and </a:t>
            </a:r>
            <a:r>
              <a:rPr lang="en-US" dirty="0" err="1">
                <a:latin typeface="Century Schoolbook" panose="02040604050505020304" pitchFamily="18" charset="0"/>
              </a:rPr>
              <a:t>montelukast</a:t>
            </a:r>
            <a:r>
              <a:rPr lang="en-US" dirty="0">
                <a:latin typeface="Century Schoolbook" panose="02040604050505020304" pitchFamily="18" charset="0"/>
              </a:rPr>
              <a:t>. 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Her shortness of breath and wheezing resolved, and she was discharged on </a:t>
            </a:r>
            <a:r>
              <a:rPr lang="en-US" dirty="0" err="1">
                <a:latin typeface="Century Schoolbook" panose="02040604050505020304" pitchFamily="18" charset="0"/>
              </a:rPr>
              <a:t>montelukast</a:t>
            </a:r>
            <a:r>
              <a:rPr lang="en-US" dirty="0">
                <a:latin typeface="Century Schoolbook" panose="02040604050505020304" pitchFamily="18" charset="0"/>
              </a:rPr>
              <a:t> with instructions to follow-up with an Allergist when she returns home.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3738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Aspirin-exacerbated respiratory disease (AERD)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Century Schoolbook" panose="02040604050505020304" pitchFamily="18" charset="0"/>
              </a:rPr>
              <a:t>Aspirin-exacerbated respiratory disease (AERD), also referred to as aspirin-induced asthma (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AIA</a:t>
            </a:r>
            <a:r>
              <a:rPr lang="en-US" dirty="0">
                <a:latin typeface="Century Schoolbook" panose="02040604050505020304" pitchFamily="18" charset="0"/>
              </a:rPr>
              <a:t>) or </a:t>
            </a:r>
            <a:r>
              <a:rPr lang="en-US" dirty="0" err="1">
                <a:latin typeface="Century Schoolbook" panose="02040604050505020304" pitchFamily="18" charset="0"/>
              </a:rPr>
              <a:t>Samter’s</a:t>
            </a:r>
            <a:r>
              <a:rPr lang="en-US" dirty="0">
                <a:latin typeface="Century Schoolbook" panose="02040604050505020304" pitchFamily="18" charset="0"/>
              </a:rPr>
              <a:t> syndrome, consists of: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Asthma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Chronic rhinosinusitis (CRS) with nasal polyposis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Reactions to aspirin and other COX-1 inhibiting NSAIDs, in which symptoms of nasal congestion and bronchoconstriction typically begin 20 minutes to 3 hours after administration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5818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Century Schoolbook" panose="02040604050505020304" pitchFamily="18" charset="0"/>
              </a:rPr>
              <a:t>This pattern is known as </a:t>
            </a:r>
            <a:r>
              <a:rPr lang="en-US" dirty="0" err="1">
                <a:latin typeface="Century Schoolbook" panose="02040604050505020304" pitchFamily="18" charset="0"/>
              </a:rPr>
              <a:t>Samter’s</a:t>
            </a:r>
            <a:r>
              <a:rPr lang="en-US" dirty="0">
                <a:latin typeface="Century Schoolbook" panose="02040604050505020304" pitchFamily="18" charset="0"/>
              </a:rPr>
              <a:t> Triad, for German-American Immunologist Dr. Max </a:t>
            </a:r>
            <a:r>
              <a:rPr lang="en-US" dirty="0" err="1">
                <a:latin typeface="Century Schoolbook" panose="02040604050505020304" pitchFamily="18" charset="0"/>
              </a:rPr>
              <a:t>Samter</a:t>
            </a:r>
            <a:r>
              <a:rPr lang="en-US" dirty="0">
                <a:latin typeface="Century Schoolbook" panose="02040604050505020304" pitchFamily="18" charset="0"/>
              </a:rPr>
              <a:t> who publicized the association between asthma and nasal polyps in the 1960s. 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The term "AERD" places emphasis on the chronic upper and lower respiratory disease as the fundamental disorder and a reaction to NSAIDs as an exacerbating factor. </a:t>
            </a:r>
          </a:p>
        </p:txBody>
      </p:sp>
    </p:spTree>
    <p:extLst>
      <p:ext uri="{BB962C8B-B14F-4D97-AF65-F5344CB8AC3E}">
        <p14:creationId xmlns:p14="http://schemas.microsoft.com/office/powerpoint/2010/main" val="20031032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Century Schoolbook" panose="02040604050505020304" pitchFamily="18" charset="0"/>
              </a:rPr>
              <a:t>Pseudoallergy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entury Schoolbook" panose="02040604050505020304" pitchFamily="18" charset="0"/>
              </a:rPr>
              <a:t>Reactions to NSAIDs in patients with AERD are classified as "</a:t>
            </a:r>
            <a:r>
              <a:rPr lang="en-US" dirty="0" err="1">
                <a:solidFill>
                  <a:srgbClr val="FF0000"/>
                </a:solidFill>
                <a:latin typeface="Century Schoolbook" panose="02040604050505020304" pitchFamily="18" charset="0"/>
              </a:rPr>
              <a:t>pseudoallergic</a:t>
            </a:r>
            <a:r>
              <a:rPr lang="en-US" dirty="0">
                <a:latin typeface="Century Schoolbook" panose="02040604050505020304" pitchFamily="18" charset="0"/>
              </a:rPr>
              <a:t>" because they are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not immunoglobulin E (</a:t>
            </a:r>
            <a:r>
              <a:rPr lang="en-US" dirty="0" err="1">
                <a:solidFill>
                  <a:srgbClr val="FF0000"/>
                </a:solidFill>
                <a:latin typeface="Century Schoolbook" panose="02040604050505020304" pitchFamily="18" charset="0"/>
              </a:rPr>
              <a:t>IgE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)-mediated</a:t>
            </a:r>
            <a:r>
              <a:rPr lang="en-US" dirty="0">
                <a:latin typeface="Century Schoolbook" panose="02040604050505020304" pitchFamily="18" charset="0"/>
              </a:rPr>
              <a:t>.</a:t>
            </a:r>
          </a:p>
          <a:p>
            <a:r>
              <a:rPr lang="en-US" dirty="0">
                <a:latin typeface="Century Schoolbook" panose="02040604050505020304" pitchFamily="18" charset="0"/>
              </a:rPr>
              <a:t>These reactions represent an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abnormal biochemical response </a:t>
            </a:r>
            <a:r>
              <a:rPr lang="en-US" dirty="0">
                <a:latin typeface="Century Schoolbook" panose="02040604050505020304" pitchFamily="18" charset="0"/>
              </a:rPr>
              <a:t>to the pharmacologic actions of NSAIDs. </a:t>
            </a:r>
          </a:p>
          <a:p>
            <a:r>
              <a:rPr lang="en-US" dirty="0">
                <a:latin typeface="Century Schoolbook" panose="02040604050505020304" pitchFamily="18" charset="0"/>
              </a:rPr>
              <a:t>In contrast, </a:t>
            </a:r>
            <a:r>
              <a:rPr lang="en-US" dirty="0" err="1">
                <a:latin typeface="Century Schoolbook" panose="02040604050505020304" pitchFamily="18" charset="0"/>
              </a:rPr>
              <a:t>IgE</a:t>
            </a:r>
            <a:r>
              <a:rPr lang="en-US" dirty="0">
                <a:latin typeface="Century Schoolbook" panose="02040604050505020304" pitchFamily="18" charset="0"/>
              </a:rPr>
              <a:t>-mediated "allergic" reactions result from the formation of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antibodies against a specific drug</a:t>
            </a:r>
            <a:r>
              <a:rPr lang="en-US" dirty="0">
                <a:latin typeface="Century Schoolbook" panose="02040604050505020304" pitchFamily="18" charset="0"/>
              </a:rPr>
              <a:t>, </a:t>
            </a:r>
            <a:r>
              <a:rPr lang="en-US" dirty="0" err="1">
                <a:latin typeface="Century Schoolbook" panose="02040604050505020304" pitchFamily="18" charset="0"/>
              </a:rPr>
              <a:t>haptenated</a:t>
            </a:r>
            <a:r>
              <a:rPr lang="en-US" dirty="0">
                <a:latin typeface="Century Schoolbook" panose="02040604050505020304" pitchFamily="18" charset="0"/>
              </a:rPr>
              <a:t> drug, or a group of structurally similar drugs.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3941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Prevalence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Century Schoolbook" panose="02040604050505020304" pitchFamily="18" charset="0"/>
              </a:rPr>
              <a:t>The prevalence of AERD is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7%</a:t>
            </a:r>
            <a:r>
              <a:rPr lang="en-US" dirty="0">
                <a:latin typeface="Century Schoolbook" panose="02040604050505020304" pitchFamily="18" charset="0"/>
              </a:rPr>
              <a:t> in typical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adult asthmatic </a:t>
            </a:r>
            <a:r>
              <a:rPr lang="en-US" dirty="0">
                <a:latin typeface="Century Schoolbook" panose="02040604050505020304" pitchFamily="18" charset="0"/>
              </a:rPr>
              <a:t>patients and twice that number in patients with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severe asthma</a:t>
            </a:r>
            <a:r>
              <a:rPr lang="en-US" dirty="0">
                <a:latin typeface="Century Schoolbook" panose="02040604050505020304" pitchFamily="18" charset="0"/>
              </a:rPr>
              <a:t>.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Among patients with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nasal polyposis </a:t>
            </a:r>
            <a:r>
              <a:rPr lang="en-US" dirty="0">
                <a:latin typeface="Century Schoolbook" panose="02040604050505020304" pitchFamily="18" charset="0"/>
              </a:rPr>
              <a:t>or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chronic rhinosinusitis</a:t>
            </a:r>
            <a:r>
              <a:rPr lang="en-US" dirty="0">
                <a:latin typeface="Century Schoolbook" panose="02040604050505020304" pitchFamily="18" charset="0"/>
              </a:rPr>
              <a:t>, the prevalence is about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10</a:t>
            </a:r>
            <a:r>
              <a:rPr lang="en-US" dirty="0">
                <a:latin typeface="Century Schoolbook" panose="02040604050505020304" pitchFamily="18" charset="0"/>
              </a:rPr>
              <a:t> and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9</a:t>
            </a:r>
            <a:r>
              <a:rPr lang="en-US" dirty="0">
                <a:latin typeface="Century Schoolbook" panose="02040604050505020304" pitchFamily="18" charset="0"/>
              </a:rPr>
              <a:t> percent, respectively. </a:t>
            </a:r>
          </a:p>
        </p:txBody>
      </p:sp>
    </p:spTree>
    <p:extLst>
      <p:ext uri="{BB962C8B-B14F-4D97-AF65-F5344CB8AC3E}">
        <p14:creationId xmlns:p14="http://schemas.microsoft.com/office/powerpoint/2010/main" val="1787751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History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He presents today and reports </a:t>
            </a:r>
            <a:r>
              <a:rPr lang="en-US" dirty="0">
                <a:solidFill>
                  <a:srgbClr val="FF0000"/>
                </a:solidFill>
              </a:rPr>
              <a:t>no asthma exacerbations </a:t>
            </a:r>
            <a:r>
              <a:rPr lang="en-US" dirty="0"/>
              <a:t>since his last visit.  Furthermore, during the past 4 weeks, he </a:t>
            </a:r>
            <a:r>
              <a:rPr lang="en-US" dirty="0">
                <a:solidFill>
                  <a:srgbClr val="FF0000"/>
                </a:solidFill>
              </a:rPr>
              <a:t>has not been awakened </a:t>
            </a:r>
            <a:r>
              <a:rPr lang="en-US" dirty="0"/>
              <a:t>by his asthma, </a:t>
            </a:r>
            <a:r>
              <a:rPr lang="en-US" dirty="0">
                <a:solidFill>
                  <a:srgbClr val="FF0000"/>
                </a:solidFill>
              </a:rPr>
              <a:t>experienced morning breathing symptoms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missed work</a:t>
            </a:r>
            <a:r>
              <a:rPr lang="en-US" dirty="0"/>
              <a:t>, had any limitations in activities due to asthma, or </a:t>
            </a:r>
            <a:r>
              <a:rPr lang="en-US" dirty="0">
                <a:solidFill>
                  <a:srgbClr val="FF0000"/>
                </a:solidFill>
              </a:rPr>
              <a:t>required the use of rescue albuterol</a:t>
            </a:r>
            <a:r>
              <a:rPr lang="en-US" dirty="0"/>
              <a:t>.  </a:t>
            </a:r>
            <a:endParaRPr lang="en-US" dirty="0" smtClean="0"/>
          </a:p>
          <a:p>
            <a:r>
              <a:rPr lang="en-US" dirty="0" smtClean="0"/>
              <a:t>He </a:t>
            </a:r>
            <a:r>
              <a:rPr lang="en-US" dirty="0"/>
              <a:t>currently denies </a:t>
            </a:r>
            <a:r>
              <a:rPr lang="en-US" dirty="0">
                <a:solidFill>
                  <a:srgbClr val="FF0000"/>
                </a:solidFill>
              </a:rPr>
              <a:t>shortness of breath or wheezing</a:t>
            </a:r>
            <a:r>
              <a:rPr lang="en-US" dirty="0"/>
              <a:t>.  He performs aerobic </a:t>
            </a:r>
            <a:r>
              <a:rPr lang="en-US" dirty="0">
                <a:solidFill>
                  <a:srgbClr val="FF0000"/>
                </a:solidFill>
              </a:rPr>
              <a:t>exercise 4 days </a:t>
            </a:r>
            <a:r>
              <a:rPr lang="en-US" dirty="0"/>
              <a:t>a week for 45 minutes per session without symptoms, provided he </a:t>
            </a:r>
            <a:r>
              <a:rPr lang="en-US" dirty="0" err="1"/>
              <a:t>premedicates</a:t>
            </a:r>
            <a:r>
              <a:rPr lang="en-US" dirty="0"/>
              <a:t> with a short-acting inhaled beta-agonist.  His review of symptoms is otherwise unremarkable. </a:t>
            </a:r>
            <a:endParaRPr lang="en-US" dirty="0" smtClean="0"/>
          </a:p>
          <a:p>
            <a:r>
              <a:rPr lang="en-US" dirty="0" smtClean="0"/>
              <a:t>His </a:t>
            </a:r>
            <a:r>
              <a:rPr lang="en-US" dirty="0"/>
              <a:t>current medications include </a:t>
            </a:r>
            <a:r>
              <a:rPr lang="en-US" dirty="0">
                <a:solidFill>
                  <a:srgbClr val="FF0000"/>
                </a:solidFill>
              </a:rPr>
              <a:t>low-dose inhaled corticosteroid</a:t>
            </a:r>
            <a:r>
              <a:rPr lang="en-US" dirty="0"/>
              <a:t>, 1 puff twice a day; steroid </a:t>
            </a:r>
            <a:r>
              <a:rPr lang="en-US" dirty="0">
                <a:solidFill>
                  <a:srgbClr val="FF0000"/>
                </a:solidFill>
              </a:rPr>
              <a:t>nasal spray</a:t>
            </a:r>
            <a:r>
              <a:rPr lang="en-US" dirty="0"/>
              <a:t>, 2 puffs each nostril daily; a </a:t>
            </a:r>
            <a:r>
              <a:rPr lang="en-US" dirty="0" err="1"/>
              <a:t>nonsedating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antihistamine</a:t>
            </a:r>
            <a:r>
              <a:rPr lang="en-US" dirty="0"/>
              <a:t>, 1 tablet daily; and </a:t>
            </a:r>
            <a:r>
              <a:rPr lang="en-US" dirty="0">
                <a:solidFill>
                  <a:srgbClr val="FF0000"/>
                </a:solidFill>
              </a:rPr>
              <a:t>inhaled beta-agonist, 2 puffs as needed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4462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entury Schoolbook" panose="02040604050505020304" pitchFamily="18" charset="0"/>
              </a:rPr>
              <a:t>Nonsteroidal anti-inflammatory drug (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NSAID</a:t>
            </a:r>
            <a:r>
              <a:rPr lang="en-US" dirty="0">
                <a:latin typeface="Century Schoolbook" panose="02040604050505020304" pitchFamily="18" charset="0"/>
              </a:rPr>
              <a:t>) sensitivity is particularly prevalent in patients with </a:t>
            </a:r>
            <a:r>
              <a:rPr lang="en-US" b="1" dirty="0">
                <a:latin typeface="Century Schoolbook" panose="02040604050505020304" pitchFamily="18" charset="0"/>
              </a:rPr>
              <a:t>both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chronic rhinosinusitis </a:t>
            </a:r>
            <a:r>
              <a:rPr lang="en-US" dirty="0">
                <a:latin typeface="Century Schoolbook" panose="02040604050505020304" pitchFamily="18" charset="0"/>
              </a:rPr>
              <a:t>(CRS) and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nasal polyposis</a:t>
            </a:r>
            <a:r>
              <a:rPr lang="en-US" dirty="0">
                <a:latin typeface="Century Schoolbook" panose="02040604050505020304" pitchFamily="18" charset="0"/>
              </a:rPr>
              <a:t>, and some patients may not be aware that they are sensitive to these medications.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8450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Century Schoolbook" panose="02040604050505020304" pitchFamily="18" charset="0"/>
              </a:rPr>
              <a:t>The pathophysiology of aspirin-exacerbated respiratory disease (AERD) is not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fully understood</a:t>
            </a:r>
            <a:r>
              <a:rPr lang="en-US" dirty="0">
                <a:latin typeface="Century Schoolbook" panose="02040604050505020304" pitchFamily="18" charset="0"/>
              </a:rPr>
              <a:t>. There appears to be a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dysregulation of arachidonic acid (AA) metabolism</a:t>
            </a:r>
            <a:r>
              <a:rPr lang="en-US" dirty="0">
                <a:latin typeface="Century Schoolbook" panose="02040604050505020304" pitchFamily="18" charset="0"/>
              </a:rPr>
              <a:t>, particularly with an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overproduction</a:t>
            </a:r>
            <a:r>
              <a:rPr lang="en-US" dirty="0">
                <a:latin typeface="Century Schoolbook" panose="02040604050505020304" pitchFamily="18" charset="0"/>
              </a:rPr>
              <a:t> of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leukotrienes</a:t>
            </a:r>
            <a:r>
              <a:rPr lang="en-US" dirty="0">
                <a:latin typeface="Century Schoolbook" panose="02040604050505020304" pitchFamily="18" charset="0"/>
              </a:rPr>
              <a:t>, which may result from decreased inhibition of the 5-lipoxygenase (5-LO) pathway of AA metabolism by the prostaglandin E (PGE ).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 The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overproduction of leukotrienes </a:t>
            </a:r>
            <a:r>
              <a:rPr lang="en-US" dirty="0">
                <a:latin typeface="Century Schoolbook" panose="02040604050505020304" pitchFamily="18" charset="0"/>
              </a:rPr>
              <a:t>is further exacerbated by the action of cyclooxygenase 1 (COX-1) inhibitors (which block production of PGE ). 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Collectively, these abnormalities result in an imbalance between </a:t>
            </a:r>
            <a:r>
              <a:rPr lang="en-US" dirty="0" err="1">
                <a:solidFill>
                  <a:srgbClr val="FF0000"/>
                </a:solidFill>
                <a:latin typeface="Century Schoolbook" panose="02040604050505020304" pitchFamily="18" charset="0"/>
              </a:rPr>
              <a:t>proinflammatory</a:t>
            </a:r>
            <a:r>
              <a:rPr lang="en-US" dirty="0">
                <a:latin typeface="Century Schoolbook" panose="02040604050505020304" pitchFamily="18" charset="0"/>
              </a:rPr>
              <a:t> and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anti-inflammatory mediators</a:t>
            </a:r>
            <a:r>
              <a:rPr lang="en-US" dirty="0">
                <a:latin typeface="Century Schoolbook" panose="02040604050505020304" pitchFamily="18" charset="0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4580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SIGNS AND SYMPTOMS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Century Schoolbook" panose="02040604050505020304" pitchFamily="18" charset="0"/>
              </a:rPr>
              <a:t>Patients with aspirin-exacerbated respiratory disease (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AERD</a:t>
            </a:r>
            <a:r>
              <a:rPr lang="en-US" dirty="0">
                <a:latin typeface="Century Schoolbook" panose="02040604050505020304" pitchFamily="18" charset="0"/>
              </a:rPr>
              <a:t>) typically have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asthma</a:t>
            </a:r>
            <a:r>
              <a:rPr lang="en-US" dirty="0">
                <a:latin typeface="Century Schoolbook" panose="02040604050505020304" pitchFamily="18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chronic rhinosinusitis </a:t>
            </a:r>
            <a:r>
              <a:rPr lang="en-US" dirty="0">
                <a:latin typeface="Century Schoolbook" panose="02040604050505020304" pitchFamily="18" charset="0"/>
              </a:rPr>
              <a:t>with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nasal polyposis</a:t>
            </a:r>
            <a:r>
              <a:rPr lang="en-US" dirty="0">
                <a:latin typeface="Century Schoolbook" panose="02040604050505020304" pitchFamily="18" charset="0"/>
              </a:rPr>
              <a:t>, and experience acute exacerbations of upper and lower respiratory symptoms after the ingestion of aspirin or other nonsteroidal anti-inflammatory drugs (NSAIDs). 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In most patients, the three component disorders develop sequentially over a period of years.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9632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Asthma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Century Schoolbook" panose="02040604050505020304" pitchFamily="18" charset="0"/>
              </a:rPr>
              <a:t>Asthma usually develops in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adulthood</a:t>
            </a:r>
            <a:r>
              <a:rPr lang="en-US" dirty="0">
                <a:latin typeface="Century Schoolbook" panose="02040604050505020304" pitchFamily="18" charset="0"/>
              </a:rPr>
              <a:t> in patients who ultimately prove to have AERD . Patients with AERD are more likely to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have severe asthma</a:t>
            </a:r>
            <a:r>
              <a:rPr lang="en-US" dirty="0">
                <a:latin typeface="Century Schoolbook" panose="02040604050505020304" pitchFamily="18" charset="0"/>
              </a:rPr>
              <a:t>, to have been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intubated</a:t>
            </a:r>
            <a:r>
              <a:rPr lang="en-US" dirty="0">
                <a:latin typeface="Century Schoolbook" panose="02040604050505020304" pitchFamily="18" charset="0"/>
              </a:rPr>
              <a:t>, and to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require systemic glucocorticoids</a:t>
            </a:r>
            <a:r>
              <a:rPr lang="en-US" dirty="0">
                <a:latin typeface="Century Schoolbook" panose="02040604050505020304" pitchFamily="18" charset="0"/>
              </a:rPr>
              <a:t> to control their symptoms compared to patients with aspirin-tolerant asthma . 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However, a small percentage of those with AERD (estimated about less than 5 percent) have very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mild asthma </a:t>
            </a:r>
            <a:r>
              <a:rPr lang="en-US" dirty="0">
                <a:latin typeface="Century Schoolbook" panose="02040604050505020304" pitchFamily="18" charset="0"/>
              </a:rPr>
              <a:t>or are not aware that they have asthma. 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The inflammation in the lungs of patients with AERD is nearly always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eosinophilic</a:t>
            </a:r>
            <a:r>
              <a:rPr lang="en-US" dirty="0">
                <a:latin typeface="Century Schoolbook" panose="02040604050505020304" pitchFamily="18" charset="0"/>
              </a:rPr>
              <a:t> and more driven by </a:t>
            </a:r>
            <a:r>
              <a:rPr lang="en-US" dirty="0" err="1">
                <a:latin typeface="Century Schoolbook" panose="02040604050505020304" pitchFamily="18" charset="0"/>
              </a:rPr>
              <a:t>cysteinyl</a:t>
            </a:r>
            <a:r>
              <a:rPr lang="en-US" dirty="0">
                <a:latin typeface="Century Schoolbook" panose="02040604050505020304" pitchFamily="18" charset="0"/>
              </a:rPr>
              <a:t> leukotrienes compared with that in patients with aspirin-tolerant asthma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92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Chronic rhinosinusitis with nasal polyposis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Century Schoolbook" panose="02040604050505020304" pitchFamily="18" charset="0"/>
              </a:rPr>
              <a:t>The majority of patients initially develop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refractory rhinitis</a:t>
            </a:r>
            <a:r>
              <a:rPr lang="en-US" dirty="0">
                <a:latin typeface="Century Schoolbook" panose="02040604050505020304" pitchFamily="18" charset="0"/>
              </a:rPr>
              <a:t>, which is usually established by their early 30s. This is followed by the development of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chronic hypertrophic eosinophilic rhinosinusitis</a:t>
            </a:r>
            <a:r>
              <a:rPr lang="en-US" dirty="0">
                <a:latin typeface="Century Schoolbook" panose="02040604050505020304" pitchFamily="18" charset="0"/>
              </a:rPr>
              <a:t>, characterized by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nasal congestion</a:t>
            </a:r>
            <a:r>
              <a:rPr lang="en-US" dirty="0">
                <a:latin typeface="Century Schoolbook" panose="02040604050505020304" pitchFamily="18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anosmia</a:t>
            </a:r>
            <a:r>
              <a:rPr lang="en-US" dirty="0">
                <a:latin typeface="Century Schoolbook" panose="02040604050505020304" pitchFamily="18" charset="0"/>
              </a:rPr>
              <a:t>, and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nasal </a:t>
            </a:r>
            <a:r>
              <a:rPr lang="en-US" dirty="0" smtClean="0">
                <a:solidFill>
                  <a:srgbClr val="FF0000"/>
                </a:solidFill>
                <a:latin typeface="Century Schoolbook" panose="02040604050505020304" pitchFamily="18" charset="0"/>
              </a:rPr>
              <a:t>polyposis</a:t>
            </a:r>
            <a:r>
              <a:rPr lang="en-US" dirty="0" smtClean="0">
                <a:latin typeface="Century Schoolbook" panose="02040604050505020304" pitchFamily="18" charset="0"/>
              </a:rPr>
              <a:t>. </a:t>
            </a:r>
            <a:endParaRPr lang="en-US" dirty="0">
              <a:latin typeface="Century Schoolbook" panose="02040604050505020304" pitchFamily="18" charset="0"/>
            </a:endParaRP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On computed tomography (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CT</a:t>
            </a:r>
            <a:r>
              <a:rPr lang="en-US" dirty="0">
                <a:latin typeface="Century Schoolbook" panose="02040604050505020304" pitchFamily="18" charset="0"/>
              </a:rPr>
              <a:t>),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mucosal thickening </a:t>
            </a:r>
            <a:r>
              <a:rPr lang="en-US" dirty="0">
                <a:latin typeface="Century Schoolbook" panose="02040604050505020304" pitchFamily="18" charset="0"/>
              </a:rPr>
              <a:t>typically affects most, if not all, of the paranasal sinuses, and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polyps</a:t>
            </a:r>
            <a:r>
              <a:rPr lang="en-US" dirty="0">
                <a:latin typeface="Century Schoolbook" panose="02040604050505020304" pitchFamily="18" charset="0"/>
              </a:rPr>
              <a:t> may appear as rounded mucosal protrusions in the nasal or sinus cavities. </a:t>
            </a:r>
          </a:p>
          <a:p>
            <a:pPr algn="just"/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Hearing loss </a:t>
            </a:r>
            <a:r>
              <a:rPr lang="en-US" dirty="0">
                <a:latin typeface="Century Schoolbook" panose="02040604050505020304" pitchFamily="18" charset="0"/>
              </a:rPr>
              <a:t>and </a:t>
            </a:r>
            <a:r>
              <a:rPr lang="en-US" dirty="0" err="1">
                <a:solidFill>
                  <a:srgbClr val="FF0000"/>
                </a:solidFill>
                <a:latin typeface="Century Schoolbook" panose="02040604050505020304" pitchFamily="18" charset="0"/>
              </a:rPr>
              <a:t>eustachian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 tube dysfunction </a:t>
            </a:r>
            <a:r>
              <a:rPr lang="en-US" dirty="0">
                <a:latin typeface="Century Schoolbook" panose="02040604050505020304" pitchFamily="18" charset="0"/>
              </a:rPr>
              <a:t>are also common . 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Some patients have repeated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sinus surgeries </a:t>
            </a:r>
            <a:r>
              <a:rPr lang="en-US" dirty="0">
                <a:latin typeface="Century Schoolbook" panose="02040604050505020304" pitchFamily="18" charset="0"/>
              </a:rPr>
              <a:t>and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polypectomies</a:t>
            </a:r>
            <a:r>
              <a:rPr lang="en-US" dirty="0">
                <a:latin typeface="Century Schoolbook" panose="02040604050505020304" pitchFamily="18" charset="0"/>
              </a:rPr>
              <a:t> before the disorder is recognized.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6479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Acute reactions to NSAIDs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Century Schoolbook" panose="02040604050505020304" pitchFamily="18" charset="0"/>
              </a:rPr>
              <a:t>Acute reactions to NSAIDs in patients with AERD typically begin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30 minutes </a:t>
            </a:r>
            <a:r>
              <a:rPr lang="en-US" dirty="0">
                <a:latin typeface="Century Schoolbook" panose="02040604050505020304" pitchFamily="18" charset="0"/>
              </a:rPr>
              <a:t>to 3 hours after NSAID ingestion, peak at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one to two hours </a:t>
            </a:r>
            <a:r>
              <a:rPr lang="en-US" dirty="0">
                <a:latin typeface="Century Schoolbook" panose="02040604050505020304" pitchFamily="18" charset="0"/>
              </a:rPr>
              <a:t>after onset, and generally resolve by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three hours </a:t>
            </a:r>
            <a:r>
              <a:rPr lang="en-US" dirty="0">
                <a:latin typeface="Century Schoolbook" panose="02040604050505020304" pitchFamily="18" charset="0"/>
              </a:rPr>
              <a:t>from </a:t>
            </a:r>
            <a:r>
              <a:rPr lang="en-US" dirty="0" smtClean="0">
                <a:latin typeface="Century Schoolbook" panose="02040604050505020304" pitchFamily="18" charset="0"/>
              </a:rPr>
              <a:t>onset. </a:t>
            </a:r>
            <a:endParaRPr lang="en-US" dirty="0">
              <a:latin typeface="Century Schoolbook" panose="02040604050505020304" pitchFamily="18" charset="0"/>
            </a:endParaRP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The symptoms are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dose related</a:t>
            </a:r>
            <a:r>
              <a:rPr lang="en-US" dirty="0">
                <a:latin typeface="Century Schoolbook" panose="02040604050505020304" pitchFamily="18" charset="0"/>
              </a:rPr>
              <a:t>, </a:t>
            </a:r>
            <a:r>
              <a:rPr lang="en-US" dirty="0" err="1">
                <a:latin typeface="Century Schoolbook" panose="02040604050505020304" pitchFamily="18" charset="0"/>
              </a:rPr>
              <a:t>ie</a:t>
            </a:r>
            <a:r>
              <a:rPr lang="en-US" dirty="0">
                <a:latin typeface="Century Schoolbook" panose="02040604050505020304" pitchFamily="18" charset="0"/>
              </a:rPr>
              <a:t>, small doses of NSAIDs may produce minimal symptoms (such as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isolated nasal congestion</a:t>
            </a:r>
            <a:r>
              <a:rPr lang="en-US" dirty="0">
                <a:latin typeface="Century Schoolbook" panose="02040604050505020304" pitchFamily="18" charset="0"/>
              </a:rPr>
              <a:t>), whereas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larger doses </a:t>
            </a:r>
            <a:r>
              <a:rPr lang="en-US" dirty="0">
                <a:latin typeface="Century Schoolbook" panose="02040604050505020304" pitchFamily="18" charset="0"/>
              </a:rPr>
              <a:t>may induce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severe bronchospasm </a:t>
            </a:r>
            <a:r>
              <a:rPr lang="en-US" dirty="0">
                <a:latin typeface="Century Schoolbook" panose="02040604050505020304" pitchFamily="18" charset="0"/>
              </a:rPr>
              <a:t>requiring intubation. </a:t>
            </a:r>
          </a:p>
          <a:p>
            <a:pPr algn="just"/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Fatal reactions </a:t>
            </a:r>
            <a:r>
              <a:rPr lang="en-US" dirty="0">
                <a:latin typeface="Century Schoolbook" panose="02040604050505020304" pitchFamily="18" charset="0"/>
              </a:rPr>
              <a:t>have rarely occurred following full NSAID doses.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195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>
                <a:latin typeface="Century Schoolbook" panose="02040604050505020304" pitchFamily="18" charset="0"/>
              </a:rPr>
              <a:t>The </a:t>
            </a:r>
            <a:r>
              <a:rPr lang="en-US" dirty="0" smtClean="0">
                <a:solidFill>
                  <a:srgbClr val="FF0000"/>
                </a:solidFill>
                <a:latin typeface="Century Schoolbook" panose="02040604050505020304" pitchFamily="18" charset="0"/>
              </a:rPr>
              <a:t>classic reaction </a:t>
            </a:r>
            <a:r>
              <a:rPr lang="en-US" dirty="0" smtClean="0">
                <a:latin typeface="Century Schoolbook" panose="02040604050505020304" pitchFamily="18" charset="0"/>
              </a:rPr>
              <a:t>following NSAID ingestion consists of one or more of the following: 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entury Schoolbook" panose="02040604050505020304" pitchFamily="18" charset="0"/>
              </a:rPr>
              <a:t>Nasal and ocular symptoms</a:t>
            </a:r>
            <a:r>
              <a:rPr lang="en-US" dirty="0" smtClean="0">
                <a:latin typeface="Century Schoolbook" panose="02040604050505020304" pitchFamily="18" charset="0"/>
              </a:rPr>
              <a:t>, including nasal congestion/ obstruction , watery rhinorrhea, periorbital edema, and/or injection of the conjunctiva . </a:t>
            </a:r>
          </a:p>
          <a:p>
            <a:pPr algn="just"/>
            <a:r>
              <a:rPr lang="en-US" dirty="0" smtClean="0">
                <a:latin typeface="Century Schoolbook" panose="02040604050505020304" pitchFamily="18" charset="0"/>
              </a:rPr>
              <a:t>However, patients may not recognize the association if the NSAID is taken at the time of an upper respiratory infection.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entury Schoolbook" panose="02040604050505020304" pitchFamily="18" charset="0"/>
              </a:rPr>
              <a:t>Asthmatic symptoms</a:t>
            </a:r>
            <a:r>
              <a:rPr lang="en-US" dirty="0" smtClean="0">
                <a:latin typeface="Century Schoolbook" panose="02040604050505020304" pitchFamily="18" charset="0"/>
              </a:rPr>
              <a:t>, including wheezing, dyspnea, cough, and chest tightness .</a:t>
            </a:r>
          </a:p>
          <a:p>
            <a:pPr algn="just"/>
            <a:r>
              <a:rPr lang="en-US" dirty="0" smtClean="0">
                <a:latin typeface="Century Schoolbook" panose="020406040505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entury Schoolbook" panose="02040604050505020304" pitchFamily="18" charset="0"/>
              </a:rPr>
              <a:t>Bronchoconstriction is typically reversible with an inhaled beta-agonist bronchodilator.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7963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Century Schoolbook" panose="020406040505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diagnosis</a:t>
            </a:r>
            <a:r>
              <a:rPr lang="en-US" dirty="0">
                <a:latin typeface="Century Schoolbook" panose="02040604050505020304" pitchFamily="18" charset="0"/>
              </a:rPr>
              <a:t> of aspirin-exacerbated respiratory disease (AERD) can often be made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clinically </a:t>
            </a:r>
            <a:r>
              <a:rPr lang="en-US" dirty="0">
                <a:latin typeface="Century Schoolbook" panose="02040604050505020304" pitchFamily="18" charset="0"/>
              </a:rPr>
              <a:t>when all three of the conditions that characterize AERD are present: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asthma</a:t>
            </a:r>
            <a:r>
              <a:rPr lang="en-US" dirty="0">
                <a:latin typeface="Century Schoolbook" panose="02040604050505020304" pitchFamily="18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visible nasal polyposis </a:t>
            </a:r>
            <a:r>
              <a:rPr lang="en-US" dirty="0">
                <a:latin typeface="Century Schoolbook" panose="02040604050505020304" pitchFamily="18" charset="0"/>
              </a:rPr>
              <a:t>(or a history of nasal polypectomy), and a history of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typical upper and lower respiratory symptoms</a:t>
            </a:r>
            <a:r>
              <a:rPr lang="en-US" dirty="0">
                <a:latin typeface="Century Schoolbook" panose="02040604050505020304" pitchFamily="18" charset="0"/>
              </a:rPr>
              <a:t> after exposure to a nonsteroidal anti-inflammatory drug (NSAID). 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A clinical diagnosis may be more difficult in patients with isolated asthma or isolated chronic rhinosinusitis (CRS) with nasal polyposis. In this case, a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careful clinical history of symptoms </a:t>
            </a:r>
            <a:r>
              <a:rPr lang="en-US" dirty="0">
                <a:latin typeface="Century Schoolbook" panose="02040604050505020304" pitchFamily="18" charset="0"/>
              </a:rPr>
              <a:t>following NSAID ingestion is required, possibly followed by diagnostic aspirin challenge.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8304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NSAID avoidance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Century Schoolbook" panose="02040604050505020304" pitchFamily="18" charset="0"/>
              </a:rPr>
              <a:t>Patients with AERD should avoid all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NSAIDs </a:t>
            </a:r>
            <a:r>
              <a:rPr lang="en-US" dirty="0">
                <a:latin typeface="Century Schoolbook" panose="02040604050505020304" pitchFamily="18" charset="0"/>
              </a:rPr>
              <a:t>that inhibit COX-1, unless they have been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desensitized to aspirin</a:t>
            </a:r>
            <a:r>
              <a:rPr lang="en-US" dirty="0">
                <a:latin typeface="Century Schoolbook" panose="02040604050505020304" pitchFamily="18" charset="0"/>
              </a:rPr>
              <a:t>. 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Patients with AERD usually tolerate the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following alternatives </a:t>
            </a:r>
            <a:r>
              <a:rPr lang="en-US" dirty="0">
                <a:latin typeface="Century Schoolbook" panose="02040604050505020304" pitchFamily="18" charset="0"/>
              </a:rPr>
              <a:t>for the treatment of pain and/or inflammation, although exquisitely sensitive patients may react to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higher doses of </a:t>
            </a:r>
            <a:r>
              <a:rPr lang="en-US" dirty="0" err="1">
                <a:solidFill>
                  <a:srgbClr val="FF0000"/>
                </a:solidFill>
                <a:latin typeface="Century Schoolbook" panose="02040604050505020304" pitchFamily="18" charset="0"/>
              </a:rPr>
              <a:t>nonacetylated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 salicylates or acetaminophen</a:t>
            </a:r>
            <a:r>
              <a:rPr lang="en-US" dirty="0">
                <a:latin typeface="Century Schoolbook" panose="02040604050505020304" pitchFamily="18" charset="0"/>
              </a:rPr>
              <a:t>:</a:t>
            </a:r>
          </a:p>
          <a:p>
            <a:pPr algn="just"/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NSAIDs with very weak COX-1 inhibitory properties </a:t>
            </a:r>
            <a:r>
              <a:rPr lang="en-US" dirty="0">
                <a:latin typeface="Century Schoolbook" panose="02040604050505020304" pitchFamily="18" charset="0"/>
              </a:rPr>
              <a:t>(</a:t>
            </a:r>
            <a:r>
              <a:rPr lang="en-US" dirty="0" err="1">
                <a:latin typeface="Century Schoolbook" panose="02040604050505020304" pitchFamily="18" charset="0"/>
              </a:rPr>
              <a:t>eg</a:t>
            </a:r>
            <a:r>
              <a:rPr lang="en-US" dirty="0">
                <a:latin typeface="Century Schoolbook" panose="02040604050505020304" pitchFamily="18" charset="0"/>
              </a:rPr>
              <a:t>, </a:t>
            </a:r>
            <a:r>
              <a:rPr lang="en-US" dirty="0" err="1">
                <a:latin typeface="Century Schoolbook" panose="02040604050505020304" pitchFamily="18" charset="0"/>
              </a:rPr>
              <a:t>nonacetylated</a:t>
            </a:r>
            <a:r>
              <a:rPr lang="en-US" dirty="0">
                <a:latin typeface="Century Schoolbook" panose="02040604050505020304" pitchFamily="18" charset="0"/>
              </a:rPr>
              <a:t> salicylates, such as </a:t>
            </a:r>
            <a:r>
              <a:rPr lang="en-US" dirty="0" err="1">
                <a:solidFill>
                  <a:srgbClr val="FF0000"/>
                </a:solidFill>
                <a:latin typeface="Century Schoolbook" panose="02040604050505020304" pitchFamily="18" charset="0"/>
              </a:rPr>
              <a:t>salsalate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 </a:t>
            </a:r>
            <a:r>
              <a:rPr lang="en-US" dirty="0">
                <a:latin typeface="Century Schoolbook" panose="02040604050505020304" pitchFamily="18" charset="0"/>
              </a:rPr>
              <a:t>and others)</a:t>
            </a:r>
          </a:p>
          <a:p>
            <a:pPr algn="just"/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Acetaminophen </a:t>
            </a:r>
            <a:r>
              <a:rPr lang="en-US" dirty="0">
                <a:latin typeface="Century Schoolbook" panose="02040604050505020304" pitchFamily="18" charset="0"/>
              </a:rPr>
              <a:t>(at doses up to 650 mg; as many as 20 percent of AERD patients will react to a dose of 1000 mg) </a:t>
            </a:r>
          </a:p>
          <a:p>
            <a:pPr algn="just"/>
            <a:r>
              <a:rPr lang="en-US" dirty="0">
                <a:latin typeface="Century Schoolbook" panose="02040604050505020304" pitchFamily="18" charset="0"/>
              </a:rPr>
              <a:t>Highly selective COX-2 inhibitors (</a:t>
            </a:r>
            <a:r>
              <a:rPr lang="en-US" dirty="0" err="1">
                <a:latin typeface="Century Schoolbook" panose="02040604050505020304" pitchFamily="18" charset="0"/>
              </a:rPr>
              <a:t>eg</a:t>
            </a:r>
            <a:r>
              <a:rPr lang="en-US" dirty="0">
                <a:latin typeface="Century Schoolbook" panose="02040604050505020304" pitchFamily="18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Century Schoolbook" panose="02040604050505020304" pitchFamily="18" charset="0"/>
              </a:rPr>
              <a:t>celecoxib</a:t>
            </a:r>
            <a:r>
              <a:rPr lang="en-US" dirty="0">
                <a:latin typeface="Century Schoolbook" panose="02040604050505020304" pitchFamily="18" charset="0"/>
              </a:rPr>
              <a:t>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2023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pc\Desktop\پوستر-دیواری-منظره-پاییز-n-6386-posteronline.co_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91263" y="3004637"/>
            <a:ext cx="377539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latin typeface="Century Schoolbook" panose="02040604050505020304" pitchFamily="18" charset="0"/>
              </a:rPr>
              <a:t>THANKS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37806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History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 past medical history is significant for </a:t>
            </a:r>
            <a:r>
              <a:rPr lang="en-US" dirty="0">
                <a:solidFill>
                  <a:srgbClr val="FF0000"/>
                </a:solidFill>
              </a:rPr>
              <a:t>intermittent asthma</a:t>
            </a:r>
            <a:r>
              <a:rPr lang="en-US" dirty="0"/>
              <a:t> diagnosed at age 13 and frequent “colds.”  He has </a:t>
            </a:r>
            <a:r>
              <a:rPr lang="en-US" dirty="0">
                <a:solidFill>
                  <a:srgbClr val="FF0000"/>
                </a:solidFill>
              </a:rPr>
              <a:t>never required hospitalization </a:t>
            </a:r>
            <a:r>
              <a:rPr lang="en-US" dirty="0"/>
              <a:t>for an asthma exacerbation.  He works as a hospital </a:t>
            </a:r>
            <a:r>
              <a:rPr lang="en-US" dirty="0">
                <a:solidFill>
                  <a:srgbClr val="FF0000"/>
                </a:solidFill>
              </a:rPr>
              <a:t>microbiologis</a:t>
            </a:r>
            <a:r>
              <a:rPr lang="en-US" dirty="0"/>
              <a:t>t and </a:t>
            </a:r>
            <a:r>
              <a:rPr lang="en-US" dirty="0">
                <a:solidFill>
                  <a:srgbClr val="FF0000"/>
                </a:solidFill>
              </a:rPr>
              <a:t>does not smoke</a:t>
            </a:r>
            <a:r>
              <a:rPr lang="en-US" dirty="0"/>
              <a:t>, drink alcohol, or </a:t>
            </a:r>
            <a:r>
              <a:rPr lang="en-US" dirty="0">
                <a:solidFill>
                  <a:srgbClr val="FF0000"/>
                </a:solidFill>
              </a:rPr>
              <a:t>use illicit drugs</a:t>
            </a:r>
            <a:r>
              <a:rPr lang="en-US" dirty="0"/>
              <a:t>.  He recently moved to a pet-free apartment complex and instituted dust mite protective barriers for his bedding.  His family history is noncontributory.</a:t>
            </a:r>
          </a:p>
        </p:txBody>
      </p:sp>
    </p:spTree>
    <p:extLst>
      <p:ext uri="{BB962C8B-B14F-4D97-AF65-F5344CB8AC3E}">
        <p14:creationId xmlns:p14="http://schemas.microsoft.com/office/powerpoint/2010/main" val="3600403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Physical Exam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</a:t>
            </a:r>
            <a:r>
              <a:rPr lang="en-US" dirty="0"/>
              <a:t>physical exam, he is an age-appropriate man in </a:t>
            </a:r>
            <a:r>
              <a:rPr lang="en-US" dirty="0">
                <a:solidFill>
                  <a:srgbClr val="FF0000"/>
                </a:solidFill>
              </a:rPr>
              <a:t>no acute distress</a:t>
            </a:r>
            <a:r>
              <a:rPr lang="en-US" dirty="0"/>
              <a:t>.  His height and weight are proportionate and resting oxygen saturation as measured by pulse (</a:t>
            </a:r>
            <a:r>
              <a:rPr lang="en-US" dirty="0">
                <a:solidFill>
                  <a:srgbClr val="FF0000"/>
                </a:solidFill>
              </a:rPr>
              <a:t>SpO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  <a:r>
              <a:rPr lang="en-US" dirty="0"/>
              <a:t>) is </a:t>
            </a:r>
            <a:r>
              <a:rPr lang="en-US" dirty="0">
                <a:solidFill>
                  <a:srgbClr val="FF0000"/>
                </a:solidFill>
              </a:rPr>
              <a:t>98%</a:t>
            </a:r>
            <a:r>
              <a:rPr lang="en-US" dirty="0"/>
              <a:t> on room air.  Head and neck exam revealed </a:t>
            </a:r>
            <a:r>
              <a:rPr lang="en-US" dirty="0">
                <a:solidFill>
                  <a:srgbClr val="FF0000"/>
                </a:solidFill>
              </a:rPr>
              <a:t>mild erythema </a:t>
            </a:r>
            <a:r>
              <a:rPr lang="en-US" dirty="0"/>
              <a:t>of the </a:t>
            </a:r>
            <a:r>
              <a:rPr lang="en-US" dirty="0">
                <a:solidFill>
                  <a:srgbClr val="FF0000"/>
                </a:solidFill>
              </a:rPr>
              <a:t>nasal mucosa</a:t>
            </a:r>
            <a:r>
              <a:rPr lang="en-US" dirty="0"/>
              <a:t>. 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Heart </a:t>
            </a:r>
            <a:r>
              <a:rPr lang="en-US" dirty="0"/>
              <a:t>exam revealed </a:t>
            </a:r>
            <a:r>
              <a:rPr lang="en-US" dirty="0">
                <a:solidFill>
                  <a:srgbClr val="FF0000"/>
                </a:solidFill>
              </a:rPr>
              <a:t>normal </a:t>
            </a:r>
            <a:r>
              <a:rPr lang="en-US" dirty="0"/>
              <a:t>heart tones, no murmurs, gallops or rubs, and the </a:t>
            </a:r>
            <a:r>
              <a:rPr lang="en-US" dirty="0">
                <a:solidFill>
                  <a:srgbClr val="FF0000"/>
                </a:solidFill>
              </a:rPr>
              <a:t>lungs</a:t>
            </a:r>
            <a:r>
              <a:rPr lang="en-US" dirty="0"/>
              <a:t> were </a:t>
            </a:r>
            <a:r>
              <a:rPr lang="en-US" dirty="0">
                <a:solidFill>
                  <a:srgbClr val="FF0000"/>
                </a:solidFill>
              </a:rPr>
              <a:t>clear</a:t>
            </a:r>
            <a:r>
              <a:rPr lang="en-US" dirty="0"/>
              <a:t> to auscultation. 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Extremities </a:t>
            </a:r>
            <a:r>
              <a:rPr lang="en-US" dirty="0"/>
              <a:t>were free of edema, cyanosis, or clubbing.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457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Lab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/>
              <a:t>the office, </a:t>
            </a:r>
            <a:r>
              <a:rPr lang="en-US" dirty="0">
                <a:solidFill>
                  <a:srgbClr val="FF0000"/>
                </a:solidFill>
              </a:rPr>
              <a:t>spirometry</a:t>
            </a:r>
            <a:r>
              <a:rPr lang="en-US" dirty="0"/>
              <a:t> is completely normal. He states he feels great and inquires about </a:t>
            </a:r>
            <a:r>
              <a:rPr lang="en-US" dirty="0">
                <a:solidFill>
                  <a:srgbClr val="FF0000"/>
                </a:solidFill>
              </a:rPr>
              <a:t>stopping his inhalers</a:t>
            </a:r>
            <a:r>
              <a:rPr lang="en-US" dirty="0"/>
              <a:t>, particularly </a:t>
            </a:r>
            <a:r>
              <a:rPr lang="en-US" dirty="0">
                <a:solidFill>
                  <a:srgbClr val="FF0000"/>
                </a:solidFill>
              </a:rPr>
              <a:t>his inhaled steroid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017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Question 1</a:t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on current evidence, which of the following would be the most appropriate recommendation regarding his asthma medication regimen?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A.</a:t>
            </a:r>
            <a:r>
              <a:rPr lang="en-US" dirty="0" smtClean="0"/>
              <a:t> Maintain current medication regimen; no adjustment is indicated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B. </a:t>
            </a:r>
            <a:r>
              <a:rPr lang="en-US" dirty="0" smtClean="0"/>
              <a:t>Discontinue the inhaled corticosteroid; maintain on an inhaled beta-agonist as needed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C.</a:t>
            </a:r>
            <a:r>
              <a:rPr lang="en-US" dirty="0" smtClean="0"/>
              <a:t> Decrease the inhaled corticosteroid to 1 puff daily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D. </a:t>
            </a:r>
            <a:r>
              <a:rPr lang="en-US" dirty="0" smtClean="0"/>
              <a:t>Discontinue the inhaled corticosteroid; start a leukotriene modifier at bedtime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E. </a:t>
            </a:r>
            <a:r>
              <a:rPr lang="en-US" dirty="0" smtClean="0"/>
              <a:t>Discontinue the inhaled corticosteroid; start low-dose inhaled corticosteroid/long-acting beta-agonist, 1 inhalation at bedtime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71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 1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</a:t>
            </a:r>
            <a:r>
              <a:rPr lang="en-US" dirty="0"/>
              <a:t>on current evidence, which of the following would be the most appropriate recommendation regarding his asthma medication regimen?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</a:t>
            </a:r>
            <a:r>
              <a:rPr lang="en-US" dirty="0" smtClean="0"/>
              <a:t>. Maintain </a:t>
            </a:r>
            <a:r>
              <a:rPr lang="en-US" dirty="0"/>
              <a:t>current medication regimen; no adjustment is indicated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</a:t>
            </a:r>
            <a:r>
              <a:rPr lang="en-US" dirty="0" smtClean="0"/>
              <a:t>. Discontinue </a:t>
            </a:r>
            <a:r>
              <a:rPr lang="en-US" dirty="0"/>
              <a:t>the inhaled corticosteroid; maintain on an inhaled beta-agonist as needed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</a:t>
            </a:r>
            <a:r>
              <a:rPr lang="en-US" dirty="0" smtClean="0"/>
              <a:t>. Decrease </a:t>
            </a:r>
            <a:r>
              <a:rPr lang="en-US" dirty="0"/>
              <a:t>the inhaled corticosteroid to 1 puff daily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</a:t>
            </a:r>
            <a:r>
              <a:rPr lang="en-US" dirty="0" smtClean="0"/>
              <a:t>. Discontinue </a:t>
            </a:r>
            <a:r>
              <a:rPr lang="en-US" dirty="0"/>
              <a:t>the inhaled corticosteroid; start a leukotriene modifier at bedtime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</a:t>
            </a:r>
            <a:r>
              <a:rPr lang="en-US" dirty="0" smtClean="0"/>
              <a:t>. Discontinue </a:t>
            </a:r>
            <a:r>
              <a:rPr lang="en-US" dirty="0"/>
              <a:t>the inhaled corticosteroid; start low-dose inhaled corticosteroid/long-acting beta-agonist, 1 inhalation at bedtime </a:t>
            </a:r>
            <a:r>
              <a:rPr lang="en-US" dirty="0">
                <a:solidFill>
                  <a:srgbClr val="FF0000"/>
                </a:solidFill>
              </a:rPr>
              <a:t>Correct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1119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200</TotalTime>
  <Words>2672</Words>
  <Application>Microsoft Office PowerPoint</Application>
  <PresentationFormat>Widescreen</PresentationFormat>
  <Paragraphs>205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Century Schoolbook</vt:lpstr>
      <vt:lpstr>Rockwell</vt:lpstr>
      <vt:lpstr>Rockwell Condensed</vt:lpstr>
      <vt:lpstr>Wingdings</vt:lpstr>
      <vt:lpstr>Wood Type</vt:lpstr>
      <vt:lpstr>Clinical Cases asthma  </vt:lpstr>
      <vt:lpstr>History </vt:lpstr>
      <vt:lpstr>History </vt:lpstr>
      <vt:lpstr>History </vt:lpstr>
      <vt:lpstr>History </vt:lpstr>
      <vt:lpstr>Physical Exam </vt:lpstr>
      <vt:lpstr>Lab </vt:lpstr>
      <vt:lpstr>Question 1 </vt:lpstr>
      <vt:lpstr>Question 1 </vt:lpstr>
      <vt:lpstr>Question 1 </vt:lpstr>
      <vt:lpstr>Question 1 </vt:lpstr>
      <vt:lpstr>Question 1 </vt:lpstr>
      <vt:lpstr>Question 1 </vt:lpstr>
      <vt:lpstr>Question 2 </vt:lpstr>
      <vt:lpstr>Question 2 </vt:lpstr>
      <vt:lpstr>Question 2 </vt:lpstr>
      <vt:lpstr>Question 3 </vt:lpstr>
      <vt:lpstr>Question 3 </vt:lpstr>
      <vt:lpstr>Question 3 </vt:lpstr>
      <vt:lpstr>Question 3 </vt:lpstr>
      <vt:lpstr>Question 3 </vt:lpstr>
      <vt:lpstr>Question 4 </vt:lpstr>
      <vt:lpstr>Question 4 </vt:lpstr>
      <vt:lpstr>Question 4 </vt:lpstr>
      <vt:lpstr>Question 5 </vt:lpstr>
      <vt:lpstr>Question 4 </vt:lpstr>
      <vt:lpstr>Question 4 </vt:lpstr>
      <vt:lpstr>Question 4 </vt:lpstr>
      <vt:lpstr>Question 4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Aspirin-exacerbated respiratory disease (AERD)</vt:lpstr>
      <vt:lpstr>PowerPoint Presentation</vt:lpstr>
      <vt:lpstr>Pseudoallergy</vt:lpstr>
      <vt:lpstr>Prevalence</vt:lpstr>
      <vt:lpstr>PowerPoint Presentation</vt:lpstr>
      <vt:lpstr>PATHOPHYSIOLOGY</vt:lpstr>
      <vt:lpstr>SIGNS AND SYMPTOMS</vt:lpstr>
      <vt:lpstr>Asthma</vt:lpstr>
      <vt:lpstr>Chronic rhinosinusitis with nasal polyposis</vt:lpstr>
      <vt:lpstr>Acute reactions to NSAIDs</vt:lpstr>
      <vt:lpstr>PowerPoint Presentation</vt:lpstr>
      <vt:lpstr>DIAGNOSIS</vt:lpstr>
      <vt:lpstr>NSAID avoidance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Cases asthma</dc:title>
  <dc:creator>msi</dc:creator>
  <cp:lastModifiedBy>msi</cp:lastModifiedBy>
  <cp:revision>21</cp:revision>
  <dcterms:created xsi:type="dcterms:W3CDTF">2023-08-20T17:12:07Z</dcterms:created>
  <dcterms:modified xsi:type="dcterms:W3CDTF">2023-08-24T03:43:05Z</dcterms:modified>
</cp:coreProperties>
</file>