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2" r:id="rId2"/>
    <p:sldMasterId id="2147483682" r:id="rId3"/>
    <p:sldMasterId id="2147483692" r:id="rId4"/>
    <p:sldMasterId id="2147483702" r:id="rId5"/>
    <p:sldMasterId id="2147483712" r:id="rId6"/>
  </p:sldMasterIdLst>
  <p:notesMasterIdLst>
    <p:notesMasterId r:id="rId48"/>
  </p:notesMasterIdLst>
  <p:sldIdLst>
    <p:sldId id="284" r:id="rId7"/>
    <p:sldId id="330" r:id="rId8"/>
    <p:sldId id="257" r:id="rId9"/>
    <p:sldId id="258" r:id="rId10"/>
    <p:sldId id="259" r:id="rId11"/>
    <p:sldId id="286" r:id="rId12"/>
    <p:sldId id="288" r:id="rId13"/>
    <p:sldId id="289" r:id="rId14"/>
    <p:sldId id="265" r:id="rId15"/>
    <p:sldId id="266" r:id="rId16"/>
    <p:sldId id="287" r:id="rId17"/>
    <p:sldId id="290" r:id="rId18"/>
    <p:sldId id="305" r:id="rId19"/>
    <p:sldId id="267" r:id="rId20"/>
    <p:sldId id="303" r:id="rId21"/>
    <p:sldId id="269" r:id="rId22"/>
    <p:sldId id="306" r:id="rId23"/>
    <p:sldId id="307" r:id="rId24"/>
    <p:sldId id="308" r:id="rId25"/>
    <p:sldId id="309" r:id="rId26"/>
    <p:sldId id="310" r:id="rId27"/>
    <p:sldId id="311" r:id="rId28"/>
    <p:sldId id="312" r:id="rId29"/>
    <p:sldId id="313" r:id="rId30"/>
    <p:sldId id="315" r:id="rId31"/>
    <p:sldId id="320" r:id="rId32"/>
    <p:sldId id="316" r:id="rId33"/>
    <p:sldId id="317" r:id="rId34"/>
    <p:sldId id="318" r:id="rId35"/>
    <p:sldId id="319" r:id="rId36"/>
    <p:sldId id="321" r:id="rId37"/>
    <p:sldId id="322" r:id="rId38"/>
    <p:sldId id="323" r:id="rId39"/>
    <p:sldId id="324" r:id="rId40"/>
    <p:sldId id="325" r:id="rId41"/>
    <p:sldId id="326" r:id="rId42"/>
    <p:sldId id="327" r:id="rId43"/>
    <p:sldId id="328" r:id="rId44"/>
    <p:sldId id="329" r:id="rId45"/>
    <p:sldId id="304" r:id="rId46"/>
    <p:sldId id="33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9" d="100"/>
          <a:sy n="79" d="100"/>
        </p:scale>
        <p:origin x="12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04C92-13E3-4C0F-850C-84429601D5B7}" type="datetimeFigureOut">
              <a:rPr lang="en-US" smtClean="0"/>
              <a:t>8/24/2023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58067B-B7BC-4D31-9559-B9B33A92939A}" type="slidenum">
              <a:rPr lang="en-US" smtClean="0"/>
              <a:t>‹#›</a:t>
            </a:fld>
            <a:endParaRPr lang="en-US"/>
          </a:p>
        </p:txBody>
      </p:sp>
    </p:spTree>
    <p:extLst>
      <p:ext uri="{BB962C8B-B14F-4D97-AF65-F5344CB8AC3E}">
        <p14:creationId xmlns:p14="http://schemas.microsoft.com/office/powerpoint/2010/main" val="231904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fld id="{E0766D6F-6473-8D4E-90E1-24CC08FCD472}" type="slidenum">
              <a:rPr lang="en-US" sz="1200" b="0">
                <a:solidFill>
                  <a:schemeClr val="tx1"/>
                </a:solidFill>
              </a:rPr>
              <a:pPr/>
              <a:t>14</a:t>
            </a:fld>
            <a:endParaRPr lang="en-US" sz="1200" b="0">
              <a:solidFill>
                <a:schemeClr val="tx1"/>
              </a:solidFill>
            </a:endParaRPr>
          </a:p>
        </p:txBody>
      </p:sp>
      <p:sp>
        <p:nvSpPr>
          <p:cNvPr id="69634" name="Rectangle 2"/>
          <p:cNvSpPr>
            <a:spLocks noGrp="1" noRot="1" noChangeAspect="1" noChangeArrowheads="1" noTextEdit="1"/>
          </p:cNvSpPr>
          <p:nvPr>
            <p:ph type="sldImg"/>
          </p:nvPr>
        </p:nvSpPr>
        <p:spPr>
          <a:xfrm>
            <a:off x="393700" y="692150"/>
            <a:ext cx="6070600" cy="3416300"/>
          </a:xfrm>
          <a:ln w="12700"/>
        </p:spPr>
      </p:sp>
      <p:sp>
        <p:nvSpPr>
          <p:cNvPr id="69635" name="Rectangle 3"/>
          <p:cNvSpPr>
            <a:spLocks noGrp="1" noChangeArrowheads="1"/>
          </p:cNvSpPr>
          <p:nvPr>
            <p:ph type="body" idx="1"/>
          </p:nvPr>
        </p:nvSpPr>
        <p:spPr>
          <a:xfrm>
            <a:off x="882650" y="4338638"/>
            <a:ext cx="5076825" cy="4106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 xmlns:ma14="http://schemas.microsoft.com/office/mac/drawingml/2011/main" val="1"/>
            </a:ext>
          </a:extLst>
        </p:spPr>
        <p:txBody>
          <a:bodyPr lIns="90487" tIns="44450" rIns="90487" bIns="44450"/>
          <a:lstStyle/>
          <a:p>
            <a:pPr eaLnBrk="1" hangingPunct="1"/>
            <a:endParaRPr lang="en-US">
              <a:latin typeface="Times New Roman" charset="0"/>
            </a:endParaRPr>
          </a:p>
        </p:txBody>
      </p:sp>
    </p:spTree>
    <p:extLst>
      <p:ext uri="{BB962C8B-B14F-4D97-AF65-F5344CB8AC3E}">
        <p14:creationId xmlns:p14="http://schemas.microsoft.com/office/powerpoint/2010/main" val="670055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jpg"/><Relationship Id="rId2" Type="http://schemas.openxmlformats.org/officeDocument/2006/relationships/image" Target="../media/image11.png"/><Relationship Id="rId1" Type="http://schemas.openxmlformats.org/officeDocument/2006/relationships/slideMaster" Target="../slideMasters/slideMaster6.xml"/><Relationship Id="rId6" Type="http://schemas.openxmlformats.org/officeDocument/2006/relationships/image" Target="../media/image8.jpg"/><Relationship Id="rId5" Type="http://schemas.microsoft.com/office/2007/relationships/hdphoto" Target="../media/hdphoto2.wdp"/><Relationship Id="rId4" Type="http://schemas.openxmlformats.org/officeDocument/2006/relationships/image" Target="../media/image10.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6.xml"/><Relationship Id="rId6" Type="http://schemas.openxmlformats.org/officeDocument/2006/relationships/image" Target="../media/image8.jpg"/><Relationship Id="rId5" Type="http://schemas.microsoft.com/office/2007/relationships/hdphoto" Target="../media/hdphoto2.wdp"/><Relationship Id="rId4"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8.jpg"/></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8.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238688" y="4218334"/>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Prevention 2015</a:t>
            </a: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04980" y="2409550"/>
            <a:ext cx="227541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3" name="TextBox 2"/>
          <p:cNvSpPr txBox="1"/>
          <p:nvPr userDrawn="1"/>
        </p:nvSpPr>
        <p:spPr>
          <a:xfrm>
            <a:off x="1201531" y="5183534"/>
            <a:ext cx="9435548"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sz="1800" dirty="0">
              <a:solidFill>
                <a:prstClr val="black"/>
              </a:solidFill>
            </a:endParaRPr>
          </a:p>
        </p:txBody>
      </p:sp>
    </p:spTree>
    <p:extLst>
      <p:ext uri="{BB962C8B-B14F-4D97-AF65-F5344CB8AC3E}">
        <p14:creationId xmlns:p14="http://schemas.microsoft.com/office/powerpoint/2010/main" val="3758193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348100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6" y="251382"/>
            <a:ext cx="10131377"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4041635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23208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dirty="0">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Asthma3.</a:t>
            </a:r>
          </a:p>
        </p:txBody>
      </p:sp>
      <p:sp>
        <p:nvSpPr>
          <p:cNvPr id="2" name="Title 1"/>
          <p:cNvSpPr>
            <a:spLocks noGrp="1"/>
          </p:cNvSpPr>
          <p:nvPr>
            <p:ph type="ctrTitle"/>
          </p:nvPr>
        </p:nvSpPr>
        <p:spPr>
          <a:xfrm>
            <a:off x="914400" y="1255794"/>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0" name="Rectangle 7"/>
          <p:cNvSpPr>
            <a:spLocks/>
          </p:cNvSpPr>
          <p:nvPr userDrawn="1"/>
        </p:nvSpPr>
        <p:spPr bwMode="auto">
          <a:xfrm>
            <a:off x="406400" y="4970120"/>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200" dirty="0">
                <a:solidFill>
                  <a:srgbClr val="134679"/>
                </a:solidFill>
                <a:latin typeface="Arial" charset="0"/>
                <a:cs typeface="Arial" charset="0"/>
                <a:sym typeface="Arial" charset="0"/>
              </a:rPr>
              <a:t>GINA Global Strategy for Asthma Management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and Prevention</a:t>
            </a:r>
          </a:p>
          <a:p>
            <a:pPr algn="ctr">
              <a:spcBef>
                <a:spcPts val="663"/>
              </a:spcBef>
            </a:pPr>
            <a:r>
              <a:rPr lang="en-US" altLang="en-US" sz="2200" dirty="0">
                <a:solidFill>
                  <a:srgbClr val="134679"/>
                </a:solidFill>
                <a:latin typeface="Arial" charset="0"/>
                <a:cs typeface="Arial" charset="0"/>
                <a:sym typeface="Arial" charset="0"/>
              </a:rPr>
              <a:t>GOLD Global Strategy for Diagnosis,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Management and Prevention of COPD</a:t>
            </a:r>
          </a:p>
        </p:txBody>
      </p:sp>
      <p:pic>
        <p:nvPicPr>
          <p:cNvPr id="11" name="Picture 5"/>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5473" y="3361008"/>
            <a:ext cx="1843088" cy="14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3" name="Picture 2"/>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29637" y="3466586"/>
            <a:ext cx="1651416" cy="1249681"/>
          </a:xfrm>
          <a:prstGeom prst="rect">
            <a:avLst/>
          </a:prstGeom>
        </p:spPr>
      </p:pic>
    </p:spTree>
    <p:extLst>
      <p:ext uri="{BB962C8B-B14F-4D97-AF65-F5344CB8AC3E}">
        <p14:creationId xmlns:p14="http://schemas.microsoft.com/office/powerpoint/2010/main" val="260504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4" y="251382"/>
            <a:ext cx="8640000"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12" name="Picture 11"/>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680259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8" name="Picture 7"/>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2040234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3"/>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3" name="Rectangle 23"/>
          <p:cNvSpPr>
            <a:spLocks/>
          </p:cNvSpPr>
          <p:nvPr userDrawn="1"/>
        </p:nvSpPr>
        <p:spPr bwMode="auto">
          <a:xfrm>
            <a:off x="9856726" y="6679456"/>
            <a:ext cx="1654299"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15085" y="184151"/>
            <a:ext cx="129116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solidFill>
                  <a:prstClr val="black"/>
                </a:solidFill>
              </a:rPr>
              <a:pPr/>
              <a:t>24/08/2023</a:t>
            </a:fld>
            <a:endParaRPr lang="en-AU" altLang="en-US">
              <a:solidFill>
                <a:prstClr val="black"/>
              </a:solidFill>
            </a:endParaRPr>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solidFill>
                  <a:prstClr val="black"/>
                </a:solidFill>
              </a:rPr>
              <a:pPr/>
              <a:t>‹#›</a:t>
            </a:fld>
            <a:endParaRPr lang="en-AU" altLang="en-US">
              <a:solidFill>
                <a:prstClr val="black"/>
              </a:solidFill>
            </a:endParaRPr>
          </a:p>
        </p:txBody>
      </p:sp>
    </p:spTree>
    <p:extLst>
      <p:ext uri="{BB962C8B-B14F-4D97-AF65-F5344CB8AC3E}">
        <p14:creationId xmlns:p14="http://schemas.microsoft.com/office/powerpoint/2010/main" val="256826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238688" y="4218334"/>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Prevention 2015</a:t>
            </a: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04980" y="2409550"/>
            <a:ext cx="227541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3" name="TextBox 2"/>
          <p:cNvSpPr txBox="1"/>
          <p:nvPr userDrawn="1"/>
        </p:nvSpPr>
        <p:spPr>
          <a:xfrm>
            <a:off x="1201531" y="5183534"/>
            <a:ext cx="9435548"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sz="1800" dirty="0">
              <a:solidFill>
                <a:prstClr val="black"/>
              </a:solidFill>
            </a:endParaRPr>
          </a:p>
        </p:txBody>
      </p:sp>
    </p:spTree>
    <p:extLst>
      <p:ext uri="{BB962C8B-B14F-4D97-AF65-F5344CB8AC3E}">
        <p14:creationId xmlns:p14="http://schemas.microsoft.com/office/powerpoint/2010/main" val="86701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11988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6" y="251382"/>
            <a:ext cx="10131377"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692162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3431037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dirty="0">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Asthma3.</a:t>
            </a:r>
          </a:p>
        </p:txBody>
      </p:sp>
      <p:sp>
        <p:nvSpPr>
          <p:cNvPr id="2" name="Title 1"/>
          <p:cNvSpPr>
            <a:spLocks noGrp="1"/>
          </p:cNvSpPr>
          <p:nvPr>
            <p:ph type="ctrTitle"/>
          </p:nvPr>
        </p:nvSpPr>
        <p:spPr>
          <a:xfrm>
            <a:off x="914400" y="1255794"/>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0" name="Rectangle 7"/>
          <p:cNvSpPr>
            <a:spLocks/>
          </p:cNvSpPr>
          <p:nvPr userDrawn="1"/>
        </p:nvSpPr>
        <p:spPr bwMode="auto">
          <a:xfrm>
            <a:off x="406400" y="4970120"/>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200" dirty="0">
                <a:solidFill>
                  <a:srgbClr val="134679"/>
                </a:solidFill>
                <a:latin typeface="Arial" charset="0"/>
                <a:cs typeface="Arial" charset="0"/>
                <a:sym typeface="Arial" charset="0"/>
              </a:rPr>
              <a:t>GINA Global Strategy for Asthma Management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and Prevention</a:t>
            </a:r>
          </a:p>
          <a:p>
            <a:pPr algn="ctr">
              <a:spcBef>
                <a:spcPts val="663"/>
              </a:spcBef>
            </a:pPr>
            <a:r>
              <a:rPr lang="en-US" altLang="en-US" sz="2200" dirty="0">
                <a:solidFill>
                  <a:srgbClr val="134679"/>
                </a:solidFill>
                <a:latin typeface="Arial" charset="0"/>
                <a:cs typeface="Arial" charset="0"/>
                <a:sym typeface="Arial" charset="0"/>
              </a:rPr>
              <a:t>GOLD Global Strategy for Diagnosis,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Management and Prevention of COPD</a:t>
            </a:r>
          </a:p>
        </p:txBody>
      </p:sp>
      <p:pic>
        <p:nvPicPr>
          <p:cNvPr id="11" name="Picture 5"/>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5473" y="3361008"/>
            <a:ext cx="1843088" cy="14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3" name="Picture 2"/>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29637" y="3466586"/>
            <a:ext cx="1651416" cy="1249681"/>
          </a:xfrm>
          <a:prstGeom prst="rect">
            <a:avLst/>
          </a:prstGeom>
        </p:spPr>
      </p:pic>
    </p:spTree>
    <p:extLst>
      <p:ext uri="{BB962C8B-B14F-4D97-AF65-F5344CB8AC3E}">
        <p14:creationId xmlns:p14="http://schemas.microsoft.com/office/powerpoint/2010/main" val="2609281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4" y="251382"/>
            <a:ext cx="8640000"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12" name="Picture 11"/>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1824874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8" name="Picture 7"/>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417977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3"/>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3" name="Rectangle 23"/>
          <p:cNvSpPr>
            <a:spLocks/>
          </p:cNvSpPr>
          <p:nvPr userDrawn="1"/>
        </p:nvSpPr>
        <p:spPr bwMode="auto">
          <a:xfrm>
            <a:off x="9856726" y="6679456"/>
            <a:ext cx="1654299"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15085" y="184151"/>
            <a:ext cx="129116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solidFill>
                  <a:prstClr val="black"/>
                </a:solidFill>
              </a:rPr>
              <a:pPr/>
              <a:t>24/08/2023</a:t>
            </a:fld>
            <a:endParaRPr lang="en-AU" altLang="en-US">
              <a:solidFill>
                <a:prstClr val="black"/>
              </a:solidFill>
            </a:endParaRPr>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solidFill>
                  <a:prstClr val="black"/>
                </a:solidFill>
              </a:rPr>
              <a:pPr/>
              <a:t>‹#›</a:t>
            </a:fld>
            <a:endParaRPr lang="en-AU" altLang="en-US">
              <a:solidFill>
                <a:prstClr val="black"/>
              </a:solidFill>
            </a:endParaRPr>
          </a:p>
        </p:txBody>
      </p:sp>
    </p:spTree>
    <p:extLst>
      <p:ext uri="{BB962C8B-B14F-4D97-AF65-F5344CB8AC3E}">
        <p14:creationId xmlns:p14="http://schemas.microsoft.com/office/powerpoint/2010/main" val="3697527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238688" y="4218334"/>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Prevention 2015</a:t>
            </a: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04980" y="2409550"/>
            <a:ext cx="227541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3" name="TextBox 2"/>
          <p:cNvSpPr txBox="1"/>
          <p:nvPr userDrawn="1"/>
        </p:nvSpPr>
        <p:spPr>
          <a:xfrm>
            <a:off x="1201531" y="5183534"/>
            <a:ext cx="9435548"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sz="1800" dirty="0">
              <a:solidFill>
                <a:prstClr val="black"/>
              </a:solidFill>
            </a:endParaRPr>
          </a:p>
        </p:txBody>
      </p:sp>
    </p:spTree>
    <p:extLst>
      <p:ext uri="{BB962C8B-B14F-4D97-AF65-F5344CB8AC3E}">
        <p14:creationId xmlns:p14="http://schemas.microsoft.com/office/powerpoint/2010/main" val="1949394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1953994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4001704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dirty="0">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Asthma3.</a:t>
            </a:r>
          </a:p>
        </p:txBody>
      </p:sp>
      <p:sp>
        <p:nvSpPr>
          <p:cNvPr id="2" name="Title 1"/>
          <p:cNvSpPr>
            <a:spLocks noGrp="1"/>
          </p:cNvSpPr>
          <p:nvPr>
            <p:ph type="ctrTitle"/>
          </p:nvPr>
        </p:nvSpPr>
        <p:spPr>
          <a:xfrm>
            <a:off x="914400" y="1255794"/>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0" name="Rectangle 7"/>
          <p:cNvSpPr>
            <a:spLocks/>
          </p:cNvSpPr>
          <p:nvPr userDrawn="1"/>
        </p:nvSpPr>
        <p:spPr bwMode="auto">
          <a:xfrm>
            <a:off x="406400" y="4970120"/>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200" dirty="0">
                <a:solidFill>
                  <a:srgbClr val="134679"/>
                </a:solidFill>
                <a:latin typeface="Arial" charset="0"/>
                <a:cs typeface="Arial" charset="0"/>
                <a:sym typeface="Arial" charset="0"/>
              </a:rPr>
              <a:t>GINA Global Strategy for Asthma Management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and Prevention</a:t>
            </a:r>
          </a:p>
          <a:p>
            <a:pPr algn="ctr">
              <a:spcBef>
                <a:spcPts val="663"/>
              </a:spcBef>
            </a:pPr>
            <a:r>
              <a:rPr lang="en-US" altLang="en-US" sz="2200" dirty="0">
                <a:solidFill>
                  <a:srgbClr val="134679"/>
                </a:solidFill>
                <a:latin typeface="Arial" charset="0"/>
                <a:cs typeface="Arial" charset="0"/>
                <a:sym typeface="Arial" charset="0"/>
              </a:rPr>
              <a:t>GOLD Global Strategy for Diagnosis,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Management and Prevention of COPD</a:t>
            </a:r>
          </a:p>
        </p:txBody>
      </p:sp>
      <p:pic>
        <p:nvPicPr>
          <p:cNvPr id="11" name="Picture 5"/>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5473" y="3361008"/>
            <a:ext cx="1843088" cy="14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3" name="Picture 2"/>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29637" y="3466586"/>
            <a:ext cx="1651416" cy="1249681"/>
          </a:xfrm>
          <a:prstGeom prst="rect">
            <a:avLst/>
          </a:prstGeom>
        </p:spPr>
      </p:pic>
    </p:spTree>
    <p:extLst>
      <p:ext uri="{BB962C8B-B14F-4D97-AF65-F5344CB8AC3E}">
        <p14:creationId xmlns:p14="http://schemas.microsoft.com/office/powerpoint/2010/main" val="2578954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4" y="251382"/>
            <a:ext cx="8640000"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12" name="Picture 11"/>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1903336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8" name="Picture 7"/>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25213435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3"/>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3" name="Rectangle 23"/>
          <p:cNvSpPr>
            <a:spLocks/>
          </p:cNvSpPr>
          <p:nvPr userDrawn="1"/>
        </p:nvSpPr>
        <p:spPr bwMode="auto">
          <a:xfrm>
            <a:off x="9856726" y="6679456"/>
            <a:ext cx="1654299"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15085" y="184151"/>
            <a:ext cx="129116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solidFill>
                  <a:prstClr val="black"/>
                </a:solidFill>
              </a:rPr>
              <a:pPr/>
              <a:t>24/08/2023</a:t>
            </a:fld>
            <a:endParaRPr lang="en-AU" altLang="en-US">
              <a:solidFill>
                <a:prstClr val="black"/>
              </a:solidFill>
            </a:endParaRPr>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solidFill>
                  <a:prstClr val="black"/>
                </a:solidFill>
              </a:rPr>
              <a:pPr/>
              <a:t>‹#›</a:t>
            </a:fld>
            <a:endParaRPr lang="en-AU" altLang="en-US">
              <a:solidFill>
                <a:prstClr val="black"/>
              </a:solidFill>
            </a:endParaRPr>
          </a:p>
        </p:txBody>
      </p:sp>
    </p:spTree>
    <p:extLst>
      <p:ext uri="{BB962C8B-B14F-4D97-AF65-F5344CB8AC3E}">
        <p14:creationId xmlns:p14="http://schemas.microsoft.com/office/powerpoint/2010/main" val="2108233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238688" y="4218334"/>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Prevention 2015</a:t>
            </a: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04980" y="2409550"/>
            <a:ext cx="227541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3" name="TextBox 2"/>
          <p:cNvSpPr txBox="1"/>
          <p:nvPr userDrawn="1"/>
        </p:nvSpPr>
        <p:spPr>
          <a:xfrm>
            <a:off x="1201531" y="5183534"/>
            <a:ext cx="9435548"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sz="1800" dirty="0">
              <a:solidFill>
                <a:prstClr val="black"/>
              </a:solidFill>
            </a:endParaRPr>
          </a:p>
        </p:txBody>
      </p:sp>
    </p:spTree>
    <p:extLst>
      <p:ext uri="{BB962C8B-B14F-4D97-AF65-F5344CB8AC3E}">
        <p14:creationId xmlns:p14="http://schemas.microsoft.com/office/powerpoint/2010/main" val="3499354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7901229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3" name="Content Placeholder 2"/>
          <p:cNvSpPr>
            <a:spLocks noGrp="1"/>
          </p:cNvSpPr>
          <p:nvPr>
            <p:ph idx="1"/>
          </p:nvPr>
        </p:nvSpPr>
        <p:spPr>
          <a:xfrm>
            <a:off x="609600" y="1192696"/>
            <a:ext cx="11369797" cy="5208104"/>
          </a:xfrm>
          <a:prstGeom prst="rect">
            <a:avLst/>
          </a:prstGeom>
        </p:spPr>
        <p:txBody>
          <a:bodyPr>
            <a:normAutofit/>
          </a:bodyPr>
          <a:lstStyle>
            <a:lvl1pPr marL="342900" indent="-342900">
              <a:buClr>
                <a:srgbClr val="F79646"/>
              </a:buClr>
              <a:buSzPct val="80000"/>
              <a:buFont typeface="Wingdings" panose="05000000000000000000" pitchFamily="2" charset="2"/>
              <a:buChar char=""/>
              <a:defRPr sz="2200" baseline="0">
                <a:solidFill>
                  <a:srgbClr val="07192B"/>
                </a:solidFill>
                <a:latin typeface="Arial" panose="020B0604020202020204" pitchFamily="34" charset="0"/>
                <a:cs typeface="Arial" panose="020B0604020202020204" pitchFamily="34" charset="0"/>
              </a:defRPr>
            </a:lvl1pPr>
            <a:lvl2pPr marL="742950" indent="-285750">
              <a:buClr>
                <a:srgbClr val="F79646"/>
              </a:buClr>
              <a:buFont typeface="Wingdings" panose="05000000000000000000" pitchFamily="2" charset="2"/>
              <a:buChar char="§"/>
              <a:defRPr sz="2000">
                <a:solidFill>
                  <a:srgbClr val="134679"/>
                </a:solidFill>
                <a:latin typeface="Arial" panose="020B0604020202020204" pitchFamily="34" charset="0"/>
                <a:cs typeface="Arial" panose="020B0604020202020204" pitchFamily="34" charset="0"/>
              </a:defRPr>
            </a:lvl2pPr>
            <a:lvl3pPr>
              <a:buClr>
                <a:srgbClr val="F79646"/>
              </a:buClr>
              <a:defRPr sz="1800">
                <a:solidFill>
                  <a:srgbClr val="134679"/>
                </a:solidFill>
                <a:latin typeface="Arial" panose="020B0604020202020204" pitchFamily="34" charset="0"/>
                <a:cs typeface="Arial" panose="020B0604020202020204" pitchFamily="34" charset="0"/>
              </a:defRPr>
            </a:lvl3pPr>
            <a:lvl4pPr>
              <a:buClr>
                <a:srgbClr val="F79646"/>
              </a:buClr>
              <a:defRPr sz="1600">
                <a:solidFill>
                  <a:srgbClr val="134679"/>
                </a:solidFill>
                <a:latin typeface="Arial" panose="020B0604020202020204" pitchFamily="34" charset="0"/>
                <a:cs typeface="Arial" panose="020B0604020202020204" pitchFamily="34" charset="0"/>
              </a:defRPr>
            </a:lvl4pPr>
            <a:lvl5pPr>
              <a:buClr>
                <a:srgbClr val="F79646"/>
              </a:buClr>
              <a:defRPr sz="1600">
                <a:solidFill>
                  <a:srgbClr val="134679"/>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dirty="0">
                <a:solidFill>
                  <a:srgbClr val="FFFFFF"/>
                </a:solidFill>
                <a:latin typeface="Arial" charset="0"/>
                <a:cs typeface="Arial" charset="0"/>
                <a:sym typeface="Arial" charset="0"/>
              </a:rPr>
              <a:t>© Global Initiative for Asthma</a:t>
            </a:r>
          </a:p>
        </p:txBody>
      </p:sp>
      <p:sp>
        <p:nvSpPr>
          <p:cNvPr id="2" name="Title 1"/>
          <p:cNvSpPr>
            <a:spLocks noGrp="1"/>
          </p:cNvSpPr>
          <p:nvPr>
            <p:ph type="title"/>
          </p:nvPr>
        </p:nvSpPr>
        <p:spPr>
          <a:xfrm>
            <a:off x="229706" y="251382"/>
            <a:ext cx="10106991"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111571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2059593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dirty="0">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Asthma3.</a:t>
            </a:r>
          </a:p>
        </p:txBody>
      </p:sp>
      <p:sp>
        <p:nvSpPr>
          <p:cNvPr id="2" name="Title 1"/>
          <p:cNvSpPr>
            <a:spLocks noGrp="1"/>
          </p:cNvSpPr>
          <p:nvPr>
            <p:ph type="ctrTitle"/>
          </p:nvPr>
        </p:nvSpPr>
        <p:spPr>
          <a:xfrm>
            <a:off x="914400" y="1255794"/>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0" name="Rectangle 7"/>
          <p:cNvSpPr>
            <a:spLocks/>
          </p:cNvSpPr>
          <p:nvPr userDrawn="1"/>
        </p:nvSpPr>
        <p:spPr bwMode="auto">
          <a:xfrm>
            <a:off x="406400" y="4970120"/>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200" dirty="0">
                <a:solidFill>
                  <a:srgbClr val="134679"/>
                </a:solidFill>
                <a:latin typeface="Arial" charset="0"/>
                <a:cs typeface="Arial" charset="0"/>
                <a:sym typeface="Arial" charset="0"/>
              </a:rPr>
              <a:t>GINA Global Strategy for Asthma Management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and Prevention</a:t>
            </a:r>
          </a:p>
          <a:p>
            <a:pPr algn="ctr">
              <a:spcBef>
                <a:spcPts val="663"/>
              </a:spcBef>
            </a:pPr>
            <a:r>
              <a:rPr lang="en-US" altLang="en-US" sz="2200" dirty="0">
                <a:solidFill>
                  <a:srgbClr val="134679"/>
                </a:solidFill>
                <a:latin typeface="Arial" charset="0"/>
                <a:cs typeface="Arial" charset="0"/>
                <a:sym typeface="Arial" charset="0"/>
              </a:rPr>
              <a:t>GOLD Global Strategy for Diagnosis,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Management and Prevention of COPD</a:t>
            </a:r>
          </a:p>
        </p:txBody>
      </p:sp>
      <p:pic>
        <p:nvPicPr>
          <p:cNvPr id="11" name="Picture 5"/>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5473" y="3361008"/>
            <a:ext cx="1843088" cy="14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3" name="Picture 2"/>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29637" y="3466586"/>
            <a:ext cx="1651416" cy="1249681"/>
          </a:xfrm>
          <a:prstGeom prst="rect">
            <a:avLst/>
          </a:prstGeom>
        </p:spPr>
      </p:pic>
    </p:spTree>
    <p:extLst>
      <p:ext uri="{BB962C8B-B14F-4D97-AF65-F5344CB8AC3E}">
        <p14:creationId xmlns:p14="http://schemas.microsoft.com/office/powerpoint/2010/main" val="366874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4" y="251382"/>
            <a:ext cx="8640000"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12" name="Picture 11"/>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1929825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8" name="Picture 7"/>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2478537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3"/>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3" name="Rectangle 23"/>
          <p:cNvSpPr>
            <a:spLocks/>
          </p:cNvSpPr>
          <p:nvPr userDrawn="1"/>
        </p:nvSpPr>
        <p:spPr bwMode="auto">
          <a:xfrm>
            <a:off x="9856726" y="6679456"/>
            <a:ext cx="1654299"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15085" y="184151"/>
            <a:ext cx="129116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solidFill>
                  <a:prstClr val="black"/>
                </a:solidFill>
              </a:rPr>
              <a:pPr/>
              <a:t>24/08/2023</a:t>
            </a:fld>
            <a:endParaRPr lang="en-AU" altLang="en-US">
              <a:solidFill>
                <a:prstClr val="black"/>
              </a:solidFill>
            </a:endParaRPr>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solidFill>
                  <a:prstClr val="black"/>
                </a:solidFill>
              </a:rPr>
              <a:pPr/>
              <a:t>‹#›</a:t>
            </a:fld>
            <a:endParaRPr lang="en-AU" altLang="en-US">
              <a:solidFill>
                <a:prstClr val="black"/>
              </a:solidFill>
            </a:endParaRPr>
          </a:p>
        </p:txBody>
      </p:sp>
    </p:spTree>
    <p:extLst>
      <p:ext uri="{BB962C8B-B14F-4D97-AF65-F5344CB8AC3E}">
        <p14:creationId xmlns:p14="http://schemas.microsoft.com/office/powerpoint/2010/main" val="37204151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a:t>
            </a:r>
          </a:p>
        </p:txBody>
      </p:sp>
      <p:pic>
        <p:nvPicPr>
          <p:cNvPr id="9"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3" name="Rectangle 7"/>
          <p:cNvSpPr>
            <a:spLocks/>
          </p:cNvSpPr>
          <p:nvPr userDrawn="1"/>
        </p:nvSpPr>
        <p:spPr bwMode="auto">
          <a:xfrm>
            <a:off x="238688" y="4218334"/>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500" dirty="0">
                <a:solidFill>
                  <a:srgbClr val="134679"/>
                </a:solidFill>
                <a:latin typeface="Arial" charset="0"/>
                <a:cs typeface="Arial" charset="0"/>
                <a:sym typeface="Arial" charset="0"/>
              </a:rPr>
              <a:t>GINA Global Strategy for Asthma </a:t>
            </a:r>
            <a:br>
              <a:rPr lang="en-US" altLang="en-US" sz="2500" dirty="0">
                <a:solidFill>
                  <a:srgbClr val="134679"/>
                </a:solidFill>
                <a:latin typeface="Arial" charset="0"/>
                <a:cs typeface="Arial" charset="0"/>
                <a:sym typeface="Arial" charset="0"/>
              </a:rPr>
            </a:br>
            <a:r>
              <a:rPr lang="en-US" altLang="en-US" sz="2500" dirty="0">
                <a:solidFill>
                  <a:srgbClr val="134679"/>
                </a:solidFill>
                <a:latin typeface="Arial" charset="0"/>
                <a:cs typeface="Arial" charset="0"/>
                <a:sym typeface="Arial" charset="0"/>
              </a:rPr>
              <a:t>Management and Prevention 2015</a:t>
            </a:r>
          </a:p>
        </p:txBody>
      </p:sp>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04980" y="2409550"/>
            <a:ext cx="227541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sp>
        <p:nvSpPr>
          <p:cNvPr id="3" name="TextBox 2"/>
          <p:cNvSpPr txBox="1"/>
          <p:nvPr userDrawn="1"/>
        </p:nvSpPr>
        <p:spPr>
          <a:xfrm>
            <a:off x="1201531" y="5183534"/>
            <a:ext cx="9435548" cy="923330"/>
          </a:xfrm>
          <a:prstGeom prst="rect">
            <a:avLst/>
          </a:prstGeom>
          <a:noFill/>
        </p:spPr>
        <p:txBody>
          <a:bodyPr wrap="square" rtlCol="0">
            <a:spAutoFit/>
          </a:bodyPr>
          <a:lstStyle/>
          <a:p>
            <a:r>
              <a:rPr lang="en-US" sz="1800" dirty="0">
                <a:solidFill>
                  <a:srgbClr val="134679"/>
                </a:solidFill>
              </a:rPr>
              <a:t>This slide set is restricted for academic and educational purposes only.  Use of the slide set, or of individual slides, for commercial or promotional purposes requires approval from GINA. </a:t>
            </a:r>
            <a:endParaRPr lang="en-AU" sz="1800" dirty="0">
              <a:solidFill>
                <a:prstClr val="black"/>
              </a:solidFill>
            </a:endParaRPr>
          </a:p>
        </p:txBody>
      </p:sp>
    </p:spTree>
    <p:extLst>
      <p:ext uri="{BB962C8B-B14F-4D97-AF65-F5344CB8AC3E}">
        <p14:creationId xmlns:p14="http://schemas.microsoft.com/office/powerpoint/2010/main" val="3862933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19865119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3" name="Content Placeholder 2"/>
          <p:cNvSpPr>
            <a:spLocks noGrp="1"/>
          </p:cNvSpPr>
          <p:nvPr>
            <p:ph idx="1"/>
          </p:nvPr>
        </p:nvSpPr>
        <p:spPr>
          <a:xfrm>
            <a:off x="609600" y="1192696"/>
            <a:ext cx="11369797" cy="5208104"/>
          </a:xfrm>
          <a:prstGeom prst="rect">
            <a:avLst/>
          </a:prstGeom>
        </p:spPr>
        <p:txBody>
          <a:bodyPr>
            <a:normAutofit/>
          </a:bodyPr>
          <a:lstStyle>
            <a:lvl1pPr marL="342900" indent="-342900">
              <a:buClr>
                <a:srgbClr val="F79646"/>
              </a:buClr>
              <a:buSzPct val="80000"/>
              <a:buFont typeface="Wingdings" panose="05000000000000000000" pitchFamily="2" charset="2"/>
              <a:buChar char=""/>
              <a:defRPr sz="2200" baseline="0">
                <a:solidFill>
                  <a:srgbClr val="07192B"/>
                </a:solidFill>
                <a:latin typeface="Arial" panose="020B0604020202020204" pitchFamily="34" charset="0"/>
                <a:cs typeface="Arial" panose="020B0604020202020204" pitchFamily="34" charset="0"/>
              </a:defRPr>
            </a:lvl1pPr>
            <a:lvl2pPr marL="742950" indent="-285750">
              <a:buClr>
                <a:srgbClr val="F79646"/>
              </a:buClr>
              <a:buFont typeface="Wingdings" panose="05000000000000000000" pitchFamily="2" charset="2"/>
              <a:buChar char="§"/>
              <a:defRPr sz="2000">
                <a:solidFill>
                  <a:srgbClr val="134679"/>
                </a:solidFill>
                <a:latin typeface="Arial" panose="020B0604020202020204" pitchFamily="34" charset="0"/>
                <a:cs typeface="Arial" panose="020B0604020202020204" pitchFamily="34" charset="0"/>
              </a:defRPr>
            </a:lvl2pPr>
            <a:lvl3pPr>
              <a:buClr>
                <a:srgbClr val="F79646"/>
              </a:buClr>
              <a:defRPr sz="1800">
                <a:solidFill>
                  <a:srgbClr val="134679"/>
                </a:solidFill>
                <a:latin typeface="Arial" panose="020B0604020202020204" pitchFamily="34" charset="0"/>
                <a:cs typeface="Arial" panose="020B0604020202020204" pitchFamily="34" charset="0"/>
              </a:defRPr>
            </a:lvl3pPr>
            <a:lvl4pPr>
              <a:buClr>
                <a:srgbClr val="F79646"/>
              </a:buClr>
              <a:defRPr sz="1600">
                <a:solidFill>
                  <a:srgbClr val="134679"/>
                </a:solidFill>
                <a:latin typeface="Arial" panose="020B0604020202020204" pitchFamily="34" charset="0"/>
                <a:cs typeface="Arial" panose="020B0604020202020204" pitchFamily="34" charset="0"/>
              </a:defRPr>
            </a:lvl4pPr>
            <a:lvl5pPr>
              <a:buClr>
                <a:srgbClr val="F79646"/>
              </a:buClr>
              <a:defRPr sz="1600">
                <a:solidFill>
                  <a:srgbClr val="134679"/>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dirty="0">
                <a:solidFill>
                  <a:srgbClr val="FFFFFF"/>
                </a:solidFill>
                <a:latin typeface="Arial" charset="0"/>
                <a:cs typeface="Arial" charset="0"/>
                <a:sym typeface="Arial" charset="0"/>
              </a:rPr>
              <a:t>© Global Initiative for Asthma</a:t>
            </a:r>
          </a:p>
        </p:txBody>
      </p:sp>
      <p:sp>
        <p:nvSpPr>
          <p:cNvPr id="2" name="Title 1"/>
          <p:cNvSpPr>
            <a:spLocks noGrp="1"/>
          </p:cNvSpPr>
          <p:nvPr>
            <p:ph type="title"/>
          </p:nvPr>
        </p:nvSpPr>
        <p:spPr>
          <a:xfrm>
            <a:off x="229706" y="251382"/>
            <a:ext cx="10106991"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41557472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6" y="251382"/>
            <a:ext cx="10131377"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11620125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39944891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451" t="3504" r="4276" b="2338"/>
          <a:stretch/>
        </p:blipFill>
        <p:spPr bwMode="auto">
          <a:xfrm>
            <a:off x="210555" y="99940"/>
            <a:ext cx="11808000" cy="67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dirty="0">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8" name="TextBox 1"/>
          <p:cNvSpPr txBox="1">
            <a:spLocks noChangeArrowheads="1"/>
          </p:cNvSpPr>
          <p:nvPr userDrawn="1"/>
        </p:nvSpPr>
        <p:spPr bwMode="auto">
          <a:xfrm>
            <a:off x="2032000" y="6573073"/>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800" b="1">
                <a:solidFill>
                  <a:srgbClr val="FFFF00"/>
                </a:solidFill>
                <a:latin typeface="Arial" charset="0"/>
                <a:ea typeface="ＭＳ Ｐゴシック" charset="0"/>
                <a:cs typeface="ＭＳ Ｐゴシック" charset="0"/>
              </a:defRPr>
            </a:lvl1pPr>
            <a:lvl2pPr marL="742950" indent="-285750">
              <a:defRPr sz="3800" b="1">
                <a:solidFill>
                  <a:srgbClr val="FFFF00"/>
                </a:solidFill>
                <a:latin typeface="Arial" charset="0"/>
                <a:ea typeface="ＭＳ Ｐゴシック" charset="0"/>
              </a:defRPr>
            </a:lvl2pPr>
            <a:lvl3pPr marL="1143000" indent="-228600">
              <a:defRPr sz="3800" b="1">
                <a:solidFill>
                  <a:srgbClr val="FFFF00"/>
                </a:solidFill>
                <a:latin typeface="Arial" charset="0"/>
                <a:ea typeface="ＭＳ Ｐゴシック" charset="0"/>
              </a:defRPr>
            </a:lvl3pPr>
            <a:lvl4pPr marL="1600200" indent="-228600">
              <a:defRPr sz="3800" b="1">
                <a:solidFill>
                  <a:srgbClr val="FFFF00"/>
                </a:solidFill>
                <a:latin typeface="Arial" charset="0"/>
                <a:ea typeface="ＭＳ Ｐゴシック" charset="0"/>
              </a:defRPr>
            </a:lvl4pPr>
            <a:lvl5pPr marL="2057400" indent="-228600">
              <a:defRPr sz="3800" b="1">
                <a:solidFill>
                  <a:srgbClr val="FFFF00"/>
                </a:solidFill>
                <a:latin typeface="Arial" charset="0"/>
                <a:ea typeface="ＭＳ Ｐゴシック" charset="0"/>
              </a:defRPr>
            </a:lvl5pPr>
            <a:lvl6pPr marL="25146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6pPr>
            <a:lvl7pPr marL="29718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7pPr>
            <a:lvl8pPr marL="34290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8pPr>
            <a:lvl9pPr marL="3886200" indent="-228600" eaLnBrk="0" fontAlgn="base" hangingPunct="0">
              <a:lnSpc>
                <a:spcPct val="90000"/>
              </a:lnSpc>
              <a:spcBef>
                <a:spcPct val="0"/>
              </a:spcBef>
              <a:spcAft>
                <a:spcPct val="0"/>
              </a:spcAft>
              <a:defRPr sz="3800" b="1">
                <a:solidFill>
                  <a:srgbClr val="FFFF00"/>
                </a:solidFill>
                <a:latin typeface="Arial" charset="0"/>
                <a:ea typeface="ＭＳ Ｐゴシック" charset="0"/>
              </a:defRPr>
            </a:lvl9pPr>
          </a:lstStyle>
          <a:p>
            <a:pPr algn="ctr"/>
            <a:r>
              <a:rPr lang="en-US" sz="1200" dirty="0">
                <a:solidFill>
                  <a:srgbClr val="134679"/>
                </a:solidFill>
              </a:rPr>
              <a:t>© Global Initiative for Asthma3.</a:t>
            </a:r>
          </a:p>
        </p:txBody>
      </p:sp>
      <p:sp>
        <p:nvSpPr>
          <p:cNvPr id="2" name="Title 1"/>
          <p:cNvSpPr>
            <a:spLocks noGrp="1"/>
          </p:cNvSpPr>
          <p:nvPr>
            <p:ph type="ctrTitle"/>
          </p:nvPr>
        </p:nvSpPr>
        <p:spPr>
          <a:xfrm>
            <a:off x="914400" y="1255794"/>
            <a:ext cx="10363200" cy="1470025"/>
          </a:xfrm>
          <a:prstGeom prst="rect">
            <a:avLst/>
          </a:prstGeom>
          <a:noFill/>
        </p:spPr>
        <p:txBody>
          <a:bodyPr>
            <a:normAutofit/>
          </a:bodyPr>
          <a:lstStyle>
            <a:lvl1pPr>
              <a:defRPr sz="42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10" name="Rectangle 7"/>
          <p:cNvSpPr>
            <a:spLocks/>
          </p:cNvSpPr>
          <p:nvPr userDrawn="1"/>
        </p:nvSpPr>
        <p:spPr bwMode="auto">
          <a:xfrm>
            <a:off x="406400" y="4970120"/>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0" tIns="0" rIns="0" bIns="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spcBef>
                <a:spcPts val="663"/>
              </a:spcBef>
            </a:pPr>
            <a:r>
              <a:rPr lang="en-US" altLang="en-US" sz="2200" dirty="0">
                <a:solidFill>
                  <a:srgbClr val="134679"/>
                </a:solidFill>
                <a:latin typeface="Arial" charset="0"/>
                <a:cs typeface="Arial" charset="0"/>
                <a:sym typeface="Arial" charset="0"/>
              </a:rPr>
              <a:t>GINA Global Strategy for Asthma Management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and Prevention</a:t>
            </a:r>
          </a:p>
          <a:p>
            <a:pPr algn="ctr">
              <a:spcBef>
                <a:spcPts val="663"/>
              </a:spcBef>
            </a:pPr>
            <a:r>
              <a:rPr lang="en-US" altLang="en-US" sz="2200" dirty="0">
                <a:solidFill>
                  <a:srgbClr val="134679"/>
                </a:solidFill>
                <a:latin typeface="Arial" charset="0"/>
                <a:cs typeface="Arial" charset="0"/>
                <a:sym typeface="Arial" charset="0"/>
              </a:rPr>
              <a:t>GOLD Global Strategy for Diagnosis, </a:t>
            </a:r>
            <a:br>
              <a:rPr lang="en-US" altLang="en-US" sz="2200" dirty="0">
                <a:solidFill>
                  <a:srgbClr val="134679"/>
                </a:solidFill>
                <a:latin typeface="Arial" charset="0"/>
                <a:cs typeface="Arial" charset="0"/>
                <a:sym typeface="Arial" charset="0"/>
              </a:rPr>
            </a:br>
            <a:r>
              <a:rPr lang="en-US" altLang="en-US" sz="2200" dirty="0">
                <a:solidFill>
                  <a:srgbClr val="134679"/>
                </a:solidFill>
                <a:latin typeface="Arial" charset="0"/>
                <a:cs typeface="Arial" charset="0"/>
                <a:sym typeface="Arial" charset="0"/>
              </a:rPr>
              <a:t>Management and Prevention of COPD</a:t>
            </a:r>
          </a:p>
        </p:txBody>
      </p:sp>
      <p:pic>
        <p:nvPicPr>
          <p:cNvPr id="11" name="Picture 5"/>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5473" y="3361008"/>
            <a:ext cx="1843088" cy="14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3" name="Picture 2"/>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29637" y="3466586"/>
            <a:ext cx="1651416" cy="1249681"/>
          </a:xfrm>
          <a:prstGeom prst="rect">
            <a:avLst/>
          </a:prstGeom>
        </p:spPr>
      </p:pic>
    </p:spTree>
    <p:extLst>
      <p:ext uri="{BB962C8B-B14F-4D97-AF65-F5344CB8AC3E}">
        <p14:creationId xmlns:p14="http://schemas.microsoft.com/office/powerpoint/2010/main" val="263678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4" y="251382"/>
            <a:ext cx="8640000"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12" name="Picture 11"/>
          <p:cNvPicPr preferRelativeResize="0">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40353114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a:solidFill>
                  <a:prstClr val="black"/>
                </a:solidFill>
              </a:rPr>
              <a:pPr/>
              <a:t>24/08/2023</a:t>
            </a:fld>
            <a:endParaRPr lang="en-AU">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AU">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a:solidFill>
                  <a:prstClr val="black"/>
                </a:solidFill>
              </a:rPr>
              <a:pPr/>
              <a:t>‹#›</a:t>
            </a:fld>
            <a:endParaRPr lang="en-AU">
              <a:solidFill>
                <a:prstClr val="black"/>
              </a:solidFill>
            </a:endParaRPr>
          </a:p>
        </p:txBody>
      </p:sp>
      <p:sp>
        <p:nvSpPr>
          <p:cNvPr id="12"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solidFill>
                <a:prstClr val="white"/>
              </a:solidFill>
            </a:endParaRPr>
          </a:p>
        </p:txBody>
      </p:sp>
      <p:sp>
        <p:nvSpPr>
          <p:cNvPr id="13"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pic>
        <p:nvPicPr>
          <p:cNvPr id="8" name="Picture 7"/>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0320" y="239368"/>
            <a:ext cx="1147637" cy="868455"/>
          </a:xfrm>
          <a:prstGeom prst="rect">
            <a:avLst/>
          </a:prstGeom>
        </p:spPr>
      </p:pic>
    </p:spTree>
    <p:extLst>
      <p:ext uri="{BB962C8B-B14F-4D97-AF65-F5344CB8AC3E}">
        <p14:creationId xmlns:p14="http://schemas.microsoft.com/office/powerpoint/2010/main" val="33888918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3"/>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3" name="Rectangle 23"/>
          <p:cNvSpPr>
            <a:spLocks/>
          </p:cNvSpPr>
          <p:nvPr userDrawn="1"/>
        </p:nvSpPr>
        <p:spPr bwMode="auto">
          <a:xfrm>
            <a:off x="9856726" y="6679456"/>
            <a:ext cx="1654299"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15085" y="184151"/>
            <a:ext cx="129116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solidFill>
                  <a:prstClr val="black"/>
                </a:solidFill>
              </a:rPr>
              <a:pPr/>
              <a:t>24/08/2023</a:t>
            </a:fld>
            <a:endParaRPr lang="en-AU" altLang="en-US">
              <a:solidFill>
                <a:prstClr val="black"/>
              </a:solidFill>
            </a:endParaRPr>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solidFill>
                  <a:prstClr val="black"/>
                </a:solidFill>
              </a:rPr>
              <a:pPr/>
              <a:t>‹#›</a:t>
            </a:fld>
            <a:endParaRPr lang="en-AU" altLang="en-US">
              <a:solidFill>
                <a:prstClr val="black"/>
              </a:solidFill>
            </a:endParaRPr>
          </a:p>
        </p:txBody>
      </p:sp>
    </p:spTree>
    <p:extLst>
      <p:ext uri="{BB962C8B-B14F-4D97-AF65-F5344CB8AC3E}">
        <p14:creationId xmlns:p14="http://schemas.microsoft.com/office/powerpoint/2010/main" val="4252147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a:prstGeom prst="rect">
            <a:avLst/>
          </a:prstGeo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a:prstGeom prst="rect">
            <a:avLst/>
          </a:prstGeo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BBB4E52-BF97-485A-9752-F4709046569C}"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a:prstGeom prst="rect">
            <a:avLst/>
          </a:prstGeom>
        </p:spPr>
        <p:txBody>
          <a:bodyPr/>
          <a:lstStyle>
            <a:lvl1pPr>
              <a:defRPr sz="2800"/>
            </a:lvl1pPr>
          </a:lstStyle>
          <a:p>
            <a:fld id="{07BD69F1-2601-4B30-A84B-1A5D063C9F1D}" type="slidenum">
              <a:rPr lang="en-US" smtClean="0"/>
              <a:t>‹#›</a:t>
            </a:fld>
            <a:endParaRPr lang="en-US"/>
          </a:p>
        </p:txBody>
      </p:sp>
      <p:pic>
        <p:nvPicPr>
          <p:cNvPr id="16" name="Picture 15">
            <a:extLst>
              <a:ext uri="{FF2B5EF4-FFF2-40B4-BE49-F238E27FC236}">
                <a16:creationId xmlns="" xmlns:a16="http://schemas.microsoft.com/office/drawing/2014/main" id="{B6811FA2-A2CC-4EE6-8B90-8F8644F5FF2B}"/>
              </a:ext>
            </a:extLst>
          </p:cNvPr>
          <p:cNvPicPr>
            <a:picLocks noChangeAspect="1"/>
          </p:cNvPicPr>
          <p:nvPr/>
        </p:nvPicPr>
        <p:blipFill>
          <a:blip r:embed="rId6"/>
          <a:stretch>
            <a:fillRect/>
          </a:stretch>
        </p:blipFill>
        <p:spPr>
          <a:xfrm>
            <a:off x="11489112" y="6151417"/>
            <a:ext cx="702887" cy="702887"/>
          </a:xfrm>
          <a:prstGeom prst="rect">
            <a:avLst/>
          </a:prstGeom>
        </p:spPr>
      </p:pic>
      <p:pic>
        <p:nvPicPr>
          <p:cNvPr id="17" name="Picture 16">
            <a:extLst>
              <a:ext uri="{FF2B5EF4-FFF2-40B4-BE49-F238E27FC236}">
                <a16:creationId xmlns="" xmlns:a16="http://schemas.microsoft.com/office/drawing/2014/main" id="{35DE51E1-1BBE-4D1A-BF7B-E852DE9CF1A5}"/>
              </a:ext>
            </a:extLst>
          </p:cNvPr>
          <p:cNvPicPr>
            <a:picLocks noChangeAspect="1"/>
          </p:cNvPicPr>
          <p:nvPr/>
        </p:nvPicPr>
        <p:blipFill rotWithShape="1">
          <a:blip r:embed="rId7"/>
          <a:srcRect t="39402" b="42120"/>
          <a:stretch/>
        </p:blipFill>
        <p:spPr>
          <a:xfrm>
            <a:off x="9781309" y="6336145"/>
            <a:ext cx="1699491" cy="314037"/>
          </a:xfrm>
          <a:prstGeom prst="rect">
            <a:avLst/>
          </a:prstGeom>
        </p:spPr>
      </p:pic>
      <p:sp>
        <p:nvSpPr>
          <p:cNvPr id="18" name="TextBox 17">
            <a:extLst>
              <a:ext uri="{FF2B5EF4-FFF2-40B4-BE49-F238E27FC236}">
                <a16:creationId xmlns="" xmlns:a16="http://schemas.microsoft.com/office/drawing/2014/main" id="{A00C69B9-3EFB-487D-BFC4-B88D54767F6A}"/>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2384229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7121" y="290669"/>
            <a:ext cx="10058400" cy="1609344"/>
          </a:xfrm>
          <a:prstGeom prst="rect">
            <a:avLst/>
          </a:prstGeom>
        </p:spPr>
        <p:txBody>
          <a:bodyPr/>
          <a:lstStyle>
            <a:lvl1pPr>
              <a:defRPr sz="4000" b="1">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069848" y="2121408"/>
            <a:ext cx="10058400" cy="4050792"/>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BB4E52-BF97-485A-9752-F4709046569C}"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85763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a:prstGeom prst="rect">
            <a:avLst/>
          </a:prstGeo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a:prstGeom prst="rect">
            <a:avLst/>
          </a:prstGeo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0BBB4E52-BF97-485A-9752-F4709046569C}" type="datetimeFigureOut">
              <a:rPr lang="en-US" smtClean="0"/>
              <a:t>8/24/2023</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a:prstGeom prst="rect">
            <a:avLst/>
          </a:prstGeom>
        </p:spPr>
        <p:txBody>
          <a:bodyPr/>
          <a:lstStyle>
            <a:lvl1pPr>
              <a:defRPr sz="2800"/>
            </a:lvl1pPr>
          </a:lstStyle>
          <a:p>
            <a:fld id="{07BD69F1-2601-4B30-A84B-1A5D063C9F1D}" type="slidenum">
              <a:rPr lang="en-US" smtClean="0"/>
              <a:t>‹#›</a:t>
            </a:fld>
            <a:endParaRPr lang="en-US"/>
          </a:p>
        </p:txBody>
      </p:sp>
      <p:pic>
        <p:nvPicPr>
          <p:cNvPr id="11" name="Picture 10">
            <a:extLst>
              <a:ext uri="{FF2B5EF4-FFF2-40B4-BE49-F238E27FC236}">
                <a16:creationId xmlns="" xmlns:a16="http://schemas.microsoft.com/office/drawing/2014/main" id="{E9B4C72F-729E-4CB5-82AB-F234A48E589C}"/>
              </a:ext>
            </a:extLst>
          </p:cNvPr>
          <p:cNvPicPr>
            <a:picLocks noChangeAspect="1"/>
          </p:cNvPicPr>
          <p:nvPr/>
        </p:nvPicPr>
        <p:blipFill>
          <a:blip r:embed="rId6"/>
          <a:stretch>
            <a:fillRect/>
          </a:stretch>
        </p:blipFill>
        <p:spPr>
          <a:xfrm>
            <a:off x="11489112" y="6151417"/>
            <a:ext cx="702887" cy="702887"/>
          </a:xfrm>
          <a:prstGeom prst="rect">
            <a:avLst/>
          </a:prstGeom>
        </p:spPr>
      </p:pic>
    </p:spTree>
    <p:extLst>
      <p:ext uri="{BB962C8B-B14F-4D97-AF65-F5344CB8AC3E}">
        <p14:creationId xmlns:p14="http://schemas.microsoft.com/office/powerpoint/2010/main" val="26551254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609344"/>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a:prstGeom prst="rect">
            <a:avLst/>
          </a:prstGeo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a:prstGeom prst="rect">
            <a:avLst/>
          </a:prstGeo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BB4E52-BF97-485A-9752-F4709046569C}" type="datetimeFigureOut">
              <a:rPr lang="en-US" smtClean="0"/>
              <a:t>8/24/2023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311128" y="6272784"/>
            <a:ext cx="640080" cy="365125"/>
          </a:xfrm>
          <a:prstGeom prst="rect">
            <a:avLst/>
          </a:prstGeom>
        </p:spPr>
        <p:txBody>
          <a:bodyPr/>
          <a:lstStyle/>
          <a:p>
            <a:fld id="{07BD69F1-2601-4B30-A84B-1A5D063C9F1D}" type="slidenum">
              <a:rPr lang="en-US" smtClean="0"/>
              <a:t>‹#›</a:t>
            </a:fld>
            <a:endParaRPr lang="en-US"/>
          </a:p>
        </p:txBody>
      </p:sp>
    </p:spTree>
    <p:extLst>
      <p:ext uri="{BB962C8B-B14F-4D97-AF65-F5344CB8AC3E}">
        <p14:creationId xmlns:p14="http://schemas.microsoft.com/office/powerpoint/2010/main" val="8056606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69848" y="484632"/>
            <a:ext cx="10058400" cy="1609344"/>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a:prstGeom prst="rect">
            <a:avLst/>
          </a:prstGeo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a:prstGeom prst="rect">
            <a:avLst/>
          </a:prstGeo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a:prstGeom prst="rect">
            <a:avLst/>
          </a:prstGeo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a:prstGeom prst="rect">
            <a:avLst/>
          </a:prstGeo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BB4E52-BF97-485A-9752-F4709046569C}" type="datetimeFigureOut">
              <a:rPr lang="en-US" smtClean="0"/>
              <a:t>8/24/2023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1311128" y="6272784"/>
            <a:ext cx="640080" cy="365125"/>
          </a:xfrm>
          <a:prstGeom prst="rect">
            <a:avLst/>
          </a:prstGeom>
        </p:spPr>
        <p:txBody>
          <a:bodyPr/>
          <a:lstStyle/>
          <a:p>
            <a:fld id="{07BD69F1-2601-4B30-A84B-1A5D063C9F1D}" type="slidenum">
              <a:rPr lang="en-US" smtClean="0"/>
              <a:t>‹#›</a:t>
            </a:fld>
            <a:endParaRPr lang="en-US"/>
          </a:p>
        </p:txBody>
      </p:sp>
    </p:spTree>
    <p:extLst>
      <p:ext uri="{BB962C8B-B14F-4D97-AF65-F5344CB8AC3E}">
        <p14:creationId xmlns:p14="http://schemas.microsoft.com/office/powerpoint/2010/main" val="28083864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1069848" y="484632"/>
            <a:ext cx="10058400" cy="1609344"/>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BBB4E52-BF97-485A-9752-F4709046569C}" type="datetimeFigureOut">
              <a:rPr lang="en-US" smtClean="0"/>
              <a:t>8/24/2023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311128" y="6272784"/>
            <a:ext cx="640080" cy="365125"/>
          </a:xfrm>
          <a:prstGeom prst="rect">
            <a:avLst/>
          </a:prstGeom>
        </p:spPr>
        <p:txBody>
          <a:bodyPr/>
          <a:lstStyle/>
          <a:p>
            <a:fld id="{07BD69F1-2601-4B30-A84B-1A5D063C9F1D}" type="slidenum">
              <a:rPr lang="en-US" smtClean="0"/>
              <a:t>‹#›</a:t>
            </a:fld>
            <a:endParaRPr lang="en-US"/>
          </a:p>
        </p:txBody>
      </p:sp>
    </p:spTree>
    <p:extLst>
      <p:ext uri="{BB962C8B-B14F-4D97-AF65-F5344CB8AC3E}">
        <p14:creationId xmlns:p14="http://schemas.microsoft.com/office/powerpoint/2010/main" val="34562918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BB4E52-BF97-485A-9752-F4709046569C}" type="datetimeFigureOut">
              <a:rPr lang="en-US" smtClean="0"/>
              <a:t>8/24/2023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311128" y="6272784"/>
            <a:ext cx="640080" cy="365125"/>
          </a:xfrm>
          <a:prstGeom prst="rect">
            <a:avLst/>
          </a:prstGeom>
        </p:spPr>
        <p:txBody>
          <a:bodyPr/>
          <a:lstStyle/>
          <a:p>
            <a:fld id="{07BD69F1-2601-4B30-A84B-1A5D063C9F1D}" type="slidenum">
              <a:rPr lang="en-US" smtClean="0"/>
              <a:t>‹#›</a:t>
            </a:fld>
            <a:endParaRPr lang="en-US"/>
          </a:p>
        </p:txBody>
      </p:sp>
    </p:spTree>
    <p:extLst>
      <p:ext uri="{BB962C8B-B14F-4D97-AF65-F5344CB8AC3E}">
        <p14:creationId xmlns:p14="http://schemas.microsoft.com/office/powerpoint/2010/main" val="37973532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a:prstGeom prst="rect">
            <a:avLst/>
          </a:prstGeo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a:prstGeom prst="rect">
            <a:avLst/>
          </a:prstGeo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a:prstGeom prst="rect">
            <a:avLst/>
          </a:prstGeo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BB4E52-BF97-485A-9752-F4709046569C}" type="datetimeFigureOut">
              <a:rPr lang="en-US" smtClean="0"/>
              <a:t>8/24/2023</a:t>
            </a:fld>
            <a:endParaRPr lang="en-US"/>
          </a:p>
        </p:txBody>
      </p:sp>
      <p:sp>
        <p:nvSpPr>
          <p:cNvPr id="6" name="Footer Placeholder 5"/>
          <p:cNvSpPr>
            <a:spLocks noGrp="1"/>
          </p:cNvSpPr>
          <p:nvPr>
            <p:ph type="ftr" sz="quarter" idx="11"/>
          </p:nvPr>
        </p:nvSpPr>
        <p:spPr/>
        <p:txBody>
          <a:bodyPr/>
          <a:lstStyle/>
          <a:p>
            <a:endParaRPr lang="en-US"/>
          </a:p>
        </p:txBody>
      </p:sp>
      <p:pic>
        <p:nvPicPr>
          <p:cNvPr id="12" name="Picture 11">
            <a:extLst>
              <a:ext uri="{FF2B5EF4-FFF2-40B4-BE49-F238E27FC236}">
                <a16:creationId xmlns="" xmlns:a16="http://schemas.microsoft.com/office/drawing/2014/main" id="{21B14006-E943-465A-9BA7-EBD307220D72}"/>
              </a:ext>
            </a:extLst>
          </p:cNvPr>
          <p:cNvPicPr>
            <a:picLocks noChangeAspect="1"/>
          </p:cNvPicPr>
          <p:nvPr/>
        </p:nvPicPr>
        <p:blipFill>
          <a:blip r:embed="rId4"/>
          <a:stretch>
            <a:fillRect/>
          </a:stretch>
        </p:blipFill>
        <p:spPr>
          <a:xfrm>
            <a:off x="11489112" y="6151417"/>
            <a:ext cx="702887" cy="702887"/>
          </a:xfrm>
          <a:prstGeom prst="rect">
            <a:avLst/>
          </a:prstGeom>
        </p:spPr>
      </p:pic>
    </p:spTree>
    <p:extLst>
      <p:ext uri="{BB962C8B-B14F-4D97-AF65-F5344CB8AC3E}">
        <p14:creationId xmlns:p14="http://schemas.microsoft.com/office/powerpoint/2010/main" val="30457435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a:prstGeom prst="rect">
            <a:avLst/>
          </a:prstGeo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prstGeom prst="rect">
            <a:avLst/>
          </a:prstGeo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a:prstGeom prst="rect">
            <a:avLst/>
          </a:prstGeo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BB4E52-BF97-485A-9752-F4709046569C}" type="datetimeFigureOut">
              <a:rPr lang="en-US" smtClean="0"/>
              <a:t>8/24/2023</a:t>
            </a:fld>
            <a:endParaRPr lang="en-US"/>
          </a:p>
        </p:txBody>
      </p:sp>
      <p:pic>
        <p:nvPicPr>
          <p:cNvPr id="12" name="Picture 11">
            <a:extLst>
              <a:ext uri="{FF2B5EF4-FFF2-40B4-BE49-F238E27FC236}">
                <a16:creationId xmlns="" xmlns:a16="http://schemas.microsoft.com/office/drawing/2014/main" id="{E51A0111-0B59-4BBD-A8FB-31D344141B34}"/>
              </a:ext>
            </a:extLst>
          </p:cNvPr>
          <p:cNvPicPr>
            <a:picLocks noChangeAspect="1"/>
          </p:cNvPicPr>
          <p:nvPr/>
        </p:nvPicPr>
        <p:blipFill>
          <a:blip r:embed="rId4"/>
          <a:stretch>
            <a:fillRect/>
          </a:stretch>
        </p:blipFill>
        <p:spPr>
          <a:xfrm>
            <a:off x="11489112" y="6151417"/>
            <a:ext cx="702887" cy="702887"/>
          </a:xfrm>
          <a:prstGeom prst="rect">
            <a:avLst/>
          </a:prstGeom>
        </p:spPr>
      </p:pic>
    </p:spTree>
    <p:extLst>
      <p:ext uri="{BB962C8B-B14F-4D97-AF65-F5344CB8AC3E}">
        <p14:creationId xmlns:p14="http://schemas.microsoft.com/office/powerpoint/2010/main" val="1089324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60934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69848" y="2121408"/>
            <a:ext cx="10058400" cy="405079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BB4E52-BF97-485A-9752-F4709046569C}"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311128" y="6272784"/>
            <a:ext cx="640080" cy="365125"/>
          </a:xfrm>
          <a:prstGeom prst="rect">
            <a:avLst/>
          </a:prstGeom>
        </p:spPr>
        <p:txBody>
          <a:bodyPr/>
          <a:lstStyle/>
          <a:p>
            <a:fld id="{07BD69F1-2601-4B30-A84B-1A5D063C9F1D}" type="slidenum">
              <a:rPr lang="en-US" smtClean="0"/>
              <a:t>‹#›</a:t>
            </a:fld>
            <a:endParaRPr lang="en-US"/>
          </a:p>
        </p:txBody>
      </p:sp>
    </p:spTree>
    <p:extLst>
      <p:ext uri="{BB962C8B-B14F-4D97-AF65-F5344CB8AC3E}">
        <p14:creationId xmlns:p14="http://schemas.microsoft.com/office/powerpoint/2010/main" val="20907937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BB4E52-BF97-485A-9752-F4709046569C}"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311128" y="6272784"/>
            <a:ext cx="640080" cy="365125"/>
          </a:xfrm>
          <a:prstGeom prst="rect">
            <a:avLst/>
          </a:prstGeom>
        </p:spPr>
        <p:txBody>
          <a:bodyPr/>
          <a:lstStyle/>
          <a:p>
            <a:fld id="{07BD69F1-2601-4B30-A84B-1A5D063C9F1D}" type="slidenum">
              <a:rPr lang="en-US" smtClean="0"/>
              <a:t>‹#›</a:t>
            </a:fld>
            <a:endParaRPr lang="en-US"/>
          </a:p>
        </p:txBody>
      </p:sp>
    </p:spTree>
    <p:extLst>
      <p:ext uri="{BB962C8B-B14F-4D97-AF65-F5344CB8AC3E}">
        <p14:creationId xmlns:p14="http://schemas.microsoft.com/office/powerpoint/2010/main" val="40213463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5" name="Rounded Rectangle 14"/>
          <p:cNvSpPr/>
          <p:nvPr userDrawn="1"/>
        </p:nvSpPr>
        <p:spPr>
          <a:xfrm>
            <a:off x="219397" y="6652582"/>
            <a:ext cx="11760000" cy="2160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9B53804-EED5-4ABA-A7B2-EF2D5F7C27F9}" type="datetimeFigureOut">
              <a:rPr lang="en-AU" smtClean="0"/>
              <a:pPr/>
              <a:t>24/08/2023</a:t>
            </a:fld>
            <a:endParaRPr lang="en-AU"/>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16EFF59-4B1F-460F-A66D-7637392BBC29}" type="slidenum">
              <a:rPr lang="en-AU" smtClean="0"/>
              <a:pPr/>
              <a:t>‹#›</a:t>
            </a:fld>
            <a:endParaRPr lang="en-AU"/>
          </a:p>
        </p:txBody>
      </p:sp>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2464" y="139701"/>
            <a:ext cx="11760000" cy="150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 name="Rectangle 23"/>
          <p:cNvSpPr>
            <a:spLocks/>
          </p:cNvSpPr>
          <p:nvPr userDrawn="1"/>
        </p:nvSpPr>
        <p:spPr bwMode="auto">
          <a:xfrm>
            <a:off x="9856726" y="6679456"/>
            <a:ext cx="16542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ctr"/>
            <a:r>
              <a:rPr lang="en-US" altLang="en-US" sz="1000">
                <a:solidFill>
                  <a:srgbClr val="FFFFFF"/>
                </a:solidFill>
                <a:latin typeface="Arial" charset="0"/>
                <a:cs typeface="Arial" charset="0"/>
                <a:sym typeface="Arial" charset="0"/>
              </a:rPr>
              <a:t>© Global Initiative for Asthma</a:t>
            </a:r>
          </a:p>
        </p:txBody>
      </p:sp>
      <p:sp>
        <p:nvSpPr>
          <p:cNvPr id="11" name="Title 1"/>
          <p:cNvSpPr>
            <a:spLocks noGrp="1"/>
          </p:cNvSpPr>
          <p:nvPr>
            <p:ph type="title"/>
          </p:nvPr>
        </p:nvSpPr>
        <p:spPr>
          <a:xfrm>
            <a:off x="229706" y="251382"/>
            <a:ext cx="10131377" cy="936000"/>
          </a:xfrm>
          <a:prstGeom prst="rect">
            <a:avLst/>
          </a:prstGeom>
          <a:noFill/>
        </p:spPr>
        <p:txBody>
          <a:bodyPr anchor="t">
            <a:normAutofit/>
          </a:bodyPr>
          <a:lstStyle>
            <a:lvl1pPr marL="185738" indent="0" algn="l">
              <a:tabLst/>
              <a:defRPr sz="2600">
                <a:solidFill>
                  <a:srgbClr val="134679"/>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14453" y="184799"/>
            <a:ext cx="1291896" cy="994646"/>
          </a:xfrm>
          <a:prstGeom prst="rect">
            <a:avLst/>
          </a:prstGeom>
        </p:spPr>
      </p:pic>
    </p:spTree>
    <p:extLst>
      <p:ext uri="{BB962C8B-B14F-4D97-AF65-F5344CB8AC3E}">
        <p14:creationId xmlns:p14="http://schemas.microsoft.com/office/powerpoint/2010/main" val="733992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10" Type="http://schemas.openxmlformats.org/officeDocument/2006/relationships/theme" Target="../theme/theme5.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image" Target="../media/image10.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9.jp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8.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18656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68" r:id="rId5"/>
    <p:sldLayoutId id="2147483669" r:id="rId6"/>
    <p:sldLayoutId id="2147483670" r:id="rId7"/>
    <p:sldLayoutId id="214748367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7788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7" r:id="rId4"/>
    <p:sldLayoutId id="2147483678" r:id="rId5"/>
    <p:sldLayoutId id="2147483679" r:id="rId6"/>
    <p:sldLayoutId id="2147483680" r:id="rId7"/>
    <p:sldLayoutId id="214748368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253593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7" r:id="rId3"/>
    <p:sldLayoutId id="2147483688" r:id="rId4"/>
    <p:sldLayoutId id="2147483689" r:id="rId5"/>
    <p:sldLayoutId id="2147483690" r:id="rId6"/>
    <p:sldLayoutId id="2147483691"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40562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7" r:id="rId4"/>
    <p:sldLayoutId id="2147483698" r:id="rId5"/>
    <p:sldLayoutId id="2147483699" r:id="rId6"/>
    <p:sldLayoutId id="2147483700" r:id="rId7"/>
    <p:sldLayoutId id="214748370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95838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251DB3D5-823F-4A43-83E2-D3ED5930021E}"/>
              </a:ext>
            </a:extLst>
          </p:cNvPr>
          <p:cNvSpPr/>
          <p:nvPr/>
        </p:nvSpPr>
        <p:spPr>
          <a:xfrm>
            <a:off x="0" y="0"/>
            <a:ext cx="12191999" cy="1209964"/>
          </a:xfrm>
          <a:prstGeom prst="rect">
            <a:avLst/>
          </a:prstGeom>
          <a:solidFill>
            <a:srgbClr val="589C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0BBB4E52-BF97-485A-9752-F4709046569C}" type="datetimeFigureOut">
              <a:rPr lang="en-US" smtClean="0"/>
              <a:t>8/24/2023</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pic>
        <p:nvPicPr>
          <p:cNvPr id="12" name="Picture 11">
            <a:extLst>
              <a:ext uri="{FF2B5EF4-FFF2-40B4-BE49-F238E27FC236}">
                <a16:creationId xmlns="" xmlns:a16="http://schemas.microsoft.com/office/drawing/2014/main" id="{340D18CB-B1F1-48CC-8432-E63E2F28FFCD}"/>
              </a:ext>
            </a:extLst>
          </p:cNvPr>
          <p:cNvPicPr>
            <a:picLocks noChangeAspect="1"/>
          </p:cNvPicPr>
          <p:nvPr/>
        </p:nvPicPr>
        <p:blipFill>
          <a:blip r:embed="rId14"/>
          <a:stretch>
            <a:fillRect/>
          </a:stretch>
        </p:blipFill>
        <p:spPr>
          <a:xfrm>
            <a:off x="11489112" y="6151417"/>
            <a:ext cx="702887" cy="702887"/>
          </a:xfrm>
          <a:prstGeom prst="rect">
            <a:avLst/>
          </a:prstGeom>
        </p:spPr>
      </p:pic>
      <p:pic>
        <p:nvPicPr>
          <p:cNvPr id="13" name="Picture 12">
            <a:extLst>
              <a:ext uri="{FF2B5EF4-FFF2-40B4-BE49-F238E27FC236}">
                <a16:creationId xmlns="" xmlns:a16="http://schemas.microsoft.com/office/drawing/2014/main" id="{C7C743AF-E0E8-446B-AEE1-CC2625AE2172}"/>
              </a:ext>
            </a:extLst>
          </p:cNvPr>
          <p:cNvPicPr>
            <a:picLocks noChangeAspect="1"/>
          </p:cNvPicPr>
          <p:nvPr/>
        </p:nvPicPr>
        <p:blipFill rotWithShape="1">
          <a:blip r:embed="rId15"/>
          <a:srcRect t="39402" b="42120"/>
          <a:stretch/>
        </p:blipFill>
        <p:spPr>
          <a:xfrm>
            <a:off x="9781309" y="6336145"/>
            <a:ext cx="1699491" cy="314037"/>
          </a:xfrm>
          <a:prstGeom prst="rect">
            <a:avLst/>
          </a:prstGeom>
        </p:spPr>
      </p:pic>
      <p:sp>
        <p:nvSpPr>
          <p:cNvPr id="11" name="TextBox 10">
            <a:extLst>
              <a:ext uri="{FF2B5EF4-FFF2-40B4-BE49-F238E27FC236}">
                <a16:creationId xmlns="" xmlns:a16="http://schemas.microsoft.com/office/drawing/2014/main" id="{98B7030E-CDD6-4D27-89FF-A8DE6085DD56}"/>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70476440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34.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34.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34.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3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2.xml"/></Relationships>
</file>

<file path=ppt/slides/_rels/slide3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2" Type="http://schemas.openxmlformats.org/officeDocument/2006/relationships/hyperlink" Target="mailto:pv@cobeldarou.com" TargetMode="Externa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Asthma management</a:t>
            </a:r>
          </a:p>
        </p:txBody>
      </p:sp>
      <p:sp>
        <p:nvSpPr>
          <p:cNvPr id="3" name="Subtitle 2"/>
          <p:cNvSpPr>
            <a:spLocks noGrp="1"/>
          </p:cNvSpPr>
          <p:nvPr>
            <p:ph type="subTitle" idx="1"/>
          </p:nvPr>
        </p:nvSpPr>
        <p:spPr/>
        <p:txBody>
          <a:bodyPr>
            <a:normAutofit fontScale="92500" lnSpcReduction="20000"/>
          </a:bodyPr>
          <a:lstStyle/>
          <a:p>
            <a:r>
              <a:rPr lang="en-US" dirty="0"/>
              <a:t>Taghi riahi  </a:t>
            </a:r>
          </a:p>
          <a:p>
            <a:r>
              <a:rPr lang="en-US" dirty="0"/>
              <a:t>Pulmonologist</a:t>
            </a:r>
          </a:p>
          <a:p>
            <a:r>
              <a:rPr lang="en-US" dirty="0"/>
              <a:t>Associate professor of pulmonary medicine, IUMS </a:t>
            </a:r>
          </a:p>
        </p:txBody>
      </p:sp>
    </p:spTree>
    <p:extLst>
      <p:ext uri="{BB962C8B-B14F-4D97-AF65-F5344CB8AC3E}">
        <p14:creationId xmlns:p14="http://schemas.microsoft.com/office/powerpoint/2010/main" val="2292485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F22153D9-5C19-4D2F-BC46-5BC9F40C11CD}"/>
              </a:ext>
            </a:extLst>
          </p:cNvPr>
          <p:cNvSpPr/>
          <p:nvPr/>
        </p:nvSpPr>
        <p:spPr>
          <a:xfrm>
            <a:off x="0" y="0"/>
            <a:ext cx="12192000" cy="16320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524F5907-954F-4999-B49A-B481D519A63D}"/>
              </a:ext>
            </a:extLst>
          </p:cNvPr>
          <p:cNvSpPr txBox="1"/>
          <p:nvPr/>
        </p:nvSpPr>
        <p:spPr>
          <a:xfrm>
            <a:off x="2003378" y="1298901"/>
            <a:ext cx="7976900" cy="4358640"/>
          </a:xfrm>
          <a:prstGeom prst="flowChartAlternateProcess">
            <a:avLst/>
          </a:prstGeom>
          <a:solidFill>
            <a:srgbClr val="589CCD"/>
          </a:solidFill>
        </p:spPr>
        <p:txBody>
          <a:bodyPr wrap="square" rtlCol="0">
            <a:spAutoFit/>
          </a:bodyPr>
          <a:lstStyle/>
          <a:p>
            <a:r>
              <a:rPr lang="en-US" sz="1600" b="1" dirty="0">
                <a:solidFill>
                  <a:schemeClr val="bg1"/>
                </a:solidFill>
                <a:latin typeface="Calibri" panose="020F0502020204030204" pitchFamily="34" charset="0"/>
                <a:cs typeface="Calibri" panose="020F0502020204030204" pitchFamily="34" charset="0"/>
              </a:rPr>
              <a:t>Disclaimer:</a:t>
            </a:r>
          </a:p>
          <a:p>
            <a:endParaRPr lang="en-US" sz="1600" b="1" dirty="0">
              <a:solidFill>
                <a:schemeClr val="bg1"/>
              </a:solidFill>
              <a:latin typeface="Calibri" panose="020F0502020204030204" pitchFamily="34" charset="0"/>
              <a:cs typeface="Calibri" panose="020F0502020204030204" pitchFamily="34" charset="0"/>
            </a:endParaRPr>
          </a:p>
          <a:p>
            <a:pPr marL="257036" indent="-257036">
              <a:buFont typeface="Arial" panose="020B0604020202020204" pitchFamily="34" charset="0"/>
              <a:buChar char="•"/>
            </a:pPr>
            <a:r>
              <a:rPr lang="en-US" sz="1600" b="1" dirty="0">
                <a:solidFill>
                  <a:schemeClr val="bg1"/>
                </a:solidFill>
                <a:latin typeface="Calibri" panose="020F0502020204030204" pitchFamily="34" charset="0"/>
                <a:cs typeface="Calibri" panose="020F0502020204030204" pitchFamily="34" charset="0"/>
              </a:rPr>
              <a:t>This webinar is organized by Iranian Society of Internal Medicine in collaboration with </a:t>
            </a:r>
            <a:r>
              <a:rPr lang="en-US" sz="1600" b="1" dirty="0" err="1">
                <a:solidFill>
                  <a:schemeClr val="bg1"/>
                </a:solidFill>
                <a:latin typeface="Calibri" panose="020F0502020204030204" pitchFamily="34" charset="0"/>
                <a:cs typeface="Calibri" panose="020F0502020204030204" pitchFamily="34" charset="0"/>
              </a:rPr>
              <a:t>Cobel</a:t>
            </a:r>
            <a:r>
              <a:rPr lang="en-US" sz="1600" b="1" dirty="0">
                <a:solidFill>
                  <a:schemeClr val="bg1"/>
                </a:solidFill>
                <a:latin typeface="Calibri" panose="020F0502020204030204" pitchFamily="34" charset="0"/>
                <a:cs typeface="Calibri" panose="020F0502020204030204" pitchFamily="34" charset="0"/>
              </a:rPr>
              <a:t> </a:t>
            </a:r>
            <a:r>
              <a:rPr lang="en-US" sz="1600" b="1" dirty="0" err="1">
                <a:solidFill>
                  <a:schemeClr val="bg1"/>
                </a:solidFill>
                <a:latin typeface="Calibri" panose="020F0502020204030204" pitchFamily="34" charset="0"/>
                <a:cs typeface="Calibri" panose="020F0502020204030204" pitchFamily="34" charset="0"/>
              </a:rPr>
              <a:t>Darou</a:t>
            </a:r>
            <a:r>
              <a:rPr lang="en-US" sz="1600" b="1" dirty="0">
                <a:solidFill>
                  <a:schemeClr val="bg1"/>
                </a:solidFill>
                <a:latin typeface="Calibri" panose="020F0502020204030204" pitchFamily="34" charset="0"/>
                <a:cs typeface="Calibri" panose="020F0502020204030204" pitchFamily="34" charset="0"/>
              </a:rPr>
              <a:t>.</a:t>
            </a:r>
          </a:p>
          <a:p>
            <a:endParaRPr lang="en-US" sz="1400" b="1" dirty="0">
              <a:solidFill>
                <a:schemeClr val="bg1"/>
              </a:solidFill>
              <a:latin typeface="Calibri" panose="020F0502020204030204" pitchFamily="34" charset="0"/>
              <a:cs typeface="Calibri" panose="020F0502020204030204" pitchFamily="34" charset="0"/>
            </a:endParaRPr>
          </a:p>
          <a:p>
            <a:pPr marL="257036" indent="-257036">
              <a:buFont typeface="Arial" panose="020B0604020202020204" pitchFamily="34" charset="0"/>
              <a:buChar char="•"/>
            </a:pPr>
            <a:r>
              <a:rPr lang="en-US" sz="1600" b="1" dirty="0">
                <a:solidFill>
                  <a:schemeClr val="bg1"/>
                </a:solidFill>
                <a:latin typeface="Calibri" panose="020F0502020204030204" pitchFamily="34" charset="0"/>
                <a:cs typeface="Calibri" panose="020F0502020204030204" pitchFamily="34" charset="0"/>
              </a:rPr>
              <a:t>The presentations are fully scientific and do not contain promotional contents.</a:t>
            </a:r>
          </a:p>
          <a:p>
            <a:pPr marL="214197" indent="-214197">
              <a:buFont typeface="Arial" panose="020B0604020202020204" pitchFamily="34" charset="0"/>
              <a:buChar char="•"/>
            </a:pPr>
            <a:endParaRPr lang="en-US" sz="1400" b="1" dirty="0">
              <a:solidFill>
                <a:schemeClr val="bg1"/>
              </a:solidFill>
              <a:latin typeface="Calibri" panose="020F0502020204030204" pitchFamily="34" charset="0"/>
              <a:cs typeface="Calibri" panose="020F0502020204030204" pitchFamily="34" charset="0"/>
            </a:endParaRPr>
          </a:p>
          <a:p>
            <a:pPr marL="214197" indent="-214197">
              <a:buFont typeface="Arial" panose="020B0604020202020204" pitchFamily="34" charset="0"/>
              <a:buChar char="•"/>
            </a:pPr>
            <a:r>
              <a:rPr lang="en-US" sz="1600" b="1" dirty="0">
                <a:solidFill>
                  <a:schemeClr val="bg1"/>
                </a:solidFill>
                <a:latin typeface="Calibri" panose="020F0502020204030204" pitchFamily="34" charset="0"/>
                <a:cs typeface="Calibri" panose="020F0502020204030204" pitchFamily="34" charset="0"/>
              </a:rPr>
              <a:t> I have not received any speaker fee for this presentation.</a:t>
            </a:r>
          </a:p>
          <a:p>
            <a:endParaRPr lang="en-US" sz="1400" b="1" dirty="0">
              <a:solidFill>
                <a:schemeClr val="bg1"/>
              </a:solidFill>
              <a:latin typeface="Calibri" panose="020F0502020204030204" pitchFamily="34" charset="0"/>
              <a:cs typeface="Calibri" panose="020F0502020204030204" pitchFamily="34" charset="0"/>
            </a:endParaRPr>
          </a:p>
          <a:p>
            <a:pPr marL="214197" indent="-214197">
              <a:buFont typeface="Arial" panose="020B0604020202020204" pitchFamily="34" charset="0"/>
              <a:buChar char="•"/>
            </a:pPr>
            <a:r>
              <a:rPr lang="en-US" sz="1600" b="1" dirty="0">
                <a:solidFill>
                  <a:schemeClr val="bg1"/>
                </a:solidFill>
                <a:latin typeface="Calibri" panose="020F0502020204030204" pitchFamily="34" charset="0"/>
                <a:cs typeface="Calibri" panose="020F0502020204030204" pitchFamily="34" charset="0"/>
              </a:rPr>
              <a:t>The CME responsibility is not with </a:t>
            </a:r>
            <a:r>
              <a:rPr lang="en-US" sz="1600" b="1" dirty="0" err="1">
                <a:solidFill>
                  <a:schemeClr val="bg1"/>
                </a:solidFill>
                <a:latin typeface="Calibri" panose="020F0502020204030204" pitchFamily="34" charset="0"/>
                <a:cs typeface="Calibri" panose="020F0502020204030204" pitchFamily="34" charset="0"/>
              </a:rPr>
              <a:t>Cobel</a:t>
            </a:r>
            <a:r>
              <a:rPr lang="en-US" sz="1600" b="1" dirty="0">
                <a:solidFill>
                  <a:schemeClr val="bg1"/>
                </a:solidFill>
                <a:latin typeface="Calibri" panose="020F0502020204030204" pitchFamily="34" charset="0"/>
                <a:cs typeface="Calibri" panose="020F0502020204030204" pitchFamily="34" charset="0"/>
              </a:rPr>
              <a:t> </a:t>
            </a:r>
            <a:r>
              <a:rPr lang="en-US" sz="1600" b="1" dirty="0" err="1">
                <a:solidFill>
                  <a:schemeClr val="bg1"/>
                </a:solidFill>
                <a:latin typeface="Calibri" panose="020F0502020204030204" pitchFamily="34" charset="0"/>
                <a:cs typeface="Calibri" panose="020F0502020204030204" pitchFamily="34" charset="0"/>
              </a:rPr>
              <a:t>Darou</a:t>
            </a:r>
            <a:r>
              <a:rPr lang="en-US" sz="1600" b="1" dirty="0">
                <a:solidFill>
                  <a:schemeClr val="bg1"/>
                </a:solidFill>
                <a:latin typeface="Calibri" panose="020F0502020204030204" pitchFamily="34" charset="0"/>
                <a:cs typeface="Calibri" panose="020F0502020204030204" pitchFamily="34" charset="0"/>
              </a:rPr>
              <a:t>.</a:t>
            </a:r>
          </a:p>
          <a:p>
            <a:pPr marL="214197" indent="-214197">
              <a:buFont typeface="Arial" panose="020B0604020202020204" pitchFamily="34" charset="0"/>
              <a:buChar char="•"/>
            </a:pPr>
            <a:endParaRPr lang="en-US" sz="1600" b="1" dirty="0">
              <a:solidFill>
                <a:schemeClr val="bg1"/>
              </a:solidFill>
              <a:latin typeface="Calibri" panose="020F0502020204030204" pitchFamily="34" charset="0"/>
              <a:cs typeface="Calibri" panose="020F0502020204030204" pitchFamily="34" charset="0"/>
            </a:endParaRPr>
          </a:p>
          <a:p>
            <a:pPr marL="214197" indent="-214197">
              <a:buFont typeface="Arial" panose="020B0604020202020204" pitchFamily="34" charset="0"/>
              <a:buChar cha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The content liability is with </a:t>
            </a:r>
            <a:r>
              <a:rPr lang="en-US" sz="1600" b="1" dirty="0">
                <a:solidFill>
                  <a:schemeClr val="bg1"/>
                </a:solidFill>
                <a:latin typeface="Calibri" panose="020F0502020204030204" pitchFamily="34" charset="0"/>
                <a:cs typeface="Calibri" panose="020F0502020204030204" pitchFamily="34" charset="0"/>
              </a:rPr>
              <a:t>Iranian Society of Internal Medicine</a:t>
            </a:r>
          </a:p>
          <a:p>
            <a:endParaRPr lang="en-US" sz="1600" b="1" dirty="0">
              <a:solidFill>
                <a:schemeClr val="bg1"/>
              </a:solidFill>
              <a:latin typeface="Calibri" panose="020F0502020204030204" pitchFamily="34" charset="0"/>
              <a:cs typeface="Calibri" panose="020F0502020204030204" pitchFamily="34" charset="0"/>
            </a:endParaRPr>
          </a:p>
          <a:p>
            <a:pPr marL="214197" indent="-214197">
              <a:buFont typeface="Arial" panose="020B0604020202020204" pitchFamily="34" charset="0"/>
              <a:buChar char="•"/>
            </a:pPr>
            <a:r>
              <a:rPr lang="en-US" sz="1600" b="1" dirty="0">
                <a:solidFill>
                  <a:schemeClr val="bg1"/>
                </a:solidFill>
                <a:latin typeface="Calibri" panose="020F0502020204030204" pitchFamily="34" charset="0"/>
                <a:cs typeface="Calibri" panose="020F0502020204030204" pitchFamily="34" charset="0"/>
              </a:rPr>
              <a:t>Adverse event reporting and Medical Information queries for </a:t>
            </a:r>
            <a:r>
              <a:rPr lang="en-US" sz="1600" b="1" dirty="0" err="1">
                <a:solidFill>
                  <a:schemeClr val="bg1"/>
                </a:solidFill>
                <a:latin typeface="Calibri" panose="020F0502020204030204" pitchFamily="34" charset="0"/>
                <a:cs typeface="Calibri" panose="020F0502020204030204" pitchFamily="34" charset="0"/>
              </a:rPr>
              <a:t>Cobel</a:t>
            </a:r>
            <a:r>
              <a:rPr lang="en-US" sz="1600" b="1" dirty="0">
                <a:solidFill>
                  <a:schemeClr val="bg1"/>
                </a:solidFill>
                <a:latin typeface="Calibri" panose="020F0502020204030204" pitchFamily="34" charset="0"/>
                <a:cs typeface="Calibri" panose="020F0502020204030204" pitchFamily="34" charset="0"/>
              </a:rPr>
              <a:t> </a:t>
            </a:r>
            <a:r>
              <a:rPr lang="en-US" sz="1600" b="1" dirty="0" err="1">
                <a:solidFill>
                  <a:schemeClr val="bg1"/>
                </a:solidFill>
                <a:latin typeface="Calibri" panose="020F0502020204030204" pitchFamily="34" charset="0"/>
                <a:cs typeface="Calibri" panose="020F0502020204030204" pitchFamily="34" charset="0"/>
              </a:rPr>
              <a:t>Darou</a:t>
            </a:r>
            <a:r>
              <a:rPr lang="en-US" sz="1600" b="1" dirty="0">
                <a:solidFill>
                  <a:schemeClr val="bg1"/>
                </a:solidFill>
                <a:latin typeface="Calibri" panose="020F0502020204030204" pitchFamily="34" charset="0"/>
                <a:cs typeface="Calibri" panose="020F0502020204030204" pitchFamily="34" charset="0"/>
              </a:rPr>
              <a:t> GSK marketed products will be sent to </a:t>
            </a:r>
            <a:r>
              <a:rPr lang="en-US" sz="1600" b="1" dirty="0" err="1">
                <a:solidFill>
                  <a:schemeClr val="bg1"/>
                </a:solidFill>
                <a:latin typeface="Calibri" panose="020F0502020204030204" pitchFamily="34" charset="0"/>
                <a:cs typeface="Calibri" panose="020F0502020204030204" pitchFamily="34" charset="0"/>
              </a:rPr>
              <a:t>Cobel</a:t>
            </a:r>
            <a:r>
              <a:rPr lang="en-US" sz="1600" b="1" dirty="0">
                <a:solidFill>
                  <a:schemeClr val="bg1"/>
                </a:solidFill>
                <a:latin typeface="Calibri" panose="020F0502020204030204" pitchFamily="34" charset="0"/>
                <a:cs typeface="Calibri" panose="020F0502020204030204" pitchFamily="34" charset="0"/>
              </a:rPr>
              <a:t> </a:t>
            </a:r>
            <a:r>
              <a:rPr lang="en-US" sz="1600" b="1" dirty="0" err="1">
                <a:solidFill>
                  <a:schemeClr val="bg1"/>
                </a:solidFill>
                <a:latin typeface="Calibri" panose="020F0502020204030204" pitchFamily="34" charset="0"/>
                <a:cs typeface="Calibri" panose="020F0502020204030204" pitchFamily="34" charset="0"/>
              </a:rPr>
              <a:t>Darou</a:t>
            </a:r>
            <a:r>
              <a:rPr lang="en-US" sz="1600" b="1" dirty="0">
                <a:solidFill>
                  <a:schemeClr val="bg1"/>
                </a:solidFill>
                <a:latin typeface="Calibri" panose="020F0502020204030204" pitchFamily="34" charset="0"/>
                <a:cs typeface="Calibri" panose="020F0502020204030204" pitchFamily="34" charset="0"/>
              </a:rPr>
              <a:t> via the link at the final slide. </a:t>
            </a:r>
          </a:p>
          <a:p>
            <a:pPr marL="214197" indent="-214197">
              <a:buFont typeface="Arial" panose="020B0604020202020204" pitchFamily="34" charset="0"/>
              <a:buChar char="•"/>
            </a:pPr>
            <a:endParaRPr lang="en-US" sz="1600" b="1" dirty="0">
              <a:solidFill>
                <a:schemeClr val="bg1"/>
              </a:solidFill>
            </a:endParaRPr>
          </a:p>
        </p:txBody>
      </p:sp>
    </p:spTree>
    <p:extLst>
      <p:ext uri="{BB962C8B-B14F-4D97-AF65-F5344CB8AC3E}">
        <p14:creationId xmlns:p14="http://schemas.microsoft.com/office/powerpoint/2010/main" val="3938597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معرفی بیمار</a:t>
            </a:r>
            <a:endParaRPr lang="en-US" dirty="0"/>
          </a:p>
        </p:txBody>
      </p:sp>
      <p:sp>
        <p:nvSpPr>
          <p:cNvPr id="3" name="Content Placeholder 2"/>
          <p:cNvSpPr>
            <a:spLocks noGrp="1"/>
          </p:cNvSpPr>
          <p:nvPr>
            <p:ph idx="1"/>
          </p:nvPr>
        </p:nvSpPr>
        <p:spPr/>
        <p:txBody>
          <a:bodyPr>
            <a:normAutofit/>
          </a:bodyPr>
          <a:lstStyle/>
          <a:p>
            <a:pPr marL="0" indent="0" algn="r" rtl="1">
              <a:buNone/>
            </a:pPr>
            <a:r>
              <a:rPr lang="fa-IR" dirty="0"/>
              <a:t>بیمار مرد 36 ساله متاهل راننده اسنپ به علت تشدید تنگی نفس و سرفه  از پنج روز قبل مراجعه کرده است خلط وی بیشتر شده و در درمانگاه محل دگزامتازون وریدی دریافت و ازیترومایسین 500 میلی روزانه مصرف می کند</a:t>
            </a:r>
          </a:p>
          <a:p>
            <a:pPr marL="0" indent="0" algn="r" rtl="1">
              <a:buNone/>
            </a:pPr>
            <a:r>
              <a:rPr lang="fa-IR" dirty="0"/>
              <a:t>تا سه سال قبل مصرف سیگار داشته و گاهی مشروب استفاده می کند</a:t>
            </a:r>
          </a:p>
          <a:p>
            <a:pPr marL="0" indent="0" algn="r" rtl="1">
              <a:buNone/>
            </a:pPr>
            <a:r>
              <a:rPr lang="fa-IR" dirty="0"/>
              <a:t>اسپری سروفلو 250 از سال قبل دوره ای استفاده میکند</a:t>
            </a:r>
          </a:p>
          <a:p>
            <a:pPr marL="0" indent="0" algn="r" rtl="1">
              <a:buNone/>
            </a:pPr>
            <a:r>
              <a:rPr lang="fa-IR" dirty="0"/>
              <a:t>در فعالیت روزانه تنگی نفس دارد</a:t>
            </a:r>
          </a:p>
          <a:p>
            <a:pPr marL="0" indent="0" algn="r" rtl="1">
              <a:buNone/>
            </a:pPr>
            <a:r>
              <a:rPr lang="fa-IR" dirty="0"/>
              <a:t>خواب خوبی ندارد گاهی خرخر شبانه هم دارد  سوزش سردل دارد</a:t>
            </a:r>
          </a:p>
          <a:p>
            <a:pPr marL="0" indent="0" algn="r" rtl="1">
              <a:buNone/>
            </a:pPr>
            <a:r>
              <a:rPr lang="fa-IR" dirty="0"/>
              <a:t>رینوره بخصوص در فصل بهار وی را ازار می دهد</a:t>
            </a:r>
          </a:p>
        </p:txBody>
      </p:sp>
    </p:spTree>
    <p:extLst>
      <p:ext uri="{BB962C8B-B14F-4D97-AF65-F5344CB8AC3E}">
        <p14:creationId xmlns:p14="http://schemas.microsoft.com/office/powerpoint/2010/main" val="3254934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r" rtl="1">
              <a:buNone/>
            </a:pPr>
            <a:r>
              <a:rPr lang="fa-IR" dirty="0"/>
              <a:t>در معاینه ویز پراکنده سمع میشود</a:t>
            </a:r>
          </a:p>
          <a:p>
            <a:pPr marL="0" indent="0" algn="r" rtl="1">
              <a:buNone/>
            </a:pPr>
            <a:r>
              <a:rPr lang="fa-IR" dirty="0"/>
              <a:t>در مدارک همراه دو اسپیرومتری متقاوت یکی نرمال و دیگری الگوی انسدادی و خفیف دارد</a:t>
            </a:r>
          </a:p>
          <a:p>
            <a:pPr marL="0" indent="0" algn="r" rtl="1">
              <a:buNone/>
            </a:pPr>
            <a:endParaRPr lang="fa-IR" dirty="0"/>
          </a:p>
          <a:p>
            <a:pPr marL="0" indent="0" algn="r" rtl="1">
              <a:buNone/>
            </a:pPr>
            <a:r>
              <a:rPr lang="fa-IR" dirty="0"/>
              <a:t>سی تی اسکن ریه دو سال قبل کدورت پراکنده دو طرفه داشت که مربوط به ابتلای کرونا در تابستان دو سال قبل بود</a:t>
            </a:r>
          </a:p>
          <a:p>
            <a:pPr marL="0" indent="0" algn="r" rtl="1">
              <a:buNone/>
            </a:pPr>
            <a:r>
              <a:rPr lang="fa-IR" dirty="0"/>
              <a:t>در ازمایشات سال قبل یافته اختصاصی نداشت</a:t>
            </a:r>
          </a:p>
          <a:p>
            <a:pPr marL="0" indent="0" algn="r" rtl="1">
              <a:buNone/>
            </a:pPr>
            <a:endParaRPr lang="en-US" dirty="0"/>
          </a:p>
        </p:txBody>
      </p:sp>
      <p:sp>
        <p:nvSpPr>
          <p:cNvPr id="4" name="Title 1">
            <a:extLst>
              <a:ext uri="{FF2B5EF4-FFF2-40B4-BE49-F238E27FC236}">
                <a16:creationId xmlns="" xmlns:a16="http://schemas.microsoft.com/office/drawing/2014/main" id="{AA6AC852-5DC2-4355-B7E6-3DEEF38AD214}"/>
              </a:ext>
            </a:extLst>
          </p:cNvPr>
          <p:cNvSpPr>
            <a:spLocks noGrp="1"/>
          </p:cNvSpPr>
          <p:nvPr>
            <p:ph type="title"/>
          </p:nvPr>
        </p:nvSpPr>
        <p:spPr>
          <a:xfrm>
            <a:off x="377121" y="290669"/>
            <a:ext cx="10058400" cy="1609344"/>
          </a:xfrm>
        </p:spPr>
        <p:txBody>
          <a:bodyPr/>
          <a:lstStyle/>
          <a:p>
            <a:pPr algn="ctr"/>
            <a:r>
              <a:rPr lang="fa-IR" dirty="0"/>
              <a:t>معاینه بالینی</a:t>
            </a:r>
            <a:endParaRPr lang="en-US" dirty="0"/>
          </a:p>
        </p:txBody>
      </p:sp>
    </p:spTree>
    <p:extLst>
      <p:ext uri="{BB962C8B-B14F-4D97-AF65-F5344CB8AC3E}">
        <p14:creationId xmlns:p14="http://schemas.microsoft.com/office/powerpoint/2010/main" val="4154007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r" rtl="1">
              <a:buNone/>
            </a:pPr>
            <a:r>
              <a:rPr lang="fa-IR" dirty="0" smtClean="0"/>
              <a:t>مرور برخورد بالینی بیمار فوق:</a:t>
            </a:r>
            <a:endParaRPr lang="fa-IR" dirty="0"/>
          </a:p>
          <a:p>
            <a:pPr marL="0" indent="0" algn="r" rtl="1">
              <a:buNone/>
            </a:pPr>
            <a:endParaRPr lang="fa-IR" dirty="0"/>
          </a:p>
          <a:p>
            <a:pPr marL="0" indent="0" algn="r" rtl="1">
              <a:buNone/>
            </a:pPr>
            <a:r>
              <a:rPr lang="fa-IR" dirty="0"/>
              <a:t>ایا اسم دارد</a:t>
            </a:r>
            <a:r>
              <a:rPr lang="fa-IR" dirty="0" smtClean="0"/>
              <a:t>؟</a:t>
            </a:r>
          </a:p>
          <a:p>
            <a:pPr marL="0" indent="0" algn="r" rtl="1">
              <a:buNone/>
            </a:pPr>
            <a:r>
              <a:rPr lang="fa-IR" dirty="0" smtClean="0"/>
              <a:t>عامل تشدید فعلی بیماری چیست؟</a:t>
            </a:r>
            <a:endParaRPr lang="en-US" dirty="0" smtClean="0"/>
          </a:p>
          <a:p>
            <a:pPr marL="0" indent="0" algn="r" rtl="1">
              <a:buNone/>
            </a:pPr>
            <a:r>
              <a:rPr lang="fa-IR" dirty="0" smtClean="0"/>
              <a:t>شدت اسم ریوی چقدر است؟</a:t>
            </a:r>
          </a:p>
          <a:p>
            <a:pPr marL="0" indent="0" algn="r" rtl="1">
              <a:buNone/>
            </a:pPr>
            <a:r>
              <a:rPr lang="fa-IR" dirty="0" smtClean="0"/>
              <a:t>چه فنوتیپی از اسم دارد؟</a:t>
            </a:r>
          </a:p>
          <a:p>
            <a:pPr marL="0" indent="0" algn="r" rtl="1">
              <a:buNone/>
            </a:pPr>
            <a:r>
              <a:rPr lang="fa-IR" dirty="0" smtClean="0"/>
              <a:t>بیماری همراه منجر به عدم کنترل بیماری دارد؟</a:t>
            </a:r>
          </a:p>
          <a:p>
            <a:pPr marL="0" indent="0" algn="r" rtl="1">
              <a:buNone/>
            </a:pPr>
            <a:r>
              <a:rPr lang="fa-IR" dirty="0" smtClean="0"/>
              <a:t>درمان بیماری؟</a:t>
            </a:r>
            <a:endParaRPr lang="fa-IR" dirty="0"/>
          </a:p>
          <a:p>
            <a:pPr marL="0" indent="0" algn="r" rtl="1">
              <a:buNone/>
            </a:pPr>
            <a:r>
              <a:rPr lang="fa-IR" dirty="0" smtClean="0"/>
              <a:t>عوارض درمان؟</a:t>
            </a:r>
            <a:endParaRPr lang="fa-IR" dirty="0"/>
          </a:p>
        </p:txBody>
      </p:sp>
    </p:spTree>
    <p:extLst>
      <p:ext uri="{BB962C8B-B14F-4D97-AF65-F5344CB8AC3E}">
        <p14:creationId xmlns:p14="http://schemas.microsoft.com/office/powerpoint/2010/main" val="419529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53351" y="1253331"/>
            <a:ext cx="9485298" cy="4351338"/>
          </a:xfrm>
          <a:prstGeom prst="rect">
            <a:avLst/>
          </a:prstGeom>
        </p:spPr>
      </p:pic>
    </p:spTree>
    <p:extLst>
      <p:ext uri="{BB962C8B-B14F-4D97-AF65-F5344CB8AC3E}">
        <p14:creationId xmlns:p14="http://schemas.microsoft.com/office/powerpoint/2010/main" val="1155840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74625"/>
            <a:r>
              <a:rPr lang="en-AU" dirty="0"/>
              <a:t>Definition of asthma</a:t>
            </a:r>
          </a:p>
        </p:txBody>
      </p:sp>
      <p:sp>
        <p:nvSpPr>
          <p:cNvPr id="3" name="Content Placeholder 2"/>
          <p:cNvSpPr>
            <a:spLocks noGrp="1"/>
          </p:cNvSpPr>
          <p:nvPr>
            <p:ph idx="1"/>
          </p:nvPr>
        </p:nvSpPr>
        <p:spPr>
          <a:xfrm>
            <a:off x="2262814" y="1844824"/>
            <a:ext cx="7577879" cy="2669120"/>
          </a:xfrm>
          <a:ln>
            <a:solidFill>
              <a:schemeClr val="accent1">
                <a:lumMod val="75000"/>
              </a:schemeClr>
            </a:solidFill>
          </a:ln>
        </p:spPr>
        <p:txBody>
          <a:bodyPr>
            <a:normAutofit/>
          </a:bodyPr>
          <a:lstStyle/>
          <a:p>
            <a:pPr marL="0" indent="0">
              <a:buNone/>
            </a:pPr>
            <a:r>
              <a:rPr lang="en-US" sz="2200" dirty="0"/>
              <a:t>Asthma is a heterogeneous disease, usually characterized by chronic airway inflammation. </a:t>
            </a:r>
          </a:p>
          <a:p>
            <a:pPr marL="0" indent="0">
              <a:buNone/>
            </a:pPr>
            <a:endParaRPr lang="en-US" sz="2200" dirty="0"/>
          </a:p>
          <a:p>
            <a:pPr marL="0" indent="0">
              <a:buNone/>
            </a:pPr>
            <a:r>
              <a:rPr lang="en-US" sz="2200" dirty="0"/>
              <a:t>It is defined by the history of respiratory symptoms such as wheeze, shortness of breath, chest tightness and cough that vary over time and in intensity, together with variable expiratory airflow limitation.</a:t>
            </a:r>
            <a:endParaRPr lang="en-AU" sz="2200" dirty="0"/>
          </a:p>
        </p:txBody>
      </p:sp>
      <p:sp>
        <p:nvSpPr>
          <p:cNvPr id="4" name="TextBox 3"/>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a:t>
            </a:r>
          </a:p>
        </p:txBody>
      </p:sp>
    </p:spTree>
    <p:extLst>
      <p:ext uri="{BB962C8B-B14F-4D97-AF65-F5344CB8AC3E}">
        <p14:creationId xmlns:p14="http://schemas.microsoft.com/office/powerpoint/2010/main" val="270793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Diagnosis of asthma</a:t>
            </a:r>
            <a:endParaRPr lang="en-AU" dirty="0"/>
          </a:p>
        </p:txBody>
      </p:sp>
      <p:sp>
        <p:nvSpPr>
          <p:cNvPr id="3" name="Content Placeholder 2"/>
          <p:cNvSpPr>
            <a:spLocks noGrp="1"/>
          </p:cNvSpPr>
          <p:nvPr>
            <p:ph idx="1"/>
          </p:nvPr>
        </p:nvSpPr>
        <p:spPr/>
        <p:txBody>
          <a:bodyPr>
            <a:normAutofit/>
          </a:bodyPr>
          <a:lstStyle/>
          <a:p>
            <a:pPr lvl="0"/>
            <a:r>
              <a:rPr lang="en-US" dirty="0"/>
              <a:t>The diagnosis of asthma should be based on:</a:t>
            </a:r>
          </a:p>
          <a:p>
            <a:pPr lvl="1"/>
            <a:r>
              <a:rPr lang="en-US" dirty="0"/>
              <a:t>A history of characteristic symptom patterns </a:t>
            </a:r>
          </a:p>
          <a:p>
            <a:pPr lvl="1"/>
            <a:r>
              <a:rPr lang="en-US" dirty="0"/>
              <a:t>Evidence of variable airflow limitation, from bronchodilator reversibility testing or other tests </a:t>
            </a:r>
            <a:endParaRPr lang="en-AU" dirty="0"/>
          </a:p>
          <a:p>
            <a:pPr lvl="0"/>
            <a:r>
              <a:rPr lang="en-US" dirty="0"/>
              <a:t>Document evidence for the diagnosis in the patient’s notes, preferably before starting controller treatment</a:t>
            </a:r>
          </a:p>
          <a:p>
            <a:pPr lvl="1"/>
            <a:r>
              <a:rPr lang="en-US" dirty="0"/>
              <a:t>It is often more difficult to confirm the diagnosis after treatment has been started</a:t>
            </a:r>
          </a:p>
          <a:p>
            <a:r>
              <a:rPr lang="en-US" dirty="0"/>
              <a:t>Asthma is usually characterized by airway inflammation and airway hyperresponsiveness, but these are not necessary or sufficient to make the diagnosis of asthma.</a:t>
            </a:r>
            <a:endParaRPr lang="en-AU" dirty="0"/>
          </a:p>
          <a:p>
            <a:endParaRPr lang="en-AU" dirty="0"/>
          </a:p>
        </p:txBody>
      </p:sp>
      <p:sp>
        <p:nvSpPr>
          <p:cNvPr id="5" name="TextBox 4"/>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a:t>
            </a:r>
          </a:p>
        </p:txBody>
      </p:sp>
    </p:spTree>
    <p:extLst>
      <p:ext uri="{BB962C8B-B14F-4D97-AF65-F5344CB8AC3E}">
        <p14:creationId xmlns:p14="http://schemas.microsoft.com/office/powerpoint/2010/main" val="116332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Diagnosis of asthma – symptoms</a:t>
            </a:r>
          </a:p>
        </p:txBody>
      </p:sp>
      <p:sp>
        <p:nvSpPr>
          <p:cNvPr id="3" name="Content Placeholder 2"/>
          <p:cNvSpPr>
            <a:spLocks noGrp="1"/>
          </p:cNvSpPr>
          <p:nvPr>
            <p:ph idx="1"/>
          </p:nvPr>
        </p:nvSpPr>
        <p:spPr/>
        <p:txBody>
          <a:bodyPr>
            <a:normAutofit fontScale="92500" lnSpcReduction="20000"/>
          </a:bodyPr>
          <a:lstStyle/>
          <a:p>
            <a:pPr>
              <a:lnSpc>
                <a:spcPct val="110000"/>
              </a:lnSpc>
            </a:pPr>
            <a:r>
              <a:rPr lang="en-AU" i="1" dirty="0"/>
              <a:t>Increased</a:t>
            </a:r>
            <a:r>
              <a:rPr lang="en-AU" dirty="0"/>
              <a:t> probability that symptoms are due to asthma if:</a:t>
            </a:r>
          </a:p>
          <a:p>
            <a:pPr lvl="1">
              <a:lnSpc>
                <a:spcPct val="110000"/>
              </a:lnSpc>
            </a:pPr>
            <a:r>
              <a:rPr lang="en-AU" dirty="0"/>
              <a:t>More than one type of symptom (wheeze, shortness of breath, cough, chest tightness)</a:t>
            </a:r>
          </a:p>
          <a:p>
            <a:pPr lvl="1">
              <a:lnSpc>
                <a:spcPct val="110000"/>
              </a:lnSpc>
            </a:pPr>
            <a:r>
              <a:rPr lang="en-AU" dirty="0"/>
              <a:t>Symptoms often worse at night or in the early morning</a:t>
            </a:r>
          </a:p>
          <a:p>
            <a:pPr lvl="1">
              <a:lnSpc>
                <a:spcPct val="110000"/>
              </a:lnSpc>
            </a:pPr>
            <a:r>
              <a:rPr lang="en-AU" dirty="0"/>
              <a:t>Symptoms vary over time and in intensity</a:t>
            </a:r>
          </a:p>
          <a:p>
            <a:pPr lvl="1">
              <a:lnSpc>
                <a:spcPct val="110000"/>
              </a:lnSpc>
            </a:pPr>
            <a:r>
              <a:rPr lang="en-AU" dirty="0"/>
              <a:t>Symptoms are triggered by viral infections, exercise, allergen exposure, changes in weather, laughter, irritants such as car exhaust fumes, smoke, or strong smells</a:t>
            </a:r>
          </a:p>
          <a:p>
            <a:pPr>
              <a:lnSpc>
                <a:spcPct val="110000"/>
              </a:lnSpc>
            </a:pPr>
            <a:r>
              <a:rPr lang="en-AU" i="1" dirty="0"/>
              <a:t>Decreased</a:t>
            </a:r>
            <a:r>
              <a:rPr lang="en-AU" dirty="0"/>
              <a:t> probability that symptoms are due to asthma if:</a:t>
            </a:r>
          </a:p>
          <a:p>
            <a:pPr lvl="1">
              <a:lnSpc>
                <a:spcPct val="110000"/>
              </a:lnSpc>
            </a:pPr>
            <a:r>
              <a:rPr lang="en-AU" dirty="0"/>
              <a:t>Isolated cough with no other respiratory symptoms</a:t>
            </a:r>
          </a:p>
          <a:p>
            <a:pPr lvl="1">
              <a:lnSpc>
                <a:spcPct val="110000"/>
              </a:lnSpc>
            </a:pPr>
            <a:r>
              <a:rPr lang="en-AU" dirty="0"/>
              <a:t>Chronic production of sputum</a:t>
            </a:r>
          </a:p>
          <a:p>
            <a:pPr lvl="1">
              <a:lnSpc>
                <a:spcPct val="110000"/>
              </a:lnSpc>
            </a:pPr>
            <a:r>
              <a:rPr lang="en-AU" dirty="0"/>
              <a:t>Shortness of breath associated with dizziness, light-headedness or peripheral tingling</a:t>
            </a:r>
          </a:p>
          <a:p>
            <a:pPr lvl="1">
              <a:lnSpc>
                <a:spcPct val="110000"/>
              </a:lnSpc>
            </a:pPr>
            <a:r>
              <a:rPr lang="en-AU" dirty="0"/>
              <a:t>Chest pain</a:t>
            </a:r>
          </a:p>
          <a:p>
            <a:pPr lvl="1">
              <a:lnSpc>
                <a:spcPct val="110000"/>
              </a:lnSpc>
            </a:pPr>
            <a:r>
              <a:rPr lang="en-AU" dirty="0"/>
              <a:t>Exercise-induced dyspnea with noisy inspiration (stridor)</a:t>
            </a:r>
          </a:p>
          <a:p>
            <a:pPr lvl="1">
              <a:lnSpc>
                <a:spcPct val="110000"/>
              </a:lnSpc>
            </a:pPr>
            <a:endParaRPr lang="en-AU" dirty="0"/>
          </a:p>
        </p:txBody>
      </p:sp>
      <p:sp>
        <p:nvSpPr>
          <p:cNvPr id="5" name="TextBox 4"/>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a:t>
            </a:r>
          </a:p>
        </p:txBody>
      </p:sp>
    </p:spTree>
    <p:extLst>
      <p:ext uri="{BB962C8B-B14F-4D97-AF65-F5344CB8AC3E}">
        <p14:creationId xmlns:p14="http://schemas.microsoft.com/office/powerpoint/2010/main" val="408976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488" y="60265"/>
            <a:ext cx="11547024" cy="1609344"/>
          </a:xfrm>
        </p:spPr>
        <p:txBody>
          <a:bodyPr/>
          <a:lstStyle/>
          <a:p>
            <a:r>
              <a:rPr lang="en-AU" dirty="0"/>
              <a:t>Diagnosis of asthma – variable airflow limitation</a:t>
            </a:r>
          </a:p>
        </p:txBody>
      </p:sp>
      <p:sp>
        <p:nvSpPr>
          <p:cNvPr id="3" name="Content Placeholder 2"/>
          <p:cNvSpPr>
            <a:spLocks noGrp="1"/>
          </p:cNvSpPr>
          <p:nvPr>
            <p:ph idx="1"/>
          </p:nvPr>
        </p:nvSpPr>
        <p:spPr/>
        <p:txBody>
          <a:bodyPr>
            <a:normAutofit fontScale="92500" lnSpcReduction="10000"/>
          </a:bodyPr>
          <a:lstStyle/>
          <a:p>
            <a:r>
              <a:rPr lang="en-AU" dirty="0"/>
              <a:t>Confirm presence of airflow limitation</a:t>
            </a:r>
          </a:p>
          <a:p>
            <a:pPr lvl="1"/>
            <a:r>
              <a:rPr lang="en-AU" dirty="0"/>
              <a:t>Document that FEV</a:t>
            </a:r>
            <a:r>
              <a:rPr lang="en-AU" baseline="-25000" dirty="0"/>
              <a:t>1</a:t>
            </a:r>
            <a:r>
              <a:rPr lang="en-AU" dirty="0"/>
              <a:t>/FVC is reduced (at least once, when FEV</a:t>
            </a:r>
            <a:r>
              <a:rPr lang="en-AU" baseline="-25000" dirty="0"/>
              <a:t>1</a:t>
            </a:r>
            <a:r>
              <a:rPr lang="en-AU" dirty="0"/>
              <a:t> is low)</a:t>
            </a:r>
          </a:p>
          <a:p>
            <a:pPr lvl="1"/>
            <a:r>
              <a:rPr lang="en-AU" dirty="0"/>
              <a:t>FEV</a:t>
            </a:r>
            <a:r>
              <a:rPr lang="en-AU" baseline="-25000" dirty="0"/>
              <a:t>1</a:t>
            </a:r>
            <a:r>
              <a:rPr lang="en-AU" dirty="0"/>
              <a:t>/ FVC ratio is normally &gt;0.75 – 0.80 in healthy adults, and </a:t>
            </a:r>
            <a:br>
              <a:rPr lang="en-AU" dirty="0"/>
            </a:br>
            <a:r>
              <a:rPr lang="en-AU" dirty="0"/>
              <a:t>&gt;0.90 in children</a:t>
            </a:r>
          </a:p>
          <a:p>
            <a:r>
              <a:rPr lang="en-AU" dirty="0"/>
              <a:t>Confirm variation in lung function is greater than in healthy individuals</a:t>
            </a:r>
          </a:p>
          <a:p>
            <a:pPr lvl="1"/>
            <a:r>
              <a:rPr lang="en-AU" dirty="0"/>
              <a:t>The greater the variation, or the more times variation is seen, the greater probability that the diagnosis is asthma</a:t>
            </a:r>
          </a:p>
          <a:p>
            <a:pPr lvl="1"/>
            <a:r>
              <a:rPr lang="en-AU" dirty="0"/>
              <a:t>Excessive bronchodilator reversibility (adults: increase in FEV</a:t>
            </a:r>
            <a:r>
              <a:rPr lang="en-AU" baseline="-25000" dirty="0"/>
              <a:t>1</a:t>
            </a:r>
            <a:r>
              <a:rPr lang="en-AU" dirty="0"/>
              <a:t> &gt;12% and &gt;200mL; children: increase &gt;12% predicted)</a:t>
            </a:r>
          </a:p>
          <a:p>
            <a:pPr lvl="1"/>
            <a:r>
              <a:rPr lang="en-AU" dirty="0"/>
              <a:t>Excessive diurnal variability from 1-2 weeks’ twice-daily PEF monitoring (daily amplitude x 100/daily mean, averaged)</a:t>
            </a:r>
          </a:p>
          <a:p>
            <a:pPr lvl="1"/>
            <a:r>
              <a:rPr lang="en-AU" dirty="0"/>
              <a:t>Significant increase in FEV</a:t>
            </a:r>
            <a:r>
              <a:rPr lang="en-AU" baseline="-25000" dirty="0"/>
              <a:t>1</a:t>
            </a:r>
            <a:r>
              <a:rPr lang="en-AU" dirty="0"/>
              <a:t> or PEF after 4 weeks of controller treatment</a:t>
            </a:r>
          </a:p>
          <a:p>
            <a:pPr lvl="1"/>
            <a:r>
              <a:rPr lang="en-AU" dirty="0"/>
              <a:t>If initial testing is negative:</a:t>
            </a:r>
          </a:p>
          <a:p>
            <a:pPr lvl="2"/>
            <a:r>
              <a:rPr lang="en-AU" dirty="0"/>
              <a:t>Repeat when patient is symptomatic, or after withholding bronchodilators</a:t>
            </a:r>
          </a:p>
          <a:p>
            <a:pPr lvl="2"/>
            <a:r>
              <a:rPr lang="en-AU" dirty="0"/>
              <a:t>Refer for additional tests (especially children ≤5 years, or the elderly)</a:t>
            </a:r>
          </a:p>
          <a:p>
            <a:pPr lvl="1"/>
            <a:endParaRPr lang="en-AU" dirty="0"/>
          </a:p>
          <a:p>
            <a:pPr lvl="1"/>
            <a:endParaRPr lang="en-AU" dirty="0"/>
          </a:p>
        </p:txBody>
      </p:sp>
      <p:sp>
        <p:nvSpPr>
          <p:cNvPr id="5" name="TextBox 4"/>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 Box 1-2</a:t>
            </a:r>
          </a:p>
        </p:txBody>
      </p:sp>
    </p:spTree>
    <p:extLst>
      <p:ext uri="{BB962C8B-B14F-4D97-AF65-F5344CB8AC3E}">
        <p14:creationId xmlns:p14="http://schemas.microsoft.com/office/powerpoint/2010/main" val="340505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What is known about asthma?</a:t>
            </a:r>
          </a:p>
        </p:txBody>
      </p:sp>
      <p:sp>
        <p:nvSpPr>
          <p:cNvPr id="3" name="Content Placeholder 2"/>
          <p:cNvSpPr>
            <a:spLocks noGrp="1"/>
          </p:cNvSpPr>
          <p:nvPr>
            <p:ph idx="1"/>
          </p:nvPr>
        </p:nvSpPr>
        <p:spPr/>
        <p:txBody>
          <a:bodyPr/>
          <a:lstStyle/>
          <a:p>
            <a:r>
              <a:rPr lang="en-AU" dirty="0"/>
              <a:t>Asthma can be effectively treated</a:t>
            </a:r>
          </a:p>
          <a:p>
            <a:r>
              <a:rPr lang="en-AU" dirty="0"/>
              <a:t>When asthma is well-controlled, patients can</a:t>
            </a:r>
          </a:p>
          <a:p>
            <a:pPr lvl="1">
              <a:buFont typeface="Wingdings" panose="05000000000000000000" pitchFamily="2" charset="2"/>
              <a:buChar char="ü"/>
            </a:pPr>
            <a:r>
              <a:rPr lang="en-AU" dirty="0"/>
              <a:t>Avoid troublesome symptoms during the day and night</a:t>
            </a:r>
          </a:p>
          <a:p>
            <a:pPr lvl="1">
              <a:buFont typeface="Wingdings" panose="05000000000000000000" pitchFamily="2" charset="2"/>
              <a:buChar char="ü"/>
            </a:pPr>
            <a:r>
              <a:rPr lang="en-AU" dirty="0"/>
              <a:t>Need little or no reliever medication</a:t>
            </a:r>
          </a:p>
          <a:p>
            <a:pPr lvl="1">
              <a:buFont typeface="Wingdings" panose="05000000000000000000" pitchFamily="2" charset="2"/>
              <a:buChar char="ü"/>
            </a:pPr>
            <a:r>
              <a:rPr lang="en-AU" dirty="0"/>
              <a:t>Have productive, physically active lives</a:t>
            </a:r>
          </a:p>
          <a:p>
            <a:pPr lvl="1">
              <a:buFont typeface="Wingdings" panose="05000000000000000000" pitchFamily="2" charset="2"/>
              <a:buChar char="ü"/>
            </a:pPr>
            <a:r>
              <a:rPr lang="en-AU" dirty="0"/>
              <a:t>Have normal or near-normal lung function</a:t>
            </a:r>
          </a:p>
          <a:p>
            <a:pPr lvl="1">
              <a:buFont typeface="Wingdings" panose="05000000000000000000" pitchFamily="2" charset="2"/>
              <a:buChar char="ü"/>
            </a:pPr>
            <a:r>
              <a:rPr lang="en-AU" dirty="0"/>
              <a:t>Avoid serious asthma flare-ups (also called exacerbations, or severe attacks)</a:t>
            </a:r>
          </a:p>
          <a:p>
            <a:endParaRPr lang="en-AU" dirty="0"/>
          </a:p>
        </p:txBody>
      </p:sp>
      <p:sp>
        <p:nvSpPr>
          <p:cNvPr id="4" name="TextBox 3"/>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a:t>
            </a:r>
          </a:p>
        </p:txBody>
      </p:sp>
    </p:spTree>
    <p:extLst>
      <p:ext uri="{BB962C8B-B14F-4D97-AF65-F5344CB8AC3E}">
        <p14:creationId xmlns:p14="http://schemas.microsoft.com/office/powerpoint/2010/main" val="422456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Assessment of asthma</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AU" dirty="0"/>
              <a:t>Asthma control - two domains</a:t>
            </a:r>
          </a:p>
          <a:p>
            <a:pPr lvl="1">
              <a:buClr>
                <a:srgbClr val="F79646"/>
              </a:buClr>
            </a:pPr>
            <a:r>
              <a:rPr lang="en-AU" dirty="0"/>
              <a:t>Assess symptom control over the last 4 weeks</a:t>
            </a:r>
          </a:p>
          <a:p>
            <a:pPr lvl="1">
              <a:buClr>
                <a:srgbClr val="F79646"/>
              </a:buClr>
            </a:pPr>
            <a:r>
              <a:rPr lang="en-AU" dirty="0"/>
              <a:t>Assess risk factors for poor outcomes, including low lung function</a:t>
            </a:r>
          </a:p>
          <a:p>
            <a:pPr marL="457200" indent="-457200">
              <a:buFont typeface="+mj-lt"/>
              <a:buAutoNum type="arabicPeriod"/>
            </a:pPr>
            <a:r>
              <a:rPr lang="en-AU" dirty="0"/>
              <a:t>Treatment issues</a:t>
            </a:r>
          </a:p>
          <a:p>
            <a:pPr lvl="1">
              <a:buClr>
                <a:srgbClr val="F79646"/>
              </a:buClr>
            </a:pPr>
            <a:r>
              <a:rPr lang="en-AU" dirty="0"/>
              <a:t>Check inhaler technique and adherence</a:t>
            </a:r>
          </a:p>
          <a:p>
            <a:pPr lvl="1">
              <a:buClr>
                <a:srgbClr val="F79646"/>
              </a:buClr>
            </a:pPr>
            <a:r>
              <a:rPr lang="en-AU" dirty="0"/>
              <a:t>Ask about side-effects</a:t>
            </a:r>
          </a:p>
          <a:p>
            <a:pPr lvl="1">
              <a:buClr>
                <a:srgbClr val="F79646"/>
              </a:buClr>
            </a:pPr>
            <a:r>
              <a:rPr lang="en-AU" dirty="0"/>
              <a:t>Does the patient have a written asthma action plan?</a:t>
            </a:r>
          </a:p>
          <a:p>
            <a:pPr lvl="1">
              <a:buClr>
                <a:srgbClr val="F79646"/>
              </a:buClr>
            </a:pPr>
            <a:r>
              <a:rPr lang="en-AU" dirty="0"/>
              <a:t>What are the patient’s attitudes and goals for their asthma?</a:t>
            </a:r>
          </a:p>
          <a:p>
            <a:pPr marL="457200" indent="-457200">
              <a:buFont typeface="+mj-lt"/>
              <a:buAutoNum type="arabicPeriod"/>
            </a:pPr>
            <a:r>
              <a:rPr lang="en-AU" dirty="0"/>
              <a:t>Comorbidities</a:t>
            </a:r>
          </a:p>
          <a:p>
            <a:pPr lvl="1">
              <a:buClr>
                <a:srgbClr val="F79646"/>
              </a:buClr>
            </a:pPr>
            <a:r>
              <a:rPr lang="en-AU" dirty="0"/>
              <a:t>Think of rhinosinusitis, GERD, obesity, obstructive sleep </a:t>
            </a:r>
            <a:r>
              <a:rPr lang="en-AU" dirty="0" err="1"/>
              <a:t>apnea</a:t>
            </a:r>
            <a:r>
              <a:rPr lang="en-AU" dirty="0"/>
              <a:t>, depression, anxiety</a:t>
            </a:r>
          </a:p>
          <a:p>
            <a:pPr lvl="1">
              <a:buClr>
                <a:srgbClr val="F79646"/>
              </a:buClr>
            </a:pPr>
            <a:r>
              <a:rPr lang="en-AU" dirty="0"/>
              <a:t>These may contribute to symptoms and poor quality of life</a:t>
            </a:r>
          </a:p>
        </p:txBody>
      </p:sp>
      <p:sp>
        <p:nvSpPr>
          <p:cNvPr id="5" name="TextBox 4"/>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 Box 2-1</a:t>
            </a:r>
          </a:p>
        </p:txBody>
      </p:sp>
    </p:spTree>
    <p:extLst>
      <p:ext uri="{BB962C8B-B14F-4D97-AF65-F5344CB8AC3E}">
        <p14:creationId xmlns:p14="http://schemas.microsoft.com/office/powerpoint/2010/main" val="250226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Assessing asthma severity</a:t>
            </a:r>
          </a:p>
        </p:txBody>
      </p:sp>
      <p:sp>
        <p:nvSpPr>
          <p:cNvPr id="3" name="Content Placeholder 2"/>
          <p:cNvSpPr>
            <a:spLocks noGrp="1"/>
          </p:cNvSpPr>
          <p:nvPr>
            <p:ph idx="1"/>
          </p:nvPr>
        </p:nvSpPr>
        <p:spPr/>
        <p:txBody>
          <a:bodyPr>
            <a:normAutofit/>
          </a:bodyPr>
          <a:lstStyle/>
          <a:p>
            <a:r>
              <a:rPr lang="en-AU" dirty="0"/>
              <a:t>How?</a:t>
            </a:r>
          </a:p>
          <a:p>
            <a:pPr lvl="1"/>
            <a:r>
              <a:rPr lang="en-AU" dirty="0"/>
              <a:t>Asthma severity is assessed retrospectively from the level of treatment required to control symptoms and exacerbations</a:t>
            </a:r>
          </a:p>
          <a:p>
            <a:r>
              <a:rPr lang="en-AU" dirty="0"/>
              <a:t>When?</a:t>
            </a:r>
          </a:p>
          <a:p>
            <a:pPr lvl="1"/>
            <a:r>
              <a:rPr lang="en-AU" dirty="0"/>
              <a:t>Assess asthma severity after patient has been on controller treatment for several months</a:t>
            </a:r>
          </a:p>
          <a:p>
            <a:pPr lvl="1"/>
            <a:r>
              <a:rPr lang="en-AU" dirty="0"/>
              <a:t>Severity is not static – it may change over months or years, or as different treatments become available</a:t>
            </a:r>
          </a:p>
          <a:p>
            <a:r>
              <a:rPr lang="en-AU" dirty="0"/>
              <a:t>Categories of asthma severity</a:t>
            </a:r>
          </a:p>
          <a:p>
            <a:pPr lvl="1"/>
            <a:r>
              <a:rPr lang="en-AU" i="1" dirty="0"/>
              <a:t>Mild asthma: </a:t>
            </a:r>
            <a:r>
              <a:rPr lang="en-AU" dirty="0"/>
              <a:t>well-controlled with Steps 1 or 2 (as-needed SABA or low dose ICS)</a:t>
            </a:r>
          </a:p>
          <a:p>
            <a:pPr lvl="1"/>
            <a:r>
              <a:rPr lang="en-AU" i="1" dirty="0"/>
              <a:t>Moderate asthma: </a:t>
            </a:r>
            <a:r>
              <a:rPr lang="en-AU" dirty="0"/>
              <a:t>well-controlled with Step 3 (low-dose ICS/LABA)</a:t>
            </a:r>
          </a:p>
          <a:p>
            <a:pPr lvl="1"/>
            <a:r>
              <a:rPr lang="en-AU" i="1" dirty="0"/>
              <a:t>Severe asthma: </a:t>
            </a:r>
            <a:r>
              <a:rPr lang="en-AU" dirty="0"/>
              <a:t>requires Step 4/5 (moderate or high dose ICS/LABA ± add-on), or remains uncontrolled despite this treatment</a:t>
            </a:r>
          </a:p>
          <a:p>
            <a:pPr lvl="1"/>
            <a:endParaRPr lang="en-AU" dirty="0"/>
          </a:p>
        </p:txBody>
      </p:sp>
      <p:sp>
        <p:nvSpPr>
          <p:cNvPr id="5" name="TextBox 4"/>
          <p:cNvSpPr txBox="1"/>
          <p:nvPr/>
        </p:nvSpPr>
        <p:spPr>
          <a:xfrm>
            <a:off x="1683654" y="6623999"/>
            <a:ext cx="2046514" cy="276999"/>
          </a:xfrm>
          <a:prstGeom prst="rect">
            <a:avLst/>
          </a:prstGeom>
          <a:noFill/>
        </p:spPr>
        <p:txBody>
          <a:bodyPr wrap="square" rtlCol="0">
            <a:spAutoFit/>
          </a:bodyPr>
          <a:lstStyle/>
          <a:p>
            <a:r>
              <a:rPr lang="en-AU" sz="1200" i="1" dirty="0">
                <a:solidFill>
                  <a:schemeClr val="bg1"/>
                </a:solidFill>
              </a:rPr>
              <a:t>GINA 2015</a:t>
            </a:r>
          </a:p>
        </p:txBody>
      </p:sp>
    </p:spTree>
    <p:extLst>
      <p:ext uri="{BB962C8B-B14F-4D97-AF65-F5344CB8AC3E}">
        <p14:creationId xmlns:p14="http://schemas.microsoft.com/office/powerpoint/2010/main" val="23587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0"/>
          <p:cNvSpPr>
            <a:spLocks noChangeArrowheads="1"/>
          </p:cNvSpPr>
          <p:nvPr/>
        </p:nvSpPr>
        <p:spPr bwMode="auto">
          <a:xfrm>
            <a:off x="3468046" y="5193066"/>
            <a:ext cx="1616274" cy="366767"/>
          </a:xfrm>
          <a:prstGeom prst="rect">
            <a:avLst/>
          </a:prstGeom>
          <a:noFill/>
          <a:ln w="12700">
            <a:noFill/>
            <a:miter lim="800000"/>
            <a:headEnd/>
            <a:tailEnd/>
          </a:ln>
          <a:effectLst/>
        </p:spPr>
        <p:txBody>
          <a:bodyPr wrap="none" lIns="90487" tIns="44450" rIns="90487" bIns="44450">
            <a:spAutoFit/>
          </a:bodyPr>
          <a:lstStyle/>
          <a:p>
            <a:pPr algn="r">
              <a:lnSpc>
                <a:spcPct val="100000"/>
              </a:lnSpc>
              <a:defRPr/>
            </a:pPr>
            <a:r>
              <a:rPr lang="en-US" b="1" dirty="0">
                <a:solidFill>
                  <a:srgbClr val="134679"/>
                </a:solidFill>
              </a:rPr>
              <a:t>Time (seconds)</a:t>
            </a:r>
          </a:p>
        </p:txBody>
      </p:sp>
      <p:sp>
        <p:nvSpPr>
          <p:cNvPr id="31" name="Rectangle 20"/>
          <p:cNvSpPr>
            <a:spLocks noChangeArrowheads="1"/>
          </p:cNvSpPr>
          <p:nvPr/>
        </p:nvSpPr>
        <p:spPr bwMode="auto">
          <a:xfrm>
            <a:off x="1853764" y="1146549"/>
            <a:ext cx="914224" cy="366767"/>
          </a:xfrm>
          <a:prstGeom prst="rect">
            <a:avLst/>
          </a:prstGeom>
          <a:noFill/>
          <a:ln w="12700">
            <a:noFill/>
            <a:miter lim="800000"/>
            <a:headEnd/>
            <a:tailEnd/>
          </a:ln>
          <a:effectLst/>
        </p:spPr>
        <p:txBody>
          <a:bodyPr wrap="none" lIns="90487" tIns="44450" rIns="90487" bIns="44450">
            <a:spAutoFit/>
          </a:bodyPr>
          <a:lstStyle/>
          <a:p>
            <a:pPr algn="r">
              <a:lnSpc>
                <a:spcPct val="100000"/>
              </a:lnSpc>
              <a:defRPr/>
            </a:pPr>
            <a:r>
              <a:rPr lang="en-US" b="1" dirty="0">
                <a:solidFill>
                  <a:srgbClr val="134679"/>
                </a:solidFill>
              </a:rPr>
              <a:t>Volume</a:t>
            </a:r>
          </a:p>
        </p:txBody>
      </p:sp>
      <p:sp>
        <p:nvSpPr>
          <p:cNvPr id="68633" name="Rectangle 26"/>
          <p:cNvSpPr>
            <a:spLocks noChangeArrowheads="1"/>
          </p:cNvSpPr>
          <p:nvPr/>
        </p:nvSpPr>
        <p:spPr bwMode="auto">
          <a:xfrm>
            <a:off x="1538971" y="5459635"/>
            <a:ext cx="4097859"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p>
            <a:pPr>
              <a:lnSpc>
                <a:spcPct val="100000"/>
              </a:lnSpc>
            </a:pPr>
            <a:r>
              <a:rPr lang="en-US" sz="1600" dirty="0">
                <a:solidFill>
                  <a:srgbClr val="134679"/>
                </a:solidFill>
              </a:rPr>
              <a:t>Note:  Each FEV</a:t>
            </a:r>
            <a:r>
              <a:rPr lang="en-US" sz="1600" baseline="-25000" dirty="0">
                <a:solidFill>
                  <a:srgbClr val="134679"/>
                </a:solidFill>
              </a:rPr>
              <a:t>1</a:t>
            </a:r>
            <a:r>
              <a:rPr lang="en-US" sz="1600" dirty="0">
                <a:solidFill>
                  <a:srgbClr val="134679"/>
                </a:solidFill>
              </a:rPr>
              <a:t> represents the highest of three reproducible measurements</a:t>
            </a:r>
          </a:p>
        </p:txBody>
      </p:sp>
      <p:sp>
        <p:nvSpPr>
          <p:cNvPr id="2" name="Title 1"/>
          <p:cNvSpPr>
            <a:spLocks noGrp="1"/>
          </p:cNvSpPr>
          <p:nvPr>
            <p:ph type="title"/>
          </p:nvPr>
        </p:nvSpPr>
        <p:spPr/>
        <p:txBody>
          <a:bodyPr/>
          <a:lstStyle/>
          <a:p>
            <a:r>
              <a:rPr lang="en-AU" dirty="0"/>
              <a:t>Typical spirometric tracings</a:t>
            </a:r>
          </a:p>
        </p:txBody>
      </p:sp>
      <p:grpSp>
        <p:nvGrpSpPr>
          <p:cNvPr id="9" name="Group 8"/>
          <p:cNvGrpSpPr/>
          <p:nvPr/>
        </p:nvGrpSpPr>
        <p:grpSpPr>
          <a:xfrm>
            <a:off x="1927759" y="1373079"/>
            <a:ext cx="3127251" cy="3833715"/>
            <a:chOff x="897234" y="1464124"/>
            <a:chExt cx="3127251" cy="3833715"/>
          </a:xfrm>
        </p:grpSpPr>
        <p:sp>
          <p:nvSpPr>
            <p:cNvPr id="32" name="Rectangle 20"/>
            <p:cNvSpPr>
              <a:spLocks noChangeArrowheads="1"/>
            </p:cNvSpPr>
            <p:nvPr/>
          </p:nvSpPr>
          <p:spPr bwMode="auto">
            <a:xfrm>
              <a:off x="1219435" y="1897790"/>
              <a:ext cx="610744" cy="366767"/>
            </a:xfrm>
            <a:prstGeom prst="rect">
              <a:avLst/>
            </a:prstGeom>
            <a:noFill/>
            <a:ln w="12700">
              <a:noFill/>
              <a:miter lim="800000"/>
              <a:headEnd/>
              <a:tailEnd/>
            </a:ln>
            <a:effectLst/>
          </p:spPr>
          <p:txBody>
            <a:bodyPr wrap="none" lIns="90487" tIns="44450" rIns="90487" bIns="44450">
              <a:spAutoFit/>
            </a:bodyPr>
            <a:lstStyle/>
            <a:p>
              <a:pPr algn="r">
                <a:lnSpc>
                  <a:spcPct val="100000"/>
                </a:lnSpc>
                <a:defRPr/>
              </a:pPr>
              <a:r>
                <a:rPr lang="en-US" dirty="0">
                  <a:solidFill>
                    <a:srgbClr val="134679"/>
                  </a:solidFill>
                </a:rPr>
                <a:t>FEV</a:t>
              </a:r>
              <a:r>
                <a:rPr lang="en-US" baseline="-25000" dirty="0">
                  <a:solidFill>
                    <a:srgbClr val="134679"/>
                  </a:solidFill>
                </a:rPr>
                <a:t>1</a:t>
              </a:r>
            </a:p>
          </p:txBody>
        </p:sp>
        <p:sp>
          <p:nvSpPr>
            <p:cNvPr id="371715" name="Freeform 3"/>
            <p:cNvSpPr>
              <a:spLocks/>
            </p:cNvSpPr>
            <p:nvPr/>
          </p:nvSpPr>
          <p:spPr bwMode="auto">
            <a:xfrm>
              <a:off x="897234" y="1602700"/>
              <a:ext cx="2857500" cy="3252787"/>
            </a:xfrm>
            <a:custGeom>
              <a:avLst/>
              <a:gdLst/>
              <a:ahLst/>
              <a:cxnLst>
                <a:cxn ang="0">
                  <a:pos x="0" y="0"/>
                </a:cxn>
                <a:cxn ang="0">
                  <a:pos x="0" y="2048"/>
                </a:cxn>
                <a:cxn ang="0">
                  <a:pos x="2024" y="2048"/>
                </a:cxn>
              </a:cxnLst>
              <a:rect l="0" t="0" r="r" b="b"/>
              <a:pathLst>
                <a:path w="2025" h="2049">
                  <a:moveTo>
                    <a:pt x="0" y="0"/>
                  </a:moveTo>
                  <a:lnTo>
                    <a:pt x="0" y="2048"/>
                  </a:lnTo>
                  <a:lnTo>
                    <a:pt x="2024" y="2048"/>
                  </a:lnTo>
                </a:path>
              </a:pathLst>
            </a:custGeom>
            <a:noFill/>
            <a:ln w="25400" cap="rnd" cmpd="sng">
              <a:solidFill>
                <a:srgbClr val="134679"/>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16" name="Freeform 4"/>
            <p:cNvSpPr>
              <a:spLocks/>
            </p:cNvSpPr>
            <p:nvPr/>
          </p:nvSpPr>
          <p:spPr bwMode="auto">
            <a:xfrm>
              <a:off x="916283" y="2081174"/>
              <a:ext cx="2836863" cy="2743435"/>
            </a:xfrm>
            <a:custGeom>
              <a:avLst/>
              <a:gdLst>
                <a:gd name="connsiteX0" fmla="*/ 0 w 9995"/>
                <a:gd name="connsiteY0" fmla="*/ 9992 h 9992"/>
                <a:gd name="connsiteX1" fmla="*/ 42 w 9995"/>
                <a:gd name="connsiteY1" fmla="*/ 9831 h 9992"/>
                <a:gd name="connsiteX2" fmla="*/ 152 w 9995"/>
                <a:gd name="connsiteY2" fmla="*/ 9391 h 9992"/>
                <a:gd name="connsiteX3" fmla="*/ 320 w 9995"/>
                <a:gd name="connsiteY3" fmla="*/ 8744 h 9992"/>
                <a:gd name="connsiteX4" fmla="*/ 551 w 9995"/>
                <a:gd name="connsiteY4" fmla="*/ 7935 h 9992"/>
                <a:gd name="connsiteX5" fmla="*/ 693 w 9995"/>
                <a:gd name="connsiteY5" fmla="*/ 7488 h 9992"/>
                <a:gd name="connsiteX6" fmla="*/ 855 w 9995"/>
                <a:gd name="connsiteY6" fmla="*/ 7034 h 9992"/>
                <a:gd name="connsiteX7" fmla="*/ 1018 w 9995"/>
                <a:gd name="connsiteY7" fmla="*/ 6564 h 9992"/>
                <a:gd name="connsiteX8" fmla="*/ 1196 w 9995"/>
                <a:gd name="connsiteY8" fmla="*/ 6102 h 9992"/>
                <a:gd name="connsiteX9" fmla="*/ 1396 w 9995"/>
                <a:gd name="connsiteY9" fmla="*/ 5647 h 9992"/>
                <a:gd name="connsiteX10" fmla="*/ 1600 w 9995"/>
                <a:gd name="connsiteY10" fmla="*/ 5208 h 9992"/>
                <a:gd name="connsiteX11" fmla="*/ 1710 w 9995"/>
                <a:gd name="connsiteY11" fmla="*/ 5000 h 9992"/>
                <a:gd name="connsiteX12" fmla="*/ 1821 w 9995"/>
                <a:gd name="connsiteY12" fmla="*/ 4792 h 9992"/>
                <a:gd name="connsiteX13" fmla="*/ 1931 w 9995"/>
                <a:gd name="connsiteY13" fmla="*/ 4599 h 9992"/>
                <a:gd name="connsiteX14" fmla="*/ 2041 w 9995"/>
                <a:gd name="connsiteY14" fmla="*/ 4422 h 9992"/>
                <a:gd name="connsiteX15" fmla="*/ 2293 w 9995"/>
                <a:gd name="connsiteY15" fmla="*/ 4052 h 9992"/>
                <a:gd name="connsiteX16" fmla="*/ 2560 w 9995"/>
                <a:gd name="connsiteY16" fmla="*/ 3675 h 9992"/>
                <a:gd name="connsiteX17" fmla="*/ 2875 w 9995"/>
                <a:gd name="connsiteY17" fmla="*/ 3290 h 9992"/>
                <a:gd name="connsiteX18" fmla="*/ 3206 w 9995"/>
                <a:gd name="connsiteY18" fmla="*/ 2889 h 9992"/>
                <a:gd name="connsiteX19" fmla="*/ 3384 w 9995"/>
                <a:gd name="connsiteY19" fmla="*/ 2696 h 9992"/>
                <a:gd name="connsiteX20" fmla="*/ 3578 w 9995"/>
                <a:gd name="connsiteY20" fmla="*/ 2512 h 9992"/>
                <a:gd name="connsiteX21" fmla="*/ 3767 w 9995"/>
                <a:gd name="connsiteY21" fmla="*/ 2319 h 9992"/>
                <a:gd name="connsiteX22" fmla="*/ 3966 w 9995"/>
                <a:gd name="connsiteY22" fmla="*/ 2142 h 9992"/>
                <a:gd name="connsiteX23" fmla="*/ 4187 w 9995"/>
                <a:gd name="connsiteY23" fmla="*/ 1949 h 9992"/>
                <a:gd name="connsiteX24" fmla="*/ 4407 w 9995"/>
                <a:gd name="connsiteY24" fmla="*/ 1772 h 9992"/>
                <a:gd name="connsiteX25" fmla="*/ 4633 w 9995"/>
                <a:gd name="connsiteY25" fmla="*/ 1595 h 9992"/>
                <a:gd name="connsiteX26" fmla="*/ 4869 w 9995"/>
                <a:gd name="connsiteY26" fmla="*/ 1433 h 9992"/>
                <a:gd name="connsiteX27" fmla="*/ 5121 w 9995"/>
                <a:gd name="connsiteY27" fmla="*/ 1271 h 9992"/>
                <a:gd name="connsiteX28" fmla="*/ 5373 w 9995"/>
                <a:gd name="connsiteY28" fmla="*/ 1109 h 9992"/>
                <a:gd name="connsiteX29" fmla="*/ 5645 w 9995"/>
                <a:gd name="connsiteY29" fmla="*/ 963 h 9992"/>
                <a:gd name="connsiteX30" fmla="*/ 5913 w 9995"/>
                <a:gd name="connsiteY30" fmla="*/ 832 h 9992"/>
                <a:gd name="connsiteX31" fmla="*/ 6196 w 9995"/>
                <a:gd name="connsiteY31" fmla="*/ 693 h 9992"/>
                <a:gd name="connsiteX32" fmla="*/ 6495 w 9995"/>
                <a:gd name="connsiteY32" fmla="*/ 578 h 9992"/>
                <a:gd name="connsiteX33" fmla="*/ 6800 w 9995"/>
                <a:gd name="connsiteY33" fmla="*/ 462 h 9992"/>
                <a:gd name="connsiteX34" fmla="*/ 7429 w 9995"/>
                <a:gd name="connsiteY34" fmla="*/ 270 h 9992"/>
                <a:gd name="connsiteX35" fmla="*/ 7765 w 9995"/>
                <a:gd name="connsiteY35" fmla="*/ 193 h 9992"/>
                <a:gd name="connsiteX36" fmla="*/ 8116 w 9995"/>
                <a:gd name="connsiteY36" fmla="*/ 123 h 9992"/>
                <a:gd name="connsiteX37" fmla="*/ 8468 w 9995"/>
                <a:gd name="connsiteY37" fmla="*/ 77 h 9992"/>
                <a:gd name="connsiteX38" fmla="*/ 8830 w 9995"/>
                <a:gd name="connsiteY38" fmla="*/ 31 h 9992"/>
                <a:gd name="connsiteX39" fmla="*/ 9208 w 9995"/>
                <a:gd name="connsiteY39" fmla="*/ 0 h 9992"/>
                <a:gd name="connsiteX40" fmla="*/ 9591 w 9995"/>
                <a:gd name="connsiteY40" fmla="*/ 0 h 9992"/>
                <a:gd name="connsiteX41" fmla="*/ 9995 w 9995"/>
                <a:gd name="connsiteY41" fmla="*/ 0 h 9992"/>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7769 w 10000"/>
                <a:gd name="connsiteY34" fmla="*/ 193 h 10000"/>
                <a:gd name="connsiteX35" fmla="*/ 8120 w 10000"/>
                <a:gd name="connsiteY35" fmla="*/ 123 h 10000"/>
                <a:gd name="connsiteX36" fmla="*/ 8472 w 10000"/>
                <a:gd name="connsiteY36" fmla="*/ 77 h 10000"/>
                <a:gd name="connsiteX37" fmla="*/ 8834 w 10000"/>
                <a:gd name="connsiteY37" fmla="*/ 31 h 10000"/>
                <a:gd name="connsiteX38" fmla="*/ 9213 w 10000"/>
                <a:gd name="connsiteY38" fmla="*/ 0 h 10000"/>
                <a:gd name="connsiteX39" fmla="*/ 9596 w 10000"/>
                <a:gd name="connsiteY39" fmla="*/ 0 h 10000"/>
                <a:gd name="connsiteX40" fmla="*/ 10000 w 10000"/>
                <a:gd name="connsiteY40" fmla="*/ 0 h 10000"/>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8120 w 10000"/>
                <a:gd name="connsiteY34" fmla="*/ 123 h 10000"/>
                <a:gd name="connsiteX35" fmla="*/ 8472 w 10000"/>
                <a:gd name="connsiteY35" fmla="*/ 77 h 10000"/>
                <a:gd name="connsiteX36" fmla="*/ 8834 w 10000"/>
                <a:gd name="connsiteY36" fmla="*/ 31 h 10000"/>
                <a:gd name="connsiteX37" fmla="*/ 9213 w 10000"/>
                <a:gd name="connsiteY37" fmla="*/ 0 h 10000"/>
                <a:gd name="connsiteX38" fmla="*/ 9596 w 10000"/>
                <a:gd name="connsiteY38" fmla="*/ 0 h 10000"/>
                <a:gd name="connsiteX39" fmla="*/ 10000 w 10000"/>
                <a:gd name="connsiteY39" fmla="*/ 0 h 10000"/>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8472 w 10000"/>
                <a:gd name="connsiteY34" fmla="*/ 77 h 10000"/>
                <a:gd name="connsiteX35" fmla="*/ 8834 w 10000"/>
                <a:gd name="connsiteY35" fmla="*/ 31 h 10000"/>
                <a:gd name="connsiteX36" fmla="*/ 9213 w 10000"/>
                <a:gd name="connsiteY36" fmla="*/ 0 h 10000"/>
                <a:gd name="connsiteX37" fmla="*/ 9596 w 10000"/>
                <a:gd name="connsiteY37" fmla="*/ 0 h 10000"/>
                <a:gd name="connsiteX38" fmla="*/ 10000 w 10000"/>
                <a:gd name="connsiteY38" fmla="*/ 0 h 10000"/>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8834 w 10000"/>
                <a:gd name="connsiteY34" fmla="*/ 31 h 10000"/>
                <a:gd name="connsiteX35" fmla="*/ 9213 w 10000"/>
                <a:gd name="connsiteY35" fmla="*/ 0 h 10000"/>
                <a:gd name="connsiteX36" fmla="*/ 9596 w 10000"/>
                <a:gd name="connsiteY36" fmla="*/ 0 h 10000"/>
                <a:gd name="connsiteX37" fmla="*/ 10000 w 10000"/>
                <a:gd name="connsiteY37" fmla="*/ 0 h 10000"/>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9213 w 10000"/>
                <a:gd name="connsiteY34" fmla="*/ 0 h 10000"/>
                <a:gd name="connsiteX35" fmla="*/ 9596 w 10000"/>
                <a:gd name="connsiteY35" fmla="*/ 0 h 10000"/>
                <a:gd name="connsiteX36" fmla="*/ 10000 w 10000"/>
                <a:gd name="connsiteY36" fmla="*/ 0 h 10000"/>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9596 w 10000"/>
                <a:gd name="connsiteY34" fmla="*/ 0 h 10000"/>
                <a:gd name="connsiteX35" fmla="*/ 10000 w 10000"/>
                <a:gd name="connsiteY35" fmla="*/ 0 h 10000"/>
                <a:gd name="connsiteX0" fmla="*/ 0 w 10000"/>
                <a:gd name="connsiteY0" fmla="*/ 10000 h 10000"/>
                <a:gd name="connsiteX1" fmla="*/ 42 w 10000"/>
                <a:gd name="connsiteY1" fmla="*/ 9839 h 10000"/>
                <a:gd name="connsiteX2" fmla="*/ 152 w 10000"/>
                <a:gd name="connsiteY2" fmla="*/ 9399 h 10000"/>
                <a:gd name="connsiteX3" fmla="*/ 320 w 10000"/>
                <a:gd name="connsiteY3" fmla="*/ 8751 h 10000"/>
                <a:gd name="connsiteX4" fmla="*/ 551 w 10000"/>
                <a:gd name="connsiteY4" fmla="*/ 7941 h 10000"/>
                <a:gd name="connsiteX5" fmla="*/ 693 w 10000"/>
                <a:gd name="connsiteY5" fmla="*/ 7494 h 10000"/>
                <a:gd name="connsiteX6" fmla="*/ 855 w 10000"/>
                <a:gd name="connsiteY6" fmla="*/ 7040 h 10000"/>
                <a:gd name="connsiteX7" fmla="*/ 1019 w 10000"/>
                <a:gd name="connsiteY7" fmla="*/ 6569 h 10000"/>
                <a:gd name="connsiteX8" fmla="*/ 1197 w 10000"/>
                <a:gd name="connsiteY8" fmla="*/ 6107 h 10000"/>
                <a:gd name="connsiteX9" fmla="*/ 1397 w 10000"/>
                <a:gd name="connsiteY9" fmla="*/ 5652 h 10000"/>
                <a:gd name="connsiteX10" fmla="*/ 1601 w 10000"/>
                <a:gd name="connsiteY10" fmla="*/ 5212 h 10000"/>
                <a:gd name="connsiteX11" fmla="*/ 1711 w 10000"/>
                <a:gd name="connsiteY11" fmla="*/ 5004 h 10000"/>
                <a:gd name="connsiteX12" fmla="*/ 1822 w 10000"/>
                <a:gd name="connsiteY12" fmla="*/ 4796 h 10000"/>
                <a:gd name="connsiteX13" fmla="*/ 1932 w 10000"/>
                <a:gd name="connsiteY13" fmla="*/ 4603 h 10000"/>
                <a:gd name="connsiteX14" fmla="*/ 2042 w 10000"/>
                <a:gd name="connsiteY14" fmla="*/ 4426 h 10000"/>
                <a:gd name="connsiteX15" fmla="*/ 2294 w 10000"/>
                <a:gd name="connsiteY15" fmla="*/ 4055 h 10000"/>
                <a:gd name="connsiteX16" fmla="*/ 2561 w 10000"/>
                <a:gd name="connsiteY16" fmla="*/ 3678 h 10000"/>
                <a:gd name="connsiteX17" fmla="*/ 2876 w 10000"/>
                <a:gd name="connsiteY17" fmla="*/ 3293 h 10000"/>
                <a:gd name="connsiteX18" fmla="*/ 3208 w 10000"/>
                <a:gd name="connsiteY18" fmla="*/ 2891 h 10000"/>
                <a:gd name="connsiteX19" fmla="*/ 3386 w 10000"/>
                <a:gd name="connsiteY19" fmla="*/ 2698 h 10000"/>
                <a:gd name="connsiteX20" fmla="*/ 3580 w 10000"/>
                <a:gd name="connsiteY20" fmla="*/ 2514 h 10000"/>
                <a:gd name="connsiteX21" fmla="*/ 3769 w 10000"/>
                <a:gd name="connsiteY21" fmla="*/ 2321 h 10000"/>
                <a:gd name="connsiteX22" fmla="*/ 3968 w 10000"/>
                <a:gd name="connsiteY22" fmla="*/ 2144 h 10000"/>
                <a:gd name="connsiteX23" fmla="*/ 4189 w 10000"/>
                <a:gd name="connsiteY23" fmla="*/ 1951 h 10000"/>
                <a:gd name="connsiteX24" fmla="*/ 4409 w 10000"/>
                <a:gd name="connsiteY24" fmla="*/ 1773 h 10000"/>
                <a:gd name="connsiteX25" fmla="*/ 4635 w 10000"/>
                <a:gd name="connsiteY25" fmla="*/ 1596 h 10000"/>
                <a:gd name="connsiteX26" fmla="*/ 4871 w 10000"/>
                <a:gd name="connsiteY26" fmla="*/ 1434 h 10000"/>
                <a:gd name="connsiteX27" fmla="*/ 5124 w 10000"/>
                <a:gd name="connsiteY27" fmla="*/ 1272 h 10000"/>
                <a:gd name="connsiteX28" fmla="*/ 5376 w 10000"/>
                <a:gd name="connsiteY28" fmla="*/ 1110 h 10000"/>
                <a:gd name="connsiteX29" fmla="*/ 5648 w 10000"/>
                <a:gd name="connsiteY29" fmla="*/ 964 h 10000"/>
                <a:gd name="connsiteX30" fmla="*/ 5916 w 10000"/>
                <a:gd name="connsiteY30" fmla="*/ 833 h 10000"/>
                <a:gd name="connsiteX31" fmla="*/ 6199 w 10000"/>
                <a:gd name="connsiteY31" fmla="*/ 694 h 10000"/>
                <a:gd name="connsiteX32" fmla="*/ 6498 w 10000"/>
                <a:gd name="connsiteY32" fmla="*/ 578 h 10000"/>
                <a:gd name="connsiteX33" fmla="*/ 6803 w 10000"/>
                <a:gd name="connsiteY33" fmla="*/ 462 h 10000"/>
                <a:gd name="connsiteX34" fmla="*/ 10000 w 10000"/>
                <a:gd name="connsiteY34" fmla="*/ 0 h 10000"/>
                <a:gd name="connsiteX0" fmla="*/ 0 w 6803"/>
                <a:gd name="connsiteY0" fmla="*/ 9538 h 9538"/>
                <a:gd name="connsiteX1" fmla="*/ 42 w 6803"/>
                <a:gd name="connsiteY1" fmla="*/ 9377 h 9538"/>
                <a:gd name="connsiteX2" fmla="*/ 152 w 6803"/>
                <a:gd name="connsiteY2" fmla="*/ 8937 h 9538"/>
                <a:gd name="connsiteX3" fmla="*/ 320 w 6803"/>
                <a:gd name="connsiteY3" fmla="*/ 8289 h 9538"/>
                <a:gd name="connsiteX4" fmla="*/ 551 w 6803"/>
                <a:gd name="connsiteY4" fmla="*/ 7479 h 9538"/>
                <a:gd name="connsiteX5" fmla="*/ 693 w 6803"/>
                <a:gd name="connsiteY5" fmla="*/ 7032 h 9538"/>
                <a:gd name="connsiteX6" fmla="*/ 855 w 6803"/>
                <a:gd name="connsiteY6" fmla="*/ 6578 h 9538"/>
                <a:gd name="connsiteX7" fmla="*/ 1019 w 6803"/>
                <a:gd name="connsiteY7" fmla="*/ 6107 h 9538"/>
                <a:gd name="connsiteX8" fmla="*/ 1197 w 6803"/>
                <a:gd name="connsiteY8" fmla="*/ 5645 h 9538"/>
                <a:gd name="connsiteX9" fmla="*/ 1397 w 6803"/>
                <a:gd name="connsiteY9" fmla="*/ 5190 h 9538"/>
                <a:gd name="connsiteX10" fmla="*/ 1601 w 6803"/>
                <a:gd name="connsiteY10" fmla="*/ 4750 h 9538"/>
                <a:gd name="connsiteX11" fmla="*/ 1711 w 6803"/>
                <a:gd name="connsiteY11" fmla="*/ 4542 h 9538"/>
                <a:gd name="connsiteX12" fmla="*/ 1822 w 6803"/>
                <a:gd name="connsiteY12" fmla="*/ 4334 h 9538"/>
                <a:gd name="connsiteX13" fmla="*/ 1932 w 6803"/>
                <a:gd name="connsiteY13" fmla="*/ 4141 h 9538"/>
                <a:gd name="connsiteX14" fmla="*/ 2042 w 6803"/>
                <a:gd name="connsiteY14" fmla="*/ 3964 h 9538"/>
                <a:gd name="connsiteX15" fmla="*/ 2294 w 6803"/>
                <a:gd name="connsiteY15" fmla="*/ 3593 h 9538"/>
                <a:gd name="connsiteX16" fmla="*/ 2561 w 6803"/>
                <a:gd name="connsiteY16" fmla="*/ 3216 h 9538"/>
                <a:gd name="connsiteX17" fmla="*/ 2876 w 6803"/>
                <a:gd name="connsiteY17" fmla="*/ 2831 h 9538"/>
                <a:gd name="connsiteX18" fmla="*/ 3208 w 6803"/>
                <a:gd name="connsiteY18" fmla="*/ 2429 h 9538"/>
                <a:gd name="connsiteX19" fmla="*/ 3386 w 6803"/>
                <a:gd name="connsiteY19" fmla="*/ 2236 h 9538"/>
                <a:gd name="connsiteX20" fmla="*/ 3580 w 6803"/>
                <a:gd name="connsiteY20" fmla="*/ 2052 h 9538"/>
                <a:gd name="connsiteX21" fmla="*/ 3769 w 6803"/>
                <a:gd name="connsiteY21" fmla="*/ 1859 h 9538"/>
                <a:gd name="connsiteX22" fmla="*/ 3968 w 6803"/>
                <a:gd name="connsiteY22" fmla="*/ 1682 h 9538"/>
                <a:gd name="connsiteX23" fmla="*/ 4189 w 6803"/>
                <a:gd name="connsiteY23" fmla="*/ 1489 h 9538"/>
                <a:gd name="connsiteX24" fmla="*/ 4409 w 6803"/>
                <a:gd name="connsiteY24" fmla="*/ 1311 h 9538"/>
                <a:gd name="connsiteX25" fmla="*/ 4635 w 6803"/>
                <a:gd name="connsiteY25" fmla="*/ 1134 h 9538"/>
                <a:gd name="connsiteX26" fmla="*/ 4871 w 6803"/>
                <a:gd name="connsiteY26" fmla="*/ 972 h 9538"/>
                <a:gd name="connsiteX27" fmla="*/ 5124 w 6803"/>
                <a:gd name="connsiteY27" fmla="*/ 810 h 9538"/>
                <a:gd name="connsiteX28" fmla="*/ 5376 w 6803"/>
                <a:gd name="connsiteY28" fmla="*/ 648 h 9538"/>
                <a:gd name="connsiteX29" fmla="*/ 5648 w 6803"/>
                <a:gd name="connsiteY29" fmla="*/ 502 h 9538"/>
                <a:gd name="connsiteX30" fmla="*/ 5916 w 6803"/>
                <a:gd name="connsiteY30" fmla="*/ 371 h 9538"/>
                <a:gd name="connsiteX31" fmla="*/ 6199 w 6803"/>
                <a:gd name="connsiteY31" fmla="*/ 232 h 9538"/>
                <a:gd name="connsiteX32" fmla="*/ 6498 w 6803"/>
                <a:gd name="connsiteY32" fmla="*/ 116 h 9538"/>
                <a:gd name="connsiteX33" fmla="*/ 6803 w 6803"/>
                <a:gd name="connsiteY33" fmla="*/ 0 h 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03" h="9538">
                  <a:moveTo>
                    <a:pt x="0" y="9538"/>
                  </a:moveTo>
                  <a:cubicBezTo>
                    <a:pt x="14" y="9484"/>
                    <a:pt x="28" y="9431"/>
                    <a:pt x="42" y="9377"/>
                  </a:cubicBezTo>
                  <a:cubicBezTo>
                    <a:pt x="79" y="9230"/>
                    <a:pt x="115" y="9084"/>
                    <a:pt x="152" y="8937"/>
                  </a:cubicBezTo>
                  <a:lnTo>
                    <a:pt x="320" y="8289"/>
                  </a:lnTo>
                  <a:lnTo>
                    <a:pt x="551" y="7479"/>
                  </a:lnTo>
                  <a:cubicBezTo>
                    <a:pt x="598" y="7330"/>
                    <a:pt x="646" y="7181"/>
                    <a:pt x="693" y="7032"/>
                  </a:cubicBezTo>
                  <a:lnTo>
                    <a:pt x="855" y="6578"/>
                  </a:lnTo>
                  <a:cubicBezTo>
                    <a:pt x="909" y="6421"/>
                    <a:pt x="964" y="6264"/>
                    <a:pt x="1019" y="6107"/>
                  </a:cubicBezTo>
                  <a:cubicBezTo>
                    <a:pt x="1078" y="5953"/>
                    <a:pt x="1138" y="5799"/>
                    <a:pt x="1197" y="5645"/>
                  </a:cubicBezTo>
                  <a:lnTo>
                    <a:pt x="1397" y="5190"/>
                  </a:lnTo>
                  <a:lnTo>
                    <a:pt x="1601" y="4750"/>
                  </a:lnTo>
                  <a:cubicBezTo>
                    <a:pt x="1638" y="4681"/>
                    <a:pt x="1674" y="4611"/>
                    <a:pt x="1711" y="4542"/>
                  </a:cubicBezTo>
                  <a:lnTo>
                    <a:pt x="1822" y="4334"/>
                  </a:lnTo>
                  <a:cubicBezTo>
                    <a:pt x="1859" y="4270"/>
                    <a:pt x="1895" y="4205"/>
                    <a:pt x="1932" y="4141"/>
                  </a:cubicBezTo>
                  <a:cubicBezTo>
                    <a:pt x="1969" y="4082"/>
                    <a:pt x="2005" y="4023"/>
                    <a:pt x="2042" y="3964"/>
                  </a:cubicBezTo>
                  <a:lnTo>
                    <a:pt x="2294" y="3593"/>
                  </a:lnTo>
                  <a:lnTo>
                    <a:pt x="2561" y="3216"/>
                  </a:lnTo>
                  <a:lnTo>
                    <a:pt x="2876" y="2831"/>
                  </a:lnTo>
                  <a:lnTo>
                    <a:pt x="3208" y="2429"/>
                  </a:lnTo>
                  <a:lnTo>
                    <a:pt x="3386" y="2236"/>
                  </a:lnTo>
                  <a:lnTo>
                    <a:pt x="3580" y="2052"/>
                  </a:lnTo>
                  <a:lnTo>
                    <a:pt x="3769" y="1859"/>
                  </a:lnTo>
                  <a:lnTo>
                    <a:pt x="3968" y="1682"/>
                  </a:lnTo>
                  <a:lnTo>
                    <a:pt x="4189" y="1489"/>
                  </a:lnTo>
                  <a:lnTo>
                    <a:pt x="4409" y="1311"/>
                  </a:lnTo>
                  <a:lnTo>
                    <a:pt x="4635" y="1134"/>
                  </a:lnTo>
                  <a:lnTo>
                    <a:pt x="4871" y="972"/>
                  </a:lnTo>
                  <a:lnTo>
                    <a:pt x="5124" y="810"/>
                  </a:lnTo>
                  <a:lnTo>
                    <a:pt x="5376" y="648"/>
                  </a:lnTo>
                  <a:lnTo>
                    <a:pt x="5648" y="502"/>
                  </a:lnTo>
                  <a:lnTo>
                    <a:pt x="5916" y="371"/>
                  </a:lnTo>
                  <a:lnTo>
                    <a:pt x="6199" y="232"/>
                  </a:lnTo>
                  <a:lnTo>
                    <a:pt x="6498" y="116"/>
                  </a:lnTo>
                  <a:lnTo>
                    <a:pt x="6803" y="0"/>
                  </a:lnTo>
                </a:path>
              </a:pathLst>
            </a:custGeom>
            <a:noFill/>
            <a:ln w="50800" cap="rnd" cmpd="sng">
              <a:solidFill>
                <a:srgbClr val="4E6BFA"/>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17" name="Freeform 5"/>
            <p:cNvSpPr>
              <a:spLocks/>
            </p:cNvSpPr>
            <p:nvPr/>
          </p:nvSpPr>
          <p:spPr bwMode="auto">
            <a:xfrm>
              <a:off x="916284" y="1844138"/>
              <a:ext cx="2836863" cy="2981287"/>
            </a:xfrm>
            <a:custGeom>
              <a:avLst/>
              <a:gdLst>
                <a:gd name="connsiteX0" fmla="*/ 9995 w 9995"/>
                <a:gd name="connsiteY0" fmla="*/ 0 h 10006"/>
                <a:gd name="connsiteX1" fmla="*/ 9722 w 9995"/>
                <a:gd name="connsiteY1" fmla="*/ 43 h 10006"/>
                <a:gd name="connsiteX2" fmla="*/ 9449 w 9995"/>
                <a:gd name="connsiteY2" fmla="*/ 22 h 10006"/>
                <a:gd name="connsiteX3" fmla="*/ 9176 w 9995"/>
                <a:gd name="connsiteY3" fmla="*/ 11 h 10006"/>
                <a:gd name="connsiteX4" fmla="*/ 8909 w 9995"/>
                <a:gd name="connsiteY4" fmla="*/ 11 h 10006"/>
                <a:gd name="connsiteX5" fmla="*/ 8636 w 9995"/>
                <a:gd name="connsiteY5" fmla="*/ 22 h 10006"/>
                <a:gd name="connsiteX6" fmla="*/ 8363 w 9995"/>
                <a:gd name="connsiteY6" fmla="*/ 32 h 10006"/>
                <a:gd name="connsiteX7" fmla="*/ 8095 w 9995"/>
                <a:gd name="connsiteY7" fmla="*/ 43 h 10006"/>
                <a:gd name="connsiteX8" fmla="*/ 7823 w 9995"/>
                <a:gd name="connsiteY8" fmla="*/ 75 h 10006"/>
                <a:gd name="connsiteX9" fmla="*/ 7550 w 9995"/>
                <a:gd name="connsiteY9" fmla="*/ 107 h 10006"/>
                <a:gd name="connsiteX10" fmla="*/ 7293 w 9995"/>
                <a:gd name="connsiteY10" fmla="*/ 145 h 10006"/>
                <a:gd name="connsiteX11" fmla="*/ 7020 w 9995"/>
                <a:gd name="connsiteY11" fmla="*/ 198 h 10006"/>
                <a:gd name="connsiteX12" fmla="*/ 6758 w 9995"/>
                <a:gd name="connsiteY12" fmla="*/ 257 h 10006"/>
                <a:gd name="connsiteX13" fmla="*/ 6490 w 9995"/>
                <a:gd name="connsiteY13" fmla="*/ 321 h 10006"/>
                <a:gd name="connsiteX14" fmla="*/ 6228 w 9995"/>
                <a:gd name="connsiteY14" fmla="*/ 390 h 10006"/>
                <a:gd name="connsiteX15" fmla="*/ 5976 w 9995"/>
                <a:gd name="connsiteY15" fmla="*/ 481 h 10006"/>
                <a:gd name="connsiteX16" fmla="*/ 5714 w 9995"/>
                <a:gd name="connsiteY16" fmla="*/ 577 h 10006"/>
                <a:gd name="connsiteX17" fmla="*/ 5462 w 9995"/>
                <a:gd name="connsiteY17" fmla="*/ 679 h 10006"/>
                <a:gd name="connsiteX18" fmla="*/ 5215 w 9995"/>
                <a:gd name="connsiteY18" fmla="*/ 791 h 10006"/>
                <a:gd name="connsiteX19" fmla="*/ 4963 w 9995"/>
                <a:gd name="connsiteY19" fmla="*/ 903 h 10006"/>
                <a:gd name="connsiteX20" fmla="*/ 4711 w 9995"/>
                <a:gd name="connsiteY20" fmla="*/ 1037 h 10006"/>
                <a:gd name="connsiteX21" fmla="*/ 4470 w 9995"/>
                <a:gd name="connsiteY21" fmla="*/ 1181 h 10006"/>
                <a:gd name="connsiteX22" fmla="*/ 4239 w 9995"/>
                <a:gd name="connsiteY22" fmla="*/ 1330 h 10006"/>
                <a:gd name="connsiteX23" fmla="*/ 3998 w 9995"/>
                <a:gd name="connsiteY23" fmla="*/ 1496 h 10006"/>
                <a:gd name="connsiteX24" fmla="*/ 3767 w 9995"/>
                <a:gd name="connsiteY24" fmla="*/ 1667 h 10006"/>
                <a:gd name="connsiteX25" fmla="*/ 3547 w 9995"/>
                <a:gd name="connsiteY25" fmla="*/ 1854 h 10006"/>
                <a:gd name="connsiteX26" fmla="*/ 3316 w 9995"/>
                <a:gd name="connsiteY26" fmla="*/ 2046 h 10006"/>
                <a:gd name="connsiteX27" fmla="*/ 3106 w 9995"/>
                <a:gd name="connsiteY27" fmla="*/ 2249 h 10006"/>
                <a:gd name="connsiteX28" fmla="*/ 2886 w 9995"/>
                <a:gd name="connsiteY28" fmla="*/ 2479 h 10006"/>
                <a:gd name="connsiteX29" fmla="*/ 2681 w 9995"/>
                <a:gd name="connsiteY29" fmla="*/ 2714 h 10006"/>
                <a:gd name="connsiteX30" fmla="*/ 2471 w 9995"/>
                <a:gd name="connsiteY30" fmla="*/ 2949 h 10006"/>
                <a:gd name="connsiteX31" fmla="*/ 2282 w 9995"/>
                <a:gd name="connsiteY31" fmla="*/ 3200 h 10006"/>
                <a:gd name="connsiteX32" fmla="*/ 2088 w 9995"/>
                <a:gd name="connsiteY32" fmla="*/ 3478 h 10006"/>
                <a:gd name="connsiteX33" fmla="*/ 1899 w 9995"/>
                <a:gd name="connsiteY33" fmla="*/ 3756 h 10006"/>
                <a:gd name="connsiteX34" fmla="*/ 1726 w 9995"/>
                <a:gd name="connsiteY34" fmla="*/ 4028 h 10006"/>
                <a:gd name="connsiteX35" fmla="*/ 1569 w 9995"/>
                <a:gd name="connsiteY35" fmla="*/ 4317 h 10006"/>
                <a:gd name="connsiteX36" fmla="*/ 1417 w 9995"/>
                <a:gd name="connsiteY36" fmla="*/ 4594 h 10006"/>
                <a:gd name="connsiteX37" fmla="*/ 1275 w 9995"/>
                <a:gd name="connsiteY37" fmla="*/ 4877 h 10006"/>
                <a:gd name="connsiteX38" fmla="*/ 1144 w 9995"/>
                <a:gd name="connsiteY38" fmla="*/ 5166 h 10006"/>
                <a:gd name="connsiteX39" fmla="*/ 1023 w 9995"/>
                <a:gd name="connsiteY39" fmla="*/ 5449 h 10006"/>
                <a:gd name="connsiteX40" fmla="*/ 902 w 9995"/>
                <a:gd name="connsiteY40" fmla="*/ 5737 h 10006"/>
                <a:gd name="connsiteX41" fmla="*/ 803 w 9995"/>
                <a:gd name="connsiteY41" fmla="*/ 6010 h 10006"/>
                <a:gd name="connsiteX42" fmla="*/ 703 w 9995"/>
                <a:gd name="connsiteY42" fmla="*/ 6288 h 10006"/>
                <a:gd name="connsiteX43" fmla="*/ 624 w 9995"/>
                <a:gd name="connsiteY43" fmla="*/ 6565 h 10006"/>
                <a:gd name="connsiteX44" fmla="*/ 546 w 9995"/>
                <a:gd name="connsiteY44" fmla="*/ 6827 h 10006"/>
                <a:gd name="connsiteX45" fmla="*/ 404 w 9995"/>
                <a:gd name="connsiteY45" fmla="*/ 7351 h 10006"/>
                <a:gd name="connsiteX46" fmla="*/ 294 w 9995"/>
                <a:gd name="connsiteY46" fmla="*/ 7842 h 10006"/>
                <a:gd name="connsiteX47" fmla="*/ 205 w 9995"/>
                <a:gd name="connsiteY47" fmla="*/ 8302 h 10006"/>
                <a:gd name="connsiteX48" fmla="*/ 131 w 9995"/>
                <a:gd name="connsiteY48" fmla="*/ 8708 h 10006"/>
                <a:gd name="connsiteX49" fmla="*/ 84 w 9995"/>
                <a:gd name="connsiteY49" fmla="*/ 9087 h 10006"/>
                <a:gd name="connsiteX50" fmla="*/ 42 w 9995"/>
                <a:gd name="connsiteY50" fmla="*/ 9407 h 10006"/>
                <a:gd name="connsiteX51" fmla="*/ 10 w 9995"/>
                <a:gd name="connsiteY51" fmla="*/ 9856 h 10006"/>
                <a:gd name="connsiteX52" fmla="*/ 0 w 9995"/>
                <a:gd name="connsiteY52" fmla="*/ 10006 h 10006"/>
                <a:gd name="connsiteX0" fmla="*/ 10000 w 10000"/>
                <a:gd name="connsiteY0" fmla="*/ 21 h 10021"/>
                <a:gd name="connsiteX1" fmla="*/ 9709 w 10000"/>
                <a:gd name="connsiteY1" fmla="*/ 0 h 10021"/>
                <a:gd name="connsiteX2" fmla="*/ 9454 w 10000"/>
                <a:gd name="connsiteY2" fmla="*/ 43 h 10021"/>
                <a:gd name="connsiteX3" fmla="*/ 9181 w 10000"/>
                <a:gd name="connsiteY3" fmla="*/ 32 h 10021"/>
                <a:gd name="connsiteX4" fmla="*/ 8913 w 10000"/>
                <a:gd name="connsiteY4" fmla="*/ 32 h 10021"/>
                <a:gd name="connsiteX5" fmla="*/ 8640 w 10000"/>
                <a:gd name="connsiteY5" fmla="*/ 43 h 10021"/>
                <a:gd name="connsiteX6" fmla="*/ 8367 w 10000"/>
                <a:gd name="connsiteY6" fmla="*/ 53 h 10021"/>
                <a:gd name="connsiteX7" fmla="*/ 8099 w 10000"/>
                <a:gd name="connsiteY7" fmla="*/ 64 h 10021"/>
                <a:gd name="connsiteX8" fmla="*/ 7827 w 10000"/>
                <a:gd name="connsiteY8" fmla="*/ 96 h 10021"/>
                <a:gd name="connsiteX9" fmla="*/ 7554 w 10000"/>
                <a:gd name="connsiteY9" fmla="*/ 128 h 10021"/>
                <a:gd name="connsiteX10" fmla="*/ 7297 w 10000"/>
                <a:gd name="connsiteY10" fmla="*/ 166 h 10021"/>
                <a:gd name="connsiteX11" fmla="*/ 7024 w 10000"/>
                <a:gd name="connsiteY11" fmla="*/ 219 h 10021"/>
                <a:gd name="connsiteX12" fmla="*/ 6761 w 10000"/>
                <a:gd name="connsiteY12" fmla="*/ 278 h 10021"/>
                <a:gd name="connsiteX13" fmla="*/ 6493 w 10000"/>
                <a:gd name="connsiteY13" fmla="*/ 342 h 10021"/>
                <a:gd name="connsiteX14" fmla="*/ 6231 w 10000"/>
                <a:gd name="connsiteY14" fmla="*/ 411 h 10021"/>
                <a:gd name="connsiteX15" fmla="*/ 5979 w 10000"/>
                <a:gd name="connsiteY15" fmla="*/ 502 h 10021"/>
                <a:gd name="connsiteX16" fmla="*/ 5717 w 10000"/>
                <a:gd name="connsiteY16" fmla="*/ 598 h 10021"/>
                <a:gd name="connsiteX17" fmla="*/ 5465 w 10000"/>
                <a:gd name="connsiteY17" fmla="*/ 700 h 10021"/>
                <a:gd name="connsiteX18" fmla="*/ 5218 w 10000"/>
                <a:gd name="connsiteY18" fmla="*/ 812 h 10021"/>
                <a:gd name="connsiteX19" fmla="*/ 4965 w 10000"/>
                <a:gd name="connsiteY19" fmla="*/ 923 h 10021"/>
                <a:gd name="connsiteX20" fmla="*/ 4713 w 10000"/>
                <a:gd name="connsiteY20" fmla="*/ 1057 h 10021"/>
                <a:gd name="connsiteX21" fmla="*/ 4472 w 10000"/>
                <a:gd name="connsiteY21" fmla="*/ 1201 h 10021"/>
                <a:gd name="connsiteX22" fmla="*/ 4241 w 10000"/>
                <a:gd name="connsiteY22" fmla="*/ 1350 h 10021"/>
                <a:gd name="connsiteX23" fmla="*/ 4000 w 10000"/>
                <a:gd name="connsiteY23" fmla="*/ 1516 h 10021"/>
                <a:gd name="connsiteX24" fmla="*/ 3769 w 10000"/>
                <a:gd name="connsiteY24" fmla="*/ 1687 h 10021"/>
                <a:gd name="connsiteX25" fmla="*/ 3549 w 10000"/>
                <a:gd name="connsiteY25" fmla="*/ 1874 h 10021"/>
                <a:gd name="connsiteX26" fmla="*/ 3318 w 10000"/>
                <a:gd name="connsiteY26" fmla="*/ 2066 h 10021"/>
                <a:gd name="connsiteX27" fmla="*/ 3108 w 10000"/>
                <a:gd name="connsiteY27" fmla="*/ 2269 h 10021"/>
                <a:gd name="connsiteX28" fmla="*/ 2887 w 10000"/>
                <a:gd name="connsiteY28" fmla="*/ 2499 h 10021"/>
                <a:gd name="connsiteX29" fmla="*/ 2682 w 10000"/>
                <a:gd name="connsiteY29" fmla="*/ 2733 h 10021"/>
                <a:gd name="connsiteX30" fmla="*/ 2472 w 10000"/>
                <a:gd name="connsiteY30" fmla="*/ 2968 h 10021"/>
                <a:gd name="connsiteX31" fmla="*/ 2283 w 10000"/>
                <a:gd name="connsiteY31" fmla="*/ 3219 h 10021"/>
                <a:gd name="connsiteX32" fmla="*/ 2089 w 10000"/>
                <a:gd name="connsiteY32" fmla="*/ 3497 h 10021"/>
                <a:gd name="connsiteX33" fmla="*/ 1900 w 10000"/>
                <a:gd name="connsiteY33" fmla="*/ 3775 h 10021"/>
                <a:gd name="connsiteX34" fmla="*/ 1727 w 10000"/>
                <a:gd name="connsiteY34" fmla="*/ 4047 h 10021"/>
                <a:gd name="connsiteX35" fmla="*/ 1570 w 10000"/>
                <a:gd name="connsiteY35" fmla="*/ 4335 h 10021"/>
                <a:gd name="connsiteX36" fmla="*/ 1418 w 10000"/>
                <a:gd name="connsiteY36" fmla="*/ 4612 h 10021"/>
                <a:gd name="connsiteX37" fmla="*/ 1276 w 10000"/>
                <a:gd name="connsiteY37" fmla="*/ 4895 h 10021"/>
                <a:gd name="connsiteX38" fmla="*/ 1145 w 10000"/>
                <a:gd name="connsiteY38" fmla="*/ 5184 h 10021"/>
                <a:gd name="connsiteX39" fmla="*/ 1024 w 10000"/>
                <a:gd name="connsiteY39" fmla="*/ 5467 h 10021"/>
                <a:gd name="connsiteX40" fmla="*/ 902 w 10000"/>
                <a:gd name="connsiteY40" fmla="*/ 5755 h 10021"/>
                <a:gd name="connsiteX41" fmla="*/ 803 w 10000"/>
                <a:gd name="connsiteY41" fmla="*/ 6027 h 10021"/>
                <a:gd name="connsiteX42" fmla="*/ 703 w 10000"/>
                <a:gd name="connsiteY42" fmla="*/ 6305 h 10021"/>
                <a:gd name="connsiteX43" fmla="*/ 624 w 10000"/>
                <a:gd name="connsiteY43" fmla="*/ 6582 h 10021"/>
                <a:gd name="connsiteX44" fmla="*/ 546 w 10000"/>
                <a:gd name="connsiteY44" fmla="*/ 6844 h 10021"/>
                <a:gd name="connsiteX45" fmla="*/ 404 w 10000"/>
                <a:gd name="connsiteY45" fmla="*/ 7368 h 10021"/>
                <a:gd name="connsiteX46" fmla="*/ 294 w 10000"/>
                <a:gd name="connsiteY46" fmla="*/ 7858 h 10021"/>
                <a:gd name="connsiteX47" fmla="*/ 205 w 10000"/>
                <a:gd name="connsiteY47" fmla="*/ 8318 h 10021"/>
                <a:gd name="connsiteX48" fmla="*/ 131 w 10000"/>
                <a:gd name="connsiteY48" fmla="*/ 8724 h 10021"/>
                <a:gd name="connsiteX49" fmla="*/ 84 w 10000"/>
                <a:gd name="connsiteY49" fmla="*/ 9103 h 10021"/>
                <a:gd name="connsiteX50" fmla="*/ 42 w 10000"/>
                <a:gd name="connsiteY50" fmla="*/ 9422 h 10021"/>
                <a:gd name="connsiteX51" fmla="*/ 10 w 10000"/>
                <a:gd name="connsiteY51" fmla="*/ 9871 h 10021"/>
                <a:gd name="connsiteX52" fmla="*/ 0 w 10000"/>
                <a:gd name="connsiteY52" fmla="*/ 10021 h 10021"/>
                <a:gd name="connsiteX0" fmla="*/ 10000 w 10000"/>
                <a:gd name="connsiteY0" fmla="*/ 26 h 10026"/>
                <a:gd name="connsiteX1" fmla="*/ 9709 w 10000"/>
                <a:gd name="connsiteY1" fmla="*/ 5 h 10026"/>
                <a:gd name="connsiteX2" fmla="*/ 9454 w 10000"/>
                <a:gd name="connsiteY2" fmla="*/ 0 h 10026"/>
                <a:gd name="connsiteX3" fmla="*/ 9181 w 10000"/>
                <a:gd name="connsiteY3" fmla="*/ 37 h 10026"/>
                <a:gd name="connsiteX4" fmla="*/ 8913 w 10000"/>
                <a:gd name="connsiteY4" fmla="*/ 37 h 10026"/>
                <a:gd name="connsiteX5" fmla="*/ 8640 w 10000"/>
                <a:gd name="connsiteY5" fmla="*/ 48 h 10026"/>
                <a:gd name="connsiteX6" fmla="*/ 8367 w 10000"/>
                <a:gd name="connsiteY6" fmla="*/ 58 h 10026"/>
                <a:gd name="connsiteX7" fmla="*/ 8099 w 10000"/>
                <a:gd name="connsiteY7" fmla="*/ 69 h 10026"/>
                <a:gd name="connsiteX8" fmla="*/ 7827 w 10000"/>
                <a:gd name="connsiteY8" fmla="*/ 101 h 10026"/>
                <a:gd name="connsiteX9" fmla="*/ 7554 w 10000"/>
                <a:gd name="connsiteY9" fmla="*/ 133 h 10026"/>
                <a:gd name="connsiteX10" fmla="*/ 7297 w 10000"/>
                <a:gd name="connsiteY10" fmla="*/ 171 h 10026"/>
                <a:gd name="connsiteX11" fmla="*/ 7024 w 10000"/>
                <a:gd name="connsiteY11" fmla="*/ 224 h 10026"/>
                <a:gd name="connsiteX12" fmla="*/ 6761 w 10000"/>
                <a:gd name="connsiteY12" fmla="*/ 283 h 10026"/>
                <a:gd name="connsiteX13" fmla="*/ 6493 w 10000"/>
                <a:gd name="connsiteY13" fmla="*/ 347 h 10026"/>
                <a:gd name="connsiteX14" fmla="*/ 6231 w 10000"/>
                <a:gd name="connsiteY14" fmla="*/ 416 h 10026"/>
                <a:gd name="connsiteX15" fmla="*/ 5979 w 10000"/>
                <a:gd name="connsiteY15" fmla="*/ 507 h 10026"/>
                <a:gd name="connsiteX16" fmla="*/ 5717 w 10000"/>
                <a:gd name="connsiteY16" fmla="*/ 603 h 10026"/>
                <a:gd name="connsiteX17" fmla="*/ 5465 w 10000"/>
                <a:gd name="connsiteY17" fmla="*/ 705 h 10026"/>
                <a:gd name="connsiteX18" fmla="*/ 5218 w 10000"/>
                <a:gd name="connsiteY18" fmla="*/ 817 h 10026"/>
                <a:gd name="connsiteX19" fmla="*/ 4965 w 10000"/>
                <a:gd name="connsiteY19" fmla="*/ 928 h 10026"/>
                <a:gd name="connsiteX20" fmla="*/ 4713 w 10000"/>
                <a:gd name="connsiteY20" fmla="*/ 1062 h 10026"/>
                <a:gd name="connsiteX21" fmla="*/ 4472 w 10000"/>
                <a:gd name="connsiteY21" fmla="*/ 1206 h 10026"/>
                <a:gd name="connsiteX22" fmla="*/ 4241 w 10000"/>
                <a:gd name="connsiteY22" fmla="*/ 1355 h 10026"/>
                <a:gd name="connsiteX23" fmla="*/ 4000 w 10000"/>
                <a:gd name="connsiteY23" fmla="*/ 1521 h 10026"/>
                <a:gd name="connsiteX24" fmla="*/ 3769 w 10000"/>
                <a:gd name="connsiteY24" fmla="*/ 1692 h 10026"/>
                <a:gd name="connsiteX25" fmla="*/ 3549 w 10000"/>
                <a:gd name="connsiteY25" fmla="*/ 1879 h 10026"/>
                <a:gd name="connsiteX26" fmla="*/ 3318 w 10000"/>
                <a:gd name="connsiteY26" fmla="*/ 2071 h 10026"/>
                <a:gd name="connsiteX27" fmla="*/ 3108 w 10000"/>
                <a:gd name="connsiteY27" fmla="*/ 2274 h 10026"/>
                <a:gd name="connsiteX28" fmla="*/ 2887 w 10000"/>
                <a:gd name="connsiteY28" fmla="*/ 2504 h 10026"/>
                <a:gd name="connsiteX29" fmla="*/ 2682 w 10000"/>
                <a:gd name="connsiteY29" fmla="*/ 2738 h 10026"/>
                <a:gd name="connsiteX30" fmla="*/ 2472 w 10000"/>
                <a:gd name="connsiteY30" fmla="*/ 2973 h 10026"/>
                <a:gd name="connsiteX31" fmla="*/ 2283 w 10000"/>
                <a:gd name="connsiteY31" fmla="*/ 3224 h 10026"/>
                <a:gd name="connsiteX32" fmla="*/ 2089 w 10000"/>
                <a:gd name="connsiteY32" fmla="*/ 3502 h 10026"/>
                <a:gd name="connsiteX33" fmla="*/ 1900 w 10000"/>
                <a:gd name="connsiteY33" fmla="*/ 3780 h 10026"/>
                <a:gd name="connsiteX34" fmla="*/ 1727 w 10000"/>
                <a:gd name="connsiteY34" fmla="*/ 4052 h 10026"/>
                <a:gd name="connsiteX35" fmla="*/ 1570 w 10000"/>
                <a:gd name="connsiteY35" fmla="*/ 4340 h 10026"/>
                <a:gd name="connsiteX36" fmla="*/ 1418 w 10000"/>
                <a:gd name="connsiteY36" fmla="*/ 4617 h 10026"/>
                <a:gd name="connsiteX37" fmla="*/ 1276 w 10000"/>
                <a:gd name="connsiteY37" fmla="*/ 4900 h 10026"/>
                <a:gd name="connsiteX38" fmla="*/ 1145 w 10000"/>
                <a:gd name="connsiteY38" fmla="*/ 5189 h 10026"/>
                <a:gd name="connsiteX39" fmla="*/ 1024 w 10000"/>
                <a:gd name="connsiteY39" fmla="*/ 5472 h 10026"/>
                <a:gd name="connsiteX40" fmla="*/ 902 w 10000"/>
                <a:gd name="connsiteY40" fmla="*/ 5760 h 10026"/>
                <a:gd name="connsiteX41" fmla="*/ 803 w 10000"/>
                <a:gd name="connsiteY41" fmla="*/ 6032 h 10026"/>
                <a:gd name="connsiteX42" fmla="*/ 703 w 10000"/>
                <a:gd name="connsiteY42" fmla="*/ 6310 h 10026"/>
                <a:gd name="connsiteX43" fmla="*/ 624 w 10000"/>
                <a:gd name="connsiteY43" fmla="*/ 6587 h 10026"/>
                <a:gd name="connsiteX44" fmla="*/ 546 w 10000"/>
                <a:gd name="connsiteY44" fmla="*/ 6849 h 10026"/>
                <a:gd name="connsiteX45" fmla="*/ 404 w 10000"/>
                <a:gd name="connsiteY45" fmla="*/ 7373 h 10026"/>
                <a:gd name="connsiteX46" fmla="*/ 294 w 10000"/>
                <a:gd name="connsiteY46" fmla="*/ 7863 h 10026"/>
                <a:gd name="connsiteX47" fmla="*/ 205 w 10000"/>
                <a:gd name="connsiteY47" fmla="*/ 8323 h 10026"/>
                <a:gd name="connsiteX48" fmla="*/ 131 w 10000"/>
                <a:gd name="connsiteY48" fmla="*/ 8729 h 10026"/>
                <a:gd name="connsiteX49" fmla="*/ 84 w 10000"/>
                <a:gd name="connsiteY49" fmla="*/ 9108 h 10026"/>
                <a:gd name="connsiteX50" fmla="*/ 42 w 10000"/>
                <a:gd name="connsiteY50" fmla="*/ 9427 h 10026"/>
                <a:gd name="connsiteX51" fmla="*/ 10 w 10000"/>
                <a:gd name="connsiteY51" fmla="*/ 9876 h 10026"/>
                <a:gd name="connsiteX52" fmla="*/ 0 w 10000"/>
                <a:gd name="connsiteY52" fmla="*/ 10026 h 10026"/>
                <a:gd name="connsiteX0" fmla="*/ 10000 w 10000"/>
                <a:gd name="connsiteY0" fmla="*/ 37 h 10037"/>
                <a:gd name="connsiteX1" fmla="*/ 9709 w 10000"/>
                <a:gd name="connsiteY1" fmla="*/ 16 h 10037"/>
                <a:gd name="connsiteX2" fmla="*/ 9454 w 10000"/>
                <a:gd name="connsiteY2" fmla="*/ 11 h 10037"/>
                <a:gd name="connsiteX3" fmla="*/ 9181 w 10000"/>
                <a:gd name="connsiteY3" fmla="*/ 0 h 10037"/>
                <a:gd name="connsiteX4" fmla="*/ 8913 w 10000"/>
                <a:gd name="connsiteY4" fmla="*/ 48 h 10037"/>
                <a:gd name="connsiteX5" fmla="*/ 8640 w 10000"/>
                <a:gd name="connsiteY5" fmla="*/ 59 h 10037"/>
                <a:gd name="connsiteX6" fmla="*/ 8367 w 10000"/>
                <a:gd name="connsiteY6" fmla="*/ 69 h 10037"/>
                <a:gd name="connsiteX7" fmla="*/ 8099 w 10000"/>
                <a:gd name="connsiteY7" fmla="*/ 80 h 10037"/>
                <a:gd name="connsiteX8" fmla="*/ 7827 w 10000"/>
                <a:gd name="connsiteY8" fmla="*/ 112 h 10037"/>
                <a:gd name="connsiteX9" fmla="*/ 7554 w 10000"/>
                <a:gd name="connsiteY9" fmla="*/ 144 h 10037"/>
                <a:gd name="connsiteX10" fmla="*/ 7297 w 10000"/>
                <a:gd name="connsiteY10" fmla="*/ 182 h 10037"/>
                <a:gd name="connsiteX11" fmla="*/ 7024 w 10000"/>
                <a:gd name="connsiteY11" fmla="*/ 235 h 10037"/>
                <a:gd name="connsiteX12" fmla="*/ 6761 w 10000"/>
                <a:gd name="connsiteY12" fmla="*/ 294 h 10037"/>
                <a:gd name="connsiteX13" fmla="*/ 6493 w 10000"/>
                <a:gd name="connsiteY13" fmla="*/ 358 h 10037"/>
                <a:gd name="connsiteX14" fmla="*/ 6231 w 10000"/>
                <a:gd name="connsiteY14" fmla="*/ 427 h 10037"/>
                <a:gd name="connsiteX15" fmla="*/ 5979 w 10000"/>
                <a:gd name="connsiteY15" fmla="*/ 518 h 10037"/>
                <a:gd name="connsiteX16" fmla="*/ 5717 w 10000"/>
                <a:gd name="connsiteY16" fmla="*/ 614 h 10037"/>
                <a:gd name="connsiteX17" fmla="*/ 5465 w 10000"/>
                <a:gd name="connsiteY17" fmla="*/ 716 h 10037"/>
                <a:gd name="connsiteX18" fmla="*/ 5218 w 10000"/>
                <a:gd name="connsiteY18" fmla="*/ 828 h 10037"/>
                <a:gd name="connsiteX19" fmla="*/ 4965 w 10000"/>
                <a:gd name="connsiteY19" fmla="*/ 939 h 10037"/>
                <a:gd name="connsiteX20" fmla="*/ 4713 w 10000"/>
                <a:gd name="connsiteY20" fmla="*/ 1073 h 10037"/>
                <a:gd name="connsiteX21" fmla="*/ 4472 w 10000"/>
                <a:gd name="connsiteY21" fmla="*/ 1217 h 10037"/>
                <a:gd name="connsiteX22" fmla="*/ 4241 w 10000"/>
                <a:gd name="connsiteY22" fmla="*/ 1366 h 10037"/>
                <a:gd name="connsiteX23" fmla="*/ 4000 w 10000"/>
                <a:gd name="connsiteY23" fmla="*/ 1532 h 10037"/>
                <a:gd name="connsiteX24" fmla="*/ 3769 w 10000"/>
                <a:gd name="connsiteY24" fmla="*/ 1703 h 10037"/>
                <a:gd name="connsiteX25" fmla="*/ 3549 w 10000"/>
                <a:gd name="connsiteY25" fmla="*/ 1890 h 10037"/>
                <a:gd name="connsiteX26" fmla="*/ 3318 w 10000"/>
                <a:gd name="connsiteY26" fmla="*/ 2082 h 10037"/>
                <a:gd name="connsiteX27" fmla="*/ 3108 w 10000"/>
                <a:gd name="connsiteY27" fmla="*/ 2285 h 10037"/>
                <a:gd name="connsiteX28" fmla="*/ 2887 w 10000"/>
                <a:gd name="connsiteY28" fmla="*/ 2515 h 10037"/>
                <a:gd name="connsiteX29" fmla="*/ 2682 w 10000"/>
                <a:gd name="connsiteY29" fmla="*/ 2749 h 10037"/>
                <a:gd name="connsiteX30" fmla="*/ 2472 w 10000"/>
                <a:gd name="connsiteY30" fmla="*/ 2984 h 10037"/>
                <a:gd name="connsiteX31" fmla="*/ 2283 w 10000"/>
                <a:gd name="connsiteY31" fmla="*/ 3235 h 10037"/>
                <a:gd name="connsiteX32" fmla="*/ 2089 w 10000"/>
                <a:gd name="connsiteY32" fmla="*/ 3513 h 10037"/>
                <a:gd name="connsiteX33" fmla="*/ 1900 w 10000"/>
                <a:gd name="connsiteY33" fmla="*/ 3791 h 10037"/>
                <a:gd name="connsiteX34" fmla="*/ 1727 w 10000"/>
                <a:gd name="connsiteY34" fmla="*/ 4063 h 10037"/>
                <a:gd name="connsiteX35" fmla="*/ 1570 w 10000"/>
                <a:gd name="connsiteY35" fmla="*/ 4351 h 10037"/>
                <a:gd name="connsiteX36" fmla="*/ 1418 w 10000"/>
                <a:gd name="connsiteY36" fmla="*/ 4628 h 10037"/>
                <a:gd name="connsiteX37" fmla="*/ 1276 w 10000"/>
                <a:gd name="connsiteY37" fmla="*/ 4911 h 10037"/>
                <a:gd name="connsiteX38" fmla="*/ 1145 w 10000"/>
                <a:gd name="connsiteY38" fmla="*/ 5200 h 10037"/>
                <a:gd name="connsiteX39" fmla="*/ 1024 w 10000"/>
                <a:gd name="connsiteY39" fmla="*/ 5483 h 10037"/>
                <a:gd name="connsiteX40" fmla="*/ 902 w 10000"/>
                <a:gd name="connsiteY40" fmla="*/ 5771 h 10037"/>
                <a:gd name="connsiteX41" fmla="*/ 803 w 10000"/>
                <a:gd name="connsiteY41" fmla="*/ 6043 h 10037"/>
                <a:gd name="connsiteX42" fmla="*/ 703 w 10000"/>
                <a:gd name="connsiteY42" fmla="*/ 6321 h 10037"/>
                <a:gd name="connsiteX43" fmla="*/ 624 w 10000"/>
                <a:gd name="connsiteY43" fmla="*/ 6598 h 10037"/>
                <a:gd name="connsiteX44" fmla="*/ 546 w 10000"/>
                <a:gd name="connsiteY44" fmla="*/ 6860 h 10037"/>
                <a:gd name="connsiteX45" fmla="*/ 404 w 10000"/>
                <a:gd name="connsiteY45" fmla="*/ 7384 h 10037"/>
                <a:gd name="connsiteX46" fmla="*/ 294 w 10000"/>
                <a:gd name="connsiteY46" fmla="*/ 7874 h 10037"/>
                <a:gd name="connsiteX47" fmla="*/ 205 w 10000"/>
                <a:gd name="connsiteY47" fmla="*/ 8334 h 10037"/>
                <a:gd name="connsiteX48" fmla="*/ 131 w 10000"/>
                <a:gd name="connsiteY48" fmla="*/ 8740 h 10037"/>
                <a:gd name="connsiteX49" fmla="*/ 84 w 10000"/>
                <a:gd name="connsiteY49" fmla="*/ 9119 h 10037"/>
                <a:gd name="connsiteX50" fmla="*/ 42 w 10000"/>
                <a:gd name="connsiteY50" fmla="*/ 9438 h 10037"/>
                <a:gd name="connsiteX51" fmla="*/ 10 w 10000"/>
                <a:gd name="connsiteY51" fmla="*/ 9887 h 10037"/>
                <a:gd name="connsiteX52" fmla="*/ 0 w 10000"/>
                <a:gd name="connsiteY52" fmla="*/ 10037 h 10037"/>
                <a:gd name="connsiteX0" fmla="*/ 10000 w 10000"/>
                <a:gd name="connsiteY0" fmla="*/ 26 h 10026"/>
                <a:gd name="connsiteX1" fmla="*/ 9709 w 10000"/>
                <a:gd name="connsiteY1" fmla="*/ 5 h 10026"/>
                <a:gd name="connsiteX2" fmla="*/ 9454 w 10000"/>
                <a:gd name="connsiteY2" fmla="*/ 0 h 10026"/>
                <a:gd name="connsiteX3" fmla="*/ 8913 w 10000"/>
                <a:gd name="connsiteY3" fmla="*/ 37 h 10026"/>
                <a:gd name="connsiteX4" fmla="*/ 8640 w 10000"/>
                <a:gd name="connsiteY4" fmla="*/ 48 h 10026"/>
                <a:gd name="connsiteX5" fmla="*/ 8367 w 10000"/>
                <a:gd name="connsiteY5" fmla="*/ 58 h 10026"/>
                <a:gd name="connsiteX6" fmla="*/ 8099 w 10000"/>
                <a:gd name="connsiteY6" fmla="*/ 69 h 10026"/>
                <a:gd name="connsiteX7" fmla="*/ 7827 w 10000"/>
                <a:gd name="connsiteY7" fmla="*/ 101 h 10026"/>
                <a:gd name="connsiteX8" fmla="*/ 7554 w 10000"/>
                <a:gd name="connsiteY8" fmla="*/ 133 h 10026"/>
                <a:gd name="connsiteX9" fmla="*/ 7297 w 10000"/>
                <a:gd name="connsiteY9" fmla="*/ 171 h 10026"/>
                <a:gd name="connsiteX10" fmla="*/ 7024 w 10000"/>
                <a:gd name="connsiteY10" fmla="*/ 224 h 10026"/>
                <a:gd name="connsiteX11" fmla="*/ 6761 w 10000"/>
                <a:gd name="connsiteY11" fmla="*/ 283 h 10026"/>
                <a:gd name="connsiteX12" fmla="*/ 6493 w 10000"/>
                <a:gd name="connsiteY12" fmla="*/ 347 h 10026"/>
                <a:gd name="connsiteX13" fmla="*/ 6231 w 10000"/>
                <a:gd name="connsiteY13" fmla="*/ 416 h 10026"/>
                <a:gd name="connsiteX14" fmla="*/ 5979 w 10000"/>
                <a:gd name="connsiteY14" fmla="*/ 507 h 10026"/>
                <a:gd name="connsiteX15" fmla="*/ 5717 w 10000"/>
                <a:gd name="connsiteY15" fmla="*/ 603 h 10026"/>
                <a:gd name="connsiteX16" fmla="*/ 5465 w 10000"/>
                <a:gd name="connsiteY16" fmla="*/ 705 h 10026"/>
                <a:gd name="connsiteX17" fmla="*/ 5218 w 10000"/>
                <a:gd name="connsiteY17" fmla="*/ 817 h 10026"/>
                <a:gd name="connsiteX18" fmla="*/ 4965 w 10000"/>
                <a:gd name="connsiteY18" fmla="*/ 928 h 10026"/>
                <a:gd name="connsiteX19" fmla="*/ 4713 w 10000"/>
                <a:gd name="connsiteY19" fmla="*/ 1062 h 10026"/>
                <a:gd name="connsiteX20" fmla="*/ 4472 w 10000"/>
                <a:gd name="connsiteY20" fmla="*/ 1206 h 10026"/>
                <a:gd name="connsiteX21" fmla="*/ 4241 w 10000"/>
                <a:gd name="connsiteY21" fmla="*/ 1355 h 10026"/>
                <a:gd name="connsiteX22" fmla="*/ 4000 w 10000"/>
                <a:gd name="connsiteY22" fmla="*/ 1521 h 10026"/>
                <a:gd name="connsiteX23" fmla="*/ 3769 w 10000"/>
                <a:gd name="connsiteY23" fmla="*/ 1692 h 10026"/>
                <a:gd name="connsiteX24" fmla="*/ 3549 w 10000"/>
                <a:gd name="connsiteY24" fmla="*/ 1879 h 10026"/>
                <a:gd name="connsiteX25" fmla="*/ 3318 w 10000"/>
                <a:gd name="connsiteY25" fmla="*/ 2071 h 10026"/>
                <a:gd name="connsiteX26" fmla="*/ 3108 w 10000"/>
                <a:gd name="connsiteY26" fmla="*/ 2274 h 10026"/>
                <a:gd name="connsiteX27" fmla="*/ 2887 w 10000"/>
                <a:gd name="connsiteY27" fmla="*/ 2504 h 10026"/>
                <a:gd name="connsiteX28" fmla="*/ 2682 w 10000"/>
                <a:gd name="connsiteY28" fmla="*/ 2738 h 10026"/>
                <a:gd name="connsiteX29" fmla="*/ 2472 w 10000"/>
                <a:gd name="connsiteY29" fmla="*/ 2973 h 10026"/>
                <a:gd name="connsiteX30" fmla="*/ 2283 w 10000"/>
                <a:gd name="connsiteY30" fmla="*/ 3224 h 10026"/>
                <a:gd name="connsiteX31" fmla="*/ 2089 w 10000"/>
                <a:gd name="connsiteY31" fmla="*/ 3502 h 10026"/>
                <a:gd name="connsiteX32" fmla="*/ 1900 w 10000"/>
                <a:gd name="connsiteY32" fmla="*/ 3780 h 10026"/>
                <a:gd name="connsiteX33" fmla="*/ 1727 w 10000"/>
                <a:gd name="connsiteY33" fmla="*/ 4052 h 10026"/>
                <a:gd name="connsiteX34" fmla="*/ 1570 w 10000"/>
                <a:gd name="connsiteY34" fmla="*/ 4340 h 10026"/>
                <a:gd name="connsiteX35" fmla="*/ 1418 w 10000"/>
                <a:gd name="connsiteY35" fmla="*/ 4617 h 10026"/>
                <a:gd name="connsiteX36" fmla="*/ 1276 w 10000"/>
                <a:gd name="connsiteY36" fmla="*/ 4900 h 10026"/>
                <a:gd name="connsiteX37" fmla="*/ 1145 w 10000"/>
                <a:gd name="connsiteY37" fmla="*/ 5189 h 10026"/>
                <a:gd name="connsiteX38" fmla="*/ 1024 w 10000"/>
                <a:gd name="connsiteY38" fmla="*/ 5472 h 10026"/>
                <a:gd name="connsiteX39" fmla="*/ 902 w 10000"/>
                <a:gd name="connsiteY39" fmla="*/ 5760 h 10026"/>
                <a:gd name="connsiteX40" fmla="*/ 803 w 10000"/>
                <a:gd name="connsiteY40" fmla="*/ 6032 h 10026"/>
                <a:gd name="connsiteX41" fmla="*/ 703 w 10000"/>
                <a:gd name="connsiteY41" fmla="*/ 6310 h 10026"/>
                <a:gd name="connsiteX42" fmla="*/ 624 w 10000"/>
                <a:gd name="connsiteY42" fmla="*/ 6587 h 10026"/>
                <a:gd name="connsiteX43" fmla="*/ 546 w 10000"/>
                <a:gd name="connsiteY43" fmla="*/ 6849 h 10026"/>
                <a:gd name="connsiteX44" fmla="*/ 404 w 10000"/>
                <a:gd name="connsiteY44" fmla="*/ 7373 h 10026"/>
                <a:gd name="connsiteX45" fmla="*/ 294 w 10000"/>
                <a:gd name="connsiteY45" fmla="*/ 7863 h 10026"/>
                <a:gd name="connsiteX46" fmla="*/ 205 w 10000"/>
                <a:gd name="connsiteY46" fmla="*/ 8323 h 10026"/>
                <a:gd name="connsiteX47" fmla="*/ 131 w 10000"/>
                <a:gd name="connsiteY47" fmla="*/ 8729 h 10026"/>
                <a:gd name="connsiteX48" fmla="*/ 84 w 10000"/>
                <a:gd name="connsiteY48" fmla="*/ 9108 h 10026"/>
                <a:gd name="connsiteX49" fmla="*/ 42 w 10000"/>
                <a:gd name="connsiteY49" fmla="*/ 9427 h 10026"/>
                <a:gd name="connsiteX50" fmla="*/ 10 w 10000"/>
                <a:gd name="connsiteY50" fmla="*/ 9876 h 10026"/>
                <a:gd name="connsiteX51" fmla="*/ 0 w 10000"/>
                <a:gd name="connsiteY51" fmla="*/ 10026 h 10026"/>
                <a:gd name="connsiteX0" fmla="*/ 9982 w 9982"/>
                <a:gd name="connsiteY0" fmla="*/ 0 h 10048"/>
                <a:gd name="connsiteX1" fmla="*/ 9709 w 9982"/>
                <a:gd name="connsiteY1" fmla="*/ 27 h 10048"/>
                <a:gd name="connsiteX2" fmla="*/ 9454 w 9982"/>
                <a:gd name="connsiteY2" fmla="*/ 22 h 10048"/>
                <a:gd name="connsiteX3" fmla="*/ 8913 w 9982"/>
                <a:gd name="connsiteY3" fmla="*/ 59 h 10048"/>
                <a:gd name="connsiteX4" fmla="*/ 8640 w 9982"/>
                <a:gd name="connsiteY4" fmla="*/ 70 h 10048"/>
                <a:gd name="connsiteX5" fmla="*/ 8367 w 9982"/>
                <a:gd name="connsiteY5" fmla="*/ 80 h 10048"/>
                <a:gd name="connsiteX6" fmla="*/ 8099 w 9982"/>
                <a:gd name="connsiteY6" fmla="*/ 91 h 10048"/>
                <a:gd name="connsiteX7" fmla="*/ 7827 w 9982"/>
                <a:gd name="connsiteY7" fmla="*/ 123 h 10048"/>
                <a:gd name="connsiteX8" fmla="*/ 7554 w 9982"/>
                <a:gd name="connsiteY8" fmla="*/ 155 h 10048"/>
                <a:gd name="connsiteX9" fmla="*/ 7297 w 9982"/>
                <a:gd name="connsiteY9" fmla="*/ 193 h 10048"/>
                <a:gd name="connsiteX10" fmla="*/ 7024 w 9982"/>
                <a:gd name="connsiteY10" fmla="*/ 246 h 10048"/>
                <a:gd name="connsiteX11" fmla="*/ 6761 w 9982"/>
                <a:gd name="connsiteY11" fmla="*/ 305 h 10048"/>
                <a:gd name="connsiteX12" fmla="*/ 6493 w 9982"/>
                <a:gd name="connsiteY12" fmla="*/ 369 h 10048"/>
                <a:gd name="connsiteX13" fmla="*/ 6231 w 9982"/>
                <a:gd name="connsiteY13" fmla="*/ 438 h 10048"/>
                <a:gd name="connsiteX14" fmla="*/ 5979 w 9982"/>
                <a:gd name="connsiteY14" fmla="*/ 529 h 10048"/>
                <a:gd name="connsiteX15" fmla="*/ 5717 w 9982"/>
                <a:gd name="connsiteY15" fmla="*/ 625 h 10048"/>
                <a:gd name="connsiteX16" fmla="*/ 5465 w 9982"/>
                <a:gd name="connsiteY16" fmla="*/ 727 h 10048"/>
                <a:gd name="connsiteX17" fmla="*/ 5218 w 9982"/>
                <a:gd name="connsiteY17" fmla="*/ 839 h 10048"/>
                <a:gd name="connsiteX18" fmla="*/ 4965 w 9982"/>
                <a:gd name="connsiteY18" fmla="*/ 950 h 10048"/>
                <a:gd name="connsiteX19" fmla="*/ 4713 w 9982"/>
                <a:gd name="connsiteY19" fmla="*/ 1084 h 10048"/>
                <a:gd name="connsiteX20" fmla="*/ 4472 w 9982"/>
                <a:gd name="connsiteY20" fmla="*/ 1228 h 10048"/>
                <a:gd name="connsiteX21" fmla="*/ 4241 w 9982"/>
                <a:gd name="connsiteY21" fmla="*/ 1377 h 10048"/>
                <a:gd name="connsiteX22" fmla="*/ 4000 w 9982"/>
                <a:gd name="connsiteY22" fmla="*/ 1543 h 10048"/>
                <a:gd name="connsiteX23" fmla="*/ 3769 w 9982"/>
                <a:gd name="connsiteY23" fmla="*/ 1714 h 10048"/>
                <a:gd name="connsiteX24" fmla="*/ 3549 w 9982"/>
                <a:gd name="connsiteY24" fmla="*/ 1901 h 10048"/>
                <a:gd name="connsiteX25" fmla="*/ 3318 w 9982"/>
                <a:gd name="connsiteY25" fmla="*/ 2093 h 10048"/>
                <a:gd name="connsiteX26" fmla="*/ 3108 w 9982"/>
                <a:gd name="connsiteY26" fmla="*/ 2296 h 10048"/>
                <a:gd name="connsiteX27" fmla="*/ 2887 w 9982"/>
                <a:gd name="connsiteY27" fmla="*/ 2526 h 10048"/>
                <a:gd name="connsiteX28" fmla="*/ 2682 w 9982"/>
                <a:gd name="connsiteY28" fmla="*/ 2760 h 10048"/>
                <a:gd name="connsiteX29" fmla="*/ 2472 w 9982"/>
                <a:gd name="connsiteY29" fmla="*/ 2995 h 10048"/>
                <a:gd name="connsiteX30" fmla="*/ 2283 w 9982"/>
                <a:gd name="connsiteY30" fmla="*/ 3246 h 10048"/>
                <a:gd name="connsiteX31" fmla="*/ 2089 w 9982"/>
                <a:gd name="connsiteY31" fmla="*/ 3524 h 10048"/>
                <a:gd name="connsiteX32" fmla="*/ 1900 w 9982"/>
                <a:gd name="connsiteY32" fmla="*/ 3802 h 10048"/>
                <a:gd name="connsiteX33" fmla="*/ 1727 w 9982"/>
                <a:gd name="connsiteY33" fmla="*/ 4074 h 10048"/>
                <a:gd name="connsiteX34" fmla="*/ 1570 w 9982"/>
                <a:gd name="connsiteY34" fmla="*/ 4362 h 10048"/>
                <a:gd name="connsiteX35" fmla="*/ 1418 w 9982"/>
                <a:gd name="connsiteY35" fmla="*/ 4639 h 10048"/>
                <a:gd name="connsiteX36" fmla="*/ 1276 w 9982"/>
                <a:gd name="connsiteY36" fmla="*/ 4922 h 10048"/>
                <a:gd name="connsiteX37" fmla="*/ 1145 w 9982"/>
                <a:gd name="connsiteY37" fmla="*/ 5211 h 10048"/>
                <a:gd name="connsiteX38" fmla="*/ 1024 w 9982"/>
                <a:gd name="connsiteY38" fmla="*/ 5494 h 10048"/>
                <a:gd name="connsiteX39" fmla="*/ 902 w 9982"/>
                <a:gd name="connsiteY39" fmla="*/ 5782 h 10048"/>
                <a:gd name="connsiteX40" fmla="*/ 803 w 9982"/>
                <a:gd name="connsiteY40" fmla="*/ 6054 h 10048"/>
                <a:gd name="connsiteX41" fmla="*/ 703 w 9982"/>
                <a:gd name="connsiteY41" fmla="*/ 6332 h 10048"/>
                <a:gd name="connsiteX42" fmla="*/ 624 w 9982"/>
                <a:gd name="connsiteY42" fmla="*/ 6609 h 10048"/>
                <a:gd name="connsiteX43" fmla="*/ 546 w 9982"/>
                <a:gd name="connsiteY43" fmla="*/ 6871 h 10048"/>
                <a:gd name="connsiteX44" fmla="*/ 404 w 9982"/>
                <a:gd name="connsiteY44" fmla="*/ 7395 h 10048"/>
                <a:gd name="connsiteX45" fmla="*/ 294 w 9982"/>
                <a:gd name="connsiteY45" fmla="*/ 7885 h 10048"/>
                <a:gd name="connsiteX46" fmla="*/ 205 w 9982"/>
                <a:gd name="connsiteY46" fmla="*/ 8345 h 10048"/>
                <a:gd name="connsiteX47" fmla="*/ 131 w 9982"/>
                <a:gd name="connsiteY47" fmla="*/ 8751 h 10048"/>
                <a:gd name="connsiteX48" fmla="*/ 84 w 9982"/>
                <a:gd name="connsiteY48" fmla="*/ 9130 h 10048"/>
                <a:gd name="connsiteX49" fmla="*/ 42 w 9982"/>
                <a:gd name="connsiteY49" fmla="*/ 9449 h 10048"/>
                <a:gd name="connsiteX50" fmla="*/ 10 w 9982"/>
                <a:gd name="connsiteY50" fmla="*/ 9898 h 10048"/>
                <a:gd name="connsiteX51" fmla="*/ 0 w 9982"/>
                <a:gd name="connsiteY51" fmla="*/ 10048 h 10048"/>
                <a:gd name="connsiteX0" fmla="*/ 10000 w 10000"/>
                <a:gd name="connsiteY0" fmla="*/ 0 h 10000"/>
                <a:gd name="connsiteX1" fmla="*/ 9471 w 10000"/>
                <a:gd name="connsiteY1" fmla="*/ 22 h 10000"/>
                <a:gd name="connsiteX2" fmla="*/ 8929 w 10000"/>
                <a:gd name="connsiteY2" fmla="*/ 59 h 10000"/>
                <a:gd name="connsiteX3" fmla="*/ 8656 w 10000"/>
                <a:gd name="connsiteY3" fmla="*/ 70 h 10000"/>
                <a:gd name="connsiteX4" fmla="*/ 8382 w 10000"/>
                <a:gd name="connsiteY4" fmla="*/ 80 h 10000"/>
                <a:gd name="connsiteX5" fmla="*/ 8114 w 10000"/>
                <a:gd name="connsiteY5" fmla="*/ 91 h 10000"/>
                <a:gd name="connsiteX6" fmla="*/ 7841 w 10000"/>
                <a:gd name="connsiteY6" fmla="*/ 122 h 10000"/>
                <a:gd name="connsiteX7" fmla="*/ 7568 w 10000"/>
                <a:gd name="connsiteY7" fmla="*/ 154 h 10000"/>
                <a:gd name="connsiteX8" fmla="*/ 7310 w 10000"/>
                <a:gd name="connsiteY8" fmla="*/ 192 h 10000"/>
                <a:gd name="connsiteX9" fmla="*/ 7037 w 10000"/>
                <a:gd name="connsiteY9" fmla="*/ 245 h 10000"/>
                <a:gd name="connsiteX10" fmla="*/ 6773 w 10000"/>
                <a:gd name="connsiteY10" fmla="*/ 304 h 10000"/>
                <a:gd name="connsiteX11" fmla="*/ 6505 w 10000"/>
                <a:gd name="connsiteY11" fmla="*/ 367 h 10000"/>
                <a:gd name="connsiteX12" fmla="*/ 6242 w 10000"/>
                <a:gd name="connsiteY12" fmla="*/ 436 h 10000"/>
                <a:gd name="connsiteX13" fmla="*/ 5990 w 10000"/>
                <a:gd name="connsiteY13" fmla="*/ 526 h 10000"/>
                <a:gd name="connsiteX14" fmla="*/ 5727 w 10000"/>
                <a:gd name="connsiteY14" fmla="*/ 622 h 10000"/>
                <a:gd name="connsiteX15" fmla="*/ 5475 w 10000"/>
                <a:gd name="connsiteY15" fmla="*/ 724 h 10000"/>
                <a:gd name="connsiteX16" fmla="*/ 5227 w 10000"/>
                <a:gd name="connsiteY16" fmla="*/ 835 h 10000"/>
                <a:gd name="connsiteX17" fmla="*/ 4974 w 10000"/>
                <a:gd name="connsiteY17" fmla="*/ 945 h 10000"/>
                <a:gd name="connsiteX18" fmla="*/ 4721 w 10000"/>
                <a:gd name="connsiteY18" fmla="*/ 1079 h 10000"/>
                <a:gd name="connsiteX19" fmla="*/ 4480 w 10000"/>
                <a:gd name="connsiteY19" fmla="*/ 1222 h 10000"/>
                <a:gd name="connsiteX20" fmla="*/ 4249 w 10000"/>
                <a:gd name="connsiteY20" fmla="*/ 1370 h 10000"/>
                <a:gd name="connsiteX21" fmla="*/ 4007 w 10000"/>
                <a:gd name="connsiteY21" fmla="*/ 1536 h 10000"/>
                <a:gd name="connsiteX22" fmla="*/ 3776 w 10000"/>
                <a:gd name="connsiteY22" fmla="*/ 1706 h 10000"/>
                <a:gd name="connsiteX23" fmla="*/ 3555 w 10000"/>
                <a:gd name="connsiteY23" fmla="*/ 1892 h 10000"/>
                <a:gd name="connsiteX24" fmla="*/ 3324 w 10000"/>
                <a:gd name="connsiteY24" fmla="*/ 2083 h 10000"/>
                <a:gd name="connsiteX25" fmla="*/ 3114 w 10000"/>
                <a:gd name="connsiteY25" fmla="*/ 2285 h 10000"/>
                <a:gd name="connsiteX26" fmla="*/ 2892 w 10000"/>
                <a:gd name="connsiteY26" fmla="*/ 2514 h 10000"/>
                <a:gd name="connsiteX27" fmla="*/ 2687 w 10000"/>
                <a:gd name="connsiteY27" fmla="*/ 2747 h 10000"/>
                <a:gd name="connsiteX28" fmla="*/ 2476 w 10000"/>
                <a:gd name="connsiteY28" fmla="*/ 2981 h 10000"/>
                <a:gd name="connsiteX29" fmla="*/ 2287 w 10000"/>
                <a:gd name="connsiteY29" fmla="*/ 3230 h 10000"/>
                <a:gd name="connsiteX30" fmla="*/ 2093 w 10000"/>
                <a:gd name="connsiteY30" fmla="*/ 3507 h 10000"/>
                <a:gd name="connsiteX31" fmla="*/ 1903 w 10000"/>
                <a:gd name="connsiteY31" fmla="*/ 3784 h 10000"/>
                <a:gd name="connsiteX32" fmla="*/ 1730 w 10000"/>
                <a:gd name="connsiteY32" fmla="*/ 4055 h 10000"/>
                <a:gd name="connsiteX33" fmla="*/ 1573 w 10000"/>
                <a:gd name="connsiteY33" fmla="*/ 4341 h 10000"/>
                <a:gd name="connsiteX34" fmla="*/ 1421 w 10000"/>
                <a:gd name="connsiteY34" fmla="*/ 4617 h 10000"/>
                <a:gd name="connsiteX35" fmla="*/ 1278 w 10000"/>
                <a:gd name="connsiteY35" fmla="*/ 4898 h 10000"/>
                <a:gd name="connsiteX36" fmla="*/ 1147 w 10000"/>
                <a:gd name="connsiteY36" fmla="*/ 5186 h 10000"/>
                <a:gd name="connsiteX37" fmla="*/ 1026 w 10000"/>
                <a:gd name="connsiteY37" fmla="*/ 5468 h 10000"/>
                <a:gd name="connsiteX38" fmla="*/ 904 w 10000"/>
                <a:gd name="connsiteY38" fmla="*/ 5754 h 10000"/>
                <a:gd name="connsiteX39" fmla="*/ 804 w 10000"/>
                <a:gd name="connsiteY39" fmla="*/ 6025 h 10000"/>
                <a:gd name="connsiteX40" fmla="*/ 704 w 10000"/>
                <a:gd name="connsiteY40" fmla="*/ 6302 h 10000"/>
                <a:gd name="connsiteX41" fmla="*/ 625 w 10000"/>
                <a:gd name="connsiteY41" fmla="*/ 6577 h 10000"/>
                <a:gd name="connsiteX42" fmla="*/ 547 w 10000"/>
                <a:gd name="connsiteY42" fmla="*/ 6838 h 10000"/>
                <a:gd name="connsiteX43" fmla="*/ 405 w 10000"/>
                <a:gd name="connsiteY43" fmla="*/ 7360 h 10000"/>
                <a:gd name="connsiteX44" fmla="*/ 295 w 10000"/>
                <a:gd name="connsiteY44" fmla="*/ 7847 h 10000"/>
                <a:gd name="connsiteX45" fmla="*/ 205 w 10000"/>
                <a:gd name="connsiteY45" fmla="*/ 8305 h 10000"/>
                <a:gd name="connsiteX46" fmla="*/ 131 w 10000"/>
                <a:gd name="connsiteY46" fmla="*/ 8709 h 10000"/>
                <a:gd name="connsiteX47" fmla="*/ 84 w 10000"/>
                <a:gd name="connsiteY47" fmla="*/ 9086 h 10000"/>
                <a:gd name="connsiteX48" fmla="*/ 42 w 10000"/>
                <a:gd name="connsiteY48" fmla="*/ 9404 h 10000"/>
                <a:gd name="connsiteX49" fmla="*/ 10 w 10000"/>
                <a:gd name="connsiteY49" fmla="*/ 9851 h 10000"/>
                <a:gd name="connsiteX50" fmla="*/ 0 w 10000"/>
                <a:gd name="connsiteY50" fmla="*/ 10000 h 10000"/>
                <a:gd name="connsiteX0" fmla="*/ 10000 w 10000"/>
                <a:gd name="connsiteY0" fmla="*/ 0 h 10000"/>
                <a:gd name="connsiteX1" fmla="*/ 9471 w 10000"/>
                <a:gd name="connsiteY1" fmla="*/ 22 h 10000"/>
                <a:gd name="connsiteX2" fmla="*/ 8929 w 10000"/>
                <a:gd name="connsiteY2" fmla="*/ 11 h 10000"/>
                <a:gd name="connsiteX3" fmla="*/ 8656 w 10000"/>
                <a:gd name="connsiteY3" fmla="*/ 70 h 10000"/>
                <a:gd name="connsiteX4" fmla="*/ 8382 w 10000"/>
                <a:gd name="connsiteY4" fmla="*/ 80 h 10000"/>
                <a:gd name="connsiteX5" fmla="*/ 8114 w 10000"/>
                <a:gd name="connsiteY5" fmla="*/ 91 h 10000"/>
                <a:gd name="connsiteX6" fmla="*/ 7841 w 10000"/>
                <a:gd name="connsiteY6" fmla="*/ 122 h 10000"/>
                <a:gd name="connsiteX7" fmla="*/ 7568 w 10000"/>
                <a:gd name="connsiteY7" fmla="*/ 154 h 10000"/>
                <a:gd name="connsiteX8" fmla="*/ 7310 w 10000"/>
                <a:gd name="connsiteY8" fmla="*/ 192 h 10000"/>
                <a:gd name="connsiteX9" fmla="*/ 7037 w 10000"/>
                <a:gd name="connsiteY9" fmla="*/ 245 h 10000"/>
                <a:gd name="connsiteX10" fmla="*/ 6773 w 10000"/>
                <a:gd name="connsiteY10" fmla="*/ 304 h 10000"/>
                <a:gd name="connsiteX11" fmla="*/ 6505 w 10000"/>
                <a:gd name="connsiteY11" fmla="*/ 367 h 10000"/>
                <a:gd name="connsiteX12" fmla="*/ 6242 w 10000"/>
                <a:gd name="connsiteY12" fmla="*/ 436 h 10000"/>
                <a:gd name="connsiteX13" fmla="*/ 5990 w 10000"/>
                <a:gd name="connsiteY13" fmla="*/ 526 h 10000"/>
                <a:gd name="connsiteX14" fmla="*/ 5727 w 10000"/>
                <a:gd name="connsiteY14" fmla="*/ 622 h 10000"/>
                <a:gd name="connsiteX15" fmla="*/ 5475 w 10000"/>
                <a:gd name="connsiteY15" fmla="*/ 724 h 10000"/>
                <a:gd name="connsiteX16" fmla="*/ 5227 w 10000"/>
                <a:gd name="connsiteY16" fmla="*/ 835 h 10000"/>
                <a:gd name="connsiteX17" fmla="*/ 4974 w 10000"/>
                <a:gd name="connsiteY17" fmla="*/ 945 h 10000"/>
                <a:gd name="connsiteX18" fmla="*/ 4721 w 10000"/>
                <a:gd name="connsiteY18" fmla="*/ 1079 h 10000"/>
                <a:gd name="connsiteX19" fmla="*/ 4480 w 10000"/>
                <a:gd name="connsiteY19" fmla="*/ 1222 h 10000"/>
                <a:gd name="connsiteX20" fmla="*/ 4249 w 10000"/>
                <a:gd name="connsiteY20" fmla="*/ 1370 h 10000"/>
                <a:gd name="connsiteX21" fmla="*/ 4007 w 10000"/>
                <a:gd name="connsiteY21" fmla="*/ 1536 h 10000"/>
                <a:gd name="connsiteX22" fmla="*/ 3776 w 10000"/>
                <a:gd name="connsiteY22" fmla="*/ 1706 h 10000"/>
                <a:gd name="connsiteX23" fmla="*/ 3555 w 10000"/>
                <a:gd name="connsiteY23" fmla="*/ 1892 h 10000"/>
                <a:gd name="connsiteX24" fmla="*/ 3324 w 10000"/>
                <a:gd name="connsiteY24" fmla="*/ 2083 h 10000"/>
                <a:gd name="connsiteX25" fmla="*/ 3114 w 10000"/>
                <a:gd name="connsiteY25" fmla="*/ 2285 h 10000"/>
                <a:gd name="connsiteX26" fmla="*/ 2892 w 10000"/>
                <a:gd name="connsiteY26" fmla="*/ 2514 h 10000"/>
                <a:gd name="connsiteX27" fmla="*/ 2687 w 10000"/>
                <a:gd name="connsiteY27" fmla="*/ 2747 h 10000"/>
                <a:gd name="connsiteX28" fmla="*/ 2476 w 10000"/>
                <a:gd name="connsiteY28" fmla="*/ 2981 h 10000"/>
                <a:gd name="connsiteX29" fmla="*/ 2287 w 10000"/>
                <a:gd name="connsiteY29" fmla="*/ 3230 h 10000"/>
                <a:gd name="connsiteX30" fmla="*/ 2093 w 10000"/>
                <a:gd name="connsiteY30" fmla="*/ 3507 h 10000"/>
                <a:gd name="connsiteX31" fmla="*/ 1903 w 10000"/>
                <a:gd name="connsiteY31" fmla="*/ 3784 h 10000"/>
                <a:gd name="connsiteX32" fmla="*/ 1730 w 10000"/>
                <a:gd name="connsiteY32" fmla="*/ 4055 h 10000"/>
                <a:gd name="connsiteX33" fmla="*/ 1573 w 10000"/>
                <a:gd name="connsiteY33" fmla="*/ 4341 h 10000"/>
                <a:gd name="connsiteX34" fmla="*/ 1421 w 10000"/>
                <a:gd name="connsiteY34" fmla="*/ 4617 h 10000"/>
                <a:gd name="connsiteX35" fmla="*/ 1278 w 10000"/>
                <a:gd name="connsiteY35" fmla="*/ 4898 h 10000"/>
                <a:gd name="connsiteX36" fmla="*/ 1147 w 10000"/>
                <a:gd name="connsiteY36" fmla="*/ 5186 h 10000"/>
                <a:gd name="connsiteX37" fmla="*/ 1026 w 10000"/>
                <a:gd name="connsiteY37" fmla="*/ 5468 h 10000"/>
                <a:gd name="connsiteX38" fmla="*/ 904 w 10000"/>
                <a:gd name="connsiteY38" fmla="*/ 5754 h 10000"/>
                <a:gd name="connsiteX39" fmla="*/ 804 w 10000"/>
                <a:gd name="connsiteY39" fmla="*/ 6025 h 10000"/>
                <a:gd name="connsiteX40" fmla="*/ 704 w 10000"/>
                <a:gd name="connsiteY40" fmla="*/ 6302 h 10000"/>
                <a:gd name="connsiteX41" fmla="*/ 625 w 10000"/>
                <a:gd name="connsiteY41" fmla="*/ 6577 h 10000"/>
                <a:gd name="connsiteX42" fmla="*/ 547 w 10000"/>
                <a:gd name="connsiteY42" fmla="*/ 6838 h 10000"/>
                <a:gd name="connsiteX43" fmla="*/ 405 w 10000"/>
                <a:gd name="connsiteY43" fmla="*/ 7360 h 10000"/>
                <a:gd name="connsiteX44" fmla="*/ 295 w 10000"/>
                <a:gd name="connsiteY44" fmla="*/ 7847 h 10000"/>
                <a:gd name="connsiteX45" fmla="*/ 205 w 10000"/>
                <a:gd name="connsiteY45" fmla="*/ 8305 h 10000"/>
                <a:gd name="connsiteX46" fmla="*/ 131 w 10000"/>
                <a:gd name="connsiteY46" fmla="*/ 8709 h 10000"/>
                <a:gd name="connsiteX47" fmla="*/ 84 w 10000"/>
                <a:gd name="connsiteY47" fmla="*/ 9086 h 10000"/>
                <a:gd name="connsiteX48" fmla="*/ 42 w 10000"/>
                <a:gd name="connsiteY48" fmla="*/ 9404 h 10000"/>
                <a:gd name="connsiteX49" fmla="*/ 10 w 10000"/>
                <a:gd name="connsiteY49" fmla="*/ 9851 h 10000"/>
                <a:gd name="connsiteX50" fmla="*/ 0 w 10000"/>
                <a:gd name="connsiteY50" fmla="*/ 10000 h 10000"/>
                <a:gd name="connsiteX0" fmla="*/ 10000 w 10000"/>
                <a:gd name="connsiteY0" fmla="*/ 0 h 10000"/>
                <a:gd name="connsiteX1" fmla="*/ 9471 w 10000"/>
                <a:gd name="connsiteY1" fmla="*/ 22 h 10000"/>
                <a:gd name="connsiteX2" fmla="*/ 8929 w 10000"/>
                <a:gd name="connsiteY2" fmla="*/ 11 h 10000"/>
                <a:gd name="connsiteX3" fmla="*/ 8620 w 10000"/>
                <a:gd name="connsiteY3" fmla="*/ 22 h 10000"/>
                <a:gd name="connsiteX4" fmla="*/ 8382 w 10000"/>
                <a:gd name="connsiteY4" fmla="*/ 80 h 10000"/>
                <a:gd name="connsiteX5" fmla="*/ 8114 w 10000"/>
                <a:gd name="connsiteY5" fmla="*/ 91 h 10000"/>
                <a:gd name="connsiteX6" fmla="*/ 7841 w 10000"/>
                <a:gd name="connsiteY6" fmla="*/ 122 h 10000"/>
                <a:gd name="connsiteX7" fmla="*/ 7568 w 10000"/>
                <a:gd name="connsiteY7" fmla="*/ 154 h 10000"/>
                <a:gd name="connsiteX8" fmla="*/ 7310 w 10000"/>
                <a:gd name="connsiteY8" fmla="*/ 192 h 10000"/>
                <a:gd name="connsiteX9" fmla="*/ 7037 w 10000"/>
                <a:gd name="connsiteY9" fmla="*/ 245 h 10000"/>
                <a:gd name="connsiteX10" fmla="*/ 6773 w 10000"/>
                <a:gd name="connsiteY10" fmla="*/ 304 h 10000"/>
                <a:gd name="connsiteX11" fmla="*/ 6505 w 10000"/>
                <a:gd name="connsiteY11" fmla="*/ 367 h 10000"/>
                <a:gd name="connsiteX12" fmla="*/ 6242 w 10000"/>
                <a:gd name="connsiteY12" fmla="*/ 436 h 10000"/>
                <a:gd name="connsiteX13" fmla="*/ 5990 w 10000"/>
                <a:gd name="connsiteY13" fmla="*/ 526 h 10000"/>
                <a:gd name="connsiteX14" fmla="*/ 5727 w 10000"/>
                <a:gd name="connsiteY14" fmla="*/ 622 h 10000"/>
                <a:gd name="connsiteX15" fmla="*/ 5475 w 10000"/>
                <a:gd name="connsiteY15" fmla="*/ 724 h 10000"/>
                <a:gd name="connsiteX16" fmla="*/ 5227 w 10000"/>
                <a:gd name="connsiteY16" fmla="*/ 835 h 10000"/>
                <a:gd name="connsiteX17" fmla="*/ 4974 w 10000"/>
                <a:gd name="connsiteY17" fmla="*/ 945 h 10000"/>
                <a:gd name="connsiteX18" fmla="*/ 4721 w 10000"/>
                <a:gd name="connsiteY18" fmla="*/ 1079 h 10000"/>
                <a:gd name="connsiteX19" fmla="*/ 4480 w 10000"/>
                <a:gd name="connsiteY19" fmla="*/ 1222 h 10000"/>
                <a:gd name="connsiteX20" fmla="*/ 4249 w 10000"/>
                <a:gd name="connsiteY20" fmla="*/ 1370 h 10000"/>
                <a:gd name="connsiteX21" fmla="*/ 4007 w 10000"/>
                <a:gd name="connsiteY21" fmla="*/ 1536 h 10000"/>
                <a:gd name="connsiteX22" fmla="*/ 3776 w 10000"/>
                <a:gd name="connsiteY22" fmla="*/ 1706 h 10000"/>
                <a:gd name="connsiteX23" fmla="*/ 3555 w 10000"/>
                <a:gd name="connsiteY23" fmla="*/ 1892 h 10000"/>
                <a:gd name="connsiteX24" fmla="*/ 3324 w 10000"/>
                <a:gd name="connsiteY24" fmla="*/ 2083 h 10000"/>
                <a:gd name="connsiteX25" fmla="*/ 3114 w 10000"/>
                <a:gd name="connsiteY25" fmla="*/ 2285 h 10000"/>
                <a:gd name="connsiteX26" fmla="*/ 2892 w 10000"/>
                <a:gd name="connsiteY26" fmla="*/ 2514 h 10000"/>
                <a:gd name="connsiteX27" fmla="*/ 2687 w 10000"/>
                <a:gd name="connsiteY27" fmla="*/ 2747 h 10000"/>
                <a:gd name="connsiteX28" fmla="*/ 2476 w 10000"/>
                <a:gd name="connsiteY28" fmla="*/ 2981 h 10000"/>
                <a:gd name="connsiteX29" fmla="*/ 2287 w 10000"/>
                <a:gd name="connsiteY29" fmla="*/ 3230 h 10000"/>
                <a:gd name="connsiteX30" fmla="*/ 2093 w 10000"/>
                <a:gd name="connsiteY30" fmla="*/ 3507 h 10000"/>
                <a:gd name="connsiteX31" fmla="*/ 1903 w 10000"/>
                <a:gd name="connsiteY31" fmla="*/ 3784 h 10000"/>
                <a:gd name="connsiteX32" fmla="*/ 1730 w 10000"/>
                <a:gd name="connsiteY32" fmla="*/ 4055 h 10000"/>
                <a:gd name="connsiteX33" fmla="*/ 1573 w 10000"/>
                <a:gd name="connsiteY33" fmla="*/ 4341 h 10000"/>
                <a:gd name="connsiteX34" fmla="*/ 1421 w 10000"/>
                <a:gd name="connsiteY34" fmla="*/ 4617 h 10000"/>
                <a:gd name="connsiteX35" fmla="*/ 1278 w 10000"/>
                <a:gd name="connsiteY35" fmla="*/ 4898 h 10000"/>
                <a:gd name="connsiteX36" fmla="*/ 1147 w 10000"/>
                <a:gd name="connsiteY36" fmla="*/ 5186 h 10000"/>
                <a:gd name="connsiteX37" fmla="*/ 1026 w 10000"/>
                <a:gd name="connsiteY37" fmla="*/ 5468 h 10000"/>
                <a:gd name="connsiteX38" fmla="*/ 904 w 10000"/>
                <a:gd name="connsiteY38" fmla="*/ 5754 h 10000"/>
                <a:gd name="connsiteX39" fmla="*/ 804 w 10000"/>
                <a:gd name="connsiteY39" fmla="*/ 6025 h 10000"/>
                <a:gd name="connsiteX40" fmla="*/ 704 w 10000"/>
                <a:gd name="connsiteY40" fmla="*/ 6302 h 10000"/>
                <a:gd name="connsiteX41" fmla="*/ 625 w 10000"/>
                <a:gd name="connsiteY41" fmla="*/ 6577 h 10000"/>
                <a:gd name="connsiteX42" fmla="*/ 547 w 10000"/>
                <a:gd name="connsiteY42" fmla="*/ 6838 h 10000"/>
                <a:gd name="connsiteX43" fmla="*/ 405 w 10000"/>
                <a:gd name="connsiteY43" fmla="*/ 7360 h 10000"/>
                <a:gd name="connsiteX44" fmla="*/ 295 w 10000"/>
                <a:gd name="connsiteY44" fmla="*/ 7847 h 10000"/>
                <a:gd name="connsiteX45" fmla="*/ 205 w 10000"/>
                <a:gd name="connsiteY45" fmla="*/ 8305 h 10000"/>
                <a:gd name="connsiteX46" fmla="*/ 131 w 10000"/>
                <a:gd name="connsiteY46" fmla="*/ 8709 h 10000"/>
                <a:gd name="connsiteX47" fmla="*/ 84 w 10000"/>
                <a:gd name="connsiteY47" fmla="*/ 9086 h 10000"/>
                <a:gd name="connsiteX48" fmla="*/ 42 w 10000"/>
                <a:gd name="connsiteY48" fmla="*/ 9404 h 10000"/>
                <a:gd name="connsiteX49" fmla="*/ 10 w 10000"/>
                <a:gd name="connsiteY49" fmla="*/ 9851 h 10000"/>
                <a:gd name="connsiteX50" fmla="*/ 0 w 10000"/>
                <a:gd name="connsiteY50" fmla="*/ 10000 h 10000"/>
                <a:gd name="connsiteX0" fmla="*/ 10000 w 10000"/>
                <a:gd name="connsiteY0" fmla="*/ 26 h 10026"/>
                <a:gd name="connsiteX1" fmla="*/ 9471 w 10000"/>
                <a:gd name="connsiteY1" fmla="*/ 0 h 10026"/>
                <a:gd name="connsiteX2" fmla="*/ 8929 w 10000"/>
                <a:gd name="connsiteY2" fmla="*/ 37 h 10026"/>
                <a:gd name="connsiteX3" fmla="*/ 8620 w 10000"/>
                <a:gd name="connsiteY3" fmla="*/ 48 h 10026"/>
                <a:gd name="connsiteX4" fmla="*/ 8382 w 10000"/>
                <a:gd name="connsiteY4" fmla="*/ 106 h 10026"/>
                <a:gd name="connsiteX5" fmla="*/ 8114 w 10000"/>
                <a:gd name="connsiteY5" fmla="*/ 117 h 10026"/>
                <a:gd name="connsiteX6" fmla="*/ 7841 w 10000"/>
                <a:gd name="connsiteY6" fmla="*/ 148 h 10026"/>
                <a:gd name="connsiteX7" fmla="*/ 7568 w 10000"/>
                <a:gd name="connsiteY7" fmla="*/ 180 h 10026"/>
                <a:gd name="connsiteX8" fmla="*/ 7310 w 10000"/>
                <a:gd name="connsiteY8" fmla="*/ 218 h 10026"/>
                <a:gd name="connsiteX9" fmla="*/ 7037 w 10000"/>
                <a:gd name="connsiteY9" fmla="*/ 271 h 10026"/>
                <a:gd name="connsiteX10" fmla="*/ 6773 w 10000"/>
                <a:gd name="connsiteY10" fmla="*/ 330 h 10026"/>
                <a:gd name="connsiteX11" fmla="*/ 6505 w 10000"/>
                <a:gd name="connsiteY11" fmla="*/ 393 h 10026"/>
                <a:gd name="connsiteX12" fmla="*/ 6242 w 10000"/>
                <a:gd name="connsiteY12" fmla="*/ 462 h 10026"/>
                <a:gd name="connsiteX13" fmla="*/ 5990 w 10000"/>
                <a:gd name="connsiteY13" fmla="*/ 552 h 10026"/>
                <a:gd name="connsiteX14" fmla="*/ 5727 w 10000"/>
                <a:gd name="connsiteY14" fmla="*/ 648 h 10026"/>
                <a:gd name="connsiteX15" fmla="*/ 5475 w 10000"/>
                <a:gd name="connsiteY15" fmla="*/ 750 h 10026"/>
                <a:gd name="connsiteX16" fmla="*/ 5227 w 10000"/>
                <a:gd name="connsiteY16" fmla="*/ 861 h 10026"/>
                <a:gd name="connsiteX17" fmla="*/ 4974 w 10000"/>
                <a:gd name="connsiteY17" fmla="*/ 971 h 10026"/>
                <a:gd name="connsiteX18" fmla="*/ 4721 w 10000"/>
                <a:gd name="connsiteY18" fmla="*/ 1105 h 10026"/>
                <a:gd name="connsiteX19" fmla="*/ 4480 w 10000"/>
                <a:gd name="connsiteY19" fmla="*/ 1248 h 10026"/>
                <a:gd name="connsiteX20" fmla="*/ 4249 w 10000"/>
                <a:gd name="connsiteY20" fmla="*/ 1396 h 10026"/>
                <a:gd name="connsiteX21" fmla="*/ 4007 w 10000"/>
                <a:gd name="connsiteY21" fmla="*/ 1562 h 10026"/>
                <a:gd name="connsiteX22" fmla="*/ 3776 w 10000"/>
                <a:gd name="connsiteY22" fmla="*/ 1732 h 10026"/>
                <a:gd name="connsiteX23" fmla="*/ 3555 w 10000"/>
                <a:gd name="connsiteY23" fmla="*/ 1918 h 10026"/>
                <a:gd name="connsiteX24" fmla="*/ 3324 w 10000"/>
                <a:gd name="connsiteY24" fmla="*/ 2109 h 10026"/>
                <a:gd name="connsiteX25" fmla="*/ 3114 w 10000"/>
                <a:gd name="connsiteY25" fmla="*/ 2311 h 10026"/>
                <a:gd name="connsiteX26" fmla="*/ 2892 w 10000"/>
                <a:gd name="connsiteY26" fmla="*/ 2540 h 10026"/>
                <a:gd name="connsiteX27" fmla="*/ 2687 w 10000"/>
                <a:gd name="connsiteY27" fmla="*/ 2773 h 10026"/>
                <a:gd name="connsiteX28" fmla="*/ 2476 w 10000"/>
                <a:gd name="connsiteY28" fmla="*/ 3007 h 10026"/>
                <a:gd name="connsiteX29" fmla="*/ 2287 w 10000"/>
                <a:gd name="connsiteY29" fmla="*/ 3256 h 10026"/>
                <a:gd name="connsiteX30" fmla="*/ 2093 w 10000"/>
                <a:gd name="connsiteY30" fmla="*/ 3533 h 10026"/>
                <a:gd name="connsiteX31" fmla="*/ 1903 w 10000"/>
                <a:gd name="connsiteY31" fmla="*/ 3810 h 10026"/>
                <a:gd name="connsiteX32" fmla="*/ 1730 w 10000"/>
                <a:gd name="connsiteY32" fmla="*/ 4081 h 10026"/>
                <a:gd name="connsiteX33" fmla="*/ 1573 w 10000"/>
                <a:gd name="connsiteY33" fmla="*/ 4367 h 10026"/>
                <a:gd name="connsiteX34" fmla="*/ 1421 w 10000"/>
                <a:gd name="connsiteY34" fmla="*/ 4643 h 10026"/>
                <a:gd name="connsiteX35" fmla="*/ 1278 w 10000"/>
                <a:gd name="connsiteY35" fmla="*/ 4924 h 10026"/>
                <a:gd name="connsiteX36" fmla="*/ 1147 w 10000"/>
                <a:gd name="connsiteY36" fmla="*/ 5212 h 10026"/>
                <a:gd name="connsiteX37" fmla="*/ 1026 w 10000"/>
                <a:gd name="connsiteY37" fmla="*/ 5494 h 10026"/>
                <a:gd name="connsiteX38" fmla="*/ 904 w 10000"/>
                <a:gd name="connsiteY38" fmla="*/ 5780 h 10026"/>
                <a:gd name="connsiteX39" fmla="*/ 804 w 10000"/>
                <a:gd name="connsiteY39" fmla="*/ 6051 h 10026"/>
                <a:gd name="connsiteX40" fmla="*/ 704 w 10000"/>
                <a:gd name="connsiteY40" fmla="*/ 6328 h 10026"/>
                <a:gd name="connsiteX41" fmla="*/ 625 w 10000"/>
                <a:gd name="connsiteY41" fmla="*/ 6603 h 10026"/>
                <a:gd name="connsiteX42" fmla="*/ 547 w 10000"/>
                <a:gd name="connsiteY42" fmla="*/ 6864 h 10026"/>
                <a:gd name="connsiteX43" fmla="*/ 405 w 10000"/>
                <a:gd name="connsiteY43" fmla="*/ 7386 h 10026"/>
                <a:gd name="connsiteX44" fmla="*/ 295 w 10000"/>
                <a:gd name="connsiteY44" fmla="*/ 7873 h 10026"/>
                <a:gd name="connsiteX45" fmla="*/ 205 w 10000"/>
                <a:gd name="connsiteY45" fmla="*/ 8331 h 10026"/>
                <a:gd name="connsiteX46" fmla="*/ 131 w 10000"/>
                <a:gd name="connsiteY46" fmla="*/ 8735 h 10026"/>
                <a:gd name="connsiteX47" fmla="*/ 84 w 10000"/>
                <a:gd name="connsiteY47" fmla="*/ 9112 h 10026"/>
                <a:gd name="connsiteX48" fmla="*/ 42 w 10000"/>
                <a:gd name="connsiteY48" fmla="*/ 9430 h 10026"/>
                <a:gd name="connsiteX49" fmla="*/ 10 w 10000"/>
                <a:gd name="connsiteY49" fmla="*/ 9877 h 10026"/>
                <a:gd name="connsiteX50" fmla="*/ 0 w 10000"/>
                <a:gd name="connsiteY50" fmla="*/ 10026 h 10026"/>
                <a:gd name="connsiteX0" fmla="*/ 10000 w 10000"/>
                <a:gd name="connsiteY0" fmla="*/ 26 h 10026"/>
                <a:gd name="connsiteX1" fmla="*/ 9471 w 10000"/>
                <a:gd name="connsiteY1" fmla="*/ 0 h 10026"/>
                <a:gd name="connsiteX2" fmla="*/ 8929 w 10000"/>
                <a:gd name="connsiteY2" fmla="*/ 37 h 10026"/>
                <a:gd name="connsiteX3" fmla="*/ 8382 w 10000"/>
                <a:gd name="connsiteY3" fmla="*/ 106 h 10026"/>
                <a:gd name="connsiteX4" fmla="*/ 8114 w 10000"/>
                <a:gd name="connsiteY4" fmla="*/ 117 h 10026"/>
                <a:gd name="connsiteX5" fmla="*/ 7841 w 10000"/>
                <a:gd name="connsiteY5" fmla="*/ 148 h 10026"/>
                <a:gd name="connsiteX6" fmla="*/ 7568 w 10000"/>
                <a:gd name="connsiteY6" fmla="*/ 180 h 10026"/>
                <a:gd name="connsiteX7" fmla="*/ 7310 w 10000"/>
                <a:gd name="connsiteY7" fmla="*/ 218 h 10026"/>
                <a:gd name="connsiteX8" fmla="*/ 7037 w 10000"/>
                <a:gd name="connsiteY8" fmla="*/ 271 h 10026"/>
                <a:gd name="connsiteX9" fmla="*/ 6773 w 10000"/>
                <a:gd name="connsiteY9" fmla="*/ 330 h 10026"/>
                <a:gd name="connsiteX10" fmla="*/ 6505 w 10000"/>
                <a:gd name="connsiteY10" fmla="*/ 393 h 10026"/>
                <a:gd name="connsiteX11" fmla="*/ 6242 w 10000"/>
                <a:gd name="connsiteY11" fmla="*/ 462 h 10026"/>
                <a:gd name="connsiteX12" fmla="*/ 5990 w 10000"/>
                <a:gd name="connsiteY12" fmla="*/ 552 h 10026"/>
                <a:gd name="connsiteX13" fmla="*/ 5727 w 10000"/>
                <a:gd name="connsiteY13" fmla="*/ 648 h 10026"/>
                <a:gd name="connsiteX14" fmla="*/ 5475 w 10000"/>
                <a:gd name="connsiteY14" fmla="*/ 750 h 10026"/>
                <a:gd name="connsiteX15" fmla="*/ 5227 w 10000"/>
                <a:gd name="connsiteY15" fmla="*/ 861 h 10026"/>
                <a:gd name="connsiteX16" fmla="*/ 4974 w 10000"/>
                <a:gd name="connsiteY16" fmla="*/ 971 h 10026"/>
                <a:gd name="connsiteX17" fmla="*/ 4721 w 10000"/>
                <a:gd name="connsiteY17" fmla="*/ 1105 h 10026"/>
                <a:gd name="connsiteX18" fmla="*/ 4480 w 10000"/>
                <a:gd name="connsiteY18" fmla="*/ 1248 h 10026"/>
                <a:gd name="connsiteX19" fmla="*/ 4249 w 10000"/>
                <a:gd name="connsiteY19" fmla="*/ 1396 h 10026"/>
                <a:gd name="connsiteX20" fmla="*/ 4007 w 10000"/>
                <a:gd name="connsiteY20" fmla="*/ 1562 h 10026"/>
                <a:gd name="connsiteX21" fmla="*/ 3776 w 10000"/>
                <a:gd name="connsiteY21" fmla="*/ 1732 h 10026"/>
                <a:gd name="connsiteX22" fmla="*/ 3555 w 10000"/>
                <a:gd name="connsiteY22" fmla="*/ 1918 h 10026"/>
                <a:gd name="connsiteX23" fmla="*/ 3324 w 10000"/>
                <a:gd name="connsiteY23" fmla="*/ 2109 h 10026"/>
                <a:gd name="connsiteX24" fmla="*/ 3114 w 10000"/>
                <a:gd name="connsiteY24" fmla="*/ 2311 h 10026"/>
                <a:gd name="connsiteX25" fmla="*/ 2892 w 10000"/>
                <a:gd name="connsiteY25" fmla="*/ 2540 h 10026"/>
                <a:gd name="connsiteX26" fmla="*/ 2687 w 10000"/>
                <a:gd name="connsiteY26" fmla="*/ 2773 h 10026"/>
                <a:gd name="connsiteX27" fmla="*/ 2476 w 10000"/>
                <a:gd name="connsiteY27" fmla="*/ 3007 h 10026"/>
                <a:gd name="connsiteX28" fmla="*/ 2287 w 10000"/>
                <a:gd name="connsiteY28" fmla="*/ 3256 h 10026"/>
                <a:gd name="connsiteX29" fmla="*/ 2093 w 10000"/>
                <a:gd name="connsiteY29" fmla="*/ 3533 h 10026"/>
                <a:gd name="connsiteX30" fmla="*/ 1903 w 10000"/>
                <a:gd name="connsiteY30" fmla="*/ 3810 h 10026"/>
                <a:gd name="connsiteX31" fmla="*/ 1730 w 10000"/>
                <a:gd name="connsiteY31" fmla="*/ 4081 h 10026"/>
                <a:gd name="connsiteX32" fmla="*/ 1573 w 10000"/>
                <a:gd name="connsiteY32" fmla="*/ 4367 h 10026"/>
                <a:gd name="connsiteX33" fmla="*/ 1421 w 10000"/>
                <a:gd name="connsiteY33" fmla="*/ 4643 h 10026"/>
                <a:gd name="connsiteX34" fmla="*/ 1278 w 10000"/>
                <a:gd name="connsiteY34" fmla="*/ 4924 h 10026"/>
                <a:gd name="connsiteX35" fmla="*/ 1147 w 10000"/>
                <a:gd name="connsiteY35" fmla="*/ 5212 h 10026"/>
                <a:gd name="connsiteX36" fmla="*/ 1026 w 10000"/>
                <a:gd name="connsiteY36" fmla="*/ 5494 h 10026"/>
                <a:gd name="connsiteX37" fmla="*/ 904 w 10000"/>
                <a:gd name="connsiteY37" fmla="*/ 5780 h 10026"/>
                <a:gd name="connsiteX38" fmla="*/ 804 w 10000"/>
                <a:gd name="connsiteY38" fmla="*/ 6051 h 10026"/>
                <a:gd name="connsiteX39" fmla="*/ 704 w 10000"/>
                <a:gd name="connsiteY39" fmla="*/ 6328 h 10026"/>
                <a:gd name="connsiteX40" fmla="*/ 625 w 10000"/>
                <a:gd name="connsiteY40" fmla="*/ 6603 h 10026"/>
                <a:gd name="connsiteX41" fmla="*/ 547 w 10000"/>
                <a:gd name="connsiteY41" fmla="*/ 6864 h 10026"/>
                <a:gd name="connsiteX42" fmla="*/ 405 w 10000"/>
                <a:gd name="connsiteY42" fmla="*/ 7386 h 10026"/>
                <a:gd name="connsiteX43" fmla="*/ 295 w 10000"/>
                <a:gd name="connsiteY43" fmla="*/ 7873 h 10026"/>
                <a:gd name="connsiteX44" fmla="*/ 205 w 10000"/>
                <a:gd name="connsiteY44" fmla="*/ 8331 h 10026"/>
                <a:gd name="connsiteX45" fmla="*/ 131 w 10000"/>
                <a:gd name="connsiteY45" fmla="*/ 8735 h 10026"/>
                <a:gd name="connsiteX46" fmla="*/ 84 w 10000"/>
                <a:gd name="connsiteY46" fmla="*/ 9112 h 10026"/>
                <a:gd name="connsiteX47" fmla="*/ 42 w 10000"/>
                <a:gd name="connsiteY47" fmla="*/ 9430 h 10026"/>
                <a:gd name="connsiteX48" fmla="*/ 10 w 10000"/>
                <a:gd name="connsiteY48" fmla="*/ 9877 h 10026"/>
                <a:gd name="connsiteX49" fmla="*/ 0 w 10000"/>
                <a:gd name="connsiteY49" fmla="*/ 10026 h 10026"/>
                <a:gd name="connsiteX0" fmla="*/ 10000 w 10000"/>
                <a:gd name="connsiteY0" fmla="*/ 26 h 10026"/>
                <a:gd name="connsiteX1" fmla="*/ 9471 w 10000"/>
                <a:gd name="connsiteY1" fmla="*/ 0 h 10026"/>
                <a:gd name="connsiteX2" fmla="*/ 8929 w 10000"/>
                <a:gd name="connsiteY2" fmla="*/ 37 h 10026"/>
                <a:gd name="connsiteX3" fmla="*/ 8418 w 10000"/>
                <a:gd name="connsiteY3" fmla="*/ 58 h 10026"/>
                <a:gd name="connsiteX4" fmla="*/ 8114 w 10000"/>
                <a:gd name="connsiteY4" fmla="*/ 117 h 10026"/>
                <a:gd name="connsiteX5" fmla="*/ 7841 w 10000"/>
                <a:gd name="connsiteY5" fmla="*/ 148 h 10026"/>
                <a:gd name="connsiteX6" fmla="*/ 7568 w 10000"/>
                <a:gd name="connsiteY6" fmla="*/ 180 h 10026"/>
                <a:gd name="connsiteX7" fmla="*/ 7310 w 10000"/>
                <a:gd name="connsiteY7" fmla="*/ 218 h 10026"/>
                <a:gd name="connsiteX8" fmla="*/ 7037 w 10000"/>
                <a:gd name="connsiteY8" fmla="*/ 271 h 10026"/>
                <a:gd name="connsiteX9" fmla="*/ 6773 w 10000"/>
                <a:gd name="connsiteY9" fmla="*/ 330 h 10026"/>
                <a:gd name="connsiteX10" fmla="*/ 6505 w 10000"/>
                <a:gd name="connsiteY10" fmla="*/ 393 h 10026"/>
                <a:gd name="connsiteX11" fmla="*/ 6242 w 10000"/>
                <a:gd name="connsiteY11" fmla="*/ 462 h 10026"/>
                <a:gd name="connsiteX12" fmla="*/ 5990 w 10000"/>
                <a:gd name="connsiteY12" fmla="*/ 552 h 10026"/>
                <a:gd name="connsiteX13" fmla="*/ 5727 w 10000"/>
                <a:gd name="connsiteY13" fmla="*/ 648 h 10026"/>
                <a:gd name="connsiteX14" fmla="*/ 5475 w 10000"/>
                <a:gd name="connsiteY14" fmla="*/ 750 h 10026"/>
                <a:gd name="connsiteX15" fmla="*/ 5227 w 10000"/>
                <a:gd name="connsiteY15" fmla="*/ 861 h 10026"/>
                <a:gd name="connsiteX16" fmla="*/ 4974 w 10000"/>
                <a:gd name="connsiteY16" fmla="*/ 971 h 10026"/>
                <a:gd name="connsiteX17" fmla="*/ 4721 w 10000"/>
                <a:gd name="connsiteY17" fmla="*/ 1105 h 10026"/>
                <a:gd name="connsiteX18" fmla="*/ 4480 w 10000"/>
                <a:gd name="connsiteY18" fmla="*/ 1248 h 10026"/>
                <a:gd name="connsiteX19" fmla="*/ 4249 w 10000"/>
                <a:gd name="connsiteY19" fmla="*/ 1396 h 10026"/>
                <a:gd name="connsiteX20" fmla="*/ 4007 w 10000"/>
                <a:gd name="connsiteY20" fmla="*/ 1562 h 10026"/>
                <a:gd name="connsiteX21" fmla="*/ 3776 w 10000"/>
                <a:gd name="connsiteY21" fmla="*/ 1732 h 10026"/>
                <a:gd name="connsiteX22" fmla="*/ 3555 w 10000"/>
                <a:gd name="connsiteY22" fmla="*/ 1918 h 10026"/>
                <a:gd name="connsiteX23" fmla="*/ 3324 w 10000"/>
                <a:gd name="connsiteY23" fmla="*/ 2109 h 10026"/>
                <a:gd name="connsiteX24" fmla="*/ 3114 w 10000"/>
                <a:gd name="connsiteY24" fmla="*/ 2311 h 10026"/>
                <a:gd name="connsiteX25" fmla="*/ 2892 w 10000"/>
                <a:gd name="connsiteY25" fmla="*/ 2540 h 10026"/>
                <a:gd name="connsiteX26" fmla="*/ 2687 w 10000"/>
                <a:gd name="connsiteY26" fmla="*/ 2773 h 10026"/>
                <a:gd name="connsiteX27" fmla="*/ 2476 w 10000"/>
                <a:gd name="connsiteY27" fmla="*/ 3007 h 10026"/>
                <a:gd name="connsiteX28" fmla="*/ 2287 w 10000"/>
                <a:gd name="connsiteY28" fmla="*/ 3256 h 10026"/>
                <a:gd name="connsiteX29" fmla="*/ 2093 w 10000"/>
                <a:gd name="connsiteY29" fmla="*/ 3533 h 10026"/>
                <a:gd name="connsiteX30" fmla="*/ 1903 w 10000"/>
                <a:gd name="connsiteY30" fmla="*/ 3810 h 10026"/>
                <a:gd name="connsiteX31" fmla="*/ 1730 w 10000"/>
                <a:gd name="connsiteY31" fmla="*/ 4081 h 10026"/>
                <a:gd name="connsiteX32" fmla="*/ 1573 w 10000"/>
                <a:gd name="connsiteY32" fmla="*/ 4367 h 10026"/>
                <a:gd name="connsiteX33" fmla="*/ 1421 w 10000"/>
                <a:gd name="connsiteY33" fmla="*/ 4643 h 10026"/>
                <a:gd name="connsiteX34" fmla="*/ 1278 w 10000"/>
                <a:gd name="connsiteY34" fmla="*/ 4924 h 10026"/>
                <a:gd name="connsiteX35" fmla="*/ 1147 w 10000"/>
                <a:gd name="connsiteY35" fmla="*/ 5212 h 10026"/>
                <a:gd name="connsiteX36" fmla="*/ 1026 w 10000"/>
                <a:gd name="connsiteY36" fmla="*/ 5494 h 10026"/>
                <a:gd name="connsiteX37" fmla="*/ 904 w 10000"/>
                <a:gd name="connsiteY37" fmla="*/ 5780 h 10026"/>
                <a:gd name="connsiteX38" fmla="*/ 804 w 10000"/>
                <a:gd name="connsiteY38" fmla="*/ 6051 h 10026"/>
                <a:gd name="connsiteX39" fmla="*/ 704 w 10000"/>
                <a:gd name="connsiteY39" fmla="*/ 6328 h 10026"/>
                <a:gd name="connsiteX40" fmla="*/ 625 w 10000"/>
                <a:gd name="connsiteY40" fmla="*/ 6603 h 10026"/>
                <a:gd name="connsiteX41" fmla="*/ 547 w 10000"/>
                <a:gd name="connsiteY41" fmla="*/ 6864 h 10026"/>
                <a:gd name="connsiteX42" fmla="*/ 405 w 10000"/>
                <a:gd name="connsiteY42" fmla="*/ 7386 h 10026"/>
                <a:gd name="connsiteX43" fmla="*/ 295 w 10000"/>
                <a:gd name="connsiteY43" fmla="*/ 7873 h 10026"/>
                <a:gd name="connsiteX44" fmla="*/ 205 w 10000"/>
                <a:gd name="connsiteY44" fmla="*/ 8331 h 10026"/>
                <a:gd name="connsiteX45" fmla="*/ 131 w 10000"/>
                <a:gd name="connsiteY45" fmla="*/ 8735 h 10026"/>
                <a:gd name="connsiteX46" fmla="*/ 84 w 10000"/>
                <a:gd name="connsiteY46" fmla="*/ 9112 h 10026"/>
                <a:gd name="connsiteX47" fmla="*/ 42 w 10000"/>
                <a:gd name="connsiteY47" fmla="*/ 9430 h 10026"/>
                <a:gd name="connsiteX48" fmla="*/ 10 w 10000"/>
                <a:gd name="connsiteY48" fmla="*/ 9877 h 10026"/>
                <a:gd name="connsiteX49" fmla="*/ 0 w 10000"/>
                <a:gd name="connsiteY49" fmla="*/ 10026 h 10026"/>
                <a:gd name="connsiteX0" fmla="*/ 10000 w 10000"/>
                <a:gd name="connsiteY0" fmla="*/ 26 h 10026"/>
                <a:gd name="connsiteX1" fmla="*/ 9471 w 10000"/>
                <a:gd name="connsiteY1" fmla="*/ 0 h 10026"/>
                <a:gd name="connsiteX2" fmla="*/ 8929 w 10000"/>
                <a:gd name="connsiteY2" fmla="*/ 37 h 10026"/>
                <a:gd name="connsiteX3" fmla="*/ 8436 w 10000"/>
                <a:gd name="connsiteY3" fmla="*/ 90 h 10026"/>
                <a:gd name="connsiteX4" fmla="*/ 8114 w 10000"/>
                <a:gd name="connsiteY4" fmla="*/ 117 h 10026"/>
                <a:gd name="connsiteX5" fmla="*/ 7841 w 10000"/>
                <a:gd name="connsiteY5" fmla="*/ 148 h 10026"/>
                <a:gd name="connsiteX6" fmla="*/ 7568 w 10000"/>
                <a:gd name="connsiteY6" fmla="*/ 180 h 10026"/>
                <a:gd name="connsiteX7" fmla="*/ 7310 w 10000"/>
                <a:gd name="connsiteY7" fmla="*/ 218 h 10026"/>
                <a:gd name="connsiteX8" fmla="*/ 7037 w 10000"/>
                <a:gd name="connsiteY8" fmla="*/ 271 h 10026"/>
                <a:gd name="connsiteX9" fmla="*/ 6773 w 10000"/>
                <a:gd name="connsiteY9" fmla="*/ 330 h 10026"/>
                <a:gd name="connsiteX10" fmla="*/ 6505 w 10000"/>
                <a:gd name="connsiteY10" fmla="*/ 393 h 10026"/>
                <a:gd name="connsiteX11" fmla="*/ 6242 w 10000"/>
                <a:gd name="connsiteY11" fmla="*/ 462 h 10026"/>
                <a:gd name="connsiteX12" fmla="*/ 5990 w 10000"/>
                <a:gd name="connsiteY12" fmla="*/ 552 h 10026"/>
                <a:gd name="connsiteX13" fmla="*/ 5727 w 10000"/>
                <a:gd name="connsiteY13" fmla="*/ 648 h 10026"/>
                <a:gd name="connsiteX14" fmla="*/ 5475 w 10000"/>
                <a:gd name="connsiteY14" fmla="*/ 750 h 10026"/>
                <a:gd name="connsiteX15" fmla="*/ 5227 w 10000"/>
                <a:gd name="connsiteY15" fmla="*/ 861 h 10026"/>
                <a:gd name="connsiteX16" fmla="*/ 4974 w 10000"/>
                <a:gd name="connsiteY16" fmla="*/ 971 h 10026"/>
                <a:gd name="connsiteX17" fmla="*/ 4721 w 10000"/>
                <a:gd name="connsiteY17" fmla="*/ 1105 h 10026"/>
                <a:gd name="connsiteX18" fmla="*/ 4480 w 10000"/>
                <a:gd name="connsiteY18" fmla="*/ 1248 h 10026"/>
                <a:gd name="connsiteX19" fmla="*/ 4249 w 10000"/>
                <a:gd name="connsiteY19" fmla="*/ 1396 h 10026"/>
                <a:gd name="connsiteX20" fmla="*/ 4007 w 10000"/>
                <a:gd name="connsiteY20" fmla="*/ 1562 h 10026"/>
                <a:gd name="connsiteX21" fmla="*/ 3776 w 10000"/>
                <a:gd name="connsiteY21" fmla="*/ 1732 h 10026"/>
                <a:gd name="connsiteX22" fmla="*/ 3555 w 10000"/>
                <a:gd name="connsiteY22" fmla="*/ 1918 h 10026"/>
                <a:gd name="connsiteX23" fmla="*/ 3324 w 10000"/>
                <a:gd name="connsiteY23" fmla="*/ 2109 h 10026"/>
                <a:gd name="connsiteX24" fmla="*/ 3114 w 10000"/>
                <a:gd name="connsiteY24" fmla="*/ 2311 h 10026"/>
                <a:gd name="connsiteX25" fmla="*/ 2892 w 10000"/>
                <a:gd name="connsiteY25" fmla="*/ 2540 h 10026"/>
                <a:gd name="connsiteX26" fmla="*/ 2687 w 10000"/>
                <a:gd name="connsiteY26" fmla="*/ 2773 h 10026"/>
                <a:gd name="connsiteX27" fmla="*/ 2476 w 10000"/>
                <a:gd name="connsiteY27" fmla="*/ 3007 h 10026"/>
                <a:gd name="connsiteX28" fmla="*/ 2287 w 10000"/>
                <a:gd name="connsiteY28" fmla="*/ 3256 h 10026"/>
                <a:gd name="connsiteX29" fmla="*/ 2093 w 10000"/>
                <a:gd name="connsiteY29" fmla="*/ 3533 h 10026"/>
                <a:gd name="connsiteX30" fmla="*/ 1903 w 10000"/>
                <a:gd name="connsiteY30" fmla="*/ 3810 h 10026"/>
                <a:gd name="connsiteX31" fmla="*/ 1730 w 10000"/>
                <a:gd name="connsiteY31" fmla="*/ 4081 h 10026"/>
                <a:gd name="connsiteX32" fmla="*/ 1573 w 10000"/>
                <a:gd name="connsiteY32" fmla="*/ 4367 h 10026"/>
                <a:gd name="connsiteX33" fmla="*/ 1421 w 10000"/>
                <a:gd name="connsiteY33" fmla="*/ 4643 h 10026"/>
                <a:gd name="connsiteX34" fmla="*/ 1278 w 10000"/>
                <a:gd name="connsiteY34" fmla="*/ 4924 h 10026"/>
                <a:gd name="connsiteX35" fmla="*/ 1147 w 10000"/>
                <a:gd name="connsiteY35" fmla="*/ 5212 h 10026"/>
                <a:gd name="connsiteX36" fmla="*/ 1026 w 10000"/>
                <a:gd name="connsiteY36" fmla="*/ 5494 h 10026"/>
                <a:gd name="connsiteX37" fmla="*/ 904 w 10000"/>
                <a:gd name="connsiteY37" fmla="*/ 5780 h 10026"/>
                <a:gd name="connsiteX38" fmla="*/ 804 w 10000"/>
                <a:gd name="connsiteY38" fmla="*/ 6051 h 10026"/>
                <a:gd name="connsiteX39" fmla="*/ 704 w 10000"/>
                <a:gd name="connsiteY39" fmla="*/ 6328 h 10026"/>
                <a:gd name="connsiteX40" fmla="*/ 625 w 10000"/>
                <a:gd name="connsiteY40" fmla="*/ 6603 h 10026"/>
                <a:gd name="connsiteX41" fmla="*/ 547 w 10000"/>
                <a:gd name="connsiteY41" fmla="*/ 6864 h 10026"/>
                <a:gd name="connsiteX42" fmla="*/ 405 w 10000"/>
                <a:gd name="connsiteY42" fmla="*/ 7386 h 10026"/>
                <a:gd name="connsiteX43" fmla="*/ 295 w 10000"/>
                <a:gd name="connsiteY43" fmla="*/ 7873 h 10026"/>
                <a:gd name="connsiteX44" fmla="*/ 205 w 10000"/>
                <a:gd name="connsiteY44" fmla="*/ 8331 h 10026"/>
                <a:gd name="connsiteX45" fmla="*/ 131 w 10000"/>
                <a:gd name="connsiteY45" fmla="*/ 8735 h 10026"/>
                <a:gd name="connsiteX46" fmla="*/ 84 w 10000"/>
                <a:gd name="connsiteY46" fmla="*/ 9112 h 10026"/>
                <a:gd name="connsiteX47" fmla="*/ 42 w 10000"/>
                <a:gd name="connsiteY47" fmla="*/ 9430 h 10026"/>
                <a:gd name="connsiteX48" fmla="*/ 10 w 10000"/>
                <a:gd name="connsiteY48" fmla="*/ 9877 h 10026"/>
                <a:gd name="connsiteX49" fmla="*/ 0 w 10000"/>
                <a:gd name="connsiteY49" fmla="*/ 10026 h 10026"/>
                <a:gd name="connsiteX0" fmla="*/ 10018 w 10018"/>
                <a:gd name="connsiteY0" fmla="*/ 0 h 10048"/>
                <a:gd name="connsiteX1" fmla="*/ 9471 w 10018"/>
                <a:gd name="connsiteY1" fmla="*/ 22 h 10048"/>
                <a:gd name="connsiteX2" fmla="*/ 8929 w 10018"/>
                <a:gd name="connsiteY2" fmla="*/ 59 h 10048"/>
                <a:gd name="connsiteX3" fmla="*/ 8436 w 10018"/>
                <a:gd name="connsiteY3" fmla="*/ 112 h 10048"/>
                <a:gd name="connsiteX4" fmla="*/ 8114 w 10018"/>
                <a:gd name="connsiteY4" fmla="*/ 139 h 10048"/>
                <a:gd name="connsiteX5" fmla="*/ 7841 w 10018"/>
                <a:gd name="connsiteY5" fmla="*/ 170 h 10048"/>
                <a:gd name="connsiteX6" fmla="*/ 7568 w 10018"/>
                <a:gd name="connsiteY6" fmla="*/ 202 h 10048"/>
                <a:gd name="connsiteX7" fmla="*/ 7310 w 10018"/>
                <a:gd name="connsiteY7" fmla="*/ 240 h 10048"/>
                <a:gd name="connsiteX8" fmla="*/ 7037 w 10018"/>
                <a:gd name="connsiteY8" fmla="*/ 293 h 10048"/>
                <a:gd name="connsiteX9" fmla="*/ 6773 w 10018"/>
                <a:gd name="connsiteY9" fmla="*/ 352 h 10048"/>
                <a:gd name="connsiteX10" fmla="*/ 6505 w 10018"/>
                <a:gd name="connsiteY10" fmla="*/ 415 h 10048"/>
                <a:gd name="connsiteX11" fmla="*/ 6242 w 10018"/>
                <a:gd name="connsiteY11" fmla="*/ 484 h 10048"/>
                <a:gd name="connsiteX12" fmla="*/ 5990 w 10018"/>
                <a:gd name="connsiteY12" fmla="*/ 574 h 10048"/>
                <a:gd name="connsiteX13" fmla="*/ 5727 w 10018"/>
                <a:gd name="connsiteY13" fmla="*/ 670 h 10048"/>
                <a:gd name="connsiteX14" fmla="*/ 5475 w 10018"/>
                <a:gd name="connsiteY14" fmla="*/ 772 h 10048"/>
                <a:gd name="connsiteX15" fmla="*/ 5227 w 10018"/>
                <a:gd name="connsiteY15" fmla="*/ 883 h 10048"/>
                <a:gd name="connsiteX16" fmla="*/ 4974 w 10018"/>
                <a:gd name="connsiteY16" fmla="*/ 993 h 10048"/>
                <a:gd name="connsiteX17" fmla="*/ 4721 w 10018"/>
                <a:gd name="connsiteY17" fmla="*/ 1127 h 10048"/>
                <a:gd name="connsiteX18" fmla="*/ 4480 w 10018"/>
                <a:gd name="connsiteY18" fmla="*/ 1270 h 10048"/>
                <a:gd name="connsiteX19" fmla="*/ 4249 w 10018"/>
                <a:gd name="connsiteY19" fmla="*/ 1418 h 10048"/>
                <a:gd name="connsiteX20" fmla="*/ 4007 w 10018"/>
                <a:gd name="connsiteY20" fmla="*/ 1584 h 10048"/>
                <a:gd name="connsiteX21" fmla="*/ 3776 w 10018"/>
                <a:gd name="connsiteY21" fmla="*/ 1754 h 10048"/>
                <a:gd name="connsiteX22" fmla="*/ 3555 w 10018"/>
                <a:gd name="connsiteY22" fmla="*/ 1940 h 10048"/>
                <a:gd name="connsiteX23" fmla="*/ 3324 w 10018"/>
                <a:gd name="connsiteY23" fmla="*/ 2131 h 10048"/>
                <a:gd name="connsiteX24" fmla="*/ 3114 w 10018"/>
                <a:gd name="connsiteY24" fmla="*/ 2333 h 10048"/>
                <a:gd name="connsiteX25" fmla="*/ 2892 w 10018"/>
                <a:gd name="connsiteY25" fmla="*/ 2562 h 10048"/>
                <a:gd name="connsiteX26" fmla="*/ 2687 w 10018"/>
                <a:gd name="connsiteY26" fmla="*/ 2795 h 10048"/>
                <a:gd name="connsiteX27" fmla="*/ 2476 w 10018"/>
                <a:gd name="connsiteY27" fmla="*/ 3029 h 10048"/>
                <a:gd name="connsiteX28" fmla="*/ 2287 w 10018"/>
                <a:gd name="connsiteY28" fmla="*/ 3278 h 10048"/>
                <a:gd name="connsiteX29" fmla="*/ 2093 w 10018"/>
                <a:gd name="connsiteY29" fmla="*/ 3555 h 10048"/>
                <a:gd name="connsiteX30" fmla="*/ 1903 w 10018"/>
                <a:gd name="connsiteY30" fmla="*/ 3832 h 10048"/>
                <a:gd name="connsiteX31" fmla="*/ 1730 w 10018"/>
                <a:gd name="connsiteY31" fmla="*/ 4103 h 10048"/>
                <a:gd name="connsiteX32" fmla="*/ 1573 w 10018"/>
                <a:gd name="connsiteY32" fmla="*/ 4389 h 10048"/>
                <a:gd name="connsiteX33" fmla="*/ 1421 w 10018"/>
                <a:gd name="connsiteY33" fmla="*/ 4665 h 10048"/>
                <a:gd name="connsiteX34" fmla="*/ 1278 w 10018"/>
                <a:gd name="connsiteY34" fmla="*/ 4946 h 10048"/>
                <a:gd name="connsiteX35" fmla="*/ 1147 w 10018"/>
                <a:gd name="connsiteY35" fmla="*/ 5234 h 10048"/>
                <a:gd name="connsiteX36" fmla="*/ 1026 w 10018"/>
                <a:gd name="connsiteY36" fmla="*/ 5516 h 10048"/>
                <a:gd name="connsiteX37" fmla="*/ 904 w 10018"/>
                <a:gd name="connsiteY37" fmla="*/ 5802 h 10048"/>
                <a:gd name="connsiteX38" fmla="*/ 804 w 10018"/>
                <a:gd name="connsiteY38" fmla="*/ 6073 h 10048"/>
                <a:gd name="connsiteX39" fmla="*/ 704 w 10018"/>
                <a:gd name="connsiteY39" fmla="*/ 6350 h 10048"/>
                <a:gd name="connsiteX40" fmla="*/ 625 w 10018"/>
                <a:gd name="connsiteY40" fmla="*/ 6625 h 10048"/>
                <a:gd name="connsiteX41" fmla="*/ 547 w 10018"/>
                <a:gd name="connsiteY41" fmla="*/ 6886 h 10048"/>
                <a:gd name="connsiteX42" fmla="*/ 405 w 10018"/>
                <a:gd name="connsiteY42" fmla="*/ 7408 h 10048"/>
                <a:gd name="connsiteX43" fmla="*/ 295 w 10018"/>
                <a:gd name="connsiteY43" fmla="*/ 7895 h 10048"/>
                <a:gd name="connsiteX44" fmla="*/ 205 w 10018"/>
                <a:gd name="connsiteY44" fmla="*/ 8353 h 10048"/>
                <a:gd name="connsiteX45" fmla="*/ 131 w 10018"/>
                <a:gd name="connsiteY45" fmla="*/ 8757 h 10048"/>
                <a:gd name="connsiteX46" fmla="*/ 84 w 10018"/>
                <a:gd name="connsiteY46" fmla="*/ 9134 h 10048"/>
                <a:gd name="connsiteX47" fmla="*/ 42 w 10018"/>
                <a:gd name="connsiteY47" fmla="*/ 9452 h 10048"/>
                <a:gd name="connsiteX48" fmla="*/ 10 w 10018"/>
                <a:gd name="connsiteY48" fmla="*/ 9899 h 10048"/>
                <a:gd name="connsiteX49" fmla="*/ 0 w 10018"/>
                <a:gd name="connsiteY49" fmla="*/ 10048 h 10048"/>
                <a:gd name="connsiteX0" fmla="*/ 10045 w 10045"/>
                <a:gd name="connsiteY0" fmla="*/ 50 h 10026"/>
                <a:gd name="connsiteX1" fmla="*/ 9471 w 10045"/>
                <a:gd name="connsiteY1" fmla="*/ 0 h 10026"/>
                <a:gd name="connsiteX2" fmla="*/ 8929 w 10045"/>
                <a:gd name="connsiteY2" fmla="*/ 37 h 10026"/>
                <a:gd name="connsiteX3" fmla="*/ 8436 w 10045"/>
                <a:gd name="connsiteY3" fmla="*/ 90 h 10026"/>
                <a:gd name="connsiteX4" fmla="*/ 8114 w 10045"/>
                <a:gd name="connsiteY4" fmla="*/ 117 h 10026"/>
                <a:gd name="connsiteX5" fmla="*/ 7841 w 10045"/>
                <a:gd name="connsiteY5" fmla="*/ 148 h 10026"/>
                <a:gd name="connsiteX6" fmla="*/ 7568 w 10045"/>
                <a:gd name="connsiteY6" fmla="*/ 180 h 10026"/>
                <a:gd name="connsiteX7" fmla="*/ 7310 w 10045"/>
                <a:gd name="connsiteY7" fmla="*/ 218 h 10026"/>
                <a:gd name="connsiteX8" fmla="*/ 7037 w 10045"/>
                <a:gd name="connsiteY8" fmla="*/ 271 h 10026"/>
                <a:gd name="connsiteX9" fmla="*/ 6773 w 10045"/>
                <a:gd name="connsiteY9" fmla="*/ 330 h 10026"/>
                <a:gd name="connsiteX10" fmla="*/ 6505 w 10045"/>
                <a:gd name="connsiteY10" fmla="*/ 393 h 10026"/>
                <a:gd name="connsiteX11" fmla="*/ 6242 w 10045"/>
                <a:gd name="connsiteY11" fmla="*/ 462 h 10026"/>
                <a:gd name="connsiteX12" fmla="*/ 5990 w 10045"/>
                <a:gd name="connsiteY12" fmla="*/ 552 h 10026"/>
                <a:gd name="connsiteX13" fmla="*/ 5727 w 10045"/>
                <a:gd name="connsiteY13" fmla="*/ 648 h 10026"/>
                <a:gd name="connsiteX14" fmla="*/ 5475 w 10045"/>
                <a:gd name="connsiteY14" fmla="*/ 750 h 10026"/>
                <a:gd name="connsiteX15" fmla="*/ 5227 w 10045"/>
                <a:gd name="connsiteY15" fmla="*/ 861 h 10026"/>
                <a:gd name="connsiteX16" fmla="*/ 4974 w 10045"/>
                <a:gd name="connsiteY16" fmla="*/ 971 h 10026"/>
                <a:gd name="connsiteX17" fmla="*/ 4721 w 10045"/>
                <a:gd name="connsiteY17" fmla="*/ 1105 h 10026"/>
                <a:gd name="connsiteX18" fmla="*/ 4480 w 10045"/>
                <a:gd name="connsiteY18" fmla="*/ 1248 h 10026"/>
                <a:gd name="connsiteX19" fmla="*/ 4249 w 10045"/>
                <a:gd name="connsiteY19" fmla="*/ 1396 h 10026"/>
                <a:gd name="connsiteX20" fmla="*/ 4007 w 10045"/>
                <a:gd name="connsiteY20" fmla="*/ 1562 h 10026"/>
                <a:gd name="connsiteX21" fmla="*/ 3776 w 10045"/>
                <a:gd name="connsiteY21" fmla="*/ 1732 h 10026"/>
                <a:gd name="connsiteX22" fmla="*/ 3555 w 10045"/>
                <a:gd name="connsiteY22" fmla="*/ 1918 h 10026"/>
                <a:gd name="connsiteX23" fmla="*/ 3324 w 10045"/>
                <a:gd name="connsiteY23" fmla="*/ 2109 h 10026"/>
                <a:gd name="connsiteX24" fmla="*/ 3114 w 10045"/>
                <a:gd name="connsiteY24" fmla="*/ 2311 h 10026"/>
                <a:gd name="connsiteX25" fmla="*/ 2892 w 10045"/>
                <a:gd name="connsiteY25" fmla="*/ 2540 h 10026"/>
                <a:gd name="connsiteX26" fmla="*/ 2687 w 10045"/>
                <a:gd name="connsiteY26" fmla="*/ 2773 h 10026"/>
                <a:gd name="connsiteX27" fmla="*/ 2476 w 10045"/>
                <a:gd name="connsiteY27" fmla="*/ 3007 h 10026"/>
                <a:gd name="connsiteX28" fmla="*/ 2287 w 10045"/>
                <a:gd name="connsiteY28" fmla="*/ 3256 h 10026"/>
                <a:gd name="connsiteX29" fmla="*/ 2093 w 10045"/>
                <a:gd name="connsiteY29" fmla="*/ 3533 h 10026"/>
                <a:gd name="connsiteX30" fmla="*/ 1903 w 10045"/>
                <a:gd name="connsiteY30" fmla="*/ 3810 h 10026"/>
                <a:gd name="connsiteX31" fmla="*/ 1730 w 10045"/>
                <a:gd name="connsiteY31" fmla="*/ 4081 h 10026"/>
                <a:gd name="connsiteX32" fmla="*/ 1573 w 10045"/>
                <a:gd name="connsiteY32" fmla="*/ 4367 h 10026"/>
                <a:gd name="connsiteX33" fmla="*/ 1421 w 10045"/>
                <a:gd name="connsiteY33" fmla="*/ 4643 h 10026"/>
                <a:gd name="connsiteX34" fmla="*/ 1278 w 10045"/>
                <a:gd name="connsiteY34" fmla="*/ 4924 h 10026"/>
                <a:gd name="connsiteX35" fmla="*/ 1147 w 10045"/>
                <a:gd name="connsiteY35" fmla="*/ 5212 h 10026"/>
                <a:gd name="connsiteX36" fmla="*/ 1026 w 10045"/>
                <a:gd name="connsiteY36" fmla="*/ 5494 h 10026"/>
                <a:gd name="connsiteX37" fmla="*/ 904 w 10045"/>
                <a:gd name="connsiteY37" fmla="*/ 5780 h 10026"/>
                <a:gd name="connsiteX38" fmla="*/ 804 w 10045"/>
                <a:gd name="connsiteY38" fmla="*/ 6051 h 10026"/>
                <a:gd name="connsiteX39" fmla="*/ 704 w 10045"/>
                <a:gd name="connsiteY39" fmla="*/ 6328 h 10026"/>
                <a:gd name="connsiteX40" fmla="*/ 625 w 10045"/>
                <a:gd name="connsiteY40" fmla="*/ 6603 h 10026"/>
                <a:gd name="connsiteX41" fmla="*/ 547 w 10045"/>
                <a:gd name="connsiteY41" fmla="*/ 6864 h 10026"/>
                <a:gd name="connsiteX42" fmla="*/ 405 w 10045"/>
                <a:gd name="connsiteY42" fmla="*/ 7386 h 10026"/>
                <a:gd name="connsiteX43" fmla="*/ 295 w 10045"/>
                <a:gd name="connsiteY43" fmla="*/ 7873 h 10026"/>
                <a:gd name="connsiteX44" fmla="*/ 205 w 10045"/>
                <a:gd name="connsiteY44" fmla="*/ 8331 h 10026"/>
                <a:gd name="connsiteX45" fmla="*/ 131 w 10045"/>
                <a:gd name="connsiteY45" fmla="*/ 8735 h 10026"/>
                <a:gd name="connsiteX46" fmla="*/ 84 w 10045"/>
                <a:gd name="connsiteY46" fmla="*/ 9112 h 10026"/>
                <a:gd name="connsiteX47" fmla="*/ 42 w 10045"/>
                <a:gd name="connsiteY47" fmla="*/ 9430 h 10026"/>
                <a:gd name="connsiteX48" fmla="*/ 10 w 10045"/>
                <a:gd name="connsiteY48" fmla="*/ 9877 h 10026"/>
                <a:gd name="connsiteX49" fmla="*/ 0 w 10045"/>
                <a:gd name="connsiteY49" fmla="*/ 10026 h 10026"/>
                <a:gd name="connsiteX0" fmla="*/ 10045 w 10045"/>
                <a:gd name="connsiteY0" fmla="*/ 13 h 9989"/>
                <a:gd name="connsiteX1" fmla="*/ 9471 w 10045"/>
                <a:gd name="connsiteY1" fmla="*/ 11 h 9989"/>
                <a:gd name="connsiteX2" fmla="*/ 8929 w 10045"/>
                <a:gd name="connsiteY2" fmla="*/ 0 h 9989"/>
                <a:gd name="connsiteX3" fmla="*/ 8436 w 10045"/>
                <a:gd name="connsiteY3" fmla="*/ 53 h 9989"/>
                <a:gd name="connsiteX4" fmla="*/ 8114 w 10045"/>
                <a:gd name="connsiteY4" fmla="*/ 80 h 9989"/>
                <a:gd name="connsiteX5" fmla="*/ 7841 w 10045"/>
                <a:gd name="connsiteY5" fmla="*/ 111 h 9989"/>
                <a:gd name="connsiteX6" fmla="*/ 7568 w 10045"/>
                <a:gd name="connsiteY6" fmla="*/ 143 h 9989"/>
                <a:gd name="connsiteX7" fmla="*/ 7310 w 10045"/>
                <a:gd name="connsiteY7" fmla="*/ 181 h 9989"/>
                <a:gd name="connsiteX8" fmla="*/ 7037 w 10045"/>
                <a:gd name="connsiteY8" fmla="*/ 234 h 9989"/>
                <a:gd name="connsiteX9" fmla="*/ 6773 w 10045"/>
                <a:gd name="connsiteY9" fmla="*/ 293 h 9989"/>
                <a:gd name="connsiteX10" fmla="*/ 6505 w 10045"/>
                <a:gd name="connsiteY10" fmla="*/ 356 h 9989"/>
                <a:gd name="connsiteX11" fmla="*/ 6242 w 10045"/>
                <a:gd name="connsiteY11" fmla="*/ 425 h 9989"/>
                <a:gd name="connsiteX12" fmla="*/ 5990 w 10045"/>
                <a:gd name="connsiteY12" fmla="*/ 515 h 9989"/>
                <a:gd name="connsiteX13" fmla="*/ 5727 w 10045"/>
                <a:gd name="connsiteY13" fmla="*/ 611 h 9989"/>
                <a:gd name="connsiteX14" fmla="*/ 5475 w 10045"/>
                <a:gd name="connsiteY14" fmla="*/ 713 h 9989"/>
                <a:gd name="connsiteX15" fmla="*/ 5227 w 10045"/>
                <a:gd name="connsiteY15" fmla="*/ 824 h 9989"/>
                <a:gd name="connsiteX16" fmla="*/ 4974 w 10045"/>
                <a:gd name="connsiteY16" fmla="*/ 934 h 9989"/>
                <a:gd name="connsiteX17" fmla="*/ 4721 w 10045"/>
                <a:gd name="connsiteY17" fmla="*/ 1068 h 9989"/>
                <a:gd name="connsiteX18" fmla="*/ 4480 w 10045"/>
                <a:gd name="connsiteY18" fmla="*/ 1211 h 9989"/>
                <a:gd name="connsiteX19" fmla="*/ 4249 w 10045"/>
                <a:gd name="connsiteY19" fmla="*/ 1359 h 9989"/>
                <a:gd name="connsiteX20" fmla="*/ 4007 w 10045"/>
                <a:gd name="connsiteY20" fmla="*/ 1525 h 9989"/>
                <a:gd name="connsiteX21" fmla="*/ 3776 w 10045"/>
                <a:gd name="connsiteY21" fmla="*/ 1695 h 9989"/>
                <a:gd name="connsiteX22" fmla="*/ 3555 w 10045"/>
                <a:gd name="connsiteY22" fmla="*/ 1881 h 9989"/>
                <a:gd name="connsiteX23" fmla="*/ 3324 w 10045"/>
                <a:gd name="connsiteY23" fmla="*/ 2072 h 9989"/>
                <a:gd name="connsiteX24" fmla="*/ 3114 w 10045"/>
                <a:gd name="connsiteY24" fmla="*/ 2274 h 9989"/>
                <a:gd name="connsiteX25" fmla="*/ 2892 w 10045"/>
                <a:gd name="connsiteY25" fmla="*/ 2503 h 9989"/>
                <a:gd name="connsiteX26" fmla="*/ 2687 w 10045"/>
                <a:gd name="connsiteY26" fmla="*/ 2736 h 9989"/>
                <a:gd name="connsiteX27" fmla="*/ 2476 w 10045"/>
                <a:gd name="connsiteY27" fmla="*/ 2970 h 9989"/>
                <a:gd name="connsiteX28" fmla="*/ 2287 w 10045"/>
                <a:gd name="connsiteY28" fmla="*/ 3219 h 9989"/>
                <a:gd name="connsiteX29" fmla="*/ 2093 w 10045"/>
                <a:gd name="connsiteY29" fmla="*/ 3496 h 9989"/>
                <a:gd name="connsiteX30" fmla="*/ 1903 w 10045"/>
                <a:gd name="connsiteY30" fmla="*/ 3773 h 9989"/>
                <a:gd name="connsiteX31" fmla="*/ 1730 w 10045"/>
                <a:gd name="connsiteY31" fmla="*/ 4044 h 9989"/>
                <a:gd name="connsiteX32" fmla="*/ 1573 w 10045"/>
                <a:gd name="connsiteY32" fmla="*/ 4330 h 9989"/>
                <a:gd name="connsiteX33" fmla="*/ 1421 w 10045"/>
                <a:gd name="connsiteY33" fmla="*/ 4606 h 9989"/>
                <a:gd name="connsiteX34" fmla="*/ 1278 w 10045"/>
                <a:gd name="connsiteY34" fmla="*/ 4887 h 9989"/>
                <a:gd name="connsiteX35" fmla="*/ 1147 w 10045"/>
                <a:gd name="connsiteY35" fmla="*/ 5175 h 9989"/>
                <a:gd name="connsiteX36" fmla="*/ 1026 w 10045"/>
                <a:gd name="connsiteY36" fmla="*/ 5457 h 9989"/>
                <a:gd name="connsiteX37" fmla="*/ 904 w 10045"/>
                <a:gd name="connsiteY37" fmla="*/ 5743 h 9989"/>
                <a:gd name="connsiteX38" fmla="*/ 804 w 10045"/>
                <a:gd name="connsiteY38" fmla="*/ 6014 h 9989"/>
                <a:gd name="connsiteX39" fmla="*/ 704 w 10045"/>
                <a:gd name="connsiteY39" fmla="*/ 6291 h 9989"/>
                <a:gd name="connsiteX40" fmla="*/ 625 w 10045"/>
                <a:gd name="connsiteY40" fmla="*/ 6566 h 9989"/>
                <a:gd name="connsiteX41" fmla="*/ 547 w 10045"/>
                <a:gd name="connsiteY41" fmla="*/ 6827 h 9989"/>
                <a:gd name="connsiteX42" fmla="*/ 405 w 10045"/>
                <a:gd name="connsiteY42" fmla="*/ 7349 h 9989"/>
                <a:gd name="connsiteX43" fmla="*/ 295 w 10045"/>
                <a:gd name="connsiteY43" fmla="*/ 7836 h 9989"/>
                <a:gd name="connsiteX44" fmla="*/ 205 w 10045"/>
                <a:gd name="connsiteY44" fmla="*/ 8294 h 9989"/>
                <a:gd name="connsiteX45" fmla="*/ 131 w 10045"/>
                <a:gd name="connsiteY45" fmla="*/ 8698 h 9989"/>
                <a:gd name="connsiteX46" fmla="*/ 84 w 10045"/>
                <a:gd name="connsiteY46" fmla="*/ 9075 h 9989"/>
                <a:gd name="connsiteX47" fmla="*/ 42 w 10045"/>
                <a:gd name="connsiteY47" fmla="*/ 9393 h 9989"/>
                <a:gd name="connsiteX48" fmla="*/ 10 w 10045"/>
                <a:gd name="connsiteY48" fmla="*/ 9840 h 9989"/>
                <a:gd name="connsiteX49" fmla="*/ 0 w 10045"/>
                <a:gd name="connsiteY49" fmla="*/ 9989 h 9989"/>
                <a:gd name="connsiteX0" fmla="*/ 10000 w 10000"/>
                <a:gd name="connsiteY0" fmla="*/ 2 h 9989"/>
                <a:gd name="connsiteX1" fmla="*/ 9429 w 10000"/>
                <a:gd name="connsiteY1" fmla="*/ 0 h 9989"/>
                <a:gd name="connsiteX2" fmla="*/ 8889 w 10000"/>
                <a:gd name="connsiteY2" fmla="*/ 13 h 9989"/>
                <a:gd name="connsiteX3" fmla="*/ 8398 w 10000"/>
                <a:gd name="connsiteY3" fmla="*/ 42 h 9989"/>
                <a:gd name="connsiteX4" fmla="*/ 8078 w 10000"/>
                <a:gd name="connsiteY4" fmla="*/ 69 h 9989"/>
                <a:gd name="connsiteX5" fmla="*/ 7806 w 10000"/>
                <a:gd name="connsiteY5" fmla="*/ 100 h 9989"/>
                <a:gd name="connsiteX6" fmla="*/ 7534 w 10000"/>
                <a:gd name="connsiteY6" fmla="*/ 132 h 9989"/>
                <a:gd name="connsiteX7" fmla="*/ 7277 w 10000"/>
                <a:gd name="connsiteY7" fmla="*/ 170 h 9989"/>
                <a:gd name="connsiteX8" fmla="*/ 7005 w 10000"/>
                <a:gd name="connsiteY8" fmla="*/ 223 h 9989"/>
                <a:gd name="connsiteX9" fmla="*/ 6743 w 10000"/>
                <a:gd name="connsiteY9" fmla="*/ 282 h 9989"/>
                <a:gd name="connsiteX10" fmla="*/ 6476 w 10000"/>
                <a:gd name="connsiteY10" fmla="*/ 345 h 9989"/>
                <a:gd name="connsiteX11" fmla="*/ 6214 w 10000"/>
                <a:gd name="connsiteY11" fmla="*/ 414 h 9989"/>
                <a:gd name="connsiteX12" fmla="*/ 5963 w 10000"/>
                <a:gd name="connsiteY12" fmla="*/ 505 h 9989"/>
                <a:gd name="connsiteX13" fmla="*/ 5701 w 10000"/>
                <a:gd name="connsiteY13" fmla="*/ 601 h 9989"/>
                <a:gd name="connsiteX14" fmla="*/ 5450 w 10000"/>
                <a:gd name="connsiteY14" fmla="*/ 703 h 9989"/>
                <a:gd name="connsiteX15" fmla="*/ 5204 w 10000"/>
                <a:gd name="connsiteY15" fmla="*/ 814 h 9989"/>
                <a:gd name="connsiteX16" fmla="*/ 4952 w 10000"/>
                <a:gd name="connsiteY16" fmla="*/ 924 h 9989"/>
                <a:gd name="connsiteX17" fmla="*/ 4700 w 10000"/>
                <a:gd name="connsiteY17" fmla="*/ 1058 h 9989"/>
                <a:gd name="connsiteX18" fmla="*/ 4460 w 10000"/>
                <a:gd name="connsiteY18" fmla="*/ 1201 h 9989"/>
                <a:gd name="connsiteX19" fmla="*/ 4230 w 10000"/>
                <a:gd name="connsiteY19" fmla="*/ 1349 h 9989"/>
                <a:gd name="connsiteX20" fmla="*/ 3989 w 10000"/>
                <a:gd name="connsiteY20" fmla="*/ 1516 h 9989"/>
                <a:gd name="connsiteX21" fmla="*/ 3759 w 10000"/>
                <a:gd name="connsiteY21" fmla="*/ 1686 h 9989"/>
                <a:gd name="connsiteX22" fmla="*/ 3539 w 10000"/>
                <a:gd name="connsiteY22" fmla="*/ 1872 h 9989"/>
                <a:gd name="connsiteX23" fmla="*/ 3309 w 10000"/>
                <a:gd name="connsiteY23" fmla="*/ 2063 h 9989"/>
                <a:gd name="connsiteX24" fmla="*/ 3100 w 10000"/>
                <a:gd name="connsiteY24" fmla="*/ 2266 h 9989"/>
                <a:gd name="connsiteX25" fmla="*/ 2879 w 10000"/>
                <a:gd name="connsiteY25" fmla="*/ 2495 h 9989"/>
                <a:gd name="connsiteX26" fmla="*/ 2675 w 10000"/>
                <a:gd name="connsiteY26" fmla="*/ 2728 h 9989"/>
                <a:gd name="connsiteX27" fmla="*/ 2465 w 10000"/>
                <a:gd name="connsiteY27" fmla="*/ 2962 h 9989"/>
                <a:gd name="connsiteX28" fmla="*/ 2277 w 10000"/>
                <a:gd name="connsiteY28" fmla="*/ 3212 h 9989"/>
                <a:gd name="connsiteX29" fmla="*/ 2084 w 10000"/>
                <a:gd name="connsiteY29" fmla="*/ 3489 h 9989"/>
                <a:gd name="connsiteX30" fmla="*/ 1894 w 10000"/>
                <a:gd name="connsiteY30" fmla="*/ 3766 h 9989"/>
                <a:gd name="connsiteX31" fmla="*/ 1722 w 10000"/>
                <a:gd name="connsiteY31" fmla="*/ 4037 h 9989"/>
                <a:gd name="connsiteX32" fmla="*/ 1566 w 10000"/>
                <a:gd name="connsiteY32" fmla="*/ 4324 h 9989"/>
                <a:gd name="connsiteX33" fmla="*/ 1415 w 10000"/>
                <a:gd name="connsiteY33" fmla="*/ 4600 h 9989"/>
                <a:gd name="connsiteX34" fmla="*/ 1272 w 10000"/>
                <a:gd name="connsiteY34" fmla="*/ 4881 h 9989"/>
                <a:gd name="connsiteX35" fmla="*/ 1142 w 10000"/>
                <a:gd name="connsiteY35" fmla="*/ 5170 h 9989"/>
                <a:gd name="connsiteX36" fmla="*/ 1021 w 10000"/>
                <a:gd name="connsiteY36" fmla="*/ 5452 h 9989"/>
                <a:gd name="connsiteX37" fmla="*/ 900 w 10000"/>
                <a:gd name="connsiteY37" fmla="*/ 5738 h 9989"/>
                <a:gd name="connsiteX38" fmla="*/ 800 w 10000"/>
                <a:gd name="connsiteY38" fmla="*/ 6010 h 9989"/>
                <a:gd name="connsiteX39" fmla="*/ 701 w 10000"/>
                <a:gd name="connsiteY39" fmla="*/ 6287 h 9989"/>
                <a:gd name="connsiteX40" fmla="*/ 622 w 10000"/>
                <a:gd name="connsiteY40" fmla="*/ 6562 h 9989"/>
                <a:gd name="connsiteX41" fmla="*/ 545 w 10000"/>
                <a:gd name="connsiteY41" fmla="*/ 6824 h 9989"/>
                <a:gd name="connsiteX42" fmla="*/ 403 w 10000"/>
                <a:gd name="connsiteY42" fmla="*/ 7346 h 9989"/>
                <a:gd name="connsiteX43" fmla="*/ 294 w 10000"/>
                <a:gd name="connsiteY43" fmla="*/ 7834 h 9989"/>
                <a:gd name="connsiteX44" fmla="*/ 204 w 10000"/>
                <a:gd name="connsiteY44" fmla="*/ 8292 h 9989"/>
                <a:gd name="connsiteX45" fmla="*/ 130 w 10000"/>
                <a:gd name="connsiteY45" fmla="*/ 8697 h 9989"/>
                <a:gd name="connsiteX46" fmla="*/ 84 w 10000"/>
                <a:gd name="connsiteY46" fmla="*/ 9074 h 9989"/>
                <a:gd name="connsiteX47" fmla="*/ 42 w 10000"/>
                <a:gd name="connsiteY47" fmla="*/ 9392 h 9989"/>
                <a:gd name="connsiteX48" fmla="*/ 10 w 10000"/>
                <a:gd name="connsiteY48" fmla="*/ 9840 h 9989"/>
                <a:gd name="connsiteX49" fmla="*/ 0 w 10000"/>
                <a:gd name="connsiteY49" fmla="*/ 9989 h 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000" h="9989">
                  <a:moveTo>
                    <a:pt x="10000" y="2"/>
                  </a:moveTo>
                  <a:lnTo>
                    <a:pt x="9429" y="0"/>
                  </a:lnTo>
                  <a:lnTo>
                    <a:pt x="8889" y="13"/>
                  </a:lnTo>
                  <a:lnTo>
                    <a:pt x="8398" y="42"/>
                  </a:lnTo>
                  <a:lnTo>
                    <a:pt x="8078" y="69"/>
                  </a:lnTo>
                  <a:lnTo>
                    <a:pt x="7806" y="100"/>
                  </a:lnTo>
                  <a:lnTo>
                    <a:pt x="7534" y="132"/>
                  </a:lnTo>
                  <a:lnTo>
                    <a:pt x="7277" y="170"/>
                  </a:lnTo>
                  <a:lnTo>
                    <a:pt x="7005" y="223"/>
                  </a:lnTo>
                  <a:lnTo>
                    <a:pt x="6743" y="282"/>
                  </a:lnTo>
                  <a:lnTo>
                    <a:pt x="6476" y="345"/>
                  </a:lnTo>
                  <a:lnTo>
                    <a:pt x="6214" y="414"/>
                  </a:lnTo>
                  <a:lnTo>
                    <a:pt x="5963" y="505"/>
                  </a:lnTo>
                  <a:lnTo>
                    <a:pt x="5701" y="601"/>
                  </a:lnTo>
                  <a:lnTo>
                    <a:pt x="5450" y="703"/>
                  </a:lnTo>
                  <a:lnTo>
                    <a:pt x="5204" y="814"/>
                  </a:lnTo>
                  <a:lnTo>
                    <a:pt x="4952" y="924"/>
                  </a:lnTo>
                  <a:lnTo>
                    <a:pt x="4700" y="1058"/>
                  </a:lnTo>
                  <a:lnTo>
                    <a:pt x="4460" y="1201"/>
                  </a:lnTo>
                  <a:lnTo>
                    <a:pt x="4230" y="1349"/>
                  </a:lnTo>
                  <a:lnTo>
                    <a:pt x="3989" y="1516"/>
                  </a:lnTo>
                  <a:lnTo>
                    <a:pt x="3759" y="1686"/>
                  </a:lnTo>
                  <a:lnTo>
                    <a:pt x="3539" y="1872"/>
                  </a:lnTo>
                  <a:lnTo>
                    <a:pt x="3309" y="2063"/>
                  </a:lnTo>
                  <a:lnTo>
                    <a:pt x="3100" y="2266"/>
                  </a:lnTo>
                  <a:lnTo>
                    <a:pt x="2879" y="2495"/>
                  </a:lnTo>
                  <a:lnTo>
                    <a:pt x="2675" y="2728"/>
                  </a:lnTo>
                  <a:lnTo>
                    <a:pt x="2465" y="2962"/>
                  </a:lnTo>
                  <a:cubicBezTo>
                    <a:pt x="2402" y="3045"/>
                    <a:pt x="2340" y="3129"/>
                    <a:pt x="2277" y="3212"/>
                  </a:cubicBezTo>
                  <a:cubicBezTo>
                    <a:pt x="2212" y="3304"/>
                    <a:pt x="2148" y="3397"/>
                    <a:pt x="2084" y="3489"/>
                  </a:cubicBezTo>
                  <a:lnTo>
                    <a:pt x="1894" y="3766"/>
                  </a:lnTo>
                  <a:cubicBezTo>
                    <a:pt x="1837" y="3856"/>
                    <a:pt x="1780" y="3947"/>
                    <a:pt x="1722" y="4037"/>
                  </a:cubicBezTo>
                  <a:lnTo>
                    <a:pt x="1566" y="4324"/>
                  </a:lnTo>
                  <a:cubicBezTo>
                    <a:pt x="1515" y="4416"/>
                    <a:pt x="1465" y="4508"/>
                    <a:pt x="1415" y="4600"/>
                  </a:cubicBezTo>
                  <a:lnTo>
                    <a:pt x="1272" y="4881"/>
                  </a:lnTo>
                  <a:cubicBezTo>
                    <a:pt x="1228" y="4977"/>
                    <a:pt x="1186" y="5075"/>
                    <a:pt x="1142" y="5170"/>
                  </a:cubicBezTo>
                  <a:cubicBezTo>
                    <a:pt x="1102" y="5264"/>
                    <a:pt x="1061" y="5358"/>
                    <a:pt x="1021" y="5452"/>
                  </a:cubicBezTo>
                  <a:cubicBezTo>
                    <a:pt x="981" y="5547"/>
                    <a:pt x="940" y="5643"/>
                    <a:pt x="900" y="5738"/>
                  </a:cubicBezTo>
                  <a:cubicBezTo>
                    <a:pt x="867" y="5829"/>
                    <a:pt x="834" y="5920"/>
                    <a:pt x="800" y="6010"/>
                  </a:cubicBezTo>
                  <a:cubicBezTo>
                    <a:pt x="768" y="6103"/>
                    <a:pt x="734" y="6194"/>
                    <a:pt x="701" y="6287"/>
                  </a:cubicBezTo>
                  <a:cubicBezTo>
                    <a:pt x="675" y="6378"/>
                    <a:pt x="648" y="6471"/>
                    <a:pt x="622" y="6562"/>
                  </a:cubicBezTo>
                  <a:cubicBezTo>
                    <a:pt x="596" y="6649"/>
                    <a:pt x="570" y="6737"/>
                    <a:pt x="545" y="6824"/>
                  </a:cubicBezTo>
                  <a:cubicBezTo>
                    <a:pt x="498" y="6998"/>
                    <a:pt x="450" y="7172"/>
                    <a:pt x="403" y="7346"/>
                  </a:cubicBezTo>
                  <a:cubicBezTo>
                    <a:pt x="366" y="7508"/>
                    <a:pt x="331" y="7670"/>
                    <a:pt x="294" y="7834"/>
                  </a:cubicBezTo>
                  <a:cubicBezTo>
                    <a:pt x="263" y="7987"/>
                    <a:pt x="234" y="8140"/>
                    <a:pt x="204" y="8292"/>
                  </a:cubicBezTo>
                  <a:cubicBezTo>
                    <a:pt x="179" y="8426"/>
                    <a:pt x="155" y="8562"/>
                    <a:pt x="130" y="8697"/>
                  </a:cubicBezTo>
                  <a:cubicBezTo>
                    <a:pt x="114" y="8823"/>
                    <a:pt x="100" y="8949"/>
                    <a:pt x="84" y="9074"/>
                  </a:cubicBezTo>
                  <a:cubicBezTo>
                    <a:pt x="70" y="9180"/>
                    <a:pt x="56" y="9285"/>
                    <a:pt x="42" y="9392"/>
                  </a:cubicBezTo>
                  <a:cubicBezTo>
                    <a:pt x="31" y="9542"/>
                    <a:pt x="21" y="9690"/>
                    <a:pt x="10" y="9840"/>
                  </a:cubicBezTo>
                  <a:cubicBezTo>
                    <a:pt x="7" y="9889"/>
                    <a:pt x="3" y="9939"/>
                    <a:pt x="0" y="9989"/>
                  </a:cubicBezTo>
                </a:path>
              </a:pathLst>
            </a:custGeom>
            <a:noFill/>
            <a:ln w="50800" cap="rnd" cmpd="sng">
              <a:solidFill>
                <a:srgbClr val="00B050"/>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18" name="Freeform 6"/>
            <p:cNvSpPr>
              <a:spLocks/>
            </p:cNvSpPr>
            <p:nvPr/>
          </p:nvSpPr>
          <p:spPr bwMode="auto">
            <a:xfrm>
              <a:off x="930570" y="2841651"/>
              <a:ext cx="2822576" cy="1982728"/>
            </a:xfrm>
            <a:custGeom>
              <a:avLst/>
              <a:gdLst>
                <a:gd name="connsiteX0" fmla="*/ 0 w 9995"/>
                <a:gd name="connsiteY0" fmla="*/ 9988 h 9988"/>
                <a:gd name="connsiteX1" fmla="*/ 21 w 9995"/>
                <a:gd name="connsiteY1" fmla="*/ 9855 h 9988"/>
                <a:gd name="connsiteX2" fmla="*/ 100 w 9995"/>
                <a:gd name="connsiteY2" fmla="*/ 9480 h 9988"/>
                <a:gd name="connsiteX3" fmla="*/ 231 w 9995"/>
                <a:gd name="connsiteY3" fmla="*/ 8912 h 9988"/>
                <a:gd name="connsiteX4" fmla="*/ 440 w 9995"/>
                <a:gd name="connsiteY4" fmla="*/ 8162 h 9988"/>
                <a:gd name="connsiteX5" fmla="*/ 572 w 9995"/>
                <a:gd name="connsiteY5" fmla="*/ 7751 h 9988"/>
                <a:gd name="connsiteX6" fmla="*/ 724 w 9995"/>
                <a:gd name="connsiteY6" fmla="*/ 7316 h 9988"/>
                <a:gd name="connsiteX7" fmla="*/ 891 w 9995"/>
                <a:gd name="connsiteY7" fmla="*/ 6868 h 9988"/>
                <a:gd name="connsiteX8" fmla="*/ 1080 w 9995"/>
                <a:gd name="connsiteY8" fmla="*/ 6385 h 9988"/>
                <a:gd name="connsiteX9" fmla="*/ 1295 w 9995"/>
                <a:gd name="connsiteY9" fmla="*/ 5901 h 9988"/>
                <a:gd name="connsiteX10" fmla="*/ 1536 w 9995"/>
                <a:gd name="connsiteY10" fmla="*/ 5417 h 9988"/>
                <a:gd name="connsiteX11" fmla="*/ 1793 w 9995"/>
                <a:gd name="connsiteY11" fmla="*/ 4921 h 9988"/>
                <a:gd name="connsiteX12" fmla="*/ 2077 w 9995"/>
                <a:gd name="connsiteY12" fmla="*/ 4462 h 9988"/>
                <a:gd name="connsiteX13" fmla="*/ 2375 w 9995"/>
                <a:gd name="connsiteY13" fmla="*/ 4002 h 9988"/>
                <a:gd name="connsiteX14" fmla="*/ 2690 w 9995"/>
                <a:gd name="connsiteY14" fmla="*/ 3543 h 9988"/>
                <a:gd name="connsiteX15" fmla="*/ 3020 w 9995"/>
                <a:gd name="connsiteY15" fmla="*/ 3096 h 9988"/>
                <a:gd name="connsiteX16" fmla="*/ 3372 w 9995"/>
                <a:gd name="connsiteY16" fmla="*/ 2684 h 9988"/>
                <a:gd name="connsiteX17" fmla="*/ 3734 w 9995"/>
                <a:gd name="connsiteY17" fmla="*/ 2285 h 9988"/>
                <a:gd name="connsiteX18" fmla="*/ 4122 w 9995"/>
                <a:gd name="connsiteY18" fmla="*/ 1923 h 9988"/>
                <a:gd name="connsiteX19" fmla="*/ 4546 w 9995"/>
                <a:gd name="connsiteY19" fmla="*/ 1572 h 9988"/>
                <a:gd name="connsiteX20" fmla="*/ 4987 w 9995"/>
                <a:gd name="connsiteY20" fmla="*/ 1270 h 9988"/>
                <a:gd name="connsiteX21" fmla="*/ 5469 w 9995"/>
                <a:gd name="connsiteY21" fmla="*/ 967 h 9988"/>
                <a:gd name="connsiteX22" fmla="*/ 5978 w 9995"/>
                <a:gd name="connsiteY22" fmla="*/ 713 h 9988"/>
                <a:gd name="connsiteX23" fmla="*/ 6251 w 9995"/>
                <a:gd name="connsiteY23" fmla="*/ 605 h 9988"/>
                <a:gd name="connsiteX24" fmla="*/ 6833 w 9995"/>
                <a:gd name="connsiteY24" fmla="*/ 411 h 9988"/>
                <a:gd name="connsiteX25" fmla="*/ 7137 w 9995"/>
                <a:gd name="connsiteY25" fmla="*/ 326 h 9988"/>
                <a:gd name="connsiteX26" fmla="*/ 7446 w 9995"/>
                <a:gd name="connsiteY26" fmla="*/ 254 h 9988"/>
                <a:gd name="connsiteX27" fmla="*/ 7777 w 9995"/>
                <a:gd name="connsiteY27" fmla="*/ 181 h 9988"/>
                <a:gd name="connsiteX28" fmla="*/ 8107 w 9995"/>
                <a:gd name="connsiteY28" fmla="*/ 121 h 9988"/>
                <a:gd name="connsiteX29" fmla="*/ 8458 w 9995"/>
                <a:gd name="connsiteY29" fmla="*/ 73 h 9988"/>
                <a:gd name="connsiteX30" fmla="*/ 8831 w 9995"/>
                <a:gd name="connsiteY30" fmla="*/ 48 h 9988"/>
                <a:gd name="connsiteX31" fmla="*/ 9203 w 9995"/>
                <a:gd name="connsiteY31" fmla="*/ 24 h 9988"/>
                <a:gd name="connsiteX32" fmla="*/ 9591 w 9995"/>
                <a:gd name="connsiteY32" fmla="*/ 0 h 9988"/>
                <a:gd name="connsiteX33" fmla="*/ 9995 w 9995"/>
                <a:gd name="connsiteY33" fmla="*/ 0 h 9988"/>
                <a:gd name="connsiteX0" fmla="*/ 0 w 10000"/>
                <a:gd name="connsiteY0" fmla="*/ 10000 h 10000"/>
                <a:gd name="connsiteX1" fmla="*/ 21 w 10000"/>
                <a:gd name="connsiteY1" fmla="*/ 9867 h 10000"/>
                <a:gd name="connsiteX2" fmla="*/ 100 w 10000"/>
                <a:gd name="connsiteY2" fmla="*/ 9491 h 10000"/>
                <a:gd name="connsiteX3" fmla="*/ 231 w 10000"/>
                <a:gd name="connsiteY3" fmla="*/ 8923 h 10000"/>
                <a:gd name="connsiteX4" fmla="*/ 440 w 10000"/>
                <a:gd name="connsiteY4" fmla="*/ 8172 h 10000"/>
                <a:gd name="connsiteX5" fmla="*/ 572 w 10000"/>
                <a:gd name="connsiteY5" fmla="*/ 7760 h 10000"/>
                <a:gd name="connsiteX6" fmla="*/ 724 w 10000"/>
                <a:gd name="connsiteY6" fmla="*/ 7325 h 10000"/>
                <a:gd name="connsiteX7" fmla="*/ 891 w 10000"/>
                <a:gd name="connsiteY7" fmla="*/ 6876 h 10000"/>
                <a:gd name="connsiteX8" fmla="*/ 1081 w 10000"/>
                <a:gd name="connsiteY8" fmla="*/ 6393 h 10000"/>
                <a:gd name="connsiteX9" fmla="*/ 1296 w 10000"/>
                <a:gd name="connsiteY9" fmla="*/ 5908 h 10000"/>
                <a:gd name="connsiteX10" fmla="*/ 1537 w 10000"/>
                <a:gd name="connsiteY10" fmla="*/ 5424 h 10000"/>
                <a:gd name="connsiteX11" fmla="*/ 1794 w 10000"/>
                <a:gd name="connsiteY11" fmla="*/ 4927 h 10000"/>
                <a:gd name="connsiteX12" fmla="*/ 2078 w 10000"/>
                <a:gd name="connsiteY12" fmla="*/ 4467 h 10000"/>
                <a:gd name="connsiteX13" fmla="*/ 2376 w 10000"/>
                <a:gd name="connsiteY13" fmla="*/ 4007 h 10000"/>
                <a:gd name="connsiteX14" fmla="*/ 2691 w 10000"/>
                <a:gd name="connsiteY14" fmla="*/ 3547 h 10000"/>
                <a:gd name="connsiteX15" fmla="*/ 3022 w 10000"/>
                <a:gd name="connsiteY15" fmla="*/ 3100 h 10000"/>
                <a:gd name="connsiteX16" fmla="*/ 3374 w 10000"/>
                <a:gd name="connsiteY16" fmla="*/ 2687 h 10000"/>
                <a:gd name="connsiteX17" fmla="*/ 3736 w 10000"/>
                <a:gd name="connsiteY17" fmla="*/ 2288 h 10000"/>
                <a:gd name="connsiteX18" fmla="*/ 4124 w 10000"/>
                <a:gd name="connsiteY18" fmla="*/ 1925 h 10000"/>
                <a:gd name="connsiteX19" fmla="*/ 4548 w 10000"/>
                <a:gd name="connsiteY19" fmla="*/ 1574 h 10000"/>
                <a:gd name="connsiteX20" fmla="*/ 4989 w 10000"/>
                <a:gd name="connsiteY20" fmla="*/ 1272 h 10000"/>
                <a:gd name="connsiteX21" fmla="*/ 5472 w 10000"/>
                <a:gd name="connsiteY21" fmla="*/ 968 h 10000"/>
                <a:gd name="connsiteX22" fmla="*/ 5981 w 10000"/>
                <a:gd name="connsiteY22" fmla="*/ 714 h 10000"/>
                <a:gd name="connsiteX23" fmla="*/ 6254 w 10000"/>
                <a:gd name="connsiteY23" fmla="*/ 606 h 10000"/>
                <a:gd name="connsiteX24" fmla="*/ 7141 w 10000"/>
                <a:gd name="connsiteY24" fmla="*/ 326 h 10000"/>
                <a:gd name="connsiteX25" fmla="*/ 7450 w 10000"/>
                <a:gd name="connsiteY25" fmla="*/ 254 h 10000"/>
                <a:gd name="connsiteX26" fmla="*/ 7781 w 10000"/>
                <a:gd name="connsiteY26" fmla="*/ 181 h 10000"/>
                <a:gd name="connsiteX27" fmla="*/ 8111 w 10000"/>
                <a:gd name="connsiteY27" fmla="*/ 121 h 10000"/>
                <a:gd name="connsiteX28" fmla="*/ 8462 w 10000"/>
                <a:gd name="connsiteY28" fmla="*/ 73 h 10000"/>
                <a:gd name="connsiteX29" fmla="*/ 8835 w 10000"/>
                <a:gd name="connsiteY29" fmla="*/ 48 h 10000"/>
                <a:gd name="connsiteX30" fmla="*/ 9208 w 10000"/>
                <a:gd name="connsiteY30" fmla="*/ 24 h 10000"/>
                <a:gd name="connsiteX31" fmla="*/ 9596 w 10000"/>
                <a:gd name="connsiteY31" fmla="*/ 0 h 10000"/>
                <a:gd name="connsiteX32" fmla="*/ 10000 w 10000"/>
                <a:gd name="connsiteY32" fmla="*/ 0 h 10000"/>
                <a:gd name="connsiteX0" fmla="*/ 0 w 9596"/>
                <a:gd name="connsiteY0" fmla="*/ 10000 h 10000"/>
                <a:gd name="connsiteX1" fmla="*/ 21 w 9596"/>
                <a:gd name="connsiteY1" fmla="*/ 9867 h 10000"/>
                <a:gd name="connsiteX2" fmla="*/ 100 w 9596"/>
                <a:gd name="connsiteY2" fmla="*/ 9491 h 10000"/>
                <a:gd name="connsiteX3" fmla="*/ 231 w 9596"/>
                <a:gd name="connsiteY3" fmla="*/ 8923 h 10000"/>
                <a:gd name="connsiteX4" fmla="*/ 440 w 9596"/>
                <a:gd name="connsiteY4" fmla="*/ 8172 h 10000"/>
                <a:gd name="connsiteX5" fmla="*/ 572 w 9596"/>
                <a:gd name="connsiteY5" fmla="*/ 7760 h 10000"/>
                <a:gd name="connsiteX6" fmla="*/ 724 w 9596"/>
                <a:gd name="connsiteY6" fmla="*/ 7325 h 10000"/>
                <a:gd name="connsiteX7" fmla="*/ 891 w 9596"/>
                <a:gd name="connsiteY7" fmla="*/ 6876 h 10000"/>
                <a:gd name="connsiteX8" fmla="*/ 1081 w 9596"/>
                <a:gd name="connsiteY8" fmla="*/ 6393 h 10000"/>
                <a:gd name="connsiteX9" fmla="*/ 1296 w 9596"/>
                <a:gd name="connsiteY9" fmla="*/ 5908 h 10000"/>
                <a:gd name="connsiteX10" fmla="*/ 1537 w 9596"/>
                <a:gd name="connsiteY10" fmla="*/ 5424 h 10000"/>
                <a:gd name="connsiteX11" fmla="*/ 1794 w 9596"/>
                <a:gd name="connsiteY11" fmla="*/ 4927 h 10000"/>
                <a:gd name="connsiteX12" fmla="*/ 2078 w 9596"/>
                <a:gd name="connsiteY12" fmla="*/ 4467 h 10000"/>
                <a:gd name="connsiteX13" fmla="*/ 2376 w 9596"/>
                <a:gd name="connsiteY13" fmla="*/ 4007 h 10000"/>
                <a:gd name="connsiteX14" fmla="*/ 2691 w 9596"/>
                <a:gd name="connsiteY14" fmla="*/ 3547 h 10000"/>
                <a:gd name="connsiteX15" fmla="*/ 3022 w 9596"/>
                <a:gd name="connsiteY15" fmla="*/ 3100 h 10000"/>
                <a:gd name="connsiteX16" fmla="*/ 3374 w 9596"/>
                <a:gd name="connsiteY16" fmla="*/ 2687 h 10000"/>
                <a:gd name="connsiteX17" fmla="*/ 3736 w 9596"/>
                <a:gd name="connsiteY17" fmla="*/ 2288 h 10000"/>
                <a:gd name="connsiteX18" fmla="*/ 4124 w 9596"/>
                <a:gd name="connsiteY18" fmla="*/ 1925 h 10000"/>
                <a:gd name="connsiteX19" fmla="*/ 4548 w 9596"/>
                <a:gd name="connsiteY19" fmla="*/ 1574 h 10000"/>
                <a:gd name="connsiteX20" fmla="*/ 4989 w 9596"/>
                <a:gd name="connsiteY20" fmla="*/ 1272 h 10000"/>
                <a:gd name="connsiteX21" fmla="*/ 5472 w 9596"/>
                <a:gd name="connsiteY21" fmla="*/ 968 h 10000"/>
                <a:gd name="connsiteX22" fmla="*/ 5981 w 9596"/>
                <a:gd name="connsiteY22" fmla="*/ 714 h 10000"/>
                <a:gd name="connsiteX23" fmla="*/ 6254 w 9596"/>
                <a:gd name="connsiteY23" fmla="*/ 606 h 10000"/>
                <a:gd name="connsiteX24" fmla="*/ 7141 w 9596"/>
                <a:gd name="connsiteY24" fmla="*/ 326 h 10000"/>
                <a:gd name="connsiteX25" fmla="*/ 7450 w 9596"/>
                <a:gd name="connsiteY25" fmla="*/ 254 h 10000"/>
                <a:gd name="connsiteX26" fmla="*/ 7781 w 9596"/>
                <a:gd name="connsiteY26" fmla="*/ 181 h 10000"/>
                <a:gd name="connsiteX27" fmla="*/ 8111 w 9596"/>
                <a:gd name="connsiteY27" fmla="*/ 121 h 10000"/>
                <a:gd name="connsiteX28" fmla="*/ 8462 w 9596"/>
                <a:gd name="connsiteY28" fmla="*/ 73 h 10000"/>
                <a:gd name="connsiteX29" fmla="*/ 8835 w 9596"/>
                <a:gd name="connsiteY29" fmla="*/ 48 h 10000"/>
                <a:gd name="connsiteX30" fmla="*/ 9208 w 9596"/>
                <a:gd name="connsiteY30" fmla="*/ 24 h 10000"/>
                <a:gd name="connsiteX31" fmla="*/ 9596 w 9596"/>
                <a:gd name="connsiteY31" fmla="*/ 0 h 10000"/>
                <a:gd name="connsiteX0" fmla="*/ 0 w 9596"/>
                <a:gd name="connsiteY0" fmla="*/ 9976 h 9976"/>
                <a:gd name="connsiteX1" fmla="*/ 22 w 9596"/>
                <a:gd name="connsiteY1" fmla="*/ 9843 h 9976"/>
                <a:gd name="connsiteX2" fmla="*/ 104 w 9596"/>
                <a:gd name="connsiteY2" fmla="*/ 9467 h 9976"/>
                <a:gd name="connsiteX3" fmla="*/ 241 w 9596"/>
                <a:gd name="connsiteY3" fmla="*/ 8899 h 9976"/>
                <a:gd name="connsiteX4" fmla="*/ 459 w 9596"/>
                <a:gd name="connsiteY4" fmla="*/ 8148 h 9976"/>
                <a:gd name="connsiteX5" fmla="*/ 596 w 9596"/>
                <a:gd name="connsiteY5" fmla="*/ 7736 h 9976"/>
                <a:gd name="connsiteX6" fmla="*/ 754 w 9596"/>
                <a:gd name="connsiteY6" fmla="*/ 7301 h 9976"/>
                <a:gd name="connsiteX7" fmla="*/ 929 w 9596"/>
                <a:gd name="connsiteY7" fmla="*/ 6852 h 9976"/>
                <a:gd name="connsiteX8" fmla="*/ 1127 w 9596"/>
                <a:gd name="connsiteY8" fmla="*/ 6369 h 9976"/>
                <a:gd name="connsiteX9" fmla="*/ 1351 w 9596"/>
                <a:gd name="connsiteY9" fmla="*/ 5884 h 9976"/>
                <a:gd name="connsiteX10" fmla="*/ 1602 w 9596"/>
                <a:gd name="connsiteY10" fmla="*/ 5400 h 9976"/>
                <a:gd name="connsiteX11" fmla="*/ 1870 w 9596"/>
                <a:gd name="connsiteY11" fmla="*/ 4903 h 9976"/>
                <a:gd name="connsiteX12" fmla="*/ 2165 w 9596"/>
                <a:gd name="connsiteY12" fmla="*/ 4443 h 9976"/>
                <a:gd name="connsiteX13" fmla="*/ 2476 w 9596"/>
                <a:gd name="connsiteY13" fmla="*/ 3983 h 9976"/>
                <a:gd name="connsiteX14" fmla="*/ 2804 w 9596"/>
                <a:gd name="connsiteY14" fmla="*/ 3523 h 9976"/>
                <a:gd name="connsiteX15" fmla="*/ 3149 w 9596"/>
                <a:gd name="connsiteY15" fmla="*/ 3076 h 9976"/>
                <a:gd name="connsiteX16" fmla="*/ 3516 w 9596"/>
                <a:gd name="connsiteY16" fmla="*/ 2663 h 9976"/>
                <a:gd name="connsiteX17" fmla="*/ 3893 w 9596"/>
                <a:gd name="connsiteY17" fmla="*/ 2264 h 9976"/>
                <a:gd name="connsiteX18" fmla="*/ 4298 w 9596"/>
                <a:gd name="connsiteY18" fmla="*/ 1901 h 9976"/>
                <a:gd name="connsiteX19" fmla="*/ 4739 w 9596"/>
                <a:gd name="connsiteY19" fmla="*/ 1550 h 9976"/>
                <a:gd name="connsiteX20" fmla="*/ 5199 w 9596"/>
                <a:gd name="connsiteY20" fmla="*/ 1248 h 9976"/>
                <a:gd name="connsiteX21" fmla="*/ 5702 w 9596"/>
                <a:gd name="connsiteY21" fmla="*/ 944 h 9976"/>
                <a:gd name="connsiteX22" fmla="*/ 6233 w 9596"/>
                <a:gd name="connsiteY22" fmla="*/ 690 h 9976"/>
                <a:gd name="connsiteX23" fmla="*/ 6517 w 9596"/>
                <a:gd name="connsiteY23" fmla="*/ 582 h 9976"/>
                <a:gd name="connsiteX24" fmla="*/ 7442 w 9596"/>
                <a:gd name="connsiteY24" fmla="*/ 302 h 9976"/>
                <a:gd name="connsiteX25" fmla="*/ 7764 w 9596"/>
                <a:gd name="connsiteY25" fmla="*/ 230 h 9976"/>
                <a:gd name="connsiteX26" fmla="*/ 8109 w 9596"/>
                <a:gd name="connsiteY26" fmla="*/ 157 h 9976"/>
                <a:gd name="connsiteX27" fmla="*/ 8452 w 9596"/>
                <a:gd name="connsiteY27" fmla="*/ 97 h 9976"/>
                <a:gd name="connsiteX28" fmla="*/ 8818 w 9596"/>
                <a:gd name="connsiteY28" fmla="*/ 49 h 9976"/>
                <a:gd name="connsiteX29" fmla="*/ 9207 w 9596"/>
                <a:gd name="connsiteY29" fmla="*/ 24 h 9976"/>
                <a:gd name="connsiteX30" fmla="*/ 9596 w 9596"/>
                <a:gd name="connsiteY30" fmla="*/ 0 h 9976"/>
                <a:gd name="connsiteX0" fmla="*/ 0 w 9595"/>
                <a:gd name="connsiteY0" fmla="*/ 9976 h 9976"/>
                <a:gd name="connsiteX1" fmla="*/ 23 w 9595"/>
                <a:gd name="connsiteY1" fmla="*/ 9843 h 9976"/>
                <a:gd name="connsiteX2" fmla="*/ 108 w 9595"/>
                <a:gd name="connsiteY2" fmla="*/ 9466 h 9976"/>
                <a:gd name="connsiteX3" fmla="*/ 251 w 9595"/>
                <a:gd name="connsiteY3" fmla="*/ 8896 h 9976"/>
                <a:gd name="connsiteX4" fmla="*/ 478 w 9595"/>
                <a:gd name="connsiteY4" fmla="*/ 8144 h 9976"/>
                <a:gd name="connsiteX5" fmla="*/ 621 w 9595"/>
                <a:gd name="connsiteY5" fmla="*/ 7731 h 9976"/>
                <a:gd name="connsiteX6" fmla="*/ 786 w 9595"/>
                <a:gd name="connsiteY6" fmla="*/ 7295 h 9976"/>
                <a:gd name="connsiteX7" fmla="*/ 968 w 9595"/>
                <a:gd name="connsiteY7" fmla="*/ 6844 h 9976"/>
                <a:gd name="connsiteX8" fmla="*/ 1174 w 9595"/>
                <a:gd name="connsiteY8" fmla="*/ 6360 h 9976"/>
                <a:gd name="connsiteX9" fmla="*/ 1408 w 9595"/>
                <a:gd name="connsiteY9" fmla="*/ 5874 h 9976"/>
                <a:gd name="connsiteX10" fmla="*/ 1669 w 9595"/>
                <a:gd name="connsiteY10" fmla="*/ 5389 h 9976"/>
                <a:gd name="connsiteX11" fmla="*/ 1949 w 9595"/>
                <a:gd name="connsiteY11" fmla="*/ 4891 h 9976"/>
                <a:gd name="connsiteX12" fmla="*/ 2256 w 9595"/>
                <a:gd name="connsiteY12" fmla="*/ 4430 h 9976"/>
                <a:gd name="connsiteX13" fmla="*/ 2580 w 9595"/>
                <a:gd name="connsiteY13" fmla="*/ 3969 h 9976"/>
                <a:gd name="connsiteX14" fmla="*/ 2922 w 9595"/>
                <a:gd name="connsiteY14" fmla="*/ 3507 h 9976"/>
                <a:gd name="connsiteX15" fmla="*/ 3282 w 9595"/>
                <a:gd name="connsiteY15" fmla="*/ 3059 h 9976"/>
                <a:gd name="connsiteX16" fmla="*/ 3664 w 9595"/>
                <a:gd name="connsiteY16" fmla="*/ 2645 h 9976"/>
                <a:gd name="connsiteX17" fmla="*/ 4057 w 9595"/>
                <a:gd name="connsiteY17" fmla="*/ 2245 h 9976"/>
                <a:gd name="connsiteX18" fmla="*/ 4479 w 9595"/>
                <a:gd name="connsiteY18" fmla="*/ 1882 h 9976"/>
                <a:gd name="connsiteX19" fmla="*/ 4939 w 9595"/>
                <a:gd name="connsiteY19" fmla="*/ 1530 h 9976"/>
                <a:gd name="connsiteX20" fmla="*/ 5418 w 9595"/>
                <a:gd name="connsiteY20" fmla="*/ 1227 h 9976"/>
                <a:gd name="connsiteX21" fmla="*/ 5942 w 9595"/>
                <a:gd name="connsiteY21" fmla="*/ 922 h 9976"/>
                <a:gd name="connsiteX22" fmla="*/ 6495 w 9595"/>
                <a:gd name="connsiteY22" fmla="*/ 668 h 9976"/>
                <a:gd name="connsiteX23" fmla="*/ 6791 w 9595"/>
                <a:gd name="connsiteY23" fmla="*/ 559 h 9976"/>
                <a:gd name="connsiteX24" fmla="*/ 7755 w 9595"/>
                <a:gd name="connsiteY24" fmla="*/ 279 h 9976"/>
                <a:gd name="connsiteX25" fmla="*/ 8091 w 9595"/>
                <a:gd name="connsiteY25" fmla="*/ 207 h 9976"/>
                <a:gd name="connsiteX26" fmla="*/ 8450 w 9595"/>
                <a:gd name="connsiteY26" fmla="*/ 133 h 9976"/>
                <a:gd name="connsiteX27" fmla="*/ 8808 w 9595"/>
                <a:gd name="connsiteY27" fmla="*/ 73 h 9976"/>
                <a:gd name="connsiteX28" fmla="*/ 9189 w 9595"/>
                <a:gd name="connsiteY28" fmla="*/ 25 h 9976"/>
                <a:gd name="connsiteX29" fmla="*/ 9595 w 9595"/>
                <a:gd name="connsiteY29" fmla="*/ 0 h 9976"/>
                <a:gd name="connsiteX0" fmla="*/ 0 w 9577"/>
                <a:gd name="connsiteY0" fmla="*/ 9975 h 9975"/>
                <a:gd name="connsiteX1" fmla="*/ 24 w 9577"/>
                <a:gd name="connsiteY1" fmla="*/ 9842 h 9975"/>
                <a:gd name="connsiteX2" fmla="*/ 113 w 9577"/>
                <a:gd name="connsiteY2" fmla="*/ 9464 h 9975"/>
                <a:gd name="connsiteX3" fmla="*/ 262 w 9577"/>
                <a:gd name="connsiteY3" fmla="*/ 8892 h 9975"/>
                <a:gd name="connsiteX4" fmla="*/ 498 w 9577"/>
                <a:gd name="connsiteY4" fmla="*/ 8139 h 9975"/>
                <a:gd name="connsiteX5" fmla="*/ 647 w 9577"/>
                <a:gd name="connsiteY5" fmla="*/ 7725 h 9975"/>
                <a:gd name="connsiteX6" fmla="*/ 819 w 9577"/>
                <a:gd name="connsiteY6" fmla="*/ 7288 h 9975"/>
                <a:gd name="connsiteX7" fmla="*/ 1009 w 9577"/>
                <a:gd name="connsiteY7" fmla="*/ 6835 h 9975"/>
                <a:gd name="connsiteX8" fmla="*/ 1224 w 9577"/>
                <a:gd name="connsiteY8" fmla="*/ 6350 h 9975"/>
                <a:gd name="connsiteX9" fmla="*/ 1467 w 9577"/>
                <a:gd name="connsiteY9" fmla="*/ 5863 h 9975"/>
                <a:gd name="connsiteX10" fmla="*/ 1739 w 9577"/>
                <a:gd name="connsiteY10" fmla="*/ 5377 h 9975"/>
                <a:gd name="connsiteX11" fmla="*/ 2031 w 9577"/>
                <a:gd name="connsiteY11" fmla="*/ 4878 h 9975"/>
                <a:gd name="connsiteX12" fmla="*/ 2351 w 9577"/>
                <a:gd name="connsiteY12" fmla="*/ 4416 h 9975"/>
                <a:gd name="connsiteX13" fmla="*/ 2689 w 9577"/>
                <a:gd name="connsiteY13" fmla="*/ 3954 h 9975"/>
                <a:gd name="connsiteX14" fmla="*/ 3045 w 9577"/>
                <a:gd name="connsiteY14" fmla="*/ 3490 h 9975"/>
                <a:gd name="connsiteX15" fmla="*/ 3421 w 9577"/>
                <a:gd name="connsiteY15" fmla="*/ 3041 h 9975"/>
                <a:gd name="connsiteX16" fmla="*/ 3819 w 9577"/>
                <a:gd name="connsiteY16" fmla="*/ 2626 h 9975"/>
                <a:gd name="connsiteX17" fmla="*/ 4228 w 9577"/>
                <a:gd name="connsiteY17" fmla="*/ 2225 h 9975"/>
                <a:gd name="connsiteX18" fmla="*/ 4668 w 9577"/>
                <a:gd name="connsiteY18" fmla="*/ 1862 h 9975"/>
                <a:gd name="connsiteX19" fmla="*/ 5147 w 9577"/>
                <a:gd name="connsiteY19" fmla="*/ 1509 h 9975"/>
                <a:gd name="connsiteX20" fmla="*/ 5647 w 9577"/>
                <a:gd name="connsiteY20" fmla="*/ 1205 h 9975"/>
                <a:gd name="connsiteX21" fmla="*/ 6193 w 9577"/>
                <a:gd name="connsiteY21" fmla="*/ 899 h 9975"/>
                <a:gd name="connsiteX22" fmla="*/ 6769 w 9577"/>
                <a:gd name="connsiteY22" fmla="*/ 645 h 9975"/>
                <a:gd name="connsiteX23" fmla="*/ 7078 w 9577"/>
                <a:gd name="connsiteY23" fmla="*/ 535 h 9975"/>
                <a:gd name="connsiteX24" fmla="*/ 8082 w 9577"/>
                <a:gd name="connsiteY24" fmla="*/ 255 h 9975"/>
                <a:gd name="connsiteX25" fmla="*/ 8433 w 9577"/>
                <a:gd name="connsiteY25" fmla="*/ 182 h 9975"/>
                <a:gd name="connsiteX26" fmla="*/ 8807 w 9577"/>
                <a:gd name="connsiteY26" fmla="*/ 108 h 9975"/>
                <a:gd name="connsiteX27" fmla="*/ 9180 w 9577"/>
                <a:gd name="connsiteY27" fmla="*/ 48 h 9975"/>
                <a:gd name="connsiteX28" fmla="*/ 9577 w 9577"/>
                <a:gd name="connsiteY28" fmla="*/ 0 h 9975"/>
                <a:gd name="connsiteX0" fmla="*/ 0 w 9585"/>
                <a:gd name="connsiteY0" fmla="*/ 9952 h 9952"/>
                <a:gd name="connsiteX1" fmla="*/ 25 w 9585"/>
                <a:gd name="connsiteY1" fmla="*/ 9819 h 9952"/>
                <a:gd name="connsiteX2" fmla="*/ 118 w 9585"/>
                <a:gd name="connsiteY2" fmla="*/ 9440 h 9952"/>
                <a:gd name="connsiteX3" fmla="*/ 274 w 9585"/>
                <a:gd name="connsiteY3" fmla="*/ 8866 h 9952"/>
                <a:gd name="connsiteX4" fmla="*/ 520 w 9585"/>
                <a:gd name="connsiteY4" fmla="*/ 8111 h 9952"/>
                <a:gd name="connsiteX5" fmla="*/ 676 w 9585"/>
                <a:gd name="connsiteY5" fmla="*/ 7696 h 9952"/>
                <a:gd name="connsiteX6" fmla="*/ 855 w 9585"/>
                <a:gd name="connsiteY6" fmla="*/ 7258 h 9952"/>
                <a:gd name="connsiteX7" fmla="*/ 1054 w 9585"/>
                <a:gd name="connsiteY7" fmla="*/ 6804 h 9952"/>
                <a:gd name="connsiteX8" fmla="*/ 1278 w 9585"/>
                <a:gd name="connsiteY8" fmla="*/ 6318 h 9952"/>
                <a:gd name="connsiteX9" fmla="*/ 1532 w 9585"/>
                <a:gd name="connsiteY9" fmla="*/ 5830 h 9952"/>
                <a:gd name="connsiteX10" fmla="*/ 1816 w 9585"/>
                <a:gd name="connsiteY10" fmla="*/ 5342 h 9952"/>
                <a:gd name="connsiteX11" fmla="*/ 2121 w 9585"/>
                <a:gd name="connsiteY11" fmla="*/ 4842 h 9952"/>
                <a:gd name="connsiteX12" fmla="*/ 2455 w 9585"/>
                <a:gd name="connsiteY12" fmla="*/ 4379 h 9952"/>
                <a:gd name="connsiteX13" fmla="*/ 2808 w 9585"/>
                <a:gd name="connsiteY13" fmla="*/ 3916 h 9952"/>
                <a:gd name="connsiteX14" fmla="*/ 3179 w 9585"/>
                <a:gd name="connsiteY14" fmla="*/ 3451 h 9952"/>
                <a:gd name="connsiteX15" fmla="*/ 3572 w 9585"/>
                <a:gd name="connsiteY15" fmla="*/ 3001 h 9952"/>
                <a:gd name="connsiteX16" fmla="*/ 3988 w 9585"/>
                <a:gd name="connsiteY16" fmla="*/ 2585 h 9952"/>
                <a:gd name="connsiteX17" fmla="*/ 4415 w 9585"/>
                <a:gd name="connsiteY17" fmla="*/ 2183 h 9952"/>
                <a:gd name="connsiteX18" fmla="*/ 4874 w 9585"/>
                <a:gd name="connsiteY18" fmla="*/ 1819 h 9952"/>
                <a:gd name="connsiteX19" fmla="*/ 5374 w 9585"/>
                <a:gd name="connsiteY19" fmla="*/ 1465 h 9952"/>
                <a:gd name="connsiteX20" fmla="*/ 5896 w 9585"/>
                <a:gd name="connsiteY20" fmla="*/ 1160 h 9952"/>
                <a:gd name="connsiteX21" fmla="*/ 6467 w 9585"/>
                <a:gd name="connsiteY21" fmla="*/ 853 h 9952"/>
                <a:gd name="connsiteX22" fmla="*/ 7068 w 9585"/>
                <a:gd name="connsiteY22" fmla="*/ 599 h 9952"/>
                <a:gd name="connsiteX23" fmla="*/ 7391 w 9585"/>
                <a:gd name="connsiteY23" fmla="*/ 488 h 9952"/>
                <a:gd name="connsiteX24" fmla="*/ 8439 w 9585"/>
                <a:gd name="connsiteY24" fmla="*/ 208 h 9952"/>
                <a:gd name="connsiteX25" fmla="*/ 8805 w 9585"/>
                <a:gd name="connsiteY25" fmla="*/ 134 h 9952"/>
                <a:gd name="connsiteX26" fmla="*/ 9196 w 9585"/>
                <a:gd name="connsiteY26" fmla="*/ 60 h 9952"/>
                <a:gd name="connsiteX27" fmla="*/ 9585 w 9585"/>
                <a:gd name="connsiteY27" fmla="*/ 0 h 9952"/>
                <a:gd name="connsiteX0" fmla="*/ 0 w 9594"/>
                <a:gd name="connsiteY0" fmla="*/ 9940 h 9940"/>
                <a:gd name="connsiteX1" fmla="*/ 26 w 9594"/>
                <a:gd name="connsiteY1" fmla="*/ 9806 h 9940"/>
                <a:gd name="connsiteX2" fmla="*/ 123 w 9594"/>
                <a:gd name="connsiteY2" fmla="*/ 9426 h 9940"/>
                <a:gd name="connsiteX3" fmla="*/ 286 w 9594"/>
                <a:gd name="connsiteY3" fmla="*/ 8849 h 9940"/>
                <a:gd name="connsiteX4" fmla="*/ 543 w 9594"/>
                <a:gd name="connsiteY4" fmla="*/ 8090 h 9940"/>
                <a:gd name="connsiteX5" fmla="*/ 705 w 9594"/>
                <a:gd name="connsiteY5" fmla="*/ 7673 h 9940"/>
                <a:gd name="connsiteX6" fmla="*/ 892 w 9594"/>
                <a:gd name="connsiteY6" fmla="*/ 7233 h 9940"/>
                <a:gd name="connsiteX7" fmla="*/ 1100 w 9594"/>
                <a:gd name="connsiteY7" fmla="*/ 6777 h 9940"/>
                <a:gd name="connsiteX8" fmla="*/ 1333 w 9594"/>
                <a:gd name="connsiteY8" fmla="*/ 6288 h 9940"/>
                <a:gd name="connsiteX9" fmla="*/ 1598 w 9594"/>
                <a:gd name="connsiteY9" fmla="*/ 5798 h 9940"/>
                <a:gd name="connsiteX10" fmla="*/ 1895 w 9594"/>
                <a:gd name="connsiteY10" fmla="*/ 5308 h 9940"/>
                <a:gd name="connsiteX11" fmla="*/ 2213 w 9594"/>
                <a:gd name="connsiteY11" fmla="*/ 4805 h 9940"/>
                <a:gd name="connsiteX12" fmla="*/ 2561 w 9594"/>
                <a:gd name="connsiteY12" fmla="*/ 4340 h 9940"/>
                <a:gd name="connsiteX13" fmla="*/ 2930 w 9594"/>
                <a:gd name="connsiteY13" fmla="*/ 3875 h 9940"/>
                <a:gd name="connsiteX14" fmla="*/ 3317 w 9594"/>
                <a:gd name="connsiteY14" fmla="*/ 3408 h 9940"/>
                <a:gd name="connsiteX15" fmla="*/ 3727 w 9594"/>
                <a:gd name="connsiteY15" fmla="*/ 2955 h 9940"/>
                <a:gd name="connsiteX16" fmla="*/ 4161 w 9594"/>
                <a:gd name="connsiteY16" fmla="*/ 2537 h 9940"/>
                <a:gd name="connsiteX17" fmla="*/ 4606 w 9594"/>
                <a:gd name="connsiteY17" fmla="*/ 2134 h 9940"/>
                <a:gd name="connsiteX18" fmla="*/ 5085 w 9594"/>
                <a:gd name="connsiteY18" fmla="*/ 1768 h 9940"/>
                <a:gd name="connsiteX19" fmla="*/ 5607 w 9594"/>
                <a:gd name="connsiteY19" fmla="*/ 1412 h 9940"/>
                <a:gd name="connsiteX20" fmla="*/ 6151 w 9594"/>
                <a:gd name="connsiteY20" fmla="*/ 1106 h 9940"/>
                <a:gd name="connsiteX21" fmla="*/ 6747 w 9594"/>
                <a:gd name="connsiteY21" fmla="*/ 797 h 9940"/>
                <a:gd name="connsiteX22" fmla="*/ 7374 w 9594"/>
                <a:gd name="connsiteY22" fmla="*/ 542 h 9940"/>
                <a:gd name="connsiteX23" fmla="*/ 7711 w 9594"/>
                <a:gd name="connsiteY23" fmla="*/ 430 h 9940"/>
                <a:gd name="connsiteX24" fmla="*/ 8804 w 9594"/>
                <a:gd name="connsiteY24" fmla="*/ 149 h 9940"/>
                <a:gd name="connsiteX25" fmla="*/ 9186 w 9594"/>
                <a:gd name="connsiteY25" fmla="*/ 75 h 9940"/>
                <a:gd name="connsiteX26" fmla="*/ 9594 w 9594"/>
                <a:gd name="connsiteY26" fmla="*/ 0 h 9940"/>
                <a:gd name="connsiteX0" fmla="*/ 0 w 9575"/>
                <a:gd name="connsiteY0" fmla="*/ 9925 h 9925"/>
                <a:gd name="connsiteX1" fmla="*/ 27 w 9575"/>
                <a:gd name="connsiteY1" fmla="*/ 9790 h 9925"/>
                <a:gd name="connsiteX2" fmla="*/ 128 w 9575"/>
                <a:gd name="connsiteY2" fmla="*/ 9408 h 9925"/>
                <a:gd name="connsiteX3" fmla="*/ 298 w 9575"/>
                <a:gd name="connsiteY3" fmla="*/ 8827 h 9925"/>
                <a:gd name="connsiteX4" fmla="*/ 566 w 9575"/>
                <a:gd name="connsiteY4" fmla="*/ 8064 h 9925"/>
                <a:gd name="connsiteX5" fmla="*/ 735 w 9575"/>
                <a:gd name="connsiteY5" fmla="*/ 7644 h 9925"/>
                <a:gd name="connsiteX6" fmla="*/ 930 w 9575"/>
                <a:gd name="connsiteY6" fmla="*/ 7202 h 9925"/>
                <a:gd name="connsiteX7" fmla="*/ 1147 w 9575"/>
                <a:gd name="connsiteY7" fmla="*/ 6743 h 9925"/>
                <a:gd name="connsiteX8" fmla="*/ 1389 w 9575"/>
                <a:gd name="connsiteY8" fmla="*/ 6251 h 9925"/>
                <a:gd name="connsiteX9" fmla="*/ 1666 w 9575"/>
                <a:gd name="connsiteY9" fmla="*/ 5758 h 9925"/>
                <a:gd name="connsiteX10" fmla="*/ 1975 w 9575"/>
                <a:gd name="connsiteY10" fmla="*/ 5265 h 9925"/>
                <a:gd name="connsiteX11" fmla="*/ 2307 w 9575"/>
                <a:gd name="connsiteY11" fmla="*/ 4759 h 9925"/>
                <a:gd name="connsiteX12" fmla="*/ 2669 w 9575"/>
                <a:gd name="connsiteY12" fmla="*/ 4291 h 9925"/>
                <a:gd name="connsiteX13" fmla="*/ 3054 w 9575"/>
                <a:gd name="connsiteY13" fmla="*/ 3823 h 9925"/>
                <a:gd name="connsiteX14" fmla="*/ 3457 w 9575"/>
                <a:gd name="connsiteY14" fmla="*/ 3354 h 9925"/>
                <a:gd name="connsiteX15" fmla="*/ 3885 w 9575"/>
                <a:gd name="connsiteY15" fmla="*/ 2898 h 9925"/>
                <a:gd name="connsiteX16" fmla="*/ 4337 w 9575"/>
                <a:gd name="connsiteY16" fmla="*/ 2477 h 9925"/>
                <a:gd name="connsiteX17" fmla="*/ 4801 w 9575"/>
                <a:gd name="connsiteY17" fmla="*/ 2072 h 9925"/>
                <a:gd name="connsiteX18" fmla="*/ 5300 w 9575"/>
                <a:gd name="connsiteY18" fmla="*/ 1704 h 9925"/>
                <a:gd name="connsiteX19" fmla="*/ 5844 w 9575"/>
                <a:gd name="connsiteY19" fmla="*/ 1346 h 9925"/>
                <a:gd name="connsiteX20" fmla="*/ 6411 w 9575"/>
                <a:gd name="connsiteY20" fmla="*/ 1038 h 9925"/>
                <a:gd name="connsiteX21" fmla="*/ 7033 w 9575"/>
                <a:gd name="connsiteY21" fmla="*/ 727 h 9925"/>
                <a:gd name="connsiteX22" fmla="*/ 7686 w 9575"/>
                <a:gd name="connsiteY22" fmla="*/ 470 h 9925"/>
                <a:gd name="connsiteX23" fmla="*/ 8037 w 9575"/>
                <a:gd name="connsiteY23" fmla="*/ 358 h 9925"/>
                <a:gd name="connsiteX24" fmla="*/ 9177 w 9575"/>
                <a:gd name="connsiteY24" fmla="*/ 75 h 9925"/>
                <a:gd name="connsiteX25" fmla="*/ 9575 w 9575"/>
                <a:gd name="connsiteY25" fmla="*/ 0 h 9925"/>
                <a:gd name="connsiteX0" fmla="*/ 0 w 9584"/>
                <a:gd name="connsiteY0" fmla="*/ 9924 h 9924"/>
                <a:gd name="connsiteX1" fmla="*/ 28 w 9584"/>
                <a:gd name="connsiteY1" fmla="*/ 9788 h 9924"/>
                <a:gd name="connsiteX2" fmla="*/ 134 w 9584"/>
                <a:gd name="connsiteY2" fmla="*/ 9403 h 9924"/>
                <a:gd name="connsiteX3" fmla="*/ 311 w 9584"/>
                <a:gd name="connsiteY3" fmla="*/ 8818 h 9924"/>
                <a:gd name="connsiteX4" fmla="*/ 591 w 9584"/>
                <a:gd name="connsiteY4" fmla="*/ 8049 h 9924"/>
                <a:gd name="connsiteX5" fmla="*/ 768 w 9584"/>
                <a:gd name="connsiteY5" fmla="*/ 7626 h 9924"/>
                <a:gd name="connsiteX6" fmla="*/ 971 w 9584"/>
                <a:gd name="connsiteY6" fmla="*/ 7180 h 9924"/>
                <a:gd name="connsiteX7" fmla="*/ 1198 w 9584"/>
                <a:gd name="connsiteY7" fmla="*/ 6718 h 9924"/>
                <a:gd name="connsiteX8" fmla="*/ 1451 w 9584"/>
                <a:gd name="connsiteY8" fmla="*/ 6222 h 9924"/>
                <a:gd name="connsiteX9" fmla="*/ 1740 w 9584"/>
                <a:gd name="connsiteY9" fmla="*/ 5726 h 9924"/>
                <a:gd name="connsiteX10" fmla="*/ 2063 w 9584"/>
                <a:gd name="connsiteY10" fmla="*/ 5229 h 9924"/>
                <a:gd name="connsiteX11" fmla="*/ 2409 w 9584"/>
                <a:gd name="connsiteY11" fmla="*/ 4719 h 9924"/>
                <a:gd name="connsiteX12" fmla="*/ 2787 w 9584"/>
                <a:gd name="connsiteY12" fmla="*/ 4247 h 9924"/>
                <a:gd name="connsiteX13" fmla="*/ 3190 w 9584"/>
                <a:gd name="connsiteY13" fmla="*/ 3776 h 9924"/>
                <a:gd name="connsiteX14" fmla="*/ 3610 w 9584"/>
                <a:gd name="connsiteY14" fmla="*/ 3303 h 9924"/>
                <a:gd name="connsiteX15" fmla="*/ 4057 w 9584"/>
                <a:gd name="connsiteY15" fmla="*/ 2844 h 9924"/>
                <a:gd name="connsiteX16" fmla="*/ 4530 w 9584"/>
                <a:gd name="connsiteY16" fmla="*/ 2420 h 9924"/>
                <a:gd name="connsiteX17" fmla="*/ 5014 w 9584"/>
                <a:gd name="connsiteY17" fmla="*/ 2012 h 9924"/>
                <a:gd name="connsiteX18" fmla="*/ 5535 w 9584"/>
                <a:gd name="connsiteY18" fmla="*/ 1641 h 9924"/>
                <a:gd name="connsiteX19" fmla="*/ 6103 w 9584"/>
                <a:gd name="connsiteY19" fmla="*/ 1280 h 9924"/>
                <a:gd name="connsiteX20" fmla="*/ 6696 w 9584"/>
                <a:gd name="connsiteY20" fmla="*/ 970 h 9924"/>
                <a:gd name="connsiteX21" fmla="*/ 7345 w 9584"/>
                <a:gd name="connsiteY21" fmla="*/ 656 h 9924"/>
                <a:gd name="connsiteX22" fmla="*/ 8027 w 9584"/>
                <a:gd name="connsiteY22" fmla="*/ 398 h 9924"/>
                <a:gd name="connsiteX23" fmla="*/ 8394 w 9584"/>
                <a:gd name="connsiteY23" fmla="*/ 285 h 9924"/>
                <a:gd name="connsiteX24" fmla="*/ 9584 w 9584"/>
                <a:gd name="connsiteY24" fmla="*/ 0 h 9924"/>
                <a:gd name="connsiteX0" fmla="*/ 0 w 8758"/>
                <a:gd name="connsiteY0" fmla="*/ 9713 h 9713"/>
                <a:gd name="connsiteX1" fmla="*/ 29 w 8758"/>
                <a:gd name="connsiteY1" fmla="*/ 9576 h 9713"/>
                <a:gd name="connsiteX2" fmla="*/ 140 w 8758"/>
                <a:gd name="connsiteY2" fmla="*/ 9188 h 9713"/>
                <a:gd name="connsiteX3" fmla="*/ 324 w 8758"/>
                <a:gd name="connsiteY3" fmla="*/ 8599 h 9713"/>
                <a:gd name="connsiteX4" fmla="*/ 617 w 8758"/>
                <a:gd name="connsiteY4" fmla="*/ 7824 h 9713"/>
                <a:gd name="connsiteX5" fmla="*/ 801 w 8758"/>
                <a:gd name="connsiteY5" fmla="*/ 7397 h 9713"/>
                <a:gd name="connsiteX6" fmla="*/ 1013 w 8758"/>
                <a:gd name="connsiteY6" fmla="*/ 6948 h 9713"/>
                <a:gd name="connsiteX7" fmla="*/ 1250 w 8758"/>
                <a:gd name="connsiteY7" fmla="*/ 6482 h 9713"/>
                <a:gd name="connsiteX8" fmla="*/ 1514 w 8758"/>
                <a:gd name="connsiteY8" fmla="*/ 5983 h 9713"/>
                <a:gd name="connsiteX9" fmla="*/ 1816 w 8758"/>
                <a:gd name="connsiteY9" fmla="*/ 5483 h 9713"/>
                <a:gd name="connsiteX10" fmla="*/ 2153 w 8758"/>
                <a:gd name="connsiteY10" fmla="*/ 4982 h 9713"/>
                <a:gd name="connsiteX11" fmla="*/ 2514 w 8758"/>
                <a:gd name="connsiteY11" fmla="*/ 4468 h 9713"/>
                <a:gd name="connsiteX12" fmla="*/ 2908 w 8758"/>
                <a:gd name="connsiteY12" fmla="*/ 3993 h 9713"/>
                <a:gd name="connsiteX13" fmla="*/ 3328 w 8758"/>
                <a:gd name="connsiteY13" fmla="*/ 3518 h 9713"/>
                <a:gd name="connsiteX14" fmla="*/ 3767 w 8758"/>
                <a:gd name="connsiteY14" fmla="*/ 3041 h 9713"/>
                <a:gd name="connsiteX15" fmla="*/ 4233 w 8758"/>
                <a:gd name="connsiteY15" fmla="*/ 2579 h 9713"/>
                <a:gd name="connsiteX16" fmla="*/ 4727 w 8758"/>
                <a:gd name="connsiteY16" fmla="*/ 2152 h 9713"/>
                <a:gd name="connsiteX17" fmla="*/ 5232 w 8758"/>
                <a:gd name="connsiteY17" fmla="*/ 1740 h 9713"/>
                <a:gd name="connsiteX18" fmla="*/ 5775 w 8758"/>
                <a:gd name="connsiteY18" fmla="*/ 1367 h 9713"/>
                <a:gd name="connsiteX19" fmla="*/ 6368 w 8758"/>
                <a:gd name="connsiteY19" fmla="*/ 1003 h 9713"/>
                <a:gd name="connsiteX20" fmla="*/ 6987 w 8758"/>
                <a:gd name="connsiteY20" fmla="*/ 690 h 9713"/>
                <a:gd name="connsiteX21" fmla="*/ 7664 w 8758"/>
                <a:gd name="connsiteY21" fmla="*/ 374 h 9713"/>
                <a:gd name="connsiteX22" fmla="*/ 8375 w 8758"/>
                <a:gd name="connsiteY22" fmla="*/ 114 h 9713"/>
                <a:gd name="connsiteX23" fmla="*/ 8758 w 8758"/>
                <a:gd name="connsiteY23" fmla="*/ 0 h 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758" h="9713">
                  <a:moveTo>
                    <a:pt x="0" y="9713"/>
                  </a:moveTo>
                  <a:cubicBezTo>
                    <a:pt x="7" y="9669"/>
                    <a:pt x="22" y="9621"/>
                    <a:pt x="29" y="9576"/>
                  </a:cubicBezTo>
                  <a:cubicBezTo>
                    <a:pt x="65" y="9445"/>
                    <a:pt x="103" y="9317"/>
                    <a:pt x="140" y="9188"/>
                  </a:cubicBezTo>
                  <a:cubicBezTo>
                    <a:pt x="200" y="8992"/>
                    <a:pt x="263" y="8796"/>
                    <a:pt x="324" y="8599"/>
                  </a:cubicBezTo>
                  <a:cubicBezTo>
                    <a:pt x="423" y="8341"/>
                    <a:pt x="519" y="8082"/>
                    <a:pt x="617" y="7824"/>
                  </a:cubicBezTo>
                  <a:cubicBezTo>
                    <a:pt x="678" y="7681"/>
                    <a:pt x="739" y="7539"/>
                    <a:pt x="801" y="7397"/>
                  </a:cubicBezTo>
                  <a:cubicBezTo>
                    <a:pt x="873" y="7247"/>
                    <a:pt x="941" y="7099"/>
                    <a:pt x="1013" y="6948"/>
                  </a:cubicBezTo>
                  <a:cubicBezTo>
                    <a:pt x="1093" y="6793"/>
                    <a:pt x="1171" y="6639"/>
                    <a:pt x="1250" y="6482"/>
                  </a:cubicBezTo>
                  <a:lnTo>
                    <a:pt x="1514" y="5983"/>
                  </a:lnTo>
                  <a:lnTo>
                    <a:pt x="1816" y="5483"/>
                  </a:lnTo>
                  <a:lnTo>
                    <a:pt x="2153" y="4982"/>
                  </a:lnTo>
                  <a:lnTo>
                    <a:pt x="2514" y="4468"/>
                  </a:lnTo>
                  <a:lnTo>
                    <a:pt x="2908" y="3993"/>
                  </a:lnTo>
                  <a:lnTo>
                    <a:pt x="3328" y="3518"/>
                  </a:lnTo>
                  <a:lnTo>
                    <a:pt x="3767" y="3041"/>
                  </a:lnTo>
                  <a:lnTo>
                    <a:pt x="4233" y="2579"/>
                  </a:lnTo>
                  <a:lnTo>
                    <a:pt x="4727" y="2152"/>
                  </a:lnTo>
                  <a:lnTo>
                    <a:pt x="5232" y="1740"/>
                  </a:lnTo>
                  <a:lnTo>
                    <a:pt x="5775" y="1367"/>
                  </a:lnTo>
                  <a:lnTo>
                    <a:pt x="6368" y="1003"/>
                  </a:lnTo>
                  <a:lnTo>
                    <a:pt x="6987" y="690"/>
                  </a:lnTo>
                  <a:lnTo>
                    <a:pt x="7664" y="374"/>
                  </a:lnTo>
                  <a:lnTo>
                    <a:pt x="8375" y="114"/>
                  </a:lnTo>
                  <a:lnTo>
                    <a:pt x="8758" y="0"/>
                  </a:lnTo>
                </a:path>
              </a:pathLst>
            </a:custGeom>
            <a:noFill/>
            <a:ln w="50800" cap="rnd" cmpd="sng">
              <a:solidFill>
                <a:srgbClr val="FF0000"/>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19" name="Line 7"/>
            <p:cNvSpPr>
              <a:spLocks noChangeShapeType="1"/>
            </p:cNvSpPr>
            <p:nvPr/>
          </p:nvSpPr>
          <p:spPr bwMode="auto">
            <a:xfrm flipV="1">
              <a:off x="1489372" y="4842787"/>
              <a:ext cx="0" cy="139700"/>
            </a:xfrm>
            <a:prstGeom prst="line">
              <a:avLst/>
            </a:prstGeom>
            <a:noFill/>
            <a:ln w="12700">
              <a:solidFill>
                <a:srgbClr val="134679"/>
              </a:solidFill>
              <a:round/>
              <a:headEnd/>
              <a:tailEnd/>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71720" name="Freeform 8"/>
            <p:cNvSpPr>
              <a:spLocks/>
            </p:cNvSpPr>
            <p:nvPr/>
          </p:nvSpPr>
          <p:spPr bwMode="auto">
            <a:xfrm>
              <a:off x="2059284" y="4842787"/>
              <a:ext cx="1588" cy="142875"/>
            </a:xfrm>
            <a:custGeom>
              <a:avLst/>
              <a:gdLst/>
              <a:ahLst/>
              <a:cxnLst>
                <a:cxn ang="0">
                  <a:pos x="0" y="89"/>
                </a:cxn>
                <a:cxn ang="0">
                  <a:pos x="0" y="80"/>
                </a:cxn>
                <a:cxn ang="0">
                  <a:pos x="0" y="68"/>
                </a:cxn>
                <a:cxn ang="0">
                  <a:pos x="0" y="57"/>
                </a:cxn>
                <a:cxn ang="0">
                  <a:pos x="0" y="45"/>
                </a:cxn>
                <a:cxn ang="0">
                  <a:pos x="0" y="34"/>
                </a:cxn>
                <a:cxn ang="0">
                  <a:pos x="0" y="22"/>
                </a:cxn>
                <a:cxn ang="0">
                  <a:pos x="0" y="11"/>
                </a:cxn>
                <a:cxn ang="0">
                  <a:pos x="0" y="0"/>
                </a:cxn>
              </a:cxnLst>
              <a:rect l="0" t="0" r="r" b="b"/>
              <a:pathLst>
                <a:path w="1" h="90">
                  <a:moveTo>
                    <a:pt x="0" y="89"/>
                  </a:moveTo>
                  <a:lnTo>
                    <a:pt x="0" y="80"/>
                  </a:lnTo>
                  <a:lnTo>
                    <a:pt x="0" y="68"/>
                  </a:lnTo>
                  <a:lnTo>
                    <a:pt x="0" y="57"/>
                  </a:lnTo>
                  <a:lnTo>
                    <a:pt x="0" y="45"/>
                  </a:lnTo>
                  <a:lnTo>
                    <a:pt x="0" y="34"/>
                  </a:lnTo>
                  <a:lnTo>
                    <a:pt x="0" y="22"/>
                  </a:lnTo>
                  <a:lnTo>
                    <a:pt x="0" y="11"/>
                  </a:lnTo>
                  <a:lnTo>
                    <a:pt x="0" y="0"/>
                  </a:lnTo>
                </a:path>
              </a:pathLst>
            </a:custGeom>
            <a:noFill/>
            <a:ln w="12700" cap="rnd" cmpd="sng">
              <a:solidFill>
                <a:srgbClr val="134679"/>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21" name="Freeform 9"/>
            <p:cNvSpPr>
              <a:spLocks/>
            </p:cNvSpPr>
            <p:nvPr/>
          </p:nvSpPr>
          <p:spPr bwMode="auto">
            <a:xfrm>
              <a:off x="2629197" y="4842787"/>
              <a:ext cx="1587" cy="142875"/>
            </a:xfrm>
            <a:custGeom>
              <a:avLst/>
              <a:gdLst/>
              <a:ahLst/>
              <a:cxnLst>
                <a:cxn ang="0">
                  <a:pos x="0" y="89"/>
                </a:cxn>
                <a:cxn ang="0">
                  <a:pos x="0" y="80"/>
                </a:cxn>
                <a:cxn ang="0">
                  <a:pos x="0" y="68"/>
                </a:cxn>
                <a:cxn ang="0">
                  <a:pos x="0" y="57"/>
                </a:cxn>
                <a:cxn ang="0">
                  <a:pos x="0" y="45"/>
                </a:cxn>
                <a:cxn ang="0">
                  <a:pos x="0" y="34"/>
                </a:cxn>
                <a:cxn ang="0">
                  <a:pos x="0" y="22"/>
                </a:cxn>
                <a:cxn ang="0">
                  <a:pos x="0" y="11"/>
                </a:cxn>
                <a:cxn ang="0">
                  <a:pos x="0" y="0"/>
                </a:cxn>
              </a:cxnLst>
              <a:rect l="0" t="0" r="r" b="b"/>
              <a:pathLst>
                <a:path w="1" h="90">
                  <a:moveTo>
                    <a:pt x="0" y="89"/>
                  </a:moveTo>
                  <a:lnTo>
                    <a:pt x="0" y="80"/>
                  </a:lnTo>
                  <a:lnTo>
                    <a:pt x="0" y="68"/>
                  </a:lnTo>
                  <a:lnTo>
                    <a:pt x="0" y="57"/>
                  </a:lnTo>
                  <a:lnTo>
                    <a:pt x="0" y="45"/>
                  </a:lnTo>
                  <a:lnTo>
                    <a:pt x="0" y="34"/>
                  </a:lnTo>
                  <a:lnTo>
                    <a:pt x="0" y="22"/>
                  </a:lnTo>
                  <a:lnTo>
                    <a:pt x="0" y="11"/>
                  </a:lnTo>
                  <a:lnTo>
                    <a:pt x="0" y="0"/>
                  </a:lnTo>
                </a:path>
              </a:pathLst>
            </a:custGeom>
            <a:noFill/>
            <a:ln w="12700" cap="rnd" cmpd="sng">
              <a:solidFill>
                <a:srgbClr val="134679"/>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22" name="Freeform 10"/>
            <p:cNvSpPr>
              <a:spLocks/>
            </p:cNvSpPr>
            <p:nvPr/>
          </p:nvSpPr>
          <p:spPr bwMode="auto">
            <a:xfrm>
              <a:off x="3199109" y="4842787"/>
              <a:ext cx="1588" cy="142875"/>
            </a:xfrm>
            <a:custGeom>
              <a:avLst/>
              <a:gdLst/>
              <a:ahLst/>
              <a:cxnLst>
                <a:cxn ang="0">
                  <a:pos x="0" y="89"/>
                </a:cxn>
                <a:cxn ang="0">
                  <a:pos x="0" y="80"/>
                </a:cxn>
                <a:cxn ang="0">
                  <a:pos x="0" y="68"/>
                </a:cxn>
                <a:cxn ang="0">
                  <a:pos x="0" y="57"/>
                </a:cxn>
                <a:cxn ang="0">
                  <a:pos x="0" y="45"/>
                </a:cxn>
                <a:cxn ang="0">
                  <a:pos x="0" y="34"/>
                </a:cxn>
                <a:cxn ang="0">
                  <a:pos x="0" y="22"/>
                </a:cxn>
                <a:cxn ang="0">
                  <a:pos x="0" y="11"/>
                </a:cxn>
                <a:cxn ang="0">
                  <a:pos x="0" y="0"/>
                </a:cxn>
              </a:cxnLst>
              <a:rect l="0" t="0" r="r" b="b"/>
              <a:pathLst>
                <a:path w="1" h="90">
                  <a:moveTo>
                    <a:pt x="0" y="89"/>
                  </a:moveTo>
                  <a:lnTo>
                    <a:pt x="0" y="80"/>
                  </a:lnTo>
                  <a:lnTo>
                    <a:pt x="0" y="68"/>
                  </a:lnTo>
                  <a:lnTo>
                    <a:pt x="0" y="57"/>
                  </a:lnTo>
                  <a:lnTo>
                    <a:pt x="0" y="45"/>
                  </a:lnTo>
                  <a:lnTo>
                    <a:pt x="0" y="34"/>
                  </a:lnTo>
                  <a:lnTo>
                    <a:pt x="0" y="22"/>
                  </a:lnTo>
                  <a:lnTo>
                    <a:pt x="0" y="11"/>
                  </a:lnTo>
                  <a:lnTo>
                    <a:pt x="0" y="0"/>
                  </a:lnTo>
                </a:path>
              </a:pathLst>
            </a:custGeom>
            <a:noFill/>
            <a:ln w="12700" cap="rnd" cmpd="sng">
              <a:solidFill>
                <a:srgbClr val="134679"/>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23" name="Line 11"/>
            <p:cNvSpPr>
              <a:spLocks noChangeShapeType="1"/>
            </p:cNvSpPr>
            <p:nvPr/>
          </p:nvSpPr>
          <p:spPr bwMode="auto">
            <a:xfrm flipV="1">
              <a:off x="3753147" y="4842787"/>
              <a:ext cx="0" cy="139700"/>
            </a:xfrm>
            <a:prstGeom prst="line">
              <a:avLst/>
            </a:prstGeom>
            <a:noFill/>
            <a:ln w="12700">
              <a:solidFill>
                <a:srgbClr val="134679"/>
              </a:solidFill>
              <a:round/>
              <a:headEnd/>
              <a:tailEnd/>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71724" name="Rectangle 12"/>
            <p:cNvSpPr>
              <a:spLocks noChangeArrowheads="1"/>
            </p:cNvSpPr>
            <p:nvPr/>
          </p:nvSpPr>
          <p:spPr bwMode="auto">
            <a:xfrm>
              <a:off x="1337920" y="4961850"/>
              <a:ext cx="296554" cy="335989"/>
            </a:xfrm>
            <a:prstGeom prst="rect">
              <a:avLst/>
            </a:prstGeom>
            <a:noFill/>
            <a:ln w="12700">
              <a:noFill/>
              <a:miter lim="800000"/>
              <a:headEnd/>
              <a:tailEnd/>
            </a:ln>
            <a:effectLst/>
          </p:spPr>
          <p:txBody>
            <a:bodyPr wrap="none" lIns="90487" tIns="44450" rIns="90487" bIns="44450">
              <a:spAutoFit/>
            </a:bodyPr>
            <a:lstStyle/>
            <a:p>
              <a:pPr algn="ctr">
                <a:lnSpc>
                  <a:spcPct val="100000"/>
                </a:lnSpc>
                <a:defRPr/>
              </a:pPr>
              <a:r>
                <a:rPr lang="en-US" sz="1600" dirty="0">
                  <a:solidFill>
                    <a:srgbClr val="134679"/>
                  </a:solidFill>
                </a:rPr>
                <a:t>1</a:t>
              </a:r>
            </a:p>
          </p:txBody>
        </p:sp>
        <p:sp>
          <p:nvSpPr>
            <p:cNvPr id="371726" name="Rectangle 14"/>
            <p:cNvSpPr>
              <a:spLocks noChangeArrowheads="1"/>
            </p:cNvSpPr>
            <p:nvPr/>
          </p:nvSpPr>
          <p:spPr bwMode="auto">
            <a:xfrm>
              <a:off x="1911007" y="4961850"/>
              <a:ext cx="296554" cy="335989"/>
            </a:xfrm>
            <a:prstGeom prst="rect">
              <a:avLst/>
            </a:prstGeom>
            <a:noFill/>
            <a:ln w="12700">
              <a:noFill/>
              <a:miter lim="800000"/>
              <a:headEnd/>
              <a:tailEnd/>
            </a:ln>
            <a:effectLst/>
          </p:spPr>
          <p:txBody>
            <a:bodyPr wrap="none" lIns="90487" tIns="44450" rIns="90487" bIns="44450">
              <a:spAutoFit/>
            </a:bodyPr>
            <a:lstStyle/>
            <a:p>
              <a:pPr algn="ctr">
                <a:lnSpc>
                  <a:spcPct val="100000"/>
                </a:lnSpc>
                <a:defRPr/>
              </a:pPr>
              <a:r>
                <a:rPr lang="en-US" sz="1600">
                  <a:solidFill>
                    <a:srgbClr val="134679"/>
                  </a:solidFill>
                </a:rPr>
                <a:t>2</a:t>
              </a:r>
            </a:p>
          </p:txBody>
        </p:sp>
        <p:sp>
          <p:nvSpPr>
            <p:cNvPr id="371727" name="Rectangle 15"/>
            <p:cNvSpPr>
              <a:spLocks noChangeArrowheads="1"/>
            </p:cNvSpPr>
            <p:nvPr/>
          </p:nvSpPr>
          <p:spPr bwMode="auto">
            <a:xfrm>
              <a:off x="2475364" y="4961850"/>
              <a:ext cx="296554" cy="335989"/>
            </a:xfrm>
            <a:prstGeom prst="rect">
              <a:avLst/>
            </a:prstGeom>
            <a:noFill/>
            <a:ln w="12700">
              <a:noFill/>
              <a:miter lim="800000"/>
              <a:headEnd/>
              <a:tailEnd/>
            </a:ln>
            <a:effectLst/>
          </p:spPr>
          <p:txBody>
            <a:bodyPr wrap="none" lIns="90487" tIns="44450" rIns="90487" bIns="44450">
              <a:spAutoFit/>
            </a:bodyPr>
            <a:lstStyle/>
            <a:p>
              <a:pPr algn="ctr">
                <a:lnSpc>
                  <a:spcPct val="100000"/>
                </a:lnSpc>
                <a:defRPr/>
              </a:pPr>
              <a:r>
                <a:rPr lang="en-US" sz="1600">
                  <a:solidFill>
                    <a:srgbClr val="134679"/>
                  </a:solidFill>
                </a:rPr>
                <a:t>3</a:t>
              </a:r>
            </a:p>
          </p:txBody>
        </p:sp>
        <p:sp>
          <p:nvSpPr>
            <p:cNvPr id="371728" name="Rectangle 16"/>
            <p:cNvSpPr>
              <a:spLocks noChangeArrowheads="1"/>
            </p:cNvSpPr>
            <p:nvPr/>
          </p:nvSpPr>
          <p:spPr bwMode="auto">
            <a:xfrm>
              <a:off x="3068295" y="4961850"/>
              <a:ext cx="296554" cy="335989"/>
            </a:xfrm>
            <a:prstGeom prst="rect">
              <a:avLst/>
            </a:prstGeom>
            <a:noFill/>
            <a:ln w="12700">
              <a:noFill/>
              <a:miter lim="800000"/>
              <a:headEnd/>
              <a:tailEnd/>
            </a:ln>
            <a:effectLst/>
          </p:spPr>
          <p:txBody>
            <a:bodyPr wrap="none" lIns="90487" tIns="44450" rIns="90487" bIns="44450">
              <a:spAutoFit/>
            </a:bodyPr>
            <a:lstStyle/>
            <a:p>
              <a:pPr algn="ctr">
                <a:lnSpc>
                  <a:spcPct val="100000"/>
                </a:lnSpc>
                <a:defRPr/>
              </a:pPr>
              <a:r>
                <a:rPr lang="en-US" sz="1600">
                  <a:solidFill>
                    <a:srgbClr val="134679"/>
                  </a:solidFill>
                </a:rPr>
                <a:t>4</a:t>
              </a:r>
            </a:p>
          </p:txBody>
        </p:sp>
        <p:sp>
          <p:nvSpPr>
            <p:cNvPr id="371729" name="Rectangle 17"/>
            <p:cNvSpPr>
              <a:spLocks noChangeArrowheads="1"/>
            </p:cNvSpPr>
            <p:nvPr/>
          </p:nvSpPr>
          <p:spPr bwMode="auto">
            <a:xfrm>
              <a:off x="3614395" y="4961850"/>
              <a:ext cx="296554" cy="335989"/>
            </a:xfrm>
            <a:prstGeom prst="rect">
              <a:avLst/>
            </a:prstGeom>
            <a:noFill/>
            <a:ln w="12700">
              <a:noFill/>
              <a:miter lim="800000"/>
              <a:headEnd/>
              <a:tailEnd/>
            </a:ln>
            <a:effectLst/>
          </p:spPr>
          <p:txBody>
            <a:bodyPr wrap="none" lIns="90487" tIns="44450" rIns="90487" bIns="44450">
              <a:spAutoFit/>
            </a:bodyPr>
            <a:lstStyle/>
            <a:p>
              <a:pPr algn="ctr">
                <a:lnSpc>
                  <a:spcPct val="100000"/>
                </a:lnSpc>
                <a:defRPr/>
              </a:pPr>
              <a:r>
                <a:rPr lang="en-US" sz="1600" dirty="0">
                  <a:solidFill>
                    <a:srgbClr val="134679"/>
                  </a:solidFill>
                </a:rPr>
                <a:t>5</a:t>
              </a:r>
            </a:p>
          </p:txBody>
        </p:sp>
        <p:sp>
          <p:nvSpPr>
            <p:cNvPr id="371732" name="Rectangle 20"/>
            <p:cNvSpPr>
              <a:spLocks noChangeArrowheads="1"/>
            </p:cNvSpPr>
            <p:nvPr/>
          </p:nvSpPr>
          <p:spPr bwMode="auto">
            <a:xfrm>
              <a:off x="3219779" y="1464124"/>
              <a:ext cx="804706" cy="335989"/>
            </a:xfrm>
            <a:prstGeom prst="rect">
              <a:avLst/>
            </a:prstGeom>
            <a:noFill/>
            <a:ln w="12700">
              <a:noFill/>
              <a:miter lim="800000"/>
              <a:headEnd/>
              <a:tailEnd/>
            </a:ln>
            <a:effectLst/>
          </p:spPr>
          <p:txBody>
            <a:bodyPr wrap="none" lIns="90487" tIns="44450" rIns="90487" bIns="44450">
              <a:spAutoFit/>
            </a:bodyPr>
            <a:lstStyle/>
            <a:p>
              <a:pPr algn="r">
                <a:lnSpc>
                  <a:spcPct val="100000"/>
                </a:lnSpc>
                <a:defRPr/>
              </a:pPr>
              <a:r>
                <a:rPr lang="en-US" sz="1600" dirty="0">
                  <a:solidFill>
                    <a:srgbClr val="00B050"/>
                  </a:solidFill>
                </a:rPr>
                <a:t>Normal</a:t>
              </a:r>
            </a:p>
          </p:txBody>
        </p:sp>
        <p:sp>
          <p:nvSpPr>
            <p:cNvPr id="371733" name="Rectangle 21"/>
            <p:cNvSpPr>
              <a:spLocks noChangeArrowheads="1"/>
            </p:cNvSpPr>
            <p:nvPr/>
          </p:nvSpPr>
          <p:spPr bwMode="auto">
            <a:xfrm>
              <a:off x="3030817" y="2212386"/>
              <a:ext cx="993668" cy="582211"/>
            </a:xfrm>
            <a:prstGeom prst="rect">
              <a:avLst/>
            </a:prstGeom>
            <a:noFill/>
            <a:ln w="12700">
              <a:noFill/>
              <a:miter lim="800000"/>
              <a:headEnd/>
              <a:tailEnd/>
            </a:ln>
            <a:effectLst/>
          </p:spPr>
          <p:txBody>
            <a:bodyPr wrap="none" lIns="90487" tIns="44450" rIns="90487" bIns="44450">
              <a:spAutoFit/>
            </a:bodyPr>
            <a:lstStyle/>
            <a:p>
              <a:pPr algn="r">
                <a:lnSpc>
                  <a:spcPct val="100000"/>
                </a:lnSpc>
                <a:defRPr/>
              </a:pPr>
              <a:r>
                <a:rPr lang="en-US" sz="1600" dirty="0">
                  <a:solidFill>
                    <a:srgbClr val="4E6BFA"/>
                  </a:solidFill>
                </a:rPr>
                <a:t>Asthma </a:t>
              </a:r>
              <a:br>
                <a:rPr lang="en-US" sz="1600" dirty="0">
                  <a:solidFill>
                    <a:srgbClr val="4E6BFA"/>
                  </a:solidFill>
                </a:rPr>
              </a:br>
              <a:r>
                <a:rPr lang="en-US" sz="1600" dirty="0">
                  <a:solidFill>
                    <a:srgbClr val="4E6BFA"/>
                  </a:solidFill>
                </a:rPr>
                <a:t>(after BD)</a:t>
              </a:r>
            </a:p>
          </p:txBody>
        </p:sp>
        <p:sp>
          <p:nvSpPr>
            <p:cNvPr id="371734" name="Rectangle 22"/>
            <p:cNvSpPr>
              <a:spLocks noChangeArrowheads="1"/>
            </p:cNvSpPr>
            <p:nvPr/>
          </p:nvSpPr>
          <p:spPr bwMode="auto">
            <a:xfrm>
              <a:off x="2883917" y="3043675"/>
              <a:ext cx="1140568" cy="582211"/>
            </a:xfrm>
            <a:prstGeom prst="rect">
              <a:avLst/>
            </a:prstGeom>
            <a:noFill/>
            <a:ln w="12700">
              <a:noFill/>
              <a:miter lim="800000"/>
              <a:headEnd/>
              <a:tailEnd/>
            </a:ln>
            <a:effectLst/>
          </p:spPr>
          <p:txBody>
            <a:bodyPr wrap="none" lIns="90487" tIns="44450" rIns="90487" bIns="44450">
              <a:spAutoFit/>
            </a:bodyPr>
            <a:lstStyle/>
            <a:p>
              <a:pPr algn="r">
                <a:lnSpc>
                  <a:spcPct val="100000"/>
                </a:lnSpc>
                <a:defRPr/>
              </a:pPr>
              <a:r>
                <a:rPr lang="en-US" sz="1600" dirty="0">
                  <a:solidFill>
                    <a:srgbClr val="FF0000"/>
                  </a:solidFill>
                </a:rPr>
                <a:t>Asthma </a:t>
              </a:r>
              <a:br>
                <a:rPr lang="en-US" sz="1600" dirty="0">
                  <a:solidFill>
                    <a:srgbClr val="FF0000"/>
                  </a:solidFill>
                </a:rPr>
              </a:br>
              <a:r>
                <a:rPr lang="en-US" sz="1600" dirty="0">
                  <a:solidFill>
                    <a:srgbClr val="FF0000"/>
                  </a:solidFill>
                </a:rPr>
                <a:t>(before BD)</a:t>
              </a:r>
            </a:p>
          </p:txBody>
        </p:sp>
        <p:sp>
          <p:nvSpPr>
            <p:cNvPr id="371735" name="Freeform 23"/>
            <p:cNvSpPr>
              <a:spLocks/>
            </p:cNvSpPr>
            <p:nvPr/>
          </p:nvSpPr>
          <p:spPr bwMode="auto">
            <a:xfrm>
              <a:off x="906758" y="2885400"/>
              <a:ext cx="582613" cy="1930400"/>
            </a:xfrm>
            <a:custGeom>
              <a:avLst/>
              <a:gdLst/>
              <a:ahLst/>
              <a:cxnLst>
                <a:cxn ang="0">
                  <a:pos x="0" y="0"/>
                </a:cxn>
                <a:cxn ang="0">
                  <a:pos x="409" y="0"/>
                </a:cxn>
                <a:cxn ang="0">
                  <a:pos x="409" y="1215"/>
                </a:cxn>
              </a:cxnLst>
              <a:rect l="0" t="0" r="r" b="b"/>
              <a:pathLst>
                <a:path w="410" h="1216">
                  <a:moveTo>
                    <a:pt x="0" y="0"/>
                  </a:moveTo>
                  <a:lnTo>
                    <a:pt x="409" y="0"/>
                  </a:lnTo>
                  <a:lnTo>
                    <a:pt x="409" y="1215"/>
                  </a:lnTo>
                </a:path>
              </a:pathLst>
            </a:custGeom>
            <a:noFill/>
            <a:ln w="12700" cap="rnd" cmpd="sng">
              <a:solidFill>
                <a:srgbClr val="134679"/>
              </a:solidFill>
              <a:prstDash val="dash"/>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71736" name="Line 24"/>
            <p:cNvSpPr>
              <a:spLocks noChangeShapeType="1"/>
            </p:cNvSpPr>
            <p:nvPr/>
          </p:nvSpPr>
          <p:spPr bwMode="auto">
            <a:xfrm>
              <a:off x="928984" y="3564837"/>
              <a:ext cx="542925" cy="0"/>
            </a:xfrm>
            <a:prstGeom prst="line">
              <a:avLst/>
            </a:prstGeom>
            <a:noFill/>
            <a:ln w="12700">
              <a:solidFill>
                <a:srgbClr val="134679"/>
              </a:solidFill>
              <a:prstDash val="dash"/>
              <a:round/>
              <a:headEnd/>
              <a:tailEnd/>
            </a:ln>
            <a:effectLst/>
          </p:spPr>
          <p:txBody>
            <a:bodyPr wrap="none" anchor="ctr"/>
            <a:lstStyle/>
            <a:p>
              <a:pPr>
                <a:defRPr/>
              </a:pPr>
              <a:endParaRPr lang="en-US">
                <a:effectLst>
                  <a:outerShdw blurRad="38100" dist="38100" dir="2700000" algn="tl">
                    <a:srgbClr val="000000">
                      <a:alpha val="43137"/>
                    </a:srgbClr>
                  </a:outerShdw>
                </a:effectLst>
              </a:endParaRPr>
            </a:p>
          </p:txBody>
        </p:sp>
        <p:sp>
          <p:nvSpPr>
            <p:cNvPr id="371737" name="Line 25"/>
            <p:cNvSpPr>
              <a:spLocks noChangeShapeType="1"/>
            </p:cNvSpPr>
            <p:nvPr/>
          </p:nvSpPr>
          <p:spPr bwMode="auto">
            <a:xfrm>
              <a:off x="928984" y="3971236"/>
              <a:ext cx="542925" cy="0"/>
            </a:xfrm>
            <a:prstGeom prst="line">
              <a:avLst/>
            </a:prstGeom>
            <a:noFill/>
            <a:ln w="12700">
              <a:solidFill>
                <a:srgbClr val="134679"/>
              </a:solidFill>
              <a:prstDash val="dash"/>
              <a:round/>
              <a:headEnd/>
              <a:tailEnd/>
            </a:ln>
            <a:effectLst/>
          </p:spPr>
          <p:txBody>
            <a:bodyPr wrap="none" anchor="ctr"/>
            <a:lstStyle/>
            <a:p>
              <a:pPr>
                <a:defRPr/>
              </a:pPr>
              <a:endParaRPr lang="en-US">
                <a:effectLst>
                  <a:outerShdw blurRad="38100" dist="38100" dir="2700000" algn="tl">
                    <a:srgbClr val="000000">
                      <a:alpha val="43137"/>
                    </a:srgbClr>
                  </a:outerShdw>
                </a:effectLst>
              </a:endParaRPr>
            </a:p>
          </p:txBody>
        </p:sp>
        <p:cxnSp>
          <p:nvCxnSpPr>
            <p:cNvPr id="5" name="Straight Arrow Connector 4"/>
            <p:cNvCxnSpPr/>
            <p:nvPr/>
          </p:nvCxnSpPr>
          <p:spPr>
            <a:xfrm>
              <a:off x="1468508" y="2205950"/>
              <a:ext cx="0" cy="508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5783738" y="1099098"/>
            <a:ext cx="4905699" cy="5523320"/>
            <a:chOff x="4317793" y="1074032"/>
            <a:chExt cx="4905699" cy="5523320"/>
          </a:xfrm>
        </p:grpSpPr>
        <p:sp>
          <p:nvSpPr>
            <p:cNvPr id="52" name="ZoneTexte 9"/>
            <p:cNvSpPr txBox="1"/>
            <p:nvPr/>
          </p:nvSpPr>
          <p:spPr>
            <a:xfrm rot="5400000">
              <a:off x="4473292" y="918533"/>
              <a:ext cx="461665" cy="772664"/>
            </a:xfrm>
            <a:prstGeom prst="rect">
              <a:avLst/>
            </a:prstGeom>
            <a:noFill/>
          </p:spPr>
          <p:txBody>
            <a:bodyPr vert="vert270" wrap="square" rtlCol="0">
              <a:spAutoFit/>
            </a:bodyPr>
            <a:lstStyle/>
            <a:p>
              <a:pPr algn="ctr"/>
              <a:r>
                <a:rPr lang="fr-CA" b="1" dirty="0">
                  <a:solidFill>
                    <a:srgbClr val="134679"/>
                  </a:solidFill>
                </a:rPr>
                <a:t>Flow</a:t>
              </a:r>
            </a:p>
          </p:txBody>
        </p:sp>
        <p:sp>
          <p:nvSpPr>
            <p:cNvPr id="53" name="Rectangle 20"/>
            <p:cNvSpPr>
              <a:spLocks noChangeArrowheads="1"/>
            </p:cNvSpPr>
            <p:nvPr/>
          </p:nvSpPr>
          <p:spPr bwMode="auto">
            <a:xfrm>
              <a:off x="8309268" y="4845738"/>
              <a:ext cx="914224" cy="366767"/>
            </a:xfrm>
            <a:prstGeom prst="rect">
              <a:avLst/>
            </a:prstGeom>
            <a:noFill/>
            <a:ln w="12700">
              <a:noFill/>
              <a:miter lim="800000"/>
              <a:headEnd/>
              <a:tailEnd/>
            </a:ln>
            <a:effectLst/>
          </p:spPr>
          <p:txBody>
            <a:bodyPr wrap="none" lIns="90487" tIns="44450" rIns="90487" bIns="44450">
              <a:spAutoFit/>
            </a:bodyPr>
            <a:lstStyle/>
            <a:p>
              <a:pPr algn="r">
                <a:defRPr/>
              </a:pPr>
              <a:r>
                <a:rPr lang="en-US" b="1" dirty="0">
                  <a:solidFill>
                    <a:srgbClr val="134679"/>
                  </a:solidFill>
                </a:rPr>
                <a:t>Volume</a:t>
              </a:r>
            </a:p>
          </p:txBody>
        </p:sp>
        <p:sp>
          <p:nvSpPr>
            <p:cNvPr id="54" name="ZoneTexte 11"/>
            <p:cNvSpPr txBox="1"/>
            <p:nvPr/>
          </p:nvSpPr>
          <p:spPr>
            <a:xfrm>
              <a:off x="6021961" y="2653188"/>
              <a:ext cx="971828" cy="338554"/>
            </a:xfrm>
            <a:prstGeom prst="rect">
              <a:avLst/>
            </a:prstGeom>
            <a:noFill/>
          </p:spPr>
          <p:txBody>
            <a:bodyPr wrap="square" rtlCol="0">
              <a:spAutoFit/>
            </a:bodyPr>
            <a:lstStyle/>
            <a:p>
              <a:pPr algn="ctr"/>
              <a:r>
                <a:rPr lang="fr-CA" sz="1600" dirty="0">
                  <a:solidFill>
                    <a:srgbClr val="00B050"/>
                  </a:solidFill>
                </a:rPr>
                <a:t>Normal</a:t>
              </a:r>
            </a:p>
          </p:txBody>
        </p:sp>
        <p:cxnSp>
          <p:nvCxnSpPr>
            <p:cNvPr id="55" name="Straight Connector 54"/>
            <p:cNvCxnSpPr/>
            <p:nvPr/>
          </p:nvCxnSpPr>
          <p:spPr>
            <a:xfrm>
              <a:off x="4499434" y="1486588"/>
              <a:ext cx="0" cy="4536364"/>
            </a:xfrm>
            <a:prstGeom prst="line">
              <a:avLst/>
            </a:prstGeom>
            <a:ln w="31750">
              <a:solidFill>
                <a:srgbClr val="134679"/>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518929" y="4730789"/>
              <a:ext cx="4091765" cy="0"/>
            </a:xfrm>
            <a:prstGeom prst="line">
              <a:avLst/>
            </a:prstGeom>
            <a:ln w="31750">
              <a:solidFill>
                <a:srgbClr val="134679"/>
              </a:solidFill>
            </a:ln>
          </p:spPr>
          <p:style>
            <a:lnRef idx="1">
              <a:schemeClr val="accent1"/>
            </a:lnRef>
            <a:fillRef idx="0">
              <a:schemeClr val="accent1"/>
            </a:fillRef>
            <a:effectRef idx="0">
              <a:schemeClr val="accent1"/>
            </a:effectRef>
            <a:fontRef idx="minor">
              <a:schemeClr val="tx1"/>
            </a:fontRef>
          </p:style>
        </p:cxnSp>
        <p:sp>
          <p:nvSpPr>
            <p:cNvPr id="57" name="Freeform 56"/>
            <p:cNvSpPr/>
            <p:nvPr/>
          </p:nvSpPr>
          <p:spPr>
            <a:xfrm>
              <a:off x="4502918" y="4699680"/>
              <a:ext cx="3775616" cy="1897672"/>
            </a:xfrm>
            <a:custGeom>
              <a:avLst/>
              <a:gdLst>
                <a:gd name="connsiteX0" fmla="*/ 0 w 4441371"/>
                <a:gd name="connsiteY0" fmla="*/ 58057 h 1654628"/>
                <a:gd name="connsiteX1" fmla="*/ 595086 w 4441371"/>
                <a:gd name="connsiteY1" fmla="*/ 711200 h 1654628"/>
                <a:gd name="connsiteX2" fmla="*/ 595086 w 4441371"/>
                <a:gd name="connsiteY2" fmla="*/ 711200 h 1654628"/>
                <a:gd name="connsiteX3" fmla="*/ 928914 w 4441371"/>
                <a:gd name="connsiteY3" fmla="*/ 1030514 h 1654628"/>
                <a:gd name="connsiteX4" fmla="*/ 1465943 w 4441371"/>
                <a:gd name="connsiteY4" fmla="*/ 1407885 h 1654628"/>
                <a:gd name="connsiteX5" fmla="*/ 2104571 w 4441371"/>
                <a:gd name="connsiteY5" fmla="*/ 1582057 h 1654628"/>
                <a:gd name="connsiteX6" fmla="*/ 2583543 w 4441371"/>
                <a:gd name="connsiteY6" fmla="*/ 1654628 h 1654628"/>
                <a:gd name="connsiteX7" fmla="*/ 3178629 w 4441371"/>
                <a:gd name="connsiteY7" fmla="*/ 1582057 h 1654628"/>
                <a:gd name="connsiteX8" fmla="*/ 3556000 w 4441371"/>
                <a:gd name="connsiteY8" fmla="*/ 1407885 h 1654628"/>
                <a:gd name="connsiteX9" fmla="*/ 3889829 w 4441371"/>
                <a:gd name="connsiteY9" fmla="*/ 1161143 h 1654628"/>
                <a:gd name="connsiteX10" fmla="*/ 4238171 w 4441371"/>
                <a:gd name="connsiteY10" fmla="*/ 653143 h 1654628"/>
                <a:gd name="connsiteX11" fmla="*/ 4368800 w 4441371"/>
                <a:gd name="connsiteY11" fmla="*/ 275771 h 1654628"/>
                <a:gd name="connsiteX12" fmla="*/ 4441371 w 4441371"/>
                <a:gd name="connsiteY12" fmla="*/ 0 h 1654628"/>
                <a:gd name="connsiteX0" fmla="*/ 0 w 4441371"/>
                <a:gd name="connsiteY0" fmla="*/ 58057 h 1659494"/>
                <a:gd name="connsiteX1" fmla="*/ 595086 w 4441371"/>
                <a:gd name="connsiteY1" fmla="*/ 711200 h 1659494"/>
                <a:gd name="connsiteX2" fmla="*/ 595086 w 4441371"/>
                <a:gd name="connsiteY2" fmla="*/ 711200 h 1659494"/>
                <a:gd name="connsiteX3" fmla="*/ 928914 w 4441371"/>
                <a:gd name="connsiteY3" fmla="*/ 1030514 h 1659494"/>
                <a:gd name="connsiteX4" fmla="*/ 1465943 w 4441371"/>
                <a:gd name="connsiteY4" fmla="*/ 1407885 h 1659494"/>
                <a:gd name="connsiteX5" fmla="*/ 2090057 w 4441371"/>
                <a:gd name="connsiteY5" fmla="*/ 1625600 h 1659494"/>
                <a:gd name="connsiteX6" fmla="*/ 2583543 w 4441371"/>
                <a:gd name="connsiteY6" fmla="*/ 1654628 h 1659494"/>
                <a:gd name="connsiteX7" fmla="*/ 3178629 w 4441371"/>
                <a:gd name="connsiteY7" fmla="*/ 1582057 h 1659494"/>
                <a:gd name="connsiteX8" fmla="*/ 3556000 w 4441371"/>
                <a:gd name="connsiteY8" fmla="*/ 1407885 h 1659494"/>
                <a:gd name="connsiteX9" fmla="*/ 3889829 w 4441371"/>
                <a:gd name="connsiteY9" fmla="*/ 1161143 h 1659494"/>
                <a:gd name="connsiteX10" fmla="*/ 4238171 w 4441371"/>
                <a:gd name="connsiteY10" fmla="*/ 653143 h 1659494"/>
                <a:gd name="connsiteX11" fmla="*/ 4368800 w 4441371"/>
                <a:gd name="connsiteY11" fmla="*/ 275771 h 1659494"/>
                <a:gd name="connsiteX12" fmla="*/ 4441371 w 4441371"/>
                <a:gd name="connsiteY12" fmla="*/ 0 h 1659494"/>
                <a:gd name="connsiteX0" fmla="*/ 0 w 4441371"/>
                <a:gd name="connsiteY0" fmla="*/ 58057 h 1659494"/>
                <a:gd name="connsiteX1" fmla="*/ 595086 w 4441371"/>
                <a:gd name="connsiteY1" fmla="*/ 711200 h 1659494"/>
                <a:gd name="connsiteX2" fmla="*/ 595086 w 4441371"/>
                <a:gd name="connsiteY2" fmla="*/ 711200 h 1659494"/>
                <a:gd name="connsiteX3" fmla="*/ 928914 w 4441371"/>
                <a:gd name="connsiteY3" fmla="*/ 1030514 h 1659494"/>
                <a:gd name="connsiteX4" fmla="*/ 1465943 w 4441371"/>
                <a:gd name="connsiteY4" fmla="*/ 1407885 h 1659494"/>
                <a:gd name="connsiteX5" fmla="*/ 2090057 w 4441371"/>
                <a:gd name="connsiteY5" fmla="*/ 1625600 h 1659494"/>
                <a:gd name="connsiteX6" fmla="*/ 2583543 w 4441371"/>
                <a:gd name="connsiteY6" fmla="*/ 1654628 h 1659494"/>
                <a:gd name="connsiteX7" fmla="*/ 3178629 w 4441371"/>
                <a:gd name="connsiteY7" fmla="*/ 1582057 h 1659494"/>
                <a:gd name="connsiteX8" fmla="*/ 3556000 w 4441371"/>
                <a:gd name="connsiteY8" fmla="*/ 1407885 h 1659494"/>
                <a:gd name="connsiteX9" fmla="*/ 3889829 w 4441371"/>
                <a:gd name="connsiteY9" fmla="*/ 1132568 h 1659494"/>
                <a:gd name="connsiteX10" fmla="*/ 4238171 w 4441371"/>
                <a:gd name="connsiteY10" fmla="*/ 653143 h 1659494"/>
                <a:gd name="connsiteX11" fmla="*/ 4368800 w 4441371"/>
                <a:gd name="connsiteY11" fmla="*/ 275771 h 1659494"/>
                <a:gd name="connsiteX12" fmla="*/ 4441371 w 4441371"/>
                <a:gd name="connsiteY12" fmla="*/ 0 h 1659494"/>
                <a:gd name="connsiteX0" fmla="*/ 0 w 4441371"/>
                <a:gd name="connsiteY0" fmla="*/ 58057 h 1659494"/>
                <a:gd name="connsiteX1" fmla="*/ 595086 w 4441371"/>
                <a:gd name="connsiteY1" fmla="*/ 711200 h 1659494"/>
                <a:gd name="connsiteX2" fmla="*/ 595086 w 4441371"/>
                <a:gd name="connsiteY2" fmla="*/ 711200 h 1659494"/>
                <a:gd name="connsiteX3" fmla="*/ 928914 w 4441371"/>
                <a:gd name="connsiteY3" fmla="*/ 1030514 h 1659494"/>
                <a:gd name="connsiteX4" fmla="*/ 1465943 w 4441371"/>
                <a:gd name="connsiteY4" fmla="*/ 1407885 h 1659494"/>
                <a:gd name="connsiteX5" fmla="*/ 2090057 w 4441371"/>
                <a:gd name="connsiteY5" fmla="*/ 1625600 h 1659494"/>
                <a:gd name="connsiteX6" fmla="*/ 2583543 w 4441371"/>
                <a:gd name="connsiteY6" fmla="*/ 1654628 h 1659494"/>
                <a:gd name="connsiteX7" fmla="*/ 3178629 w 4441371"/>
                <a:gd name="connsiteY7" fmla="*/ 1582057 h 1659494"/>
                <a:gd name="connsiteX8" fmla="*/ 3556000 w 4441371"/>
                <a:gd name="connsiteY8" fmla="*/ 1407885 h 1659494"/>
                <a:gd name="connsiteX9" fmla="*/ 3889829 w 4441371"/>
                <a:gd name="connsiteY9" fmla="*/ 1132568 h 1659494"/>
                <a:gd name="connsiteX10" fmla="*/ 4209596 w 4441371"/>
                <a:gd name="connsiteY10" fmla="*/ 634093 h 1659494"/>
                <a:gd name="connsiteX11" fmla="*/ 4368800 w 4441371"/>
                <a:gd name="connsiteY11" fmla="*/ 275771 h 1659494"/>
                <a:gd name="connsiteX12" fmla="*/ 4441371 w 4441371"/>
                <a:gd name="connsiteY12" fmla="*/ 0 h 1659494"/>
                <a:gd name="connsiteX0" fmla="*/ 0 w 4441371"/>
                <a:gd name="connsiteY0" fmla="*/ 58057 h 1684706"/>
                <a:gd name="connsiteX1" fmla="*/ 595086 w 4441371"/>
                <a:gd name="connsiteY1" fmla="*/ 711200 h 1684706"/>
                <a:gd name="connsiteX2" fmla="*/ 595086 w 4441371"/>
                <a:gd name="connsiteY2" fmla="*/ 711200 h 1684706"/>
                <a:gd name="connsiteX3" fmla="*/ 928914 w 4441371"/>
                <a:gd name="connsiteY3" fmla="*/ 1030514 h 1684706"/>
                <a:gd name="connsiteX4" fmla="*/ 1465943 w 4441371"/>
                <a:gd name="connsiteY4" fmla="*/ 1407885 h 1684706"/>
                <a:gd name="connsiteX5" fmla="*/ 2090057 w 4441371"/>
                <a:gd name="connsiteY5" fmla="*/ 1625600 h 1684706"/>
                <a:gd name="connsiteX6" fmla="*/ 2593068 w 4441371"/>
                <a:gd name="connsiteY6" fmla="*/ 1683203 h 1684706"/>
                <a:gd name="connsiteX7" fmla="*/ 3178629 w 4441371"/>
                <a:gd name="connsiteY7" fmla="*/ 1582057 h 1684706"/>
                <a:gd name="connsiteX8" fmla="*/ 3556000 w 4441371"/>
                <a:gd name="connsiteY8" fmla="*/ 1407885 h 1684706"/>
                <a:gd name="connsiteX9" fmla="*/ 3889829 w 4441371"/>
                <a:gd name="connsiteY9" fmla="*/ 1132568 h 1684706"/>
                <a:gd name="connsiteX10" fmla="*/ 4209596 w 4441371"/>
                <a:gd name="connsiteY10" fmla="*/ 634093 h 1684706"/>
                <a:gd name="connsiteX11" fmla="*/ 4368800 w 4441371"/>
                <a:gd name="connsiteY11" fmla="*/ 275771 h 1684706"/>
                <a:gd name="connsiteX12" fmla="*/ 4441371 w 4441371"/>
                <a:gd name="connsiteY12" fmla="*/ 0 h 1684706"/>
                <a:gd name="connsiteX0" fmla="*/ 0 w 4441371"/>
                <a:gd name="connsiteY0" fmla="*/ 58057 h 1684410"/>
                <a:gd name="connsiteX1" fmla="*/ 595086 w 4441371"/>
                <a:gd name="connsiteY1" fmla="*/ 711200 h 1684410"/>
                <a:gd name="connsiteX2" fmla="*/ 595086 w 4441371"/>
                <a:gd name="connsiteY2" fmla="*/ 711200 h 1684410"/>
                <a:gd name="connsiteX3" fmla="*/ 928914 w 4441371"/>
                <a:gd name="connsiteY3" fmla="*/ 1030514 h 1684410"/>
                <a:gd name="connsiteX4" fmla="*/ 1538515 w 4441371"/>
                <a:gd name="connsiteY4" fmla="*/ 1451428 h 1684410"/>
                <a:gd name="connsiteX5" fmla="*/ 2090057 w 4441371"/>
                <a:gd name="connsiteY5" fmla="*/ 1625600 h 1684410"/>
                <a:gd name="connsiteX6" fmla="*/ 2593068 w 4441371"/>
                <a:gd name="connsiteY6" fmla="*/ 1683203 h 1684410"/>
                <a:gd name="connsiteX7" fmla="*/ 3178629 w 4441371"/>
                <a:gd name="connsiteY7" fmla="*/ 1582057 h 1684410"/>
                <a:gd name="connsiteX8" fmla="*/ 3556000 w 4441371"/>
                <a:gd name="connsiteY8" fmla="*/ 1407885 h 1684410"/>
                <a:gd name="connsiteX9" fmla="*/ 3889829 w 4441371"/>
                <a:gd name="connsiteY9" fmla="*/ 1132568 h 1684410"/>
                <a:gd name="connsiteX10" fmla="*/ 4209596 w 4441371"/>
                <a:gd name="connsiteY10" fmla="*/ 634093 h 1684410"/>
                <a:gd name="connsiteX11" fmla="*/ 4368800 w 4441371"/>
                <a:gd name="connsiteY11" fmla="*/ 275771 h 1684410"/>
                <a:gd name="connsiteX12" fmla="*/ 4441371 w 4441371"/>
                <a:gd name="connsiteY12" fmla="*/ 0 h 1684410"/>
                <a:gd name="connsiteX0" fmla="*/ 0 w 4441371"/>
                <a:gd name="connsiteY0" fmla="*/ 58057 h 1696130"/>
                <a:gd name="connsiteX1" fmla="*/ 595086 w 4441371"/>
                <a:gd name="connsiteY1" fmla="*/ 711200 h 1696130"/>
                <a:gd name="connsiteX2" fmla="*/ 595086 w 4441371"/>
                <a:gd name="connsiteY2" fmla="*/ 711200 h 1696130"/>
                <a:gd name="connsiteX3" fmla="*/ 928914 w 4441371"/>
                <a:gd name="connsiteY3" fmla="*/ 1030514 h 1696130"/>
                <a:gd name="connsiteX4" fmla="*/ 1538515 w 4441371"/>
                <a:gd name="connsiteY4" fmla="*/ 1451428 h 1696130"/>
                <a:gd name="connsiteX5" fmla="*/ 2090057 w 4441371"/>
                <a:gd name="connsiteY5" fmla="*/ 1669143 h 1696130"/>
                <a:gd name="connsiteX6" fmla="*/ 2593068 w 4441371"/>
                <a:gd name="connsiteY6" fmla="*/ 1683203 h 1696130"/>
                <a:gd name="connsiteX7" fmla="*/ 3178629 w 4441371"/>
                <a:gd name="connsiteY7" fmla="*/ 1582057 h 1696130"/>
                <a:gd name="connsiteX8" fmla="*/ 3556000 w 4441371"/>
                <a:gd name="connsiteY8" fmla="*/ 1407885 h 1696130"/>
                <a:gd name="connsiteX9" fmla="*/ 3889829 w 4441371"/>
                <a:gd name="connsiteY9" fmla="*/ 1132568 h 1696130"/>
                <a:gd name="connsiteX10" fmla="*/ 4209596 w 4441371"/>
                <a:gd name="connsiteY10" fmla="*/ 634093 h 1696130"/>
                <a:gd name="connsiteX11" fmla="*/ 4368800 w 4441371"/>
                <a:gd name="connsiteY11" fmla="*/ 275771 h 1696130"/>
                <a:gd name="connsiteX12" fmla="*/ 4441371 w 4441371"/>
                <a:gd name="connsiteY12" fmla="*/ 0 h 1696130"/>
                <a:gd name="connsiteX0" fmla="*/ 0 w 4441371"/>
                <a:gd name="connsiteY0" fmla="*/ 58057 h 1695271"/>
                <a:gd name="connsiteX1" fmla="*/ 595086 w 4441371"/>
                <a:gd name="connsiteY1" fmla="*/ 711200 h 1695271"/>
                <a:gd name="connsiteX2" fmla="*/ 595086 w 4441371"/>
                <a:gd name="connsiteY2" fmla="*/ 711200 h 1695271"/>
                <a:gd name="connsiteX3" fmla="*/ 928914 w 4441371"/>
                <a:gd name="connsiteY3" fmla="*/ 1030514 h 1695271"/>
                <a:gd name="connsiteX4" fmla="*/ 1480458 w 4441371"/>
                <a:gd name="connsiteY4" fmla="*/ 1465943 h 1695271"/>
                <a:gd name="connsiteX5" fmla="*/ 2090057 w 4441371"/>
                <a:gd name="connsiteY5" fmla="*/ 1669143 h 1695271"/>
                <a:gd name="connsiteX6" fmla="*/ 2593068 w 4441371"/>
                <a:gd name="connsiteY6" fmla="*/ 1683203 h 1695271"/>
                <a:gd name="connsiteX7" fmla="*/ 3178629 w 4441371"/>
                <a:gd name="connsiteY7" fmla="*/ 1582057 h 1695271"/>
                <a:gd name="connsiteX8" fmla="*/ 3556000 w 4441371"/>
                <a:gd name="connsiteY8" fmla="*/ 1407885 h 1695271"/>
                <a:gd name="connsiteX9" fmla="*/ 3889829 w 4441371"/>
                <a:gd name="connsiteY9" fmla="*/ 1132568 h 1695271"/>
                <a:gd name="connsiteX10" fmla="*/ 4209596 w 4441371"/>
                <a:gd name="connsiteY10" fmla="*/ 634093 h 1695271"/>
                <a:gd name="connsiteX11" fmla="*/ 4368800 w 4441371"/>
                <a:gd name="connsiteY11" fmla="*/ 275771 h 1695271"/>
                <a:gd name="connsiteX12" fmla="*/ 4441371 w 4441371"/>
                <a:gd name="connsiteY12" fmla="*/ 0 h 1695271"/>
                <a:gd name="connsiteX0" fmla="*/ 0 w 4441371"/>
                <a:gd name="connsiteY0" fmla="*/ 58057 h 1695271"/>
                <a:gd name="connsiteX1" fmla="*/ 595086 w 4441371"/>
                <a:gd name="connsiteY1" fmla="*/ 711200 h 1695271"/>
                <a:gd name="connsiteX2" fmla="*/ 595086 w 4441371"/>
                <a:gd name="connsiteY2" fmla="*/ 711200 h 1695271"/>
                <a:gd name="connsiteX3" fmla="*/ 885371 w 4441371"/>
                <a:gd name="connsiteY3" fmla="*/ 1030514 h 1695271"/>
                <a:gd name="connsiteX4" fmla="*/ 1480458 w 4441371"/>
                <a:gd name="connsiteY4" fmla="*/ 1465943 h 1695271"/>
                <a:gd name="connsiteX5" fmla="*/ 2090057 w 4441371"/>
                <a:gd name="connsiteY5" fmla="*/ 1669143 h 1695271"/>
                <a:gd name="connsiteX6" fmla="*/ 2593068 w 4441371"/>
                <a:gd name="connsiteY6" fmla="*/ 1683203 h 1695271"/>
                <a:gd name="connsiteX7" fmla="*/ 3178629 w 4441371"/>
                <a:gd name="connsiteY7" fmla="*/ 1582057 h 1695271"/>
                <a:gd name="connsiteX8" fmla="*/ 3556000 w 4441371"/>
                <a:gd name="connsiteY8" fmla="*/ 1407885 h 1695271"/>
                <a:gd name="connsiteX9" fmla="*/ 3889829 w 4441371"/>
                <a:gd name="connsiteY9" fmla="*/ 1132568 h 1695271"/>
                <a:gd name="connsiteX10" fmla="*/ 4209596 w 4441371"/>
                <a:gd name="connsiteY10" fmla="*/ 634093 h 1695271"/>
                <a:gd name="connsiteX11" fmla="*/ 4368800 w 4441371"/>
                <a:gd name="connsiteY11" fmla="*/ 275771 h 1695271"/>
                <a:gd name="connsiteX12" fmla="*/ 4441371 w 4441371"/>
                <a:gd name="connsiteY12" fmla="*/ 0 h 1695271"/>
                <a:gd name="connsiteX0" fmla="*/ 0 w 4441371"/>
                <a:gd name="connsiteY0" fmla="*/ 58057 h 1695271"/>
                <a:gd name="connsiteX1" fmla="*/ 595086 w 4441371"/>
                <a:gd name="connsiteY1" fmla="*/ 711200 h 1695271"/>
                <a:gd name="connsiteX2" fmla="*/ 551543 w 4441371"/>
                <a:gd name="connsiteY2" fmla="*/ 711200 h 1695271"/>
                <a:gd name="connsiteX3" fmla="*/ 885371 w 4441371"/>
                <a:gd name="connsiteY3" fmla="*/ 1030514 h 1695271"/>
                <a:gd name="connsiteX4" fmla="*/ 1480458 w 4441371"/>
                <a:gd name="connsiteY4" fmla="*/ 1465943 h 1695271"/>
                <a:gd name="connsiteX5" fmla="*/ 2090057 w 4441371"/>
                <a:gd name="connsiteY5" fmla="*/ 1669143 h 1695271"/>
                <a:gd name="connsiteX6" fmla="*/ 2593068 w 4441371"/>
                <a:gd name="connsiteY6" fmla="*/ 1683203 h 1695271"/>
                <a:gd name="connsiteX7" fmla="*/ 3178629 w 4441371"/>
                <a:gd name="connsiteY7" fmla="*/ 1582057 h 1695271"/>
                <a:gd name="connsiteX8" fmla="*/ 3556000 w 4441371"/>
                <a:gd name="connsiteY8" fmla="*/ 1407885 h 1695271"/>
                <a:gd name="connsiteX9" fmla="*/ 3889829 w 4441371"/>
                <a:gd name="connsiteY9" fmla="*/ 1132568 h 1695271"/>
                <a:gd name="connsiteX10" fmla="*/ 4209596 w 4441371"/>
                <a:gd name="connsiteY10" fmla="*/ 634093 h 1695271"/>
                <a:gd name="connsiteX11" fmla="*/ 4368800 w 4441371"/>
                <a:gd name="connsiteY11" fmla="*/ 275771 h 1695271"/>
                <a:gd name="connsiteX12" fmla="*/ 4441371 w 4441371"/>
                <a:gd name="connsiteY12" fmla="*/ 0 h 1695271"/>
                <a:gd name="connsiteX0" fmla="*/ 0 w 4441371"/>
                <a:gd name="connsiteY0" fmla="*/ 58057 h 1695271"/>
                <a:gd name="connsiteX1" fmla="*/ 595086 w 4441371"/>
                <a:gd name="connsiteY1" fmla="*/ 711200 h 1695271"/>
                <a:gd name="connsiteX2" fmla="*/ 885371 w 4441371"/>
                <a:gd name="connsiteY2" fmla="*/ 1030514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551543 w 4441371"/>
                <a:gd name="connsiteY1" fmla="*/ 740229 h 1695271"/>
                <a:gd name="connsiteX2" fmla="*/ 885371 w 4441371"/>
                <a:gd name="connsiteY2" fmla="*/ 1030514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551543 w 4441371"/>
                <a:gd name="connsiteY1" fmla="*/ 740229 h 1695271"/>
                <a:gd name="connsiteX2" fmla="*/ 972457 w 4441371"/>
                <a:gd name="connsiteY2" fmla="*/ 1117600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391886 w 4441371"/>
                <a:gd name="connsiteY1" fmla="*/ 711200 h 1695271"/>
                <a:gd name="connsiteX2" fmla="*/ 972457 w 4441371"/>
                <a:gd name="connsiteY2" fmla="*/ 1117600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391886 w 4441371"/>
                <a:gd name="connsiteY1" fmla="*/ 711200 h 1695271"/>
                <a:gd name="connsiteX2" fmla="*/ 972457 w 4441371"/>
                <a:gd name="connsiteY2" fmla="*/ 1117600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391886 w 4441371"/>
                <a:gd name="connsiteY1" fmla="*/ 711200 h 1695271"/>
                <a:gd name="connsiteX2" fmla="*/ 798285 w 4441371"/>
                <a:gd name="connsiteY2" fmla="*/ 1190171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0867"/>
                <a:gd name="connsiteX1" fmla="*/ 391886 w 4441371"/>
                <a:gd name="connsiteY1" fmla="*/ 711200 h 1690867"/>
                <a:gd name="connsiteX2" fmla="*/ 798285 w 4441371"/>
                <a:gd name="connsiteY2" fmla="*/ 1190171 h 1690867"/>
                <a:gd name="connsiteX3" fmla="*/ 1407886 w 4441371"/>
                <a:gd name="connsiteY3" fmla="*/ 1553029 h 1690867"/>
                <a:gd name="connsiteX4" fmla="*/ 2090057 w 4441371"/>
                <a:gd name="connsiteY4" fmla="*/ 1669143 h 1690867"/>
                <a:gd name="connsiteX5" fmla="*/ 2593068 w 4441371"/>
                <a:gd name="connsiteY5" fmla="*/ 1683203 h 1690867"/>
                <a:gd name="connsiteX6" fmla="*/ 3178629 w 4441371"/>
                <a:gd name="connsiteY6" fmla="*/ 1582057 h 1690867"/>
                <a:gd name="connsiteX7" fmla="*/ 3556000 w 4441371"/>
                <a:gd name="connsiteY7" fmla="*/ 1407885 h 1690867"/>
                <a:gd name="connsiteX8" fmla="*/ 3889829 w 4441371"/>
                <a:gd name="connsiteY8" fmla="*/ 1132568 h 1690867"/>
                <a:gd name="connsiteX9" fmla="*/ 4209596 w 4441371"/>
                <a:gd name="connsiteY9" fmla="*/ 634093 h 1690867"/>
                <a:gd name="connsiteX10" fmla="*/ 4368800 w 4441371"/>
                <a:gd name="connsiteY10" fmla="*/ 275771 h 1690867"/>
                <a:gd name="connsiteX11" fmla="*/ 4441371 w 4441371"/>
                <a:gd name="connsiteY11" fmla="*/ 0 h 1690867"/>
                <a:gd name="connsiteX0" fmla="*/ 0 w 4441371"/>
                <a:gd name="connsiteY0" fmla="*/ 58057 h 1690867"/>
                <a:gd name="connsiteX1" fmla="*/ 203200 w 4441371"/>
                <a:gd name="connsiteY1" fmla="*/ 493486 h 1690867"/>
                <a:gd name="connsiteX2" fmla="*/ 391886 w 4441371"/>
                <a:gd name="connsiteY2" fmla="*/ 711200 h 1690867"/>
                <a:gd name="connsiteX3" fmla="*/ 798285 w 4441371"/>
                <a:gd name="connsiteY3" fmla="*/ 1190171 h 1690867"/>
                <a:gd name="connsiteX4" fmla="*/ 1407886 w 4441371"/>
                <a:gd name="connsiteY4" fmla="*/ 1553029 h 1690867"/>
                <a:gd name="connsiteX5" fmla="*/ 2090057 w 4441371"/>
                <a:gd name="connsiteY5" fmla="*/ 1669143 h 1690867"/>
                <a:gd name="connsiteX6" fmla="*/ 2593068 w 4441371"/>
                <a:gd name="connsiteY6" fmla="*/ 1683203 h 1690867"/>
                <a:gd name="connsiteX7" fmla="*/ 3178629 w 4441371"/>
                <a:gd name="connsiteY7" fmla="*/ 1582057 h 1690867"/>
                <a:gd name="connsiteX8" fmla="*/ 3556000 w 4441371"/>
                <a:gd name="connsiteY8" fmla="*/ 1407885 h 1690867"/>
                <a:gd name="connsiteX9" fmla="*/ 3889829 w 4441371"/>
                <a:gd name="connsiteY9" fmla="*/ 1132568 h 1690867"/>
                <a:gd name="connsiteX10" fmla="*/ 4209596 w 4441371"/>
                <a:gd name="connsiteY10" fmla="*/ 634093 h 1690867"/>
                <a:gd name="connsiteX11" fmla="*/ 4368800 w 4441371"/>
                <a:gd name="connsiteY11" fmla="*/ 275771 h 1690867"/>
                <a:gd name="connsiteX12" fmla="*/ 4441371 w 4441371"/>
                <a:gd name="connsiteY12" fmla="*/ 0 h 1690867"/>
                <a:gd name="connsiteX0" fmla="*/ 0 w 4441371"/>
                <a:gd name="connsiteY0" fmla="*/ 58057 h 1690867"/>
                <a:gd name="connsiteX1" fmla="*/ 203200 w 4441371"/>
                <a:gd name="connsiteY1" fmla="*/ 493486 h 1690867"/>
                <a:gd name="connsiteX2" fmla="*/ 449944 w 4441371"/>
                <a:gd name="connsiteY2" fmla="*/ 856343 h 1690867"/>
                <a:gd name="connsiteX3" fmla="*/ 798285 w 4441371"/>
                <a:gd name="connsiteY3" fmla="*/ 1190171 h 1690867"/>
                <a:gd name="connsiteX4" fmla="*/ 1407886 w 4441371"/>
                <a:gd name="connsiteY4" fmla="*/ 1553029 h 1690867"/>
                <a:gd name="connsiteX5" fmla="*/ 2090057 w 4441371"/>
                <a:gd name="connsiteY5" fmla="*/ 1669143 h 1690867"/>
                <a:gd name="connsiteX6" fmla="*/ 2593068 w 4441371"/>
                <a:gd name="connsiteY6" fmla="*/ 1683203 h 1690867"/>
                <a:gd name="connsiteX7" fmla="*/ 3178629 w 4441371"/>
                <a:gd name="connsiteY7" fmla="*/ 1582057 h 1690867"/>
                <a:gd name="connsiteX8" fmla="*/ 3556000 w 4441371"/>
                <a:gd name="connsiteY8" fmla="*/ 1407885 h 1690867"/>
                <a:gd name="connsiteX9" fmla="*/ 3889829 w 4441371"/>
                <a:gd name="connsiteY9" fmla="*/ 1132568 h 1690867"/>
                <a:gd name="connsiteX10" fmla="*/ 4209596 w 4441371"/>
                <a:gd name="connsiteY10" fmla="*/ 634093 h 1690867"/>
                <a:gd name="connsiteX11" fmla="*/ 4368800 w 4441371"/>
                <a:gd name="connsiteY11" fmla="*/ 275771 h 1690867"/>
                <a:gd name="connsiteX12" fmla="*/ 4441371 w 4441371"/>
                <a:gd name="connsiteY12" fmla="*/ 0 h 1690867"/>
                <a:gd name="connsiteX0" fmla="*/ 0 w 4441371"/>
                <a:gd name="connsiteY0" fmla="*/ 58057 h 1720293"/>
                <a:gd name="connsiteX1" fmla="*/ 203200 w 4441371"/>
                <a:gd name="connsiteY1" fmla="*/ 493486 h 1720293"/>
                <a:gd name="connsiteX2" fmla="*/ 449944 w 4441371"/>
                <a:gd name="connsiteY2" fmla="*/ 856343 h 1720293"/>
                <a:gd name="connsiteX3" fmla="*/ 798285 w 4441371"/>
                <a:gd name="connsiteY3" fmla="*/ 1190171 h 1720293"/>
                <a:gd name="connsiteX4" fmla="*/ 1407886 w 4441371"/>
                <a:gd name="connsiteY4" fmla="*/ 1553029 h 1720293"/>
                <a:gd name="connsiteX5" fmla="*/ 2090057 w 4441371"/>
                <a:gd name="connsiteY5" fmla="*/ 1712685 h 1720293"/>
                <a:gd name="connsiteX6" fmla="*/ 2593068 w 4441371"/>
                <a:gd name="connsiteY6" fmla="*/ 1683203 h 1720293"/>
                <a:gd name="connsiteX7" fmla="*/ 3178629 w 4441371"/>
                <a:gd name="connsiteY7" fmla="*/ 1582057 h 1720293"/>
                <a:gd name="connsiteX8" fmla="*/ 3556000 w 4441371"/>
                <a:gd name="connsiteY8" fmla="*/ 1407885 h 1720293"/>
                <a:gd name="connsiteX9" fmla="*/ 3889829 w 4441371"/>
                <a:gd name="connsiteY9" fmla="*/ 1132568 h 1720293"/>
                <a:gd name="connsiteX10" fmla="*/ 4209596 w 4441371"/>
                <a:gd name="connsiteY10" fmla="*/ 634093 h 1720293"/>
                <a:gd name="connsiteX11" fmla="*/ 4368800 w 4441371"/>
                <a:gd name="connsiteY11" fmla="*/ 275771 h 1720293"/>
                <a:gd name="connsiteX12" fmla="*/ 4441371 w 4441371"/>
                <a:gd name="connsiteY12" fmla="*/ 0 h 1720293"/>
                <a:gd name="connsiteX0" fmla="*/ 0 w 4441371"/>
                <a:gd name="connsiteY0" fmla="*/ 58057 h 1730634"/>
                <a:gd name="connsiteX1" fmla="*/ 203200 w 4441371"/>
                <a:gd name="connsiteY1" fmla="*/ 493486 h 1730634"/>
                <a:gd name="connsiteX2" fmla="*/ 449944 w 4441371"/>
                <a:gd name="connsiteY2" fmla="*/ 856343 h 1730634"/>
                <a:gd name="connsiteX3" fmla="*/ 798285 w 4441371"/>
                <a:gd name="connsiteY3" fmla="*/ 1190171 h 1730634"/>
                <a:gd name="connsiteX4" fmla="*/ 1407886 w 4441371"/>
                <a:gd name="connsiteY4" fmla="*/ 1553029 h 1730634"/>
                <a:gd name="connsiteX5" fmla="*/ 2090057 w 4441371"/>
                <a:gd name="connsiteY5" fmla="*/ 1712685 h 1730634"/>
                <a:gd name="connsiteX6" fmla="*/ 2636611 w 4441371"/>
                <a:gd name="connsiteY6" fmla="*/ 1712231 h 1730634"/>
                <a:gd name="connsiteX7" fmla="*/ 3178629 w 4441371"/>
                <a:gd name="connsiteY7" fmla="*/ 1582057 h 1730634"/>
                <a:gd name="connsiteX8" fmla="*/ 3556000 w 4441371"/>
                <a:gd name="connsiteY8" fmla="*/ 1407885 h 1730634"/>
                <a:gd name="connsiteX9" fmla="*/ 3889829 w 4441371"/>
                <a:gd name="connsiteY9" fmla="*/ 1132568 h 1730634"/>
                <a:gd name="connsiteX10" fmla="*/ 4209596 w 4441371"/>
                <a:gd name="connsiteY10" fmla="*/ 634093 h 1730634"/>
                <a:gd name="connsiteX11" fmla="*/ 4368800 w 4441371"/>
                <a:gd name="connsiteY11" fmla="*/ 275771 h 1730634"/>
                <a:gd name="connsiteX12" fmla="*/ 4441371 w 4441371"/>
                <a:gd name="connsiteY12" fmla="*/ 0 h 1730634"/>
                <a:gd name="connsiteX0" fmla="*/ 0 w 4454494"/>
                <a:gd name="connsiteY0" fmla="*/ 30063 h 1730634"/>
                <a:gd name="connsiteX1" fmla="*/ 216323 w 4454494"/>
                <a:gd name="connsiteY1" fmla="*/ 493486 h 1730634"/>
                <a:gd name="connsiteX2" fmla="*/ 463067 w 4454494"/>
                <a:gd name="connsiteY2" fmla="*/ 856343 h 1730634"/>
                <a:gd name="connsiteX3" fmla="*/ 811408 w 4454494"/>
                <a:gd name="connsiteY3" fmla="*/ 1190171 h 1730634"/>
                <a:gd name="connsiteX4" fmla="*/ 1421009 w 4454494"/>
                <a:gd name="connsiteY4" fmla="*/ 1553029 h 1730634"/>
                <a:gd name="connsiteX5" fmla="*/ 2103180 w 4454494"/>
                <a:gd name="connsiteY5" fmla="*/ 1712685 h 1730634"/>
                <a:gd name="connsiteX6" fmla="*/ 2649734 w 4454494"/>
                <a:gd name="connsiteY6" fmla="*/ 1712231 h 1730634"/>
                <a:gd name="connsiteX7" fmla="*/ 3191752 w 4454494"/>
                <a:gd name="connsiteY7" fmla="*/ 1582057 h 1730634"/>
                <a:gd name="connsiteX8" fmla="*/ 3569123 w 4454494"/>
                <a:gd name="connsiteY8" fmla="*/ 1407885 h 1730634"/>
                <a:gd name="connsiteX9" fmla="*/ 3902952 w 4454494"/>
                <a:gd name="connsiteY9" fmla="*/ 1132568 h 1730634"/>
                <a:gd name="connsiteX10" fmla="*/ 4222719 w 4454494"/>
                <a:gd name="connsiteY10" fmla="*/ 634093 h 1730634"/>
                <a:gd name="connsiteX11" fmla="*/ 4381923 w 4454494"/>
                <a:gd name="connsiteY11" fmla="*/ 275771 h 1730634"/>
                <a:gd name="connsiteX12" fmla="*/ 4454494 w 4454494"/>
                <a:gd name="connsiteY12" fmla="*/ 0 h 17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4494" h="1730634">
                  <a:moveTo>
                    <a:pt x="0" y="30063"/>
                  </a:moveTo>
                  <a:cubicBezTo>
                    <a:pt x="41124" y="95378"/>
                    <a:pt x="151009" y="384629"/>
                    <a:pt x="216323" y="493486"/>
                  </a:cubicBezTo>
                  <a:cubicBezTo>
                    <a:pt x="281637" y="602343"/>
                    <a:pt x="363886" y="740229"/>
                    <a:pt x="463067" y="856343"/>
                  </a:cubicBezTo>
                  <a:cubicBezTo>
                    <a:pt x="562248" y="972457"/>
                    <a:pt x="651751" y="1074057"/>
                    <a:pt x="811408" y="1190171"/>
                  </a:cubicBezTo>
                  <a:cubicBezTo>
                    <a:pt x="971065" y="1306285"/>
                    <a:pt x="1205714" y="1465943"/>
                    <a:pt x="1421009" y="1553029"/>
                  </a:cubicBezTo>
                  <a:cubicBezTo>
                    <a:pt x="1636304" y="1640115"/>
                    <a:pt x="1898393" y="1686151"/>
                    <a:pt x="2103180" y="1712685"/>
                  </a:cubicBezTo>
                  <a:cubicBezTo>
                    <a:pt x="2307968" y="1739219"/>
                    <a:pt x="2468305" y="1734002"/>
                    <a:pt x="2649734" y="1712231"/>
                  </a:cubicBezTo>
                  <a:cubicBezTo>
                    <a:pt x="2831163" y="1690460"/>
                    <a:pt x="3038521" y="1632781"/>
                    <a:pt x="3191752" y="1582057"/>
                  </a:cubicBezTo>
                  <a:cubicBezTo>
                    <a:pt x="3344984" y="1531333"/>
                    <a:pt x="3450590" y="1482800"/>
                    <a:pt x="3569123" y="1407885"/>
                  </a:cubicBezTo>
                  <a:cubicBezTo>
                    <a:pt x="3687656" y="1332970"/>
                    <a:pt x="3794019" y="1261533"/>
                    <a:pt x="3902952" y="1132568"/>
                  </a:cubicBezTo>
                  <a:cubicBezTo>
                    <a:pt x="4011885" y="1003603"/>
                    <a:pt x="4142890" y="776893"/>
                    <a:pt x="4222719" y="634093"/>
                  </a:cubicBezTo>
                  <a:cubicBezTo>
                    <a:pt x="4302548" y="491293"/>
                    <a:pt x="4343294" y="381453"/>
                    <a:pt x="4381923" y="275771"/>
                  </a:cubicBezTo>
                  <a:cubicBezTo>
                    <a:pt x="4420552" y="170089"/>
                    <a:pt x="4435142" y="83457"/>
                    <a:pt x="4454494" y="0"/>
                  </a:cubicBezTo>
                </a:path>
              </a:pathLst>
            </a:custGeom>
            <a:noFill/>
            <a:ln w="50800">
              <a:solidFill>
                <a:srgbClr val="4E6B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58" name="Freeform 57"/>
            <p:cNvSpPr/>
            <p:nvPr/>
          </p:nvSpPr>
          <p:spPr>
            <a:xfrm>
              <a:off x="4513185" y="1883758"/>
              <a:ext cx="3542243" cy="2847031"/>
            </a:xfrm>
            <a:custGeom>
              <a:avLst/>
              <a:gdLst>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377371 w 4412343"/>
                <a:gd name="connsiteY5" fmla="*/ 870857 h 3309257"/>
                <a:gd name="connsiteX6" fmla="*/ 478971 w 4412343"/>
                <a:gd name="connsiteY6" fmla="*/ 1509486 h 3309257"/>
                <a:gd name="connsiteX7" fmla="*/ 682171 w 4412343"/>
                <a:gd name="connsiteY7" fmla="*/ 2032000 h 3309257"/>
                <a:gd name="connsiteX8" fmla="*/ 1103085 w 4412343"/>
                <a:gd name="connsiteY8" fmla="*/ 252548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478971 w 4412343"/>
                <a:gd name="connsiteY6" fmla="*/ 1509486 h 3309257"/>
                <a:gd name="connsiteX7" fmla="*/ 682171 w 4412343"/>
                <a:gd name="connsiteY7" fmla="*/ 2032000 h 3309257"/>
                <a:gd name="connsiteX8" fmla="*/ 1103085 w 4412343"/>
                <a:gd name="connsiteY8" fmla="*/ 252548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682171 w 4412343"/>
                <a:gd name="connsiteY7" fmla="*/ 2032000 h 3309257"/>
                <a:gd name="connsiteX8" fmla="*/ 1103085 w 4412343"/>
                <a:gd name="connsiteY8" fmla="*/ 252548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682171 w 4412343"/>
                <a:gd name="connsiteY7" fmla="*/ 2032000 h 3309257"/>
                <a:gd name="connsiteX8" fmla="*/ 1103085 w 4412343"/>
                <a:gd name="connsiteY8" fmla="*/ 252548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103085 w 4412343"/>
                <a:gd name="connsiteY8" fmla="*/ 252548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103085 w 4412343"/>
                <a:gd name="connsiteY8" fmla="*/ 252548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198335 w 4412343"/>
                <a:gd name="connsiteY8" fmla="*/ 2477861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198335 w 4412343"/>
                <a:gd name="connsiteY8" fmla="*/ 2477861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284060 w 4412343"/>
                <a:gd name="connsiteY8" fmla="*/ 243023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284060 w 4412343"/>
                <a:gd name="connsiteY8" fmla="*/ 2430236 h 3309257"/>
                <a:gd name="connsiteX9" fmla="*/ 1625600 w 4412343"/>
                <a:gd name="connsiteY9" fmla="*/ 28012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284060 w 4412343"/>
                <a:gd name="connsiteY8" fmla="*/ 2430236 h 3309257"/>
                <a:gd name="connsiteX9" fmla="*/ 1692275 w 4412343"/>
                <a:gd name="connsiteY9" fmla="*/ 2725057 h 3309257"/>
                <a:gd name="connsiteX10" fmla="*/ 2249714 w 4412343"/>
                <a:gd name="connsiteY10" fmla="*/ 30334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284060 w 4412343"/>
                <a:gd name="connsiteY8" fmla="*/ 2430236 h 3309257"/>
                <a:gd name="connsiteX9" fmla="*/ 1692275 w 4412343"/>
                <a:gd name="connsiteY9" fmla="*/ 2725057 h 3309257"/>
                <a:gd name="connsiteX10" fmla="*/ 2297339 w 4412343"/>
                <a:gd name="connsiteY10" fmla="*/ 297633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1284060 w 4412343"/>
                <a:gd name="connsiteY8" fmla="*/ 2430236 h 3309257"/>
                <a:gd name="connsiteX9" fmla="*/ 1692275 w 4412343"/>
                <a:gd name="connsiteY9" fmla="*/ 2725057 h 3309257"/>
                <a:gd name="connsiteX10" fmla="*/ 2297339 w 4412343"/>
                <a:gd name="connsiteY10" fmla="*/ 297633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786946 w 4412343"/>
                <a:gd name="connsiteY7" fmla="*/ 2003425 h 3309257"/>
                <a:gd name="connsiteX8" fmla="*/ 890814 w 4412343"/>
                <a:gd name="connsiteY8" fmla="*/ 1983468 h 3309257"/>
                <a:gd name="connsiteX9" fmla="*/ 1284060 w 4412343"/>
                <a:gd name="connsiteY9" fmla="*/ 2430236 h 3309257"/>
                <a:gd name="connsiteX10" fmla="*/ 1692275 w 4412343"/>
                <a:gd name="connsiteY10" fmla="*/ 2725057 h 3309257"/>
                <a:gd name="connsiteX11" fmla="*/ 2297339 w 4412343"/>
                <a:gd name="connsiteY11" fmla="*/ 2976336 h 3309257"/>
                <a:gd name="connsiteX12" fmla="*/ 3004457 w 4412343"/>
                <a:gd name="connsiteY12" fmla="*/ 3178629 h 3309257"/>
                <a:gd name="connsiteX13" fmla="*/ 3875314 w 4412343"/>
                <a:gd name="connsiteY13" fmla="*/ 3265714 h 3309257"/>
                <a:gd name="connsiteX14" fmla="*/ 4412343 w 4412343"/>
                <a:gd name="connsiteY14"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583746 w 4412343"/>
                <a:gd name="connsiteY6" fmla="*/ 1490436 h 3309257"/>
                <a:gd name="connsiteX7" fmla="*/ 844096 w 4412343"/>
                <a:gd name="connsiteY7" fmla="*/ 1936750 h 3309257"/>
                <a:gd name="connsiteX8" fmla="*/ 890814 w 4412343"/>
                <a:gd name="connsiteY8" fmla="*/ 1983468 h 3309257"/>
                <a:gd name="connsiteX9" fmla="*/ 1284060 w 4412343"/>
                <a:gd name="connsiteY9" fmla="*/ 2430236 h 3309257"/>
                <a:gd name="connsiteX10" fmla="*/ 1692275 w 4412343"/>
                <a:gd name="connsiteY10" fmla="*/ 2725057 h 3309257"/>
                <a:gd name="connsiteX11" fmla="*/ 2297339 w 4412343"/>
                <a:gd name="connsiteY11" fmla="*/ 2976336 h 3309257"/>
                <a:gd name="connsiteX12" fmla="*/ 3004457 w 4412343"/>
                <a:gd name="connsiteY12" fmla="*/ 3178629 h 3309257"/>
                <a:gd name="connsiteX13" fmla="*/ 3875314 w 4412343"/>
                <a:gd name="connsiteY13" fmla="*/ 3265714 h 3309257"/>
                <a:gd name="connsiteX14" fmla="*/ 4412343 w 4412343"/>
                <a:gd name="connsiteY14"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44096 w 4412343"/>
                <a:gd name="connsiteY7" fmla="*/ 1936750 h 3309257"/>
                <a:gd name="connsiteX8" fmla="*/ 890814 w 4412343"/>
                <a:gd name="connsiteY8" fmla="*/ 1983468 h 3309257"/>
                <a:gd name="connsiteX9" fmla="*/ 1284060 w 4412343"/>
                <a:gd name="connsiteY9" fmla="*/ 2430236 h 3309257"/>
                <a:gd name="connsiteX10" fmla="*/ 1692275 w 4412343"/>
                <a:gd name="connsiteY10" fmla="*/ 2725057 h 3309257"/>
                <a:gd name="connsiteX11" fmla="*/ 2297339 w 4412343"/>
                <a:gd name="connsiteY11" fmla="*/ 2976336 h 3309257"/>
                <a:gd name="connsiteX12" fmla="*/ 3004457 w 4412343"/>
                <a:gd name="connsiteY12" fmla="*/ 3178629 h 3309257"/>
                <a:gd name="connsiteX13" fmla="*/ 3875314 w 4412343"/>
                <a:gd name="connsiteY13" fmla="*/ 3265714 h 3309257"/>
                <a:gd name="connsiteX14" fmla="*/ 4412343 w 4412343"/>
                <a:gd name="connsiteY14"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82196 w 4412343"/>
                <a:gd name="connsiteY7" fmla="*/ 1936750 h 3309257"/>
                <a:gd name="connsiteX8" fmla="*/ 890814 w 4412343"/>
                <a:gd name="connsiteY8" fmla="*/ 1983468 h 3309257"/>
                <a:gd name="connsiteX9" fmla="*/ 1284060 w 4412343"/>
                <a:gd name="connsiteY9" fmla="*/ 2430236 h 3309257"/>
                <a:gd name="connsiteX10" fmla="*/ 1692275 w 4412343"/>
                <a:gd name="connsiteY10" fmla="*/ 2725057 h 3309257"/>
                <a:gd name="connsiteX11" fmla="*/ 2297339 w 4412343"/>
                <a:gd name="connsiteY11" fmla="*/ 2976336 h 3309257"/>
                <a:gd name="connsiteX12" fmla="*/ 3004457 w 4412343"/>
                <a:gd name="connsiteY12" fmla="*/ 3178629 h 3309257"/>
                <a:gd name="connsiteX13" fmla="*/ 3875314 w 4412343"/>
                <a:gd name="connsiteY13" fmla="*/ 3265714 h 3309257"/>
                <a:gd name="connsiteX14" fmla="*/ 4412343 w 4412343"/>
                <a:gd name="connsiteY14"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82196 w 4412343"/>
                <a:gd name="connsiteY7" fmla="*/ 1936750 h 3309257"/>
                <a:gd name="connsiteX8" fmla="*/ 1284060 w 4412343"/>
                <a:gd name="connsiteY8" fmla="*/ 2430236 h 3309257"/>
                <a:gd name="connsiteX9" fmla="*/ 1692275 w 4412343"/>
                <a:gd name="connsiteY9" fmla="*/ 2725057 h 3309257"/>
                <a:gd name="connsiteX10" fmla="*/ 2297339 w 4412343"/>
                <a:gd name="connsiteY10" fmla="*/ 297633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82196 w 4412343"/>
                <a:gd name="connsiteY7" fmla="*/ 1936750 h 3309257"/>
                <a:gd name="connsiteX8" fmla="*/ 1284060 w 4412343"/>
                <a:gd name="connsiteY8" fmla="*/ 2430236 h 3309257"/>
                <a:gd name="connsiteX9" fmla="*/ 1692275 w 4412343"/>
                <a:gd name="connsiteY9" fmla="*/ 2725057 h 3309257"/>
                <a:gd name="connsiteX10" fmla="*/ 2297339 w 4412343"/>
                <a:gd name="connsiteY10" fmla="*/ 297633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82196 w 4412343"/>
                <a:gd name="connsiteY7" fmla="*/ 1936750 h 3309257"/>
                <a:gd name="connsiteX8" fmla="*/ 1284060 w 4412343"/>
                <a:gd name="connsiteY8" fmla="*/ 2430236 h 3309257"/>
                <a:gd name="connsiteX9" fmla="*/ 1720850 w 4412343"/>
                <a:gd name="connsiteY9" fmla="*/ 2715532 h 3309257"/>
                <a:gd name="connsiteX10" fmla="*/ 2297339 w 4412343"/>
                <a:gd name="connsiteY10" fmla="*/ 297633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82196 w 4412343"/>
                <a:gd name="connsiteY7" fmla="*/ 1936750 h 3309257"/>
                <a:gd name="connsiteX8" fmla="*/ 1284060 w 4412343"/>
                <a:gd name="connsiteY8" fmla="*/ 2430236 h 3309257"/>
                <a:gd name="connsiteX9" fmla="*/ 1720850 w 4412343"/>
                <a:gd name="connsiteY9" fmla="*/ 2715532 h 3309257"/>
                <a:gd name="connsiteX10" fmla="*/ 2325914 w 4412343"/>
                <a:gd name="connsiteY10" fmla="*/ 2957286 h 3309257"/>
                <a:gd name="connsiteX11" fmla="*/ 3004457 w 4412343"/>
                <a:gd name="connsiteY11" fmla="*/ 31786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631371 w 4412343"/>
                <a:gd name="connsiteY6" fmla="*/ 1480911 h 3309257"/>
                <a:gd name="connsiteX7" fmla="*/ 882196 w 4412343"/>
                <a:gd name="connsiteY7" fmla="*/ 1936750 h 3309257"/>
                <a:gd name="connsiteX8" fmla="*/ 1284060 w 4412343"/>
                <a:gd name="connsiteY8" fmla="*/ 2430236 h 3309257"/>
                <a:gd name="connsiteX9" fmla="*/ 1720850 w 4412343"/>
                <a:gd name="connsiteY9" fmla="*/ 2715532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34521 w 4412343"/>
                <a:gd name="connsiteY5" fmla="*/ 861332 h 3309257"/>
                <a:gd name="connsiteX6" fmla="*/ 707571 w 4412343"/>
                <a:gd name="connsiteY6" fmla="*/ 1461861 h 3309257"/>
                <a:gd name="connsiteX7" fmla="*/ 882196 w 4412343"/>
                <a:gd name="connsiteY7" fmla="*/ 1936750 h 3309257"/>
                <a:gd name="connsiteX8" fmla="*/ 1284060 w 4412343"/>
                <a:gd name="connsiteY8" fmla="*/ 2430236 h 3309257"/>
                <a:gd name="connsiteX9" fmla="*/ 1720850 w 4412343"/>
                <a:gd name="connsiteY9" fmla="*/ 2715532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882196 w 4412343"/>
                <a:gd name="connsiteY7" fmla="*/ 1936750 h 3309257"/>
                <a:gd name="connsiteX8" fmla="*/ 1284060 w 4412343"/>
                <a:gd name="connsiteY8" fmla="*/ 2430236 h 3309257"/>
                <a:gd name="connsiteX9" fmla="*/ 1720850 w 4412343"/>
                <a:gd name="connsiteY9" fmla="*/ 2715532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284060 w 4412343"/>
                <a:gd name="connsiteY8" fmla="*/ 2430236 h 3309257"/>
                <a:gd name="connsiteX9" fmla="*/ 1720850 w 4412343"/>
                <a:gd name="connsiteY9" fmla="*/ 2715532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331685 w 4412343"/>
                <a:gd name="connsiteY8" fmla="*/ 2392136 h 3309257"/>
                <a:gd name="connsiteX9" fmla="*/ 1720850 w 4412343"/>
                <a:gd name="connsiteY9" fmla="*/ 2715532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331685 w 4412343"/>
                <a:gd name="connsiteY8" fmla="*/ 2392136 h 3309257"/>
                <a:gd name="connsiteX9" fmla="*/ 1758950 w 4412343"/>
                <a:gd name="connsiteY9" fmla="*/ 2667907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388835 w 4412343"/>
                <a:gd name="connsiteY8" fmla="*/ 2363561 h 3309257"/>
                <a:gd name="connsiteX9" fmla="*/ 1758950 w 4412343"/>
                <a:gd name="connsiteY9" fmla="*/ 2667907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388835 w 4412343"/>
                <a:gd name="connsiteY8" fmla="*/ 2363561 h 3309257"/>
                <a:gd name="connsiteX9" fmla="*/ 1797050 w 4412343"/>
                <a:gd name="connsiteY9" fmla="*/ 2658382 h 3309257"/>
                <a:gd name="connsiteX10" fmla="*/ 2325914 w 4412343"/>
                <a:gd name="connsiteY10" fmla="*/ 29572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388835 w 4412343"/>
                <a:gd name="connsiteY8" fmla="*/ 2363561 h 3309257"/>
                <a:gd name="connsiteX9" fmla="*/ 1797050 w 4412343"/>
                <a:gd name="connsiteY9" fmla="*/ 2658382 h 3309257"/>
                <a:gd name="connsiteX10" fmla="*/ 2364014 w 4412343"/>
                <a:gd name="connsiteY10" fmla="*/ 2919186 h 3309257"/>
                <a:gd name="connsiteX11" fmla="*/ 3013982 w 4412343"/>
                <a:gd name="connsiteY11" fmla="*/ 3140529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48871 w 4412343"/>
                <a:gd name="connsiteY7" fmla="*/ 1908175 h 3309257"/>
                <a:gd name="connsiteX8" fmla="*/ 1388835 w 4412343"/>
                <a:gd name="connsiteY8" fmla="*/ 2363561 h 3309257"/>
                <a:gd name="connsiteX9" fmla="*/ 1797050 w 4412343"/>
                <a:gd name="connsiteY9" fmla="*/ 2658382 h 3309257"/>
                <a:gd name="connsiteX10" fmla="*/ 2364014 w 4412343"/>
                <a:gd name="connsiteY10" fmla="*/ 2919186 h 3309257"/>
                <a:gd name="connsiteX11" fmla="*/ 3033032 w 4412343"/>
                <a:gd name="connsiteY11" fmla="*/ 3111954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07571 w 4412343"/>
                <a:gd name="connsiteY6" fmla="*/ 1461861 h 3309257"/>
                <a:gd name="connsiteX7" fmla="*/ 996496 w 4412343"/>
                <a:gd name="connsiteY7" fmla="*/ 1908175 h 3309257"/>
                <a:gd name="connsiteX8" fmla="*/ 1388835 w 4412343"/>
                <a:gd name="connsiteY8" fmla="*/ 2363561 h 3309257"/>
                <a:gd name="connsiteX9" fmla="*/ 1797050 w 4412343"/>
                <a:gd name="connsiteY9" fmla="*/ 2658382 h 3309257"/>
                <a:gd name="connsiteX10" fmla="*/ 2364014 w 4412343"/>
                <a:gd name="connsiteY10" fmla="*/ 2919186 h 3309257"/>
                <a:gd name="connsiteX11" fmla="*/ 3033032 w 4412343"/>
                <a:gd name="connsiteY11" fmla="*/ 3111954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319314 w 4412343"/>
                <a:gd name="connsiteY4" fmla="*/ 348343 h 3309257"/>
                <a:gd name="connsiteX5" fmla="*/ 491671 w 4412343"/>
                <a:gd name="connsiteY5" fmla="*/ 832757 h 3309257"/>
                <a:gd name="connsiteX6" fmla="*/ 745671 w 4412343"/>
                <a:gd name="connsiteY6" fmla="*/ 1461861 h 3309257"/>
                <a:gd name="connsiteX7" fmla="*/ 996496 w 4412343"/>
                <a:gd name="connsiteY7" fmla="*/ 1908175 h 3309257"/>
                <a:gd name="connsiteX8" fmla="*/ 1388835 w 4412343"/>
                <a:gd name="connsiteY8" fmla="*/ 2363561 h 3309257"/>
                <a:gd name="connsiteX9" fmla="*/ 1797050 w 4412343"/>
                <a:gd name="connsiteY9" fmla="*/ 2658382 h 3309257"/>
                <a:gd name="connsiteX10" fmla="*/ 2364014 w 4412343"/>
                <a:gd name="connsiteY10" fmla="*/ 2919186 h 3309257"/>
                <a:gd name="connsiteX11" fmla="*/ 3033032 w 4412343"/>
                <a:gd name="connsiteY11" fmla="*/ 3111954 h 3309257"/>
                <a:gd name="connsiteX12" fmla="*/ 3875314 w 4412343"/>
                <a:gd name="connsiteY12" fmla="*/ 3265714 h 3309257"/>
                <a:gd name="connsiteX13" fmla="*/ 4412343 w 4412343"/>
                <a:gd name="connsiteY13" fmla="*/ 3280229 h 3309257"/>
                <a:gd name="connsiteX0" fmla="*/ 0 w 4412343"/>
                <a:gd name="connsiteY0" fmla="*/ 3309257 h 3309257"/>
                <a:gd name="connsiteX1" fmla="*/ 203200 w 4412343"/>
                <a:gd name="connsiteY1" fmla="*/ 0 h 3309257"/>
                <a:gd name="connsiteX2" fmla="*/ 203200 w 4412343"/>
                <a:gd name="connsiteY2" fmla="*/ 0 h 3309257"/>
                <a:gd name="connsiteX3" fmla="*/ 217714 w 4412343"/>
                <a:gd name="connsiteY3" fmla="*/ 87086 h 3309257"/>
                <a:gd name="connsiteX4" fmla="*/ 252639 w 4412343"/>
                <a:gd name="connsiteY4" fmla="*/ 164193 h 3309257"/>
                <a:gd name="connsiteX5" fmla="*/ 319314 w 4412343"/>
                <a:gd name="connsiteY5" fmla="*/ 348343 h 3309257"/>
                <a:gd name="connsiteX6" fmla="*/ 491671 w 4412343"/>
                <a:gd name="connsiteY6" fmla="*/ 832757 h 3309257"/>
                <a:gd name="connsiteX7" fmla="*/ 745671 w 4412343"/>
                <a:gd name="connsiteY7" fmla="*/ 1461861 h 3309257"/>
                <a:gd name="connsiteX8" fmla="*/ 996496 w 4412343"/>
                <a:gd name="connsiteY8" fmla="*/ 1908175 h 3309257"/>
                <a:gd name="connsiteX9" fmla="*/ 1388835 w 4412343"/>
                <a:gd name="connsiteY9" fmla="*/ 2363561 h 3309257"/>
                <a:gd name="connsiteX10" fmla="*/ 1797050 w 4412343"/>
                <a:gd name="connsiteY10" fmla="*/ 2658382 h 3309257"/>
                <a:gd name="connsiteX11" fmla="*/ 2364014 w 4412343"/>
                <a:gd name="connsiteY11" fmla="*/ 2919186 h 3309257"/>
                <a:gd name="connsiteX12" fmla="*/ 3033032 w 4412343"/>
                <a:gd name="connsiteY12" fmla="*/ 3111954 h 3309257"/>
                <a:gd name="connsiteX13" fmla="*/ 3875314 w 4412343"/>
                <a:gd name="connsiteY13" fmla="*/ 3265714 h 3309257"/>
                <a:gd name="connsiteX14" fmla="*/ 4412343 w 4412343"/>
                <a:gd name="connsiteY14" fmla="*/ 3280229 h 3309257"/>
                <a:gd name="connsiteX0" fmla="*/ 0 w 4412343"/>
                <a:gd name="connsiteY0" fmla="*/ 3309257 h 3309257"/>
                <a:gd name="connsiteX1" fmla="*/ 190727 w 4412343"/>
                <a:gd name="connsiteY1" fmla="*/ 178481 h 3309257"/>
                <a:gd name="connsiteX2" fmla="*/ 203200 w 4412343"/>
                <a:gd name="connsiteY2" fmla="*/ 0 h 3309257"/>
                <a:gd name="connsiteX3" fmla="*/ 203200 w 4412343"/>
                <a:gd name="connsiteY3" fmla="*/ 0 h 3309257"/>
                <a:gd name="connsiteX4" fmla="*/ 217714 w 4412343"/>
                <a:gd name="connsiteY4" fmla="*/ 87086 h 3309257"/>
                <a:gd name="connsiteX5" fmla="*/ 252639 w 4412343"/>
                <a:gd name="connsiteY5" fmla="*/ 164193 h 3309257"/>
                <a:gd name="connsiteX6" fmla="*/ 319314 w 4412343"/>
                <a:gd name="connsiteY6" fmla="*/ 348343 h 3309257"/>
                <a:gd name="connsiteX7" fmla="*/ 491671 w 4412343"/>
                <a:gd name="connsiteY7" fmla="*/ 832757 h 3309257"/>
                <a:gd name="connsiteX8" fmla="*/ 745671 w 4412343"/>
                <a:gd name="connsiteY8" fmla="*/ 1461861 h 3309257"/>
                <a:gd name="connsiteX9" fmla="*/ 996496 w 4412343"/>
                <a:gd name="connsiteY9" fmla="*/ 1908175 h 3309257"/>
                <a:gd name="connsiteX10" fmla="*/ 1388835 w 4412343"/>
                <a:gd name="connsiteY10" fmla="*/ 2363561 h 3309257"/>
                <a:gd name="connsiteX11" fmla="*/ 1797050 w 4412343"/>
                <a:gd name="connsiteY11" fmla="*/ 2658382 h 3309257"/>
                <a:gd name="connsiteX12" fmla="*/ 2364014 w 4412343"/>
                <a:gd name="connsiteY12" fmla="*/ 2919186 h 3309257"/>
                <a:gd name="connsiteX13" fmla="*/ 3033032 w 4412343"/>
                <a:gd name="connsiteY13" fmla="*/ 3111954 h 3309257"/>
                <a:gd name="connsiteX14" fmla="*/ 3875314 w 4412343"/>
                <a:gd name="connsiteY14" fmla="*/ 3265714 h 3309257"/>
                <a:gd name="connsiteX15" fmla="*/ 4412343 w 4412343"/>
                <a:gd name="connsiteY15" fmla="*/ 3280229 h 3309257"/>
                <a:gd name="connsiteX0" fmla="*/ 0 w 4412343"/>
                <a:gd name="connsiteY0" fmla="*/ 3309257 h 3309257"/>
                <a:gd name="connsiteX1" fmla="*/ 157389 w 4412343"/>
                <a:gd name="connsiteY1" fmla="*/ 178481 h 3309257"/>
                <a:gd name="connsiteX2" fmla="*/ 203200 w 4412343"/>
                <a:gd name="connsiteY2" fmla="*/ 0 h 3309257"/>
                <a:gd name="connsiteX3" fmla="*/ 203200 w 4412343"/>
                <a:gd name="connsiteY3" fmla="*/ 0 h 3309257"/>
                <a:gd name="connsiteX4" fmla="*/ 217714 w 4412343"/>
                <a:gd name="connsiteY4" fmla="*/ 87086 h 3309257"/>
                <a:gd name="connsiteX5" fmla="*/ 252639 w 4412343"/>
                <a:gd name="connsiteY5" fmla="*/ 164193 h 3309257"/>
                <a:gd name="connsiteX6" fmla="*/ 319314 w 4412343"/>
                <a:gd name="connsiteY6" fmla="*/ 348343 h 3309257"/>
                <a:gd name="connsiteX7" fmla="*/ 491671 w 4412343"/>
                <a:gd name="connsiteY7" fmla="*/ 832757 h 3309257"/>
                <a:gd name="connsiteX8" fmla="*/ 745671 w 4412343"/>
                <a:gd name="connsiteY8" fmla="*/ 1461861 h 3309257"/>
                <a:gd name="connsiteX9" fmla="*/ 996496 w 4412343"/>
                <a:gd name="connsiteY9" fmla="*/ 1908175 h 3309257"/>
                <a:gd name="connsiteX10" fmla="*/ 1388835 w 4412343"/>
                <a:gd name="connsiteY10" fmla="*/ 2363561 h 3309257"/>
                <a:gd name="connsiteX11" fmla="*/ 1797050 w 4412343"/>
                <a:gd name="connsiteY11" fmla="*/ 2658382 h 3309257"/>
                <a:gd name="connsiteX12" fmla="*/ 2364014 w 4412343"/>
                <a:gd name="connsiteY12" fmla="*/ 2919186 h 3309257"/>
                <a:gd name="connsiteX13" fmla="*/ 3033032 w 4412343"/>
                <a:gd name="connsiteY13" fmla="*/ 3111954 h 3309257"/>
                <a:gd name="connsiteX14" fmla="*/ 3875314 w 4412343"/>
                <a:gd name="connsiteY14" fmla="*/ 3265714 h 3309257"/>
                <a:gd name="connsiteX15" fmla="*/ 4412343 w 4412343"/>
                <a:gd name="connsiteY15" fmla="*/ 3280229 h 3309257"/>
                <a:gd name="connsiteX0" fmla="*/ 0 w 4412343"/>
                <a:gd name="connsiteY0" fmla="*/ 3309257 h 3309257"/>
                <a:gd name="connsiteX1" fmla="*/ 157389 w 4412343"/>
                <a:gd name="connsiteY1" fmla="*/ 178481 h 3309257"/>
                <a:gd name="connsiteX2" fmla="*/ 181202 w 4412343"/>
                <a:gd name="connsiteY2" fmla="*/ 78468 h 3309257"/>
                <a:gd name="connsiteX3" fmla="*/ 203200 w 4412343"/>
                <a:gd name="connsiteY3" fmla="*/ 0 h 3309257"/>
                <a:gd name="connsiteX4" fmla="*/ 203200 w 4412343"/>
                <a:gd name="connsiteY4" fmla="*/ 0 h 3309257"/>
                <a:gd name="connsiteX5" fmla="*/ 217714 w 4412343"/>
                <a:gd name="connsiteY5" fmla="*/ 87086 h 3309257"/>
                <a:gd name="connsiteX6" fmla="*/ 252639 w 4412343"/>
                <a:gd name="connsiteY6" fmla="*/ 164193 h 3309257"/>
                <a:gd name="connsiteX7" fmla="*/ 319314 w 4412343"/>
                <a:gd name="connsiteY7" fmla="*/ 348343 h 3309257"/>
                <a:gd name="connsiteX8" fmla="*/ 491671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257 h 3309257"/>
                <a:gd name="connsiteX1" fmla="*/ 157389 w 4412343"/>
                <a:gd name="connsiteY1" fmla="*/ 178481 h 3309257"/>
                <a:gd name="connsiteX2" fmla="*/ 152627 w 4412343"/>
                <a:gd name="connsiteY2" fmla="*/ 64180 h 3309257"/>
                <a:gd name="connsiteX3" fmla="*/ 203200 w 4412343"/>
                <a:gd name="connsiteY3" fmla="*/ 0 h 3309257"/>
                <a:gd name="connsiteX4" fmla="*/ 203200 w 4412343"/>
                <a:gd name="connsiteY4" fmla="*/ 0 h 3309257"/>
                <a:gd name="connsiteX5" fmla="*/ 217714 w 4412343"/>
                <a:gd name="connsiteY5" fmla="*/ 87086 h 3309257"/>
                <a:gd name="connsiteX6" fmla="*/ 252639 w 4412343"/>
                <a:gd name="connsiteY6" fmla="*/ 164193 h 3309257"/>
                <a:gd name="connsiteX7" fmla="*/ 319314 w 4412343"/>
                <a:gd name="connsiteY7" fmla="*/ 348343 h 3309257"/>
                <a:gd name="connsiteX8" fmla="*/ 491671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257 h 3309257"/>
                <a:gd name="connsiteX1" fmla="*/ 157389 w 4412343"/>
                <a:gd name="connsiteY1" fmla="*/ 178481 h 3309257"/>
                <a:gd name="connsiteX2" fmla="*/ 152627 w 4412343"/>
                <a:gd name="connsiteY2" fmla="*/ 64180 h 3309257"/>
                <a:gd name="connsiteX3" fmla="*/ 203200 w 4412343"/>
                <a:gd name="connsiteY3" fmla="*/ 0 h 3309257"/>
                <a:gd name="connsiteX4" fmla="*/ 203200 w 4412343"/>
                <a:gd name="connsiteY4" fmla="*/ 0 h 3309257"/>
                <a:gd name="connsiteX5" fmla="*/ 217714 w 4412343"/>
                <a:gd name="connsiteY5" fmla="*/ 87086 h 3309257"/>
                <a:gd name="connsiteX6" fmla="*/ 252639 w 4412343"/>
                <a:gd name="connsiteY6" fmla="*/ 164193 h 3309257"/>
                <a:gd name="connsiteX7" fmla="*/ 319314 w 4412343"/>
                <a:gd name="connsiteY7" fmla="*/ 348343 h 3309257"/>
                <a:gd name="connsiteX8" fmla="*/ 491671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257 h 3309257"/>
                <a:gd name="connsiteX1" fmla="*/ 157389 w 4412343"/>
                <a:gd name="connsiteY1" fmla="*/ 178481 h 3309257"/>
                <a:gd name="connsiteX2" fmla="*/ 152627 w 4412343"/>
                <a:gd name="connsiteY2" fmla="*/ 64180 h 3309257"/>
                <a:gd name="connsiteX3" fmla="*/ 203200 w 4412343"/>
                <a:gd name="connsiteY3" fmla="*/ 0 h 3309257"/>
                <a:gd name="connsiteX4" fmla="*/ 203200 w 4412343"/>
                <a:gd name="connsiteY4" fmla="*/ 0 h 3309257"/>
                <a:gd name="connsiteX5" fmla="*/ 251052 w 4412343"/>
                <a:gd name="connsiteY5" fmla="*/ 77561 h 3309257"/>
                <a:gd name="connsiteX6" fmla="*/ 252639 w 4412343"/>
                <a:gd name="connsiteY6" fmla="*/ 164193 h 3309257"/>
                <a:gd name="connsiteX7" fmla="*/ 319314 w 4412343"/>
                <a:gd name="connsiteY7" fmla="*/ 348343 h 3309257"/>
                <a:gd name="connsiteX8" fmla="*/ 491671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257 h 3309257"/>
                <a:gd name="connsiteX1" fmla="*/ 157389 w 4412343"/>
                <a:gd name="connsiteY1" fmla="*/ 178481 h 3309257"/>
                <a:gd name="connsiteX2" fmla="*/ 152627 w 4412343"/>
                <a:gd name="connsiteY2" fmla="*/ 64180 h 3309257"/>
                <a:gd name="connsiteX3" fmla="*/ 203200 w 4412343"/>
                <a:gd name="connsiteY3" fmla="*/ 0 h 3309257"/>
                <a:gd name="connsiteX4" fmla="*/ 203200 w 4412343"/>
                <a:gd name="connsiteY4" fmla="*/ 0 h 3309257"/>
                <a:gd name="connsiteX5" fmla="*/ 251052 w 4412343"/>
                <a:gd name="connsiteY5" fmla="*/ 77561 h 3309257"/>
                <a:gd name="connsiteX6" fmla="*/ 285976 w 4412343"/>
                <a:gd name="connsiteY6" fmla="*/ 159431 h 3309257"/>
                <a:gd name="connsiteX7" fmla="*/ 319314 w 4412343"/>
                <a:gd name="connsiteY7" fmla="*/ 348343 h 3309257"/>
                <a:gd name="connsiteX8" fmla="*/ 491671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257 h 3309257"/>
                <a:gd name="connsiteX1" fmla="*/ 157389 w 4412343"/>
                <a:gd name="connsiteY1" fmla="*/ 178481 h 3309257"/>
                <a:gd name="connsiteX2" fmla="*/ 152627 w 4412343"/>
                <a:gd name="connsiteY2" fmla="*/ 64180 h 3309257"/>
                <a:gd name="connsiteX3" fmla="*/ 203200 w 4412343"/>
                <a:gd name="connsiteY3" fmla="*/ 0 h 3309257"/>
                <a:gd name="connsiteX4" fmla="*/ 203200 w 4412343"/>
                <a:gd name="connsiteY4" fmla="*/ 0 h 3309257"/>
                <a:gd name="connsiteX5" fmla="*/ 251052 w 4412343"/>
                <a:gd name="connsiteY5" fmla="*/ 77561 h 3309257"/>
                <a:gd name="connsiteX6" fmla="*/ 285976 w 4412343"/>
                <a:gd name="connsiteY6" fmla="*/ 159431 h 3309257"/>
                <a:gd name="connsiteX7" fmla="*/ 347889 w 4412343"/>
                <a:gd name="connsiteY7" fmla="*/ 338818 h 3309257"/>
                <a:gd name="connsiteX8" fmla="*/ 491671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257 h 3309257"/>
                <a:gd name="connsiteX1" fmla="*/ 157389 w 4412343"/>
                <a:gd name="connsiteY1" fmla="*/ 178481 h 3309257"/>
                <a:gd name="connsiteX2" fmla="*/ 152627 w 4412343"/>
                <a:gd name="connsiteY2" fmla="*/ 64180 h 3309257"/>
                <a:gd name="connsiteX3" fmla="*/ 203200 w 4412343"/>
                <a:gd name="connsiteY3" fmla="*/ 0 h 3309257"/>
                <a:gd name="connsiteX4" fmla="*/ 203200 w 4412343"/>
                <a:gd name="connsiteY4" fmla="*/ 0 h 3309257"/>
                <a:gd name="connsiteX5" fmla="*/ 251052 w 4412343"/>
                <a:gd name="connsiteY5" fmla="*/ 77561 h 3309257"/>
                <a:gd name="connsiteX6" fmla="*/ 285976 w 4412343"/>
                <a:gd name="connsiteY6" fmla="*/ 159431 h 3309257"/>
                <a:gd name="connsiteX7" fmla="*/ 347889 w 4412343"/>
                <a:gd name="connsiteY7" fmla="*/ 338818 h 3309257"/>
                <a:gd name="connsiteX8" fmla="*/ 520246 w 4412343"/>
                <a:gd name="connsiteY8" fmla="*/ 832757 h 3309257"/>
                <a:gd name="connsiteX9" fmla="*/ 745671 w 4412343"/>
                <a:gd name="connsiteY9" fmla="*/ 1461861 h 3309257"/>
                <a:gd name="connsiteX10" fmla="*/ 996496 w 4412343"/>
                <a:gd name="connsiteY10" fmla="*/ 1908175 h 3309257"/>
                <a:gd name="connsiteX11" fmla="*/ 1388835 w 4412343"/>
                <a:gd name="connsiteY11" fmla="*/ 2363561 h 3309257"/>
                <a:gd name="connsiteX12" fmla="*/ 1797050 w 4412343"/>
                <a:gd name="connsiteY12" fmla="*/ 2658382 h 3309257"/>
                <a:gd name="connsiteX13" fmla="*/ 2364014 w 4412343"/>
                <a:gd name="connsiteY13" fmla="*/ 2919186 h 3309257"/>
                <a:gd name="connsiteX14" fmla="*/ 3033032 w 4412343"/>
                <a:gd name="connsiteY14" fmla="*/ 3111954 h 3309257"/>
                <a:gd name="connsiteX15" fmla="*/ 3875314 w 4412343"/>
                <a:gd name="connsiteY15" fmla="*/ 3265714 h 3309257"/>
                <a:gd name="connsiteX16" fmla="*/ 4412343 w 4412343"/>
                <a:gd name="connsiteY16" fmla="*/ 3280229 h 3309257"/>
                <a:gd name="connsiteX0" fmla="*/ 0 w 4412343"/>
                <a:gd name="connsiteY0" fmla="*/ 3309413 h 3309413"/>
                <a:gd name="connsiteX1" fmla="*/ 157389 w 4412343"/>
                <a:gd name="connsiteY1" fmla="*/ 178637 h 3309413"/>
                <a:gd name="connsiteX2" fmla="*/ 152627 w 4412343"/>
                <a:gd name="connsiteY2" fmla="*/ 64336 h 3309413"/>
                <a:gd name="connsiteX3" fmla="*/ 203200 w 4412343"/>
                <a:gd name="connsiteY3" fmla="*/ 156 h 3309413"/>
                <a:gd name="connsiteX4" fmla="*/ 198438 w 4412343"/>
                <a:gd name="connsiteY4" fmla="*/ 47781 h 3309413"/>
                <a:gd name="connsiteX5" fmla="*/ 251052 w 4412343"/>
                <a:gd name="connsiteY5" fmla="*/ 77717 h 3309413"/>
                <a:gd name="connsiteX6" fmla="*/ 285976 w 4412343"/>
                <a:gd name="connsiteY6" fmla="*/ 159587 h 3309413"/>
                <a:gd name="connsiteX7" fmla="*/ 347889 w 4412343"/>
                <a:gd name="connsiteY7" fmla="*/ 338974 h 3309413"/>
                <a:gd name="connsiteX8" fmla="*/ 520246 w 4412343"/>
                <a:gd name="connsiteY8" fmla="*/ 832913 h 3309413"/>
                <a:gd name="connsiteX9" fmla="*/ 745671 w 4412343"/>
                <a:gd name="connsiteY9" fmla="*/ 1462017 h 3309413"/>
                <a:gd name="connsiteX10" fmla="*/ 996496 w 4412343"/>
                <a:gd name="connsiteY10" fmla="*/ 1908331 h 3309413"/>
                <a:gd name="connsiteX11" fmla="*/ 1388835 w 4412343"/>
                <a:gd name="connsiteY11" fmla="*/ 2363717 h 3309413"/>
                <a:gd name="connsiteX12" fmla="*/ 1797050 w 4412343"/>
                <a:gd name="connsiteY12" fmla="*/ 2658538 h 3309413"/>
                <a:gd name="connsiteX13" fmla="*/ 2364014 w 4412343"/>
                <a:gd name="connsiteY13" fmla="*/ 2919342 h 3309413"/>
                <a:gd name="connsiteX14" fmla="*/ 3033032 w 4412343"/>
                <a:gd name="connsiteY14" fmla="*/ 3112110 h 3309413"/>
                <a:gd name="connsiteX15" fmla="*/ 3875314 w 4412343"/>
                <a:gd name="connsiteY15" fmla="*/ 3265870 h 3309413"/>
                <a:gd name="connsiteX16" fmla="*/ 4412343 w 4412343"/>
                <a:gd name="connsiteY16" fmla="*/ 3280385 h 3309413"/>
                <a:gd name="connsiteX0" fmla="*/ 0 w 4412343"/>
                <a:gd name="connsiteY0" fmla="*/ 3274905 h 3274905"/>
                <a:gd name="connsiteX1" fmla="*/ 157389 w 4412343"/>
                <a:gd name="connsiteY1" fmla="*/ 144129 h 3274905"/>
                <a:gd name="connsiteX2" fmla="*/ 152627 w 4412343"/>
                <a:gd name="connsiteY2" fmla="*/ 29828 h 3274905"/>
                <a:gd name="connsiteX3" fmla="*/ 203200 w 4412343"/>
                <a:gd name="connsiteY3" fmla="*/ 22798 h 3274905"/>
                <a:gd name="connsiteX4" fmla="*/ 198438 w 4412343"/>
                <a:gd name="connsiteY4" fmla="*/ 13273 h 3274905"/>
                <a:gd name="connsiteX5" fmla="*/ 251052 w 4412343"/>
                <a:gd name="connsiteY5" fmla="*/ 43209 h 3274905"/>
                <a:gd name="connsiteX6" fmla="*/ 285976 w 4412343"/>
                <a:gd name="connsiteY6" fmla="*/ 125079 h 3274905"/>
                <a:gd name="connsiteX7" fmla="*/ 347889 w 4412343"/>
                <a:gd name="connsiteY7" fmla="*/ 304466 h 3274905"/>
                <a:gd name="connsiteX8" fmla="*/ 520246 w 4412343"/>
                <a:gd name="connsiteY8" fmla="*/ 798405 h 3274905"/>
                <a:gd name="connsiteX9" fmla="*/ 745671 w 4412343"/>
                <a:gd name="connsiteY9" fmla="*/ 1427509 h 3274905"/>
                <a:gd name="connsiteX10" fmla="*/ 996496 w 4412343"/>
                <a:gd name="connsiteY10" fmla="*/ 1873823 h 3274905"/>
                <a:gd name="connsiteX11" fmla="*/ 1388835 w 4412343"/>
                <a:gd name="connsiteY11" fmla="*/ 2329209 h 3274905"/>
                <a:gd name="connsiteX12" fmla="*/ 1797050 w 4412343"/>
                <a:gd name="connsiteY12" fmla="*/ 2624030 h 3274905"/>
                <a:gd name="connsiteX13" fmla="*/ 2364014 w 4412343"/>
                <a:gd name="connsiteY13" fmla="*/ 2884834 h 3274905"/>
                <a:gd name="connsiteX14" fmla="*/ 3033032 w 4412343"/>
                <a:gd name="connsiteY14" fmla="*/ 3077602 h 3274905"/>
                <a:gd name="connsiteX15" fmla="*/ 3875314 w 4412343"/>
                <a:gd name="connsiteY15" fmla="*/ 3231362 h 3274905"/>
                <a:gd name="connsiteX16" fmla="*/ 4412343 w 4412343"/>
                <a:gd name="connsiteY16" fmla="*/ 3245877 h 3274905"/>
                <a:gd name="connsiteX0" fmla="*/ 0 w 4412343"/>
                <a:gd name="connsiteY0" fmla="*/ 3262595 h 3262595"/>
                <a:gd name="connsiteX1" fmla="*/ 157389 w 4412343"/>
                <a:gd name="connsiteY1" fmla="*/ 131819 h 3262595"/>
                <a:gd name="connsiteX2" fmla="*/ 166915 w 4412343"/>
                <a:gd name="connsiteY2" fmla="*/ 41330 h 3262595"/>
                <a:gd name="connsiteX3" fmla="*/ 203200 w 4412343"/>
                <a:gd name="connsiteY3" fmla="*/ 10488 h 3262595"/>
                <a:gd name="connsiteX4" fmla="*/ 198438 w 4412343"/>
                <a:gd name="connsiteY4" fmla="*/ 963 h 3262595"/>
                <a:gd name="connsiteX5" fmla="*/ 251052 w 4412343"/>
                <a:gd name="connsiteY5" fmla="*/ 30899 h 3262595"/>
                <a:gd name="connsiteX6" fmla="*/ 285976 w 4412343"/>
                <a:gd name="connsiteY6" fmla="*/ 112769 h 3262595"/>
                <a:gd name="connsiteX7" fmla="*/ 347889 w 4412343"/>
                <a:gd name="connsiteY7" fmla="*/ 292156 h 3262595"/>
                <a:gd name="connsiteX8" fmla="*/ 520246 w 4412343"/>
                <a:gd name="connsiteY8" fmla="*/ 786095 h 3262595"/>
                <a:gd name="connsiteX9" fmla="*/ 745671 w 4412343"/>
                <a:gd name="connsiteY9" fmla="*/ 1415199 h 3262595"/>
                <a:gd name="connsiteX10" fmla="*/ 996496 w 4412343"/>
                <a:gd name="connsiteY10" fmla="*/ 1861513 h 3262595"/>
                <a:gd name="connsiteX11" fmla="*/ 1388835 w 4412343"/>
                <a:gd name="connsiteY11" fmla="*/ 2316899 h 3262595"/>
                <a:gd name="connsiteX12" fmla="*/ 1797050 w 4412343"/>
                <a:gd name="connsiteY12" fmla="*/ 2611720 h 3262595"/>
                <a:gd name="connsiteX13" fmla="*/ 2364014 w 4412343"/>
                <a:gd name="connsiteY13" fmla="*/ 2872524 h 3262595"/>
                <a:gd name="connsiteX14" fmla="*/ 3033032 w 4412343"/>
                <a:gd name="connsiteY14" fmla="*/ 3065292 h 3262595"/>
                <a:gd name="connsiteX15" fmla="*/ 3875314 w 4412343"/>
                <a:gd name="connsiteY15" fmla="*/ 3219052 h 3262595"/>
                <a:gd name="connsiteX16" fmla="*/ 4412343 w 4412343"/>
                <a:gd name="connsiteY16" fmla="*/ 3233567 h 3262595"/>
                <a:gd name="connsiteX0" fmla="*/ 0 w 4412343"/>
                <a:gd name="connsiteY0" fmla="*/ 3262595 h 3262595"/>
                <a:gd name="connsiteX1" fmla="*/ 157389 w 4412343"/>
                <a:gd name="connsiteY1" fmla="*/ 131819 h 3262595"/>
                <a:gd name="connsiteX2" fmla="*/ 166915 w 4412343"/>
                <a:gd name="connsiteY2" fmla="*/ 41330 h 3262595"/>
                <a:gd name="connsiteX3" fmla="*/ 203200 w 4412343"/>
                <a:gd name="connsiteY3" fmla="*/ 10488 h 3262595"/>
                <a:gd name="connsiteX4" fmla="*/ 212726 w 4412343"/>
                <a:gd name="connsiteY4" fmla="*/ 963 h 3262595"/>
                <a:gd name="connsiteX5" fmla="*/ 251052 w 4412343"/>
                <a:gd name="connsiteY5" fmla="*/ 30899 h 3262595"/>
                <a:gd name="connsiteX6" fmla="*/ 285976 w 4412343"/>
                <a:gd name="connsiteY6" fmla="*/ 112769 h 3262595"/>
                <a:gd name="connsiteX7" fmla="*/ 347889 w 4412343"/>
                <a:gd name="connsiteY7" fmla="*/ 292156 h 3262595"/>
                <a:gd name="connsiteX8" fmla="*/ 520246 w 4412343"/>
                <a:gd name="connsiteY8" fmla="*/ 786095 h 3262595"/>
                <a:gd name="connsiteX9" fmla="*/ 745671 w 4412343"/>
                <a:gd name="connsiteY9" fmla="*/ 1415199 h 3262595"/>
                <a:gd name="connsiteX10" fmla="*/ 996496 w 4412343"/>
                <a:gd name="connsiteY10" fmla="*/ 1861513 h 3262595"/>
                <a:gd name="connsiteX11" fmla="*/ 1388835 w 4412343"/>
                <a:gd name="connsiteY11" fmla="*/ 2316899 h 3262595"/>
                <a:gd name="connsiteX12" fmla="*/ 1797050 w 4412343"/>
                <a:gd name="connsiteY12" fmla="*/ 2611720 h 3262595"/>
                <a:gd name="connsiteX13" fmla="*/ 2364014 w 4412343"/>
                <a:gd name="connsiteY13" fmla="*/ 2872524 h 3262595"/>
                <a:gd name="connsiteX14" fmla="*/ 3033032 w 4412343"/>
                <a:gd name="connsiteY14" fmla="*/ 3065292 h 3262595"/>
                <a:gd name="connsiteX15" fmla="*/ 3875314 w 4412343"/>
                <a:gd name="connsiteY15" fmla="*/ 3219052 h 3262595"/>
                <a:gd name="connsiteX16" fmla="*/ 4412343 w 4412343"/>
                <a:gd name="connsiteY16" fmla="*/ 3233567 h 3262595"/>
                <a:gd name="connsiteX0" fmla="*/ 0 w 4412343"/>
                <a:gd name="connsiteY0" fmla="*/ 3267638 h 3267638"/>
                <a:gd name="connsiteX1" fmla="*/ 157389 w 4412343"/>
                <a:gd name="connsiteY1" fmla="*/ 136862 h 3267638"/>
                <a:gd name="connsiteX2" fmla="*/ 166915 w 4412343"/>
                <a:gd name="connsiteY2" fmla="*/ 46373 h 3267638"/>
                <a:gd name="connsiteX3" fmla="*/ 196057 w 4412343"/>
                <a:gd name="connsiteY3" fmla="*/ 3625 h 3267638"/>
                <a:gd name="connsiteX4" fmla="*/ 212726 w 4412343"/>
                <a:gd name="connsiteY4" fmla="*/ 6006 h 3267638"/>
                <a:gd name="connsiteX5" fmla="*/ 251052 w 4412343"/>
                <a:gd name="connsiteY5" fmla="*/ 35942 h 3267638"/>
                <a:gd name="connsiteX6" fmla="*/ 285976 w 4412343"/>
                <a:gd name="connsiteY6" fmla="*/ 117812 h 3267638"/>
                <a:gd name="connsiteX7" fmla="*/ 347889 w 4412343"/>
                <a:gd name="connsiteY7" fmla="*/ 297199 h 3267638"/>
                <a:gd name="connsiteX8" fmla="*/ 520246 w 4412343"/>
                <a:gd name="connsiteY8" fmla="*/ 791138 h 3267638"/>
                <a:gd name="connsiteX9" fmla="*/ 745671 w 4412343"/>
                <a:gd name="connsiteY9" fmla="*/ 1420242 h 3267638"/>
                <a:gd name="connsiteX10" fmla="*/ 996496 w 4412343"/>
                <a:gd name="connsiteY10" fmla="*/ 1866556 h 3267638"/>
                <a:gd name="connsiteX11" fmla="*/ 1388835 w 4412343"/>
                <a:gd name="connsiteY11" fmla="*/ 2321942 h 3267638"/>
                <a:gd name="connsiteX12" fmla="*/ 1797050 w 4412343"/>
                <a:gd name="connsiteY12" fmla="*/ 2616763 h 3267638"/>
                <a:gd name="connsiteX13" fmla="*/ 2364014 w 4412343"/>
                <a:gd name="connsiteY13" fmla="*/ 2877567 h 3267638"/>
                <a:gd name="connsiteX14" fmla="*/ 3033032 w 4412343"/>
                <a:gd name="connsiteY14" fmla="*/ 3070335 h 3267638"/>
                <a:gd name="connsiteX15" fmla="*/ 3875314 w 4412343"/>
                <a:gd name="connsiteY15" fmla="*/ 3224095 h 3267638"/>
                <a:gd name="connsiteX16" fmla="*/ 4412343 w 4412343"/>
                <a:gd name="connsiteY16" fmla="*/ 3238610 h 3267638"/>
                <a:gd name="connsiteX0" fmla="*/ 0 w 4412343"/>
                <a:gd name="connsiteY0" fmla="*/ 3266723 h 3266723"/>
                <a:gd name="connsiteX1" fmla="*/ 157389 w 4412343"/>
                <a:gd name="connsiteY1" fmla="*/ 135947 h 3266723"/>
                <a:gd name="connsiteX2" fmla="*/ 166915 w 4412343"/>
                <a:gd name="connsiteY2" fmla="*/ 45458 h 3266723"/>
                <a:gd name="connsiteX3" fmla="*/ 196057 w 4412343"/>
                <a:gd name="connsiteY3" fmla="*/ 2710 h 3266723"/>
                <a:gd name="connsiteX4" fmla="*/ 251052 w 4412343"/>
                <a:gd name="connsiteY4" fmla="*/ 35027 h 3266723"/>
                <a:gd name="connsiteX5" fmla="*/ 285976 w 4412343"/>
                <a:gd name="connsiteY5" fmla="*/ 116897 h 3266723"/>
                <a:gd name="connsiteX6" fmla="*/ 347889 w 4412343"/>
                <a:gd name="connsiteY6" fmla="*/ 296284 h 3266723"/>
                <a:gd name="connsiteX7" fmla="*/ 520246 w 4412343"/>
                <a:gd name="connsiteY7" fmla="*/ 790223 h 3266723"/>
                <a:gd name="connsiteX8" fmla="*/ 745671 w 4412343"/>
                <a:gd name="connsiteY8" fmla="*/ 1419327 h 3266723"/>
                <a:gd name="connsiteX9" fmla="*/ 996496 w 4412343"/>
                <a:gd name="connsiteY9" fmla="*/ 1865641 h 3266723"/>
                <a:gd name="connsiteX10" fmla="*/ 1388835 w 4412343"/>
                <a:gd name="connsiteY10" fmla="*/ 2321027 h 3266723"/>
                <a:gd name="connsiteX11" fmla="*/ 1797050 w 4412343"/>
                <a:gd name="connsiteY11" fmla="*/ 2615848 h 3266723"/>
                <a:gd name="connsiteX12" fmla="*/ 2364014 w 4412343"/>
                <a:gd name="connsiteY12" fmla="*/ 2876652 h 3266723"/>
                <a:gd name="connsiteX13" fmla="*/ 3033032 w 4412343"/>
                <a:gd name="connsiteY13" fmla="*/ 3069420 h 3266723"/>
                <a:gd name="connsiteX14" fmla="*/ 3875314 w 4412343"/>
                <a:gd name="connsiteY14" fmla="*/ 3223180 h 3266723"/>
                <a:gd name="connsiteX15" fmla="*/ 4412343 w 4412343"/>
                <a:gd name="connsiteY15" fmla="*/ 3237695 h 3266723"/>
                <a:gd name="connsiteX0" fmla="*/ 0 w 4412343"/>
                <a:gd name="connsiteY0" fmla="*/ 3264565 h 3264565"/>
                <a:gd name="connsiteX1" fmla="*/ 157389 w 4412343"/>
                <a:gd name="connsiteY1" fmla="*/ 133789 h 3264565"/>
                <a:gd name="connsiteX2" fmla="*/ 166915 w 4412343"/>
                <a:gd name="connsiteY2" fmla="*/ 43300 h 3264565"/>
                <a:gd name="connsiteX3" fmla="*/ 169295 w 4412343"/>
                <a:gd name="connsiteY3" fmla="*/ 14726 h 3264565"/>
                <a:gd name="connsiteX4" fmla="*/ 196057 w 4412343"/>
                <a:gd name="connsiteY4" fmla="*/ 552 h 3264565"/>
                <a:gd name="connsiteX5" fmla="*/ 251052 w 4412343"/>
                <a:gd name="connsiteY5" fmla="*/ 32869 h 3264565"/>
                <a:gd name="connsiteX6" fmla="*/ 285976 w 4412343"/>
                <a:gd name="connsiteY6" fmla="*/ 114739 h 3264565"/>
                <a:gd name="connsiteX7" fmla="*/ 347889 w 4412343"/>
                <a:gd name="connsiteY7" fmla="*/ 294126 h 3264565"/>
                <a:gd name="connsiteX8" fmla="*/ 520246 w 4412343"/>
                <a:gd name="connsiteY8" fmla="*/ 788065 h 3264565"/>
                <a:gd name="connsiteX9" fmla="*/ 745671 w 4412343"/>
                <a:gd name="connsiteY9" fmla="*/ 1417169 h 3264565"/>
                <a:gd name="connsiteX10" fmla="*/ 996496 w 4412343"/>
                <a:gd name="connsiteY10" fmla="*/ 1863483 h 3264565"/>
                <a:gd name="connsiteX11" fmla="*/ 1388835 w 4412343"/>
                <a:gd name="connsiteY11" fmla="*/ 2318869 h 3264565"/>
                <a:gd name="connsiteX12" fmla="*/ 1797050 w 4412343"/>
                <a:gd name="connsiteY12" fmla="*/ 2613690 h 3264565"/>
                <a:gd name="connsiteX13" fmla="*/ 2364014 w 4412343"/>
                <a:gd name="connsiteY13" fmla="*/ 2874494 h 3264565"/>
                <a:gd name="connsiteX14" fmla="*/ 3033032 w 4412343"/>
                <a:gd name="connsiteY14" fmla="*/ 3067262 h 3264565"/>
                <a:gd name="connsiteX15" fmla="*/ 3875314 w 4412343"/>
                <a:gd name="connsiteY15" fmla="*/ 3221022 h 3264565"/>
                <a:gd name="connsiteX16" fmla="*/ 4412343 w 4412343"/>
                <a:gd name="connsiteY16" fmla="*/ 3235537 h 3264565"/>
                <a:gd name="connsiteX0" fmla="*/ 0 w 4412343"/>
                <a:gd name="connsiteY0" fmla="*/ 3265188 h 3265188"/>
                <a:gd name="connsiteX1" fmla="*/ 157389 w 4412343"/>
                <a:gd name="connsiteY1" fmla="*/ 134412 h 3265188"/>
                <a:gd name="connsiteX2" fmla="*/ 166915 w 4412343"/>
                <a:gd name="connsiteY2" fmla="*/ 43923 h 3265188"/>
                <a:gd name="connsiteX3" fmla="*/ 178820 w 4412343"/>
                <a:gd name="connsiteY3" fmla="*/ 10587 h 3265188"/>
                <a:gd name="connsiteX4" fmla="*/ 196057 w 4412343"/>
                <a:gd name="connsiteY4" fmla="*/ 1175 h 3265188"/>
                <a:gd name="connsiteX5" fmla="*/ 251052 w 4412343"/>
                <a:gd name="connsiteY5" fmla="*/ 33492 h 3265188"/>
                <a:gd name="connsiteX6" fmla="*/ 285976 w 4412343"/>
                <a:gd name="connsiteY6" fmla="*/ 115362 h 3265188"/>
                <a:gd name="connsiteX7" fmla="*/ 347889 w 4412343"/>
                <a:gd name="connsiteY7" fmla="*/ 294749 h 3265188"/>
                <a:gd name="connsiteX8" fmla="*/ 520246 w 4412343"/>
                <a:gd name="connsiteY8" fmla="*/ 788688 h 3265188"/>
                <a:gd name="connsiteX9" fmla="*/ 745671 w 4412343"/>
                <a:gd name="connsiteY9" fmla="*/ 1417792 h 3265188"/>
                <a:gd name="connsiteX10" fmla="*/ 996496 w 4412343"/>
                <a:gd name="connsiteY10" fmla="*/ 1864106 h 3265188"/>
                <a:gd name="connsiteX11" fmla="*/ 1388835 w 4412343"/>
                <a:gd name="connsiteY11" fmla="*/ 2319492 h 3265188"/>
                <a:gd name="connsiteX12" fmla="*/ 1797050 w 4412343"/>
                <a:gd name="connsiteY12" fmla="*/ 2614313 h 3265188"/>
                <a:gd name="connsiteX13" fmla="*/ 2364014 w 4412343"/>
                <a:gd name="connsiteY13" fmla="*/ 2875117 h 3265188"/>
                <a:gd name="connsiteX14" fmla="*/ 3033032 w 4412343"/>
                <a:gd name="connsiteY14" fmla="*/ 3067885 h 3265188"/>
                <a:gd name="connsiteX15" fmla="*/ 3875314 w 4412343"/>
                <a:gd name="connsiteY15" fmla="*/ 3221645 h 3265188"/>
                <a:gd name="connsiteX16" fmla="*/ 4412343 w 4412343"/>
                <a:gd name="connsiteY16" fmla="*/ 3236160 h 3265188"/>
                <a:gd name="connsiteX0" fmla="*/ 0 w 4412343"/>
                <a:gd name="connsiteY0" fmla="*/ 3265188 h 3265188"/>
                <a:gd name="connsiteX1" fmla="*/ 157389 w 4412343"/>
                <a:gd name="connsiteY1" fmla="*/ 134412 h 3265188"/>
                <a:gd name="connsiteX2" fmla="*/ 166915 w 4412343"/>
                <a:gd name="connsiteY2" fmla="*/ 43923 h 3265188"/>
                <a:gd name="connsiteX3" fmla="*/ 178820 w 4412343"/>
                <a:gd name="connsiteY3" fmla="*/ 10587 h 3265188"/>
                <a:gd name="connsiteX4" fmla="*/ 196057 w 4412343"/>
                <a:gd name="connsiteY4" fmla="*/ 1175 h 3265188"/>
                <a:gd name="connsiteX5" fmla="*/ 251052 w 4412343"/>
                <a:gd name="connsiteY5" fmla="*/ 33492 h 3265188"/>
                <a:gd name="connsiteX6" fmla="*/ 285976 w 4412343"/>
                <a:gd name="connsiteY6" fmla="*/ 115362 h 3265188"/>
                <a:gd name="connsiteX7" fmla="*/ 347889 w 4412343"/>
                <a:gd name="connsiteY7" fmla="*/ 294749 h 3265188"/>
                <a:gd name="connsiteX8" fmla="*/ 491218 w 4412343"/>
                <a:gd name="connsiteY8" fmla="*/ 832231 h 3265188"/>
                <a:gd name="connsiteX9" fmla="*/ 745671 w 4412343"/>
                <a:gd name="connsiteY9" fmla="*/ 1417792 h 3265188"/>
                <a:gd name="connsiteX10" fmla="*/ 996496 w 4412343"/>
                <a:gd name="connsiteY10" fmla="*/ 1864106 h 3265188"/>
                <a:gd name="connsiteX11" fmla="*/ 1388835 w 4412343"/>
                <a:gd name="connsiteY11" fmla="*/ 2319492 h 3265188"/>
                <a:gd name="connsiteX12" fmla="*/ 1797050 w 4412343"/>
                <a:gd name="connsiteY12" fmla="*/ 2614313 h 3265188"/>
                <a:gd name="connsiteX13" fmla="*/ 2364014 w 4412343"/>
                <a:gd name="connsiteY13" fmla="*/ 2875117 h 3265188"/>
                <a:gd name="connsiteX14" fmla="*/ 3033032 w 4412343"/>
                <a:gd name="connsiteY14" fmla="*/ 3067885 h 3265188"/>
                <a:gd name="connsiteX15" fmla="*/ 3875314 w 4412343"/>
                <a:gd name="connsiteY15" fmla="*/ 3221645 h 3265188"/>
                <a:gd name="connsiteX16" fmla="*/ 4412343 w 4412343"/>
                <a:gd name="connsiteY16" fmla="*/ 3236160 h 3265188"/>
                <a:gd name="connsiteX0" fmla="*/ 0 w 4446464"/>
                <a:gd name="connsiteY0" fmla="*/ 3252464 h 3252464"/>
                <a:gd name="connsiteX1" fmla="*/ 191510 w 4446464"/>
                <a:gd name="connsiteY1" fmla="*/ 134412 h 3252464"/>
                <a:gd name="connsiteX2" fmla="*/ 201036 w 4446464"/>
                <a:gd name="connsiteY2" fmla="*/ 43923 h 3252464"/>
                <a:gd name="connsiteX3" fmla="*/ 212941 w 4446464"/>
                <a:gd name="connsiteY3" fmla="*/ 10587 h 3252464"/>
                <a:gd name="connsiteX4" fmla="*/ 230178 w 4446464"/>
                <a:gd name="connsiteY4" fmla="*/ 1175 h 3252464"/>
                <a:gd name="connsiteX5" fmla="*/ 285173 w 4446464"/>
                <a:gd name="connsiteY5" fmla="*/ 33492 h 3252464"/>
                <a:gd name="connsiteX6" fmla="*/ 320097 w 4446464"/>
                <a:gd name="connsiteY6" fmla="*/ 115362 h 3252464"/>
                <a:gd name="connsiteX7" fmla="*/ 382010 w 4446464"/>
                <a:gd name="connsiteY7" fmla="*/ 294749 h 3252464"/>
                <a:gd name="connsiteX8" fmla="*/ 525339 w 4446464"/>
                <a:gd name="connsiteY8" fmla="*/ 832231 h 3252464"/>
                <a:gd name="connsiteX9" fmla="*/ 779792 w 4446464"/>
                <a:gd name="connsiteY9" fmla="*/ 1417792 h 3252464"/>
                <a:gd name="connsiteX10" fmla="*/ 1030617 w 4446464"/>
                <a:gd name="connsiteY10" fmla="*/ 1864106 h 3252464"/>
                <a:gd name="connsiteX11" fmla="*/ 1422956 w 4446464"/>
                <a:gd name="connsiteY11" fmla="*/ 2319492 h 3252464"/>
                <a:gd name="connsiteX12" fmla="*/ 1831171 w 4446464"/>
                <a:gd name="connsiteY12" fmla="*/ 2614313 h 3252464"/>
                <a:gd name="connsiteX13" fmla="*/ 2398135 w 4446464"/>
                <a:gd name="connsiteY13" fmla="*/ 2875117 h 3252464"/>
                <a:gd name="connsiteX14" fmla="*/ 3067153 w 4446464"/>
                <a:gd name="connsiteY14" fmla="*/ 3067885 h 3252464"/>
                <a:gd name="connsiteX15" fmla="*/ 3909435 w 4446464"/>
                <a:gd name="connsiteY15" fmla="*/ 3221645 h 3252464"/>
                <a:gd name="connsiteX16" fmla="*/ 4446464 w 4446464"/>
                <a:gd name="connsiteY16" fmla="*/ 3236160 h 325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46464" h="3252464">
                  <a:moveTo>
                    <a:pt x="0" y="3252464"/>
                  </a:moveTo>
                  <a:lnTo>
                    <a:pt x="191510" y="134412"/>
                  </a:lnTo>
                  <a:lnTo>
                    <a:pt x="201036" y="43923"/>
                  </a:lnTo>
                  <a:cubicBezTo>
                    <a:pt x="203020" y="24079"/>
                    <a:pt x="208084" y="17712"/>
                    <a:pt x="212941" y="10587"/>
                  </a:cubicBezTo>
                  <a:cubicBezTo>
                    <a:pt x="217798" y="3462"/>
                    <a:pt x="218139" y="-2643"/>
                    <a:pt x="230178" y="1175"/>
                  </a:cubicBezTo>
                  <a:cubicBezTo>
                    <a:pt x="242217" y="4993"/>
                    <a:pt x="270187" y="14461"/>
                    <a:pt x="285173" y="33492"/>
                  </a:cubicBezTo>
                  <a:cubicBezTo>
                    <a:pt x="300159" y="52523"/>
                    <a:pt x="303164" y="71819"/>
                    <a:pt x="320097" y="115362"/>
                  </a:cubicBezTo>
                  <a:cubicBezTo>
                    <a:pt x="337030" y="158905"/>
                    <a:pt x="347803" y="175271"/>
                    <a:pt x="382010" y="294749"/>
                  </a:cubicBezTo>
                  <a:cubicBezTo>
                    <a:pt x="416217" y="414227"/>
                    <a:pt x="459042" y="645057"/>
                    <a:pt x="525339" y="832231"/>
                  </a:cubicBezTo>
                  <a:cubicBezTo>
                    <a:pt x="591636" y="1019405"/>
                    <a:pt x="695579" y="1245813"/>
                    <a:pt x="779792" y="1417792"/>
                  </a:cubicBezTo>
                  <a:cubicBezTo>
                    <a:pt x="864005" y="1589771"/>
                    <a:pt x="923423" y="1713823"/>
                    <a:pt x="1030617" y="1864106"/>
                  </a:cubicBezTo>
                  <a:cubicBezTo>
                    <a:pt x="1137811" y="2014389"/>
                    <a:pt x="1289530" y="2194458"/>
                    <a:pt x="1422956" y="2319492"/>
                  </a:cubicBezTo>
                  <a:cubicBezTo>
                    <a:pt x="1556382" y="2444526"/>
                    <a:pt x="1668641" y="2521709"/>
                    <a:pt x="1831171" y="2614313"/>
                  </a:cubicBezTo>
                  <a:cubicBezTo>
                    <a:pt x="1993701" y="2706917"/>
                    <a:pt x="2192138" y="2799522"/>
                    <a:pt x="2398135" y="2875117"/>
                  </a:cubicBezTo>
                  <a:cubicBezTo>
                    <a:pt x="2604132" y="2950712"/>
                    <a:pt x="2815270" y="3010130"/>
                    <a:pt x="3067153" y="3067885"/>
                  </a:cubicBezTo>
                  <a:cubicBezTo>
                    <a:pt x="3319036" y="3125640"/>
                    <a:pt x="3679550" y="3193599"/>
                    <a:pt x="3909435" y="3221645"/>
                  </a:cubicBezTo>
                  <a:cubicBezTo>
                    <a:pt x="4139320" y="3249691"/>
                    <a:pt x="4356959" y="3233741"/>
                    <a:pt x="4446464" y="3236160"/>
                  </a:cubicBezTo>
                </a:path>
              </a:pathLst>
            </a:cu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59" name="Freeform 58"/>
            <p:cNvSpPr/>
            <p:nvPr/>
          </p:nvSpPr>
          <p:spPr>
            <a:xfrm>
              <a:off x="4508413" y="1781260"/>
              <a:ext cx="3727587" cy="2930029"/>
            </a:xfrm>
            <a:custGeom>
              <a:avLst/>
              <a:gdLst>
                <a:gd name="connsiteX0" fmla="*/ 0 w 4397828"/>
                <a:gd name="connsiteY0" fmla="*/ 3338286 h 3338286"/>
                <a:gd name="connsiteX1" fmla="*/ 203200 w 4397828"/>
                <a:gd name="connsiteY1" fmla="*/ 0 h 3338286"/>
                <a:gd name="connsiteX2" fmla="*/ 203200 w 4397828"/>
                <a:gd name="connsiteY2" fmla="*/ 0 h 3338286"/>
                <a:gd name="connsiteX3" fmla="*/ 856343 w 4397828"/>
                <a:gd name="connsiteY3" fmla="*/ 1001486 h 3338286"/>
                <a:gd name="connsiteX4" fmla="*/ 856343 w 4397828"/>
                <a:gd name="connsiteY4" fmla="*/ 1001486 h 3338286"/>
                <a:gd name="connsiteX5" fmla="*/ 1219200 w 4397828"/>
                <a:gd name="connsiteY5" fmla="*/ 1509486 h 3338286"/>
                <a:gd name="connsiteX6" fmla="*/ 1814285 w 4397828"/>
                <a:gd name="connsiteY6" fmla="*/ 2075543 h 3338286"/>
                <a:gd name="connsiteX7" fmla="*/ 2757714 w 4397828"/>
                <a:gd name="connsiteY7" fmla="*/ 2699657 h 3338286"/>
                <a:gd name="connsiteX8" fmla="*/ 3468914 w 4397828"/>
                <a:gd name="connsiteY8" fmla="*/ 3048000 h 3338286"/>
                <a:gd name="connsiteX9" fmla="*/ 4397828 w 4397828"/>
                <a:gd name="connsiteY9" fmla="*/ 3294743 h 3338286"/>
                <a:gd name="connsiteX0" fmla="*/ 0 w 4397828"/>
                <a:gd name="connsiteY0" fmla="*/ 3338286 h 3338286"/>
                <a:gd name="connsiteX1" fmla="*/ 203200 w 4397828"/>
                <a:gd name="connsiteY1" fmla="*/ 0 h 3338286"/>
                <a:gd name="connsiteX2" fmla="*/ 203200 w 4397828"/>
                <a:gd name="connsiteY2" fmla="*/ 0 h 3338286"/>
                <a:gd name="connsiteX3" fmla="*/ 245495 w 4397828"/>
                <a:gd name="connsiteY3" fmla="*/ 69624 h 3338286"/>
                <a:gd name="connsiteX4" fmla="*/ 856343 w 4397828"/>
                <a:gd name="connsiteY4" fmla="*/ 1001486 h 3338286"/>
                <a:gd name="connsiteX5" fmla="*/ 856343 w 4397828"/>
                <a:gd name="connsiteY5" fmla="*/ 1001486 h 3338286"/>
                <a:gd name="connsiteX6" fmla="*/ 1219200 w 4397828"/>
                <a:gd name="connsiteY6" fmla="*/ 1509486 h 3338286"/>
                <a:gd name="connsiteX7" fmla="*/ 1814285 w 4397828"/>
                <a:gd name="connsiteY7" fmla="*/ 2075543 h 3338286"/>
                <a:gd name="connsiteX8" fmla="*/ 2757714 w 4397828"/>
                <a:gd name="connsiteY8" fmla="*/ 2699657 h 3338286"/>
                <a:gd name="connsiteX9" fmla="*/ 3468914 w 4397828"/>
                <a:gd name="connsiteY9" fmla="*/ 3048000 h 3338286"/>
                <a:gd name="connsiteX10" fmla="*/ 4397828 w 4397828"/>
                <a:gd name="connsiteY10" fmla="*/ 3294743 h 3338286"/>
                <a:gd name="connsiteX0" fmla="*/ 0 w 4397828"/>
                <a:gd name="connsiteY0" fmla="*/ 3338286 h 3338286"/>
                <a:gd name="connsiteX1" fmla="*/ 195489 w 4397828"/>
                <a:gd name="connsiteY1" fmla="*/ 45811 h 3338286"/>
                <a:gd name="connsiteX2" fmla="*/ 203200 w 4397828"/>
                <a:gd name="connsiteY2" fmla="*/ 0 h 3338286"/>
                <a:gd name="connsiteX3" fmla="*/ 203200 w 4397828"/>
                <a:gd name="connsiteY3" fmla="*/ 0 h 3338286"/>
                <a:gd name="connsiteX4" fmla="*/ 245495 w 4397828"/>
                <a:gd name="connsiteY4" fmla="*/ 69624 h 3338286"/>
                <a:gd name="connsiteX5" fmla="*/ 856343 w 4397828"/>
                <a:gd name="connsiteY5" fmla="*/ 1001486 h 3338286"/>
                <a:gd name="connsiteX6" fmla="*/ 856343 w 4397828"/>
                <a:gd name="connsiteY6" fmla="*/ 1001486 h 3338286"/>
                <a:gd name="connsiteX7" fmla="*/ 1219200 w 4397828"/>
                <a:gd name="connsiteY7" fmla="*/ 1509486 h 3338286"/>
                <a:gd name="connsiteX8" fmla="*/ 1814285 w 4397828"/>
                <a:gd name="connsiteY8" fmla="*/ 2075543 h 3338286"/>
                <a:gd name="connsiteX9" fmla="*/ 2757714 w 4397828"/>
                <a:gd name="connsiteY9" fmla="*/ 2699657 h 3338286"/>
                <a:gd name="connsiteX10" fmla="*/ 3468914 w 4397828"/>
                <a:gd name="connsiteY10" fmla="*/ 3048000 h 3338286"/>
                <a:gd name="connsiteX11" fmla="*/ 4397828 w 4397828"/>
                <a:gd name="connsiteY11" fmla="*/ 3294743 h 3338286"/>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45495 w 4397828"/>
                <a:gd name="connsiteY4" fmla="*/ 69624 h 3338286"/>
                <a:gd name="connsiteX5" fmla="*/ 856343 w 4397828"/>
                <a:gd name="connsiteY5" fmla="*/ 1001486 h 3338286"/>
                <a:gd name="connsiteX6" fmla="*/ 856343 w 4397828"/>
                <a:gd name="connsiteY6" fmla="*/ 1001486 h 3338286"/>
                <a:gd name="connsiteX7" fmla="*/ 1219200 w 4397828"/>
                <a:gd name="connsiteY7" fmla="*/ 1509486 h 3338286"/>
                <a:gd name="connsiteX8" fmla="*/ 1814285 w 4397828"/>
                <a:gd name="connsiteY8" fmla="*/ 2075543 h 3338286"/>
                <a:gd name="connsiteX9" fmla="*/ 2757714 w 4397828"/>
                <a:gd name="connsiteY9" fmla="*/ 2699657 h 3338286"/>
                <a:gd name="connsiteX10" fmla="*/ 3468914 w 4397828"/>
                <a:gd name="connsiteY10" fmla="*/ 3048000 h 3338286"/>
                <a:gd name="connsiteX11" fmla="*/ 4397828 w 4397828"/>
                <a:gd name="connsiteY11" fmla="*/ 3294743 h 3338286"/>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55020 w 4397828"/>
                <a:gd name="connsiteY4" fmla="*/ 14856 h 3338286"/>
                <a:gd name="connsiteX5" fmla="*/ 856343 w 4397828"/>
                <a:gd name="connsiteY5" fmla="*/ 1001486 h 3338286"/>
                <a:gd name="connsiteX6" fmla="*/ 856343 w 4397828"/>
                <a:gd name="connsiteY6" fmla="*/ 1001486 h 3338286"/>
                <a:gd name="connsiteX7" fmla="*/ 1219200 w 4397828"/>
                <a:gd name="connsiteY7" fmla="*/ 1509486 h 3338286"/>
                <a:gd name="connsiteX8" fmla="*/ 1814285 w 4397828"/>
                <a:gd name="connsiteY8" fmla="*/ 2075543 h 3338286"/>
                <a:gd name="connsiteX9" fmla="*/ 2757714 w 4397828"/>
                <a:gd name="connsiteY9" fmla="*/ 2699657 h 3338286"/>
                <a:gd name="connsiteX10" fmla="*/ 3468914 w 4397828"/>
                <a:gd name="connsiteY10" fmla="*/ 3048000 h 3338286"/>
                <a:gd name="connsiteX11" fmla="*/ 4397828 w 4397828"/>
                <a:gd name="connsiteY11" fmla="*/ 3294743 h 3338286"/>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55020 w 4397828"/>
                <a:gd name="connsiteY4" fmla="*/ 14856 h 3338286"/>
                <a:gd name="connsiteX5" fmla="*/ 856343 w 4397828"/>
                <a:gd name="connsiteY5" fmla="*/ 1001486 h 3338286"/>
                <a:gd name="connsiteX6" fmla="*/ 856343 w 4397828"/>
                <a:gd name="connsiteY6" fmla="*/ 1001486 h 3338286"/>
                <a:gd name="connsiteX7" fmla="*/ 1219200 w 4397828"/>
                <a:gd name="connsiteY7" fmla="*/ 1509486 h 3338286"/>
                <a:gd name="connsiteX8" fmla="*/ 1814285 w 4397828"/>
                <a:gd name="connsiteY8" fmla="*/ 2075543 h 3338286"/>
                <a:gd name="connsiteX9" fmla="*/ 2757714 w 4397828"/>
                <a:gd name="connsiteY9" fmla="*/ 2699657 h 3338286"/>
                <a:gd name="connsiteX10" fmla="*/ 3468914 w 4397828"/>
                <a:gd name="connsiteY10" fmla="*/ 3048000 h 3338286"/>
                <a:gd name="connsiteX11" fmla="*/ 4397828 w 4397828"/>
                <a:gd name="connsiteY11" fmla="*/ 3294743 h 3338286"/>
                <a:gd name="connsiteX0" fmla="*/ 0 w 4397828"/>
                <a:gd name="connsiteY0" fmla="*/ 3400025 h 3400025"/>
                <a:gd name="connsiteX1" fmla="*/ 181202 w 4397828"/>
                <a:gd name="connsiteY1" fmla="*/ 98025 h 3400025"/>
                <a:gd name="connsiteX2" fmla="*/ 203200 w 4397828"/>
                <a:gd name="connsiteY2" fmla="*/ 61739 h 3400025"/>
                <a:gd name="connsiteX3" fmla="*/ 203200 w 4397828"/>
                <a:gd name="connsiteY3" fmla="*/ 61739 h 3400025"/>
                <a:gd name="connsiteX4" fmla="*/ 226445 w 4397828"/>
                <a:gd name="connsiteY4" fmla="*/ 64688 h 3400025"/>
                <a:gd name="connsiteX5" fmla="*/ 255020 w 4397828"/>
                <a:gd name="connsiteY5" fmla="*/ 76595 h 3400025"/>
                <a:gd name="connsiteX6" fmla="*/ 856343 w 4397828"/>
                <a:gd name="connsiteY6" fmla="*/ 1063225 h 3400025"/>
                <a:gd name="connsiteX7" fmla="*/ 856343 w 4397828"/>
                <a:gd name="connsiteY7" fmla="*/ 1063225 h 3400025"/>
                <a:gd name="connsiteX8" fmla="*/ 1219200 w 4397828"/>
                <a:gd name="connsiteY8" fmla="*/ 1571225 h 3400025"/>
                <a:gd name="connsiteX9" fmla="*/ 1814285 w 4397828"/>
                <a:gd name="connsiteY9" fmla="*/ 2137282 h 3400025"/>
                <a:gd name="connsiteX10" fmla="*/ 2757714 w 4397828"/>
                <a:gd name="connsiteY10" fmla="*/ 2761396 h 3400025"/>
                <a:gd name="connsiteX11" fmla="*/ 3468914 w 4397828"/>
                <a:gd name="connsiteY11" fmla="*/ 3109739 h 3400025"/>
                <a:gd name="connsiteX12" fmla="*/ 4397828 w 4397828"/>
                <a:gd name="connsiteY12" fmla="*/ 3356482 h 3400025"/>
                <a:gd name="connsiteX0" fmla="*/ 0 w 4397828"/>
                <a:gd name="connsiteY0" fmla="*/ 3422824 h 3422824"/>
                <a:gd name="connsiteX1" fmla="*/ 181202 w 4397828"/>
                <a:gd name="connsiteY1" fmla="*/ 120824 h 3422824"/>
                <a:gd name="connsiteX2" fmla="*/ 203200 w 4397828"/>
                <a:gd name="connsiteY2" fmla="*/ 84538 h 3422824"/>
                <a:gd name="connsiteX3" fmla="*/ 203200 w 4397828"/>
                <a:gd name="connsiteY3" fmla="*/ 84538 h 3422824"/>
                <a:gd name="connsiteX4" fmla="*/ 226445 w 4397828"/>
                <a:gd name="connsiteY4" fmla="*/ 87487 h 3422824"/>
                <a:gd name="connsiteX5" fmla="*/ 212158 w 4397828"/>
                <a:gd name="connsiteY5" fmla="*/ 32719 h 3422824"/>
                <a:gd name="connsiteX6" fmla="*/ 255020 w 4397828"/>
                <a:gd name="connsiteY6" fmla="*/ 99394 h 3422824"/>
                <a:gd name="connsiteX7" fmla="*/ 856343 w 4397828"/>
                <a:gd name="connsiteY7" fmla="*/ 1086024 h 3422824"/>
                <a:gd name="connsiteX8" fmla="*/ 856343 w 4397828"/>
                <a:gd name="connsiteY8" fmla="*/ 1086024 h 3422824"/>
                <a:gd name="connsiteX9" fmla="*/ 1219200 w 4397828"/>
                <a:gd name="connsiteY9" fmla="*/ 1594024 h 3422824"/>
                <a:gd name="connsiteX10" fmla="*/ 1814285 w 4397828"/>
                <a:gd name="connsiteY10" fmla="*/ 2160081 h 3422824"/>
                <a:gd name="connsiteX11" fmla="*/ 2757714 w 4397828"/>
                <a:gd name="connsiteY11" fmla="*/ 2784195 h 3422824"/>
                <a:gd name="connsiteX12" fmla="*/ 3468914 w 4397828"/>
                <a:gd name="connsiteY12" fmla="*/ 3132538 h 3422824"/>
                <a:gd name="connsiteX13" fmla="*/ 4397828 w 4397828"/>
                <a:gd name="connsiteY13" fmla="*/ 3379281 h 3422824"/>
                <a:gd name="connsiteX0" fmla="*/ 0 w 4397828"/>
                <a:gd name="connsiteY0" fmla="*/ 3406101 h 3406101"/>
                <a:gd name="connsiteX1" fmla="*/ 181202 w 4397828"/>
                <a:gd name="connsiteY1" fmla="*/ 104101 h 3406101"/>
                <a:gd name="connsiteX2" fmla="*/ 203200 w 4397828"/>
                <a:gd name="connsiteY2" fmla="*/ 67815 h 3406101"/>
                <a:gd name="connsiteX3" fmla="*/ 203200 w 4397828"/>
                <a:gd name="connsiteY3" fmla="*/ 67815 h 3406101"/>
                <a:gd name="connsiteX4" fmla="*/ 226445 w 4397828"/>
                <a:gd name="connsiteY4" fmla="*/ 70764 h 3406101"/>
                <a:gd name="connsiteX5" fmla="*/ 212158 w 4397828"/>
                <a:gd name="connsiteY5" fmla="*/ 15996 h 3406101"/>
                <a:gd name="connsiteX6" fmla="*/ 255020 w 4397828"/>
                <a:gd name="connsiteY6" fmla="*/ 82671 h 3406101"/>
                <a:gd name="connsiteX7" fmla="*/ 856343 w 4397828"/>
                <a:gd name="connsiteY7" fmla="*/ 1069301 h 3406101"/>
                <a:gd name="connsiteX8" fmla="*/ 856343 w 4397828"/>
                <a:gd name="connsiteY8" fmla="*/ 1069301 h 3406101"/>
                <a:gd name="connsiteX9" fmla="*/ 1219200 w 4397828"/>
                <a:gd name="connsiteY9" fmla="*/ 1577301 h 3406101"/>
                <a:gd name="connsiteX10" fmla="*/ 1814285 w 4397828"/>
                <a:gd name="connsiteY10" fmla="*/ 2143358 h 3406101"/>
                <a:gd name="connsiteX11" fmla="*/ 2757714 w 4397828"/>
                <a:gd name="connsiteY11" fmla="*/ 2767472 h 3406101"/>
                <a:gd name="connsiteX12" fmla="*/ 3468914 w 4397828"/>
                <a:gd name="connsiteY12" fmla="*/ 3115815 h 3406101"/>
                <a:gd name="connsiteX13" fmla="*/ 4397828 w 4397828"/>
                <a:gd name="connsiteY13" fmla="*/ 3362558 h 3406101"/>
                <a:gd name="connsiteX0" fmla="*/ 0 w 4397828"/>
                <a:gd name="connsiteY0" fmla="*/ 3400026 h 3400026"/>
                <a:gd name="connsiteX1" fmla="*/ 181202 w 4397828"/>
                <a:gd name="connsiteY1" fmla="*/ 98026 h 3400026"/>
                <a:gd name="connsiteX2" fmla="*/ 203200 w 4397828"/>
                <a:gd name="connsiteY2" fmla="*/ 61740 h 3400026"/>
                <a:gd name="connsiteX3" fmla="*/ 203200 w 4397828"/>
                <a:gd name="connsiteY3" fmla="*/ 61740 h 3400026"/>
                <a:gd name="connsiteX4" fmla="*/ 226445 w 4397828"/>
                <a:gd name="connsiteY4" fmla="*/ 64689 h 3400026"/>
                <a:gd name="connsiteX5" fmla="*/ 255020 w 4397828"/>
                <a:gd name="connsiteY5" fmla="*/ 76596 h 3400026"/>
                <a:gd name="connsiteX6" fmla="*/ 856343 w 4397828"/>
                <a:gd name="connsiteY6" fmla="*/ 1063226 h 3400026"/>
                <a:gd name="connsiteX7" fmla="*/ 856343 w 4397828"/>
                <a:gd name="connsiteY7" fmla="*/ 1063226 h 3400026"/>
                <a:gd name="connsiteX8" fmla="*/ 1219200 w 4397828"/>
                <a:gd name="connsiteY8" fmla="*/ 1571226 h 3400026"/>
                <a:gd name="connsiteX9" fmla="*/ 1814285 w 4397828"/>
                <a:gd name="connsiteY9" fmla="*/ 2137283 h 3400026"/>
                <a:gd name="connsiteX10" fmla="*/ 2757714 w 4397828"/>
                <a:gd name="connsiteY10" fmla="*/ 2761397 h 3400026"/>
                <a:gd name="connsiteX11" fmla="*/ 3468914 w 4397828"/>
                <a:gd name="connsiteY11" fmla="*/ 3109740 h 3400026"/>
                <a:gd name="connsiteX12" fmla="*/ 4397828 w 4397828"/>
                <a:gd name="connsiteY12" fmla="*/ 3356483 h 3400026"/>
                <a:gd name="connsiteX0" fmla="*/ 0 w 4397828"/>
                <a:gd name="connsiteY0" fmla="*/ 3398313 h 3398313"/>
                <a:gd name="connsiteX1" fmla="*/ 181202 w 4397828"/>
                <a:gd name="connsiteY1" fmla="*/ 96313 h 3398313"/>
                <a:gd name="connsiteX2" fmla="*/ 203200 w 4397828"/>
                <a:gd name="connsiteY2" fmla="*/ 60027 h 3398313"/>
                <a:gd name="connsiteX3" fmla="*/ 203200 w 4397828"/>
                <a:gd name="connsiteY3" fmla="*/ 60027 h 3398313"/>
                <a:gd name="connsiteX4" fmla="*/ 226445 w 4397828"/>
                <a:gd name="connsiteY4" fmla="*/ 62976 h 3398313"/>
                <a:gd name="connsiteX5" fmla="*/ 285976 w 4397828"/>
                <a:gd name="connsiteY5" fmla="*/ 77264 h 3398313"/>
                <a:gd name="connsiteX6" fmla="*/ 856343 w 4397828"/>
                <a:gd name="connsiteY6" fmla="*/ 1061513 h 3398313"/>
                <a:gd name="connsiteX7" fmla="*/ 856343 w 4397828"/>
                <a:gd name="connsiteY7" fmla="*/ 1061513 h 3398313"/>
                <a:gd name="connsiteX8" fmla="*/ 1219200 w 4397828"/>
                <a:gd name="connsiteY8" fmla="*/ 1569513 h 3398313"/>
                <a:gd name="connsiteX9" fmla="*/ 1814285 w 4397828"/>
                <a:gd name="connsiteY9" fmla="*/ 2135570 h 3398313"/>
                <a:gd name="connsiteX10" fmla="*/ 2757714 w 4397828"/>
                <a:gd name="connsiteY10" fmla="*/ 2759684 h 3398313"/>
                <a:gd name="connsiteX11" fmla="*/ 3468914 w 4397828"/>
                <a:gd name="connsiteY11" fmla="*/ 3108027 h 3398313"/>
                <a:gd name="connsiteX12" fmla="*/ 4397828 w 4397828"/>
                <a:gd name="connsiteY12" fmla="*/ 3354770 h 3398313"/>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26445 w 4397828"/>
                <a:gd name="connsiteY4" fmla="*/ 2949 h 3338286"/>
                <a:gd name="connsiteX5" fmla="*/ 285976 w 4397828"/>
                <a:gd name="connsiteY5" fmla="*/ 17237 h 3338286"/>
                <a:gd name="connsiteX6" fmla="*/ 856343 w 4397828"/>
                <a:gd name="connsiteY6" fmla="*/ 1001486 h 3338286"/>
                <a:gd name="connsiteX7" fmla="*/ 856343 w 4397828"/>
                <a:gd name="connsiteY7" fmla="*/ 1001486 h 3338286"/>
                <a:gd name="connsiteX8" fmla="*/ 1219200 w 4397828"/>
                <a:gd name="connsiteY8" fmla="*/ 1509486 h 3338286"/>
                <a:gd name="connsiteX9" fmla="*/ 1814285 w 4397828"/>
                <a:gd name="connsiteY9" fmla="*/ 2075543 h 3338286"/>
                <a:gd name="connsiteX10" fmla="*/ 2757714 w 4397828"/>
                <a:gd name="connsiteY10" fmla="*/ 2699657 h 3338286"/>
                <a:gd name="connsiteX11" fmla="*/ 3468914 w 4397828"/>
                <a:gd name="connsiteY11" fmla="*/ 3048000 h 3338286"/>
                <a:gd name="connsiteX12" fmla="*/ 4397828 w 4397828"/>
                <a:gd name="connsiteY12" fmla="*/ 3294743 h 3338286"/>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26445 w 4397828"/>
                <a:gd name="connsiteY4" fmla="*/ 2949 h 3338286"/>
                <a:gd name="connsiteX5" fmla="*/ 288357 w 4397828"/>
                <a:gd name="connsiteY5" fmla="*/ 29143 h 3338286"/>
                <a:gd name="connsiteX6" fmla="*/ 856343 w 4397828"/>
                <a:gd name="connsiteY6" fmla="*/ 1001486 h 3338286"/>
                <a:gd name="connsiteX7" fmla="*/ 856343 w 4397828"/>
                <a:gd name="connsiteY7" fmla="*/ 1001486 h 3338286"/>
                <a:gd name="connsiteX8" fmla="*/ 1219200 w 4397828"/>
                <a:gd name="connsiteY8" fmla="*/ 1509486 h 3338286"/>
                <a:gd name="connsiteX9" fmla="*/ 1814285 w 4397828"/>
                <a:gd name="connsiteY9" fmla="*/ 2075543 h 3338286"/>
                <a:gd name="connsiteX10" fmla="*/ 2757714 w 4397828"/>
                <a:gd name="connsiteY10" fmla="*/ 2699657 h 3338286"/>
                <a:gd name="connsiteX11" fmla="*/ 3468914 w 4397828"/>
                <a:gd name="connsiteY11" fmla="*/ 3048000 h 3338286"/>
                <a:gd name="connsiteX12" fmla="*/ 4397828 w 4397828"/>
                <a:gd name="connsiteY12" fmla="*/ 3294743 h 3338286"/>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26445 w 4397828"/>
                <a:gd name="connsiteY4" fmla="*/ 2949 h 3338286"/>
                <a:gd name="connsiteX5" fmla="*/ 278832 w 4397828"/>
                <a:gd name="connsiteY5" fmla="*/ 36287 h 3338286"/>
                <a:gd name="connsiteX6" fmla="*/ 856343 w 4397828"/>
                <a:gd name="connsiteY6" fmla="*/ 1001486 h 3338286"/>
                <a:gd name="connsiteX7" fmla="*/ 856343 w 4397828"/>
                <a:gd name="connsiteY7" fmla="*/ 1001486 h 3338286"/>
                <a:gd name="connsiteX8" fmla="*/ 1219200 w 4397828"/>
                <a:gd name="connsiteY8" fmla="*/ 1509486 h 3338286"/>
                <a:gd name="connsiteX9" fmla="*/ 1814285 w 4397828"/>
                <a:gd name="connsiteY9" fmla="*/ 2075543 h 3338286"/>
                <a:gd name="connsiteX10" fmla="*/ 2757714 w 4397828"/>
                <a:gd name="connsiteY10" fmla="*/ 2699657 h 3338286"/>
                <a:gd name="connsiteX11" fmla="*/ 3468914 w 4397828"/>
                <a:gd name="connsiteY11" fmla="*/ 3048000 h 3338286"/>
                <a:gd name="connsiteX12" fmla="*/ 4397828 w 4397828"/>
                <a:gd name="connsiteY12" fmla="*/ 3294743 h 3338286"/>
                <a:gd name="connsiteX0" fmla="*/ 0 w 4397828"/>
                <a:gd name="connsiteY0" fmla="*/ 3338286 h 3338286"/>
                <a:gd name="connsiteX1" fmla="*/ 181202 w 4397828"/>
                <a:gd name="connsiteY1" fmla="*/ 36286 h 3338286"/>
                <a:gd name="connsiteX2" fmla="*/ 203200 w 4397828"/>
                <a:gd name="connsiteY2" fmla="*/ 0 h 3338286"/>
                <a:gd name="connsiteX3" fmla="*/ 203200 w 4397828"/>
                <a:gd name="connsiteY3" fmla="*/ 0 h 3338286"/>
                <a:gd name="connsiteX4" fmla="*/ 226445 w 4397828"/>
                <a:gd name="connsiteY4" fmla="*/ 2949 h 3338286"/>
                <a:gd name="connsiteX5" fmla="*/ 278832 w 4397828"/>
                <a:gd name="connsiteY5" fmla="*/ 36287 h 3338286"/>
                <a:gd name="connsiteX6" fmla="*/ 856343 w 4397828"/>
                <a:gd name="connsiteY6" fmla="*/ 1001486 h 3338286"/>
                <a:gd name="connsiteX7" fmla="*/ 856343 w 4397828"/>
                <a:gd name="connsiteY7" fmla="*/ 1001486 h 3338286"/>
                <a:gd name="connsiteX8" fmla="*/ 1219200 w 4397828"/>
                <a:gd name="connsiteY8" fmla="*/ 1509486 h 3338286"/>
                <a:gd name="connsiteX9" fmla="*/ 1814285 w 4397828"/>
                <a:gd name="connsiteY9" fmla="*/ 2075543 h 3338286"/>
                <a:gd name="connsiteX10" fmla="*/ 2757714 w 4397828"/>
                <a:gd name="connsiteY10" fmla="*/ 2699657 h 3338286"/>
                <a:gd name="connsiteX11" fmla="*/ 3468914 w 4397828"/>
                <a:gd name="connsiteY11" fmla="*/ 3048000 h 3338286"/>
                <a:gd name="connsiteX12" fmla="*/ 4397828 w 4397828"/>
                <a:gd name="connsiteY12" fmla="*/ 3294743 h 3338286"/>
                <a:gd name="connsiteX0" fmla="*/ 0 w 4397828"/>
                <a:gd name="connsiteY0" fmla="*/ 3339349 h 3339349"/>
                <a:gd name="connsiteX1" fmla="*/ 181202 w 4397828"/>
                <a:gd name="connsiteY1" fmla="*/ 37349 h 3339349"/>
                <a:gd name="connsiteX2" fmla="*/ 203200 w 4397828"/>
                <a:gd name="connsiteY2" fmla="*/ 1063 h 3339349"/>
                <a:gd name="connsiteX3" fmla="*/ 191294 w 4397828"/>
                <a:gd name="connsiteY3" fmla="*/ 10588 h 3339349"/>
                <a:gd name="connsiteX4" fmla="*/ 226445 w 4397828"/>
                <a:gd name="connsiteY4" fmla="*/ 4012 h 3339349"/>
                <a:gd name="connsiteX5" fmla="*/ 278832 w 4397828"/>
                <a:gd name="connsiteY5" fmla="*/ 37350 h 3339349"/>
                <a:gd name="connsiteX6" fmla="*/ 856343 w 4397828"/>
                <a:gd name="connsiteY6" fmla="*/ 1002549 h 3339349"/>
                <a:gd name="connsiteX7" fmla="*/ 856343 w 4397828"/>
                <a:gd name="connsiteY7" fmla="*/ 1002549 h 3339349"/>
                <a:gd name="connsiteX8" fmla="*/ 1219200 w 4397828"/>
                <a:gd name="connsiteY8" fmla="*/ 1510549 h 3339349"/>
                <a:gd name="connsiteX9" fmla="*/ 1814285 w 4397828"/>
                <a:gd name="connsiteY9" fmla="*/ 2076606 h 3339349"/>
                <a:gd name="connsiteX10" fmla="*/ 2757714 w 4397828"/>
                <a:gd name="connsiteY10" fmla="*/ 2700720 h 3339349"/>
                <a:gd name="connsiteX11" fmla="*/ 3468914 w 4397828"/>
                <a:gd name="connsiteY11" fmla="*/ 3049063 h 3339349"/>
                <a:gd name="connsiteX12" fmla="*/ 4397828 w 4397828"/>
                <a:gd name="connsiteY12" fmla="*/ 3295806 h 3339349"/>
                <a:gd name="connsiteX0" fmla="*/ 0 w 4397828"/>
                <a:gd name="connsiteY0" fmla="*/ 3341392 h 3341392"/>
                <a:gd name="connsiteX1" fmla="*/ 181202 w 4397828"/>
                <a:gd name="connsiteY1" fmla="*/ 39392 h 3341392"/>
                <a:gd name="connsiteX2" fmla="*/ 203200 w 4397828"/>
                <a:gd name="connsiteY2" fmla="*/ 3106 h 3341392"/>
                <a:gd name="connsiteX3" fmla="*/ 226445 w 4397828"/>
                <a:gd name="connsiteY3" fmla="*/ 6055 h 3341392"/>
                <a:gd name="connsiteX4" fmla="*/ 278832 w 4397828"/>
                <a:gd name="connsiteY4" fmla="*/ 39393 h 3341392"/>
                <a:gd name="connsiteX5" fmla="*/ 856343 w 4397828"/>
                <a:gd name="connsiteY5" fmla="*/ 1004592 h 3341392"/>
                <a:gd name="connsiteX6" fmla="*/ 856343 w 4397828"/>
                <a:gd name="connsiteY6" fmla="*/ 1004592 h 3341392"/>
                <a:gd name="connsiteX7" fmla="*/ 1219200 w 4397828"/>
                <a:gd name="connsiteY7" fmla="*/ 1512592 h 3341392"/>
                <a:gd name="connsiteX8" fmla="*/ 1814285 w 4397828"/>
                <a:gd name="connsiteY8" fmla="*/ 2078649 h 3341392"/>
                <a:gd name="connsiteX9" fmla="*/ 2757714 w 4397828"/>
                <a:gd name="connsiteY9" fmla="*/ 2702763 h 3341392"/>
                <a:gd name="connsiteX10" fmla="*/ 3468914 w 4397828"/>
                <a:gd name="connsiteY10" fmla="*/ 3051106 h 3341392"/>
                <a:gd name="connsiteX11" fmla="*/ 4397828 w 4397828"/>
                <a:gd name="connsiteY11" fmla="*/ 3297849 h 3341392"/>
                <a:gd name="connsiteX0" fmla="*/ 0 w 4397828"/>
                <a:gd name="connsiteY0" fmla="*/ 3342510 h 3342510"/>
                <a:gd name="connsiteX1" fmla="*/ 181202 w 4397828"/>
                <a:gd name="connsiteY1" fmla="*/ 40510 h 3342510"/>
                <a:gd name="connsiteX2" fmla="*/ 203200 w 4397828"/>
                <a:gd name="connsiteY2" fmla="*/ 4224 h 3342510"/>
                <a:gd name="connsiteX3" fmla="*/ 240732 w 4397828"/>
                <a:gd name="connsiteY3" fmla="*/ 4792 h 3342510"/>
                <a:gd name="connsiteX4" fmla="*/ 278832 w 4397828"/>
                <a:gd name="connsiteY4" fmla="*/ 40511 h 3342510"/>
                <a:gd name="connsiteX5" fmla="*/ 856343 w 4397828"/>
                <a:gd name="connsiteY5" fmla="*/ 1005710 h 3342510"/>
                <a:gd name="connsiteX6" fmla="*/ 856343 w 4397828"/>
                <a:gd name="connsiteY6" fmla="*/ 1005710 h 3342510"/>
                <a:gd name="connsiteX7" fmla="*/ 1219200 w 4397828"/>
                <a:gd name="connsiteY7" fmla="*/ 1513710 h 3342510"/>
                <a:gd name="connsiteX8" fmla="*/ 1814285 w 4397828"/>
                <a:gd name="connsiteY8" fmla="*/ 2079767 h 3342510"/>
                <a:gd name="connsiteX9" fmla="*/ 2757714 w 4397828"/>
                <a:gd name="connsiteY9" fmla="*/ 2703881 h 3342510"/>
                <a:gd name="connsiteX10" fmla="*/ 3468914 w 4397828"/>
                <a:gd name="connsiteY10" fmla="*/ 3052224 h 3342510"/>
                <a:gd name="connsiteX11" fmla="*/ 4397828 w 4397828"/>
                <a:gd name="connsiteY11" fmla="*/ 3298967 h 3342510"/>
                <a:gd name="connsiteX0" fmla="*/ 0 w 4397828"/>
                <a:gd name="connsiteY0" fmla="*/ 3342510 h 3342510"/>
                <a:gd name="connsiteX1" fmla="*/ 181202 w 4397828"/>
                <a:gd name="connsiteY1" fmla="*/ 40510 h 3342510"/>
                <a:gd name="connsiteX2" fmla="*/ 203200 w 4397828"/>
                <a:gd name="connsiteY2" fmla="*/ 4224 h 3342510"/>
                <a:gd name="connsiteX3" fmla="*/ 240732 w 4397828"/>
                <a:gd name="connsiteY3" fmla="*/ 4792 h 3342510"/>
                <a:gd name="connsiteX4" fmla="*/ 278832 w 4397828"/>
                <a:gd name="connsiteY4" fmla="*/ 40511 h 3342510"/>
                <a:gd name="connsiteX5" fmla="*/ 856343 w 4397828"/>
                <a:gd name="connsiteY5" fmla="*/ 1005710 h 3342510"/>
                <a:gd name="connsiteX6" fmla="*/ 856343 w 4397828"/>
                <a:gd name="connsiteY6" fmla="*/ 1005710 h 3342510"/>
                <a:gd name="connsiteX7" fmla="*/ 1219200 w 4397828"/>
                <a:gd name="connsiteY7" fmla="*/ 1513710 h 3342510"/>
                <a:gd name="connsiteX8" fmla="*/ 1974269 w 4397828"/>
                <a:gd name="connsiteY8" fmla="*/ 2203863 h 3342510"/>
                <a:gd name="connsiteX9" fmla="*/ 2757714 w 4397828"/>
                <a:gd name="connsiteY9" fmla="*/ 2703881 h 3342510"/>
                <a:gd name="connsiteX10" fmla="*/ 3468914 w 4397828"/>
                <a:gd name="connsiteY10" fmla="*/ 3052224 h 3342510"/>
                <a:gd name="connsiteX11" fmla="*/ 4397828 w 4397828"/>
                <a:gd name="connsiteY11" fmla="*/ 3298967 h 3342510"/>
                <a:gd name="connsiteX0" fmla="*/ 0 w 4397828"/>
                <a:gd name="connsiteY0" fmla="*/ 3342510 h 3342510"/>
                <a:gd name="connsiteX1" fmla="*/ 181202 w 4397828"/>
                <a:gd name="connsiteY1" fmla="*/ 40510 h 3342510"/>
                <a:gd name="connsiteX2" fmla="*/ 203200 w 4397828"/>
                <a:gd name="connsiteY2" fmla="*/ 4224 h 3342510"/>
                <a:gd name="connsiteX3" fmla="*/ 240732 w 4397828"/>
                <a:gd name="connsiteY3" fmla="*/ 4792 h 3342510"/>
                <a:gd name="connsiteX4" fmla="*/ 278832 w 4397828"/>
                <a:gd name="connsiteY4" fmla="*/ 40511 h 3342510"/>
                <a:gd name="connsiteX5" fmla="*/ 856343 w 4397828"/>
                <a:gd name="connsiteY5" fmla="*/ 1005710 h 3342510"/>
                <a:gd name="connsiteX6" fmla="*/ 856343 w 4397828"/>
                <a:gd name="connsiteY6" fmla="*/ 1005710 h 3342510"/>
                <a:gd name="connsiteX7" fmla="*/ 1219200 w 4397828"/>
                <a:gd name="connsiteY7" fmla="*/ 1513710 h 3342510"/>
                <a:gd name="connsiteX8" fmla="*/ 1974269 w 4397828"/>
                <a:gd name="connsiteY8" fmla="*/ 2203863 h 3342510"/>
                <a:gd name="connsiteX9" fmla="*/ 2757714 w 4397828"/>
                <a:gd name="connsiteY9" fmla="*/ 2719394 h 3342510"/>
                <a:gd name="connsiteX10" fmla="*/ 3468914 w 4397828"/>
                <a:gd name="connsiteY10" fmla="*/ 3052224 h 3342510"/>
                <a:gd name="connsiteX11" fmla="*/ 4397828 w 4397828"/>
                <a:gd name="connsiteY11" fmla="*/ 3298967 h 334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7828" h="3342510">
                  <a:moveTo>
                    <a:pt x="0" y="3342510"/>
                  </a:moveTo>
                  <a:lnTo>
                    <a:pt x="181202" y="40510"/>
                  </a:lnTo>
                  <a:cubicBezTo>
                    <a:pt x="188535" y="28415"/>
                    <a:pt x="193278" y="10177"/>
                    <a:pt x="203200" y="4224"/>
                  </a:cubicBezTo>
                  <a:cubicBezTo>
                    <a:pt x="213122" y="-1729"/>
                    <a:pt x="228127" y="-1256"/>
                    <a:pt x="240732" y="4792"/>
                  </a:cubicBezTo>
                  <a:cubicBezTo>
                    <a:pt x="249369" y="7268"/>
                    <a:pt x="257192" y="14581"/>
                    <a:pt x="278832" y="40511"/>
                  </a:cubicBezTo>
                  <a:lnTo>
                    <a:pt x="856343" y="1005710"/>
                  </a:lnTo>
                  <a:lnTo>
                    <a:pt x="856343" y="1005710"/>
                  </a:lnTo>
                  <a:cubicBezTo>
                    <a:pt x="916819" y="1090377"/>
                    <a:pt x="1032879" y="1314018"/>
                    <a:pt x="1219200" y="1513710"/>
                  </a:cubicBezTo>
                  <a:cubicBezTo>
                    <a:pt x="1405521" y="1713402"/>
                    <a:pt x="1717850" y="2002916"/>
                    <a:pt x="1974269" y="2203863"/>
                  </a:cubicBezTo>
                  <a:cubicBezTo>
                    <a:pt x="2230688" y="2404810"/>
                    <a:pt x="2508607" y="2578001"/>
                    <a:pt x="2757714" y="2719394"/>
                  </a:cubicBezTo>
                  <a:cubicBezTo>
                    <a:pt x="3006821" y="2860787"/>
                    <a:pt x="3195562" y="2955629"/>
                    <a:pt x="3468914" y="3052224"/>
                  </a:cubicBezTo>
                  <a:cubicBezTo>
                    <a:pt x="3742266" y="3148819"/>
                    <a:pt x="4262361" y="3255424"/>
                    <a:pt x="4397828" y="3298967"/>
                  </a:cubicBezTo>
                </a:path>
              </a:pathLst>
            </a:custGeom>
            <a:noFill/>
            <a:ln w="50800">
              <a:solidFill>
                <a:srgbClr val="4E6B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60" name="Rectangle 21"/>
            <p:cNvSpPr>
              <a:spLocks noChangeArrowheads="1"/>
            </p:cNvSpPr>
            <p:nvPr/>
          </p:nvSpPr>
          <p:spPr bwMode="auto">
            <a:xfrm>
              <a:off x="5673751" y="3242243"/>
              <a:ext cx="810928" cy="492443"/>
            </a:xfrm>
            <a:prstGeom prst="rect">
              <a:avLst/>
            </a:prstGeom>
            <a:solidFill>
              <a:schemeClr val="bg1"/>
            </a:solidFill>
            <a:ln w="12700">
              <a:noFill/>
              <a:miter lim="800000"/>
              <a:headEnd/>
              <a:tailEnd/>
            </a:ln>
            <a:effectLst/>
          </p:spPr>
          <p:txBody>
            <a:bodyPr wrap="none" lIns="0" tIns="0" rIns="0" bIns="0">
              <a:spAutoFit/>
            </a:bodyPr>
            <a:lstStyle/>
            <a:p>
              <a:pPr algn="r">
                <a:defRPr/>
              </a:pPr>
              <a:r>
                <a:rPr lang="en-US" sz="1600" dirty="0">
                  <a:solidFill>
                    <a:srgbClr val="4E6BFA"/>
                  </a:solidFill>
                </a:rPr>
                <a:t>Asthma </a:t>
              </a:r>
              <a:br>
                <a:rPr lang="en-US" sz="1600" dirty="0">
                  <a:solidFill>
                    <a:srgbClr val="4E6BFA"/>
                  </a:solidFill>
                </a:rPr>
              </a:br>
              <a:r>
                <a:rPr lang="en-US" sz="1600" dirty="0">
                  <a:solidFill>
                    <a:srgbClr val="4E6BFA"/>
                  </a:solidFill>
                </a:rPr>
                <a:t>(after BD)</a:t>
              </a:r>
            </a:p>
          </p:txBody>
        </p:sp>
        <p:sp>
          <p:nvSpPr>
            <p:cNvPr id="61" name="Rectangle 22"/>
            <p:cNvSpPr>
              <a:spLocks noChangeArrowheads="1"/>
            </p:cNvSpPr>
            <p:nvPr/>
          </p:nvSpPr>
          <p:spPr bwMode="auto">
            <a:xfrm>
              <a:off x="5386474" y="3917744"/>
              <a:ext cx="957826" cy="492443"/>
            </a:xfrm>
            <a:prstGeom prst="rect">
              <a:avLst/>
            </a:prstGeom>
            <a:solidFill>
              <a:schemeClr val="bg1"/>
            </a:solidFill>
            <a:ln w="12700">
              <a:noFill/>
              <a:miter lim="800000"/>
              <a:headEnd/>
              <a:tailEnd/>
            </a:ln>
            <a:effectLst/>
          </p:spPr>
          <p:txBody>
            <a:bodyPr wrap="none" lIns="0" tIns="0" rIns="0" bIns="0">
              <a:spAutoFit/>
            </a:bodyPr>
            <a:lstStyle/>
            <a:p>
              <a:pPr algn="r">
                <a:defRPr/>
              </a:pPr>
              <a:r>
                <a:rPr lang="en-US" sz="1600" dirty="0">
                  <a:solidFill>
                    <a:srgbClr val="FF0000"/>
                  </a:solidFill>
                </a:rPr>
                <a:t>Asthma </a:t>
              </a:r>
              <a:br>
                <a:rPr lang="en-US" sz="1600" dirty="0">
                  <a:solidFill>
                    <a:srgbClr val="FF0000"/>
                  </a:solidFill>
                </a:rPr>
              </a:br>
              <a:r>
                <a:rPr lang="en-US" sz="1600" dirty="0">
                  <a:solidFill>
                    <a:srgbClr val="FF0000"/>
                  </a:solidFill>
                </a:rPr>
                <a:t>(before BD)</a:t>
              </a:r>
            </a:p>
          </p:txBody>
        </p:sp>
        <p:sp>
          <p:nvSpPr>
            <p:cNvPr id="62" name="Freeform 61"/>
            <p:cNvSpPr/>
            <p:nvPr/>
          </p:nvSpPr>
          <p:spPr>
            <a:xfrm>
              <a:off x="4508413" y="1808964"/>
              <a:ext cx="3770884" cy="2910413"/>
            </a:xfrm>
            <a:custGeom>
              <a:avLst/>
              <a:gdLst>
                <a:gd name="connsiteX0" fmla="*/ 0 w 4706509"/>
                <a:gd name="connsiteY0" fmla="*/ 3323771 h 3553385"/>
                <a:gd name="connsiteX1" fmla="*/ 217714 w 4706509"/>
                <a:gd name="connsiteY1" fmla="*/ 0 h 3553385"/>
                <a:gd name="connsiteX2" fmla="*/ 217714 w 4706509"/>
                <a:gd name="connsiteY2" fmla="*/ 0 h 3553385"/>
                <a:gd name="connsiteX3" fmla="*/ 4412343 w 4706509"/>
                <a:gd name="connsiteY3" fmla="*/ 3294743 h 3553385"/>
                <a:gd name="connsiteX4" fmla="*/ 4397829 w 4706509"/>
                <a:gd name="connsiteY4" fmla="*/ 3294743 h 3553385"/>
                <a:gd name="connsiteX0" fmla="*/ 0 w 4706509"/>
                <a:gd name="connsiteY0" fmla="*/ 3323771 h 3553385"/>
                <a:gd name="connsiteX1" fmla="*/ 217714 w 4706509"/>
                <a:gd name="connsiteY1" fmla="*/ 0 h 3553385"/>
                <a:gd name="connsiteX2" fmla="*/ 217714 w 4706509"/>
                <a:gd name="connsiteY2" fmla="*/ 0 h 3553385"/>
                <a:gd name="connsiteX3" fmla="*/ 249743 w 4706509"/>
                <a:gd name="connsiteY3" fmla="*/ 23134 h 3553385"/>
                <a:gd name="connsiteX4" fmla="*/ 4412343 w 4706509"/>
                <a:gd name="connsiteY4" fmla="*/ 3294743 h 3553385"/>
                <a:gd name="connsiteX5" fmla="*/ 4397829 w 4706509"/>
                <a:gd name="connsiteY5" fmla="*/ 3294743 h 3553385"/>
                <a:gd name="connsiteX0" fmla="*/ 0 w 4706509"/>
                <a:gd name="connsiteY0" fmla="*/ 3323771 h 3553385"/>
                <a:gd name="connsiteX1" fmla="*/ 208968 w 4706509"/>
                <a:gd name="connsiteY1" fmla="*/ 51260 h 3553385"/>
                <a:gd name="connsiteX2" fmla="*/ 217714 w 4706509"/>
                <a:gd name="connsiteY2" fmla="*/ 0 h 3553385"/>
                <a:gd name="connsiteX3" fmla="*/ 217714 w 4706509"/>
                <a:gd name="connsiteY3" fmla="*/ 0 h 3553385"/>
                <a:gd name="connsiteX4" fmla="*/ 249743 w 4706509"/>
                <a:gd name="connsiteY4" fmla="*/ 23134 h 3553385"/>
                <a:gd name="connsiteX5" fmla="*/ 4412343 w 4706509"/>
                <a:gd name="connsiteY5" fmla="*/ 3294743 h 3553385"/>
                <a:gd name="connsiteX6" fmla="*/ 4397829 w 4706509"/>
                <a:gd name="connsiteY6" fmla="*/ 3294743 h 3553385"/>
                <a:gd name="connsiteX0" fmla="*/ 0 w 4706509"/>
                <a:gd name="connsiteY0" fmla="*/ 3323771 h 3553385"/>
                <a:gd name="connsiteX1" fmla="*/ 188581 w 4706509"/>
                <a:gd name="connsiteY1" fmla="*/ 46145 h 3553385"/>
                <a:gd name="connsiteX2" fmla="*/ 217714 w 4706509"/>
                <a:gd name="connsiteY2" fmla="*/ 0 h 3553385"/>
                <a:gd name="connsiteX3" fmla="*/ 217714 w 4706509"/>
                <a:gd name="connsiteY3" fmla="*/ 0 h 3553385"/>
                <a:gd name="connsiteX4" fmla="*/ 249743 w 4706509"/>
                <a:gd name="connsiteY4" fmla="*/ 23134 h 3553385"/>
                <a:gd name="connsiteX5" fmla="*/ 4412343 w 4706509"/>
                <a:gd name="connsiteY5" fmla="*/ 3294743 h 3553385"/>
                <a:gd name="connsiteX6" fmla="*/ 4397829 w 4706509"/>
                <a:gd name="connsiteY6" fmla="*/ 3294743 h 3553385"/>
                <a:gd name="connsiteX0" fmla="*/ 0 w 4706509"/>
                <a:gd name="connsiteY0" fmla="*/ 3323771 h 3553385"/>
                <a:gd name="connsiteX1" fmla="*/ 188581 w 4706509"/>
                <a:gd name="connsiteY1" fmla="*/ 46145 h 3553385"/>
                <a:gd name="connsiteX2" fmla="*/ 217714 w 4706509"/>
                <a:gd name="connsiteY2" fmla="*/ 0 h 3553385"/>
                <a:gd name="connsiteX3" fmla="*/ 196226 w 4706509"/>
                <a:gd name="connsiteY3" fmla="*/ 23134 h 3553385"/>
                <a:gd name="connsiteX4" fmla="*/ 217714 w 4706509"/>
                <a:gd name="connsiteY4" fmla="*/ 0 h 3553385"/>
                <a:gd name="connsiteX5" fmla="*/ 249743 w 4706509"/>
                <a:gd name="connsiteY5" fmla="*/ 23134 h 3553385"/>
                <a:gd name="connsiteX6" fmla="*/ 4412343 w 4706509"/>
                <a:gd name="connsiteY6" fmla="*/ 3294743 h 3553385"/>
                <a:gd name="connsiteX7" fmla="*/ 4397829 w 4706509"/>
                <a:gd name="connsiteY7" fmla="*/ 3294743 h 3553385"/>
                <a:gd name="connsiteX0" fmla="*/ 0 w 4706509"/>
                <a:gd name="connsiteY0" fmla="*/ 3325669 h 3555283"/>
                <a:gd name="connsiteX1" fmla="*/ 188581 w 4706509"/>
                <a:gd name="connsiteY1" fmla="*/ 48043 h 3555283"/>
                <a:gd name="connsiteX2" fmla="*/ 217714 w 4706509"/>
                <a:gd name="connsiteY2" fmla="*/ 1898 h 3555283"/>
                <a:gd name="connsiteX3" fmla="*/ 188581 w 4706509"/>
                <a:gd name="connsiteY3" fmla="*/ 9690 h 3555283"/>
                <a:gd name="connsiteX4" fmla="*/ 217714 w 4706509"/>
                <a:gd name="connsiteY4" fmla="*/ 1898 h 3555283"/>
                <a:gd name="connsiteX5" fmla="*/ 249743 w 4706509"/>
                <a:gd name="connsiteY5" fmla="*/ 25032 h 3555283"/>
                <a:gd name="connsiteX6" fmla="*/ 4412343 w 4706509"/>
                <a:gd name="connsiteY6" fmla="*/ 3296641 h 3555283"/>
                <a:gd name="connsiteX7" fmla="*/ 4397829 w 4706509"/>
                <a:gd name="connsiteY7" fmla="*/ 3296641 h 3555283"/>
                <a:gd name="connsiteX0" fmla="*/ 0 w 4706509"/>
                <a:gd name="connsiteY0" fmla="*/ 3325669 h 3555283"/>
                <a:gd name="connsiteX1" fmla="*/ 178388 w 4706509"/>
                <a:gd name="connsiteY1" fmla="*/ 48043 h 3555283"/>
                <a:gd name="connsiteX2" fmla="*/ 217714 w 4706509"/>
                <a:gd name="connsiteY2" fmla="*/ 1898 h 3555283"/>
                <a:gd name="connsiteX3" fmla="*/ 188581 w 4706509"/>
                <a:gd name="connsiteY3" fmla="*/ 9690 h 3555283"/>
                <a:gd name="connsiteX4" fmla="*/ 217714 w 4706509"/>
                <a:gd name="connsiteY4" fmla="*/ 1898 h 3555283"/>
                <a:gd name="connsiteX5" fmla="*/ 249743 w 4706509"/>
                <a:gd name="connsiteY5" fmla="*/ 25032 h 3555283"/>
                <a:gd name="connsiteX6" fmla="*/ 4412343 w 4706509"/>
                <a:gd name="connsiteY6" fmla="*/ 3296641 h 3555283"/>
                <a:gd name="connsiteX7" fmla="*/ 4397829 w 4706509"/>
                <a:gd name="connsiteY7" fmla="*/ 3296641 h 3555283"/>
                <a:gd name="connsiteX0" fmla="*/ 0 w 4706509"/>
                <a:gd name="connsiteY0" fmla="*/ 3325669 h 3555283"/>
                <a:gd name="connsiteX1" fmla="*/ 178388 w 4706509"/>
                <a:gd name="connsiteY1" fmla="*/ 48043 h 3555283"/>
                <a:gd name="connsiteX2" fmla="*/ 217714 w 4706509"/>
                <a:gd name="connsiteY2" fmla="*/ 1898 h 3555283"/>
                <a:gd name="connsiteX3" fmla="*/ 188581 w 4706509"/>
                <a:gd name="connsiteY3" fmla="*/ 9690 h 3555283"/>
                <a:gd name="connsiteX4" fmla="*/ 217714 w 4706509"/>
                <a:gd name="connsiteY4" fmla="*/ 1898 h 3555283"/>
                <a:gd name="connsiteX5" fmla="*/ 249743 w 4706509"/>
                <a:gd name="connsiteY5" fmla="*/ 25032 h 3555283"/>
                <a:gd name="connsiteX6" fmla="*/ 4412343 w 4706509"/>
                <a:gd name="connsiteY6" fmla="*/ 3296641 h 3555283"/>
                <a:gd name="connsiteX7" fmla="*/ 4397829 w 4706509"/>
                <a:gd name="connsiteY7" fmla="*/ 3296641 h 3555283"/>
                <a:gd name="connsiteX0" fmla="*/ 0 w 4706509"/>
                <a:gd name="connsiteY0" fmla="*/ 3324441 h 3554055"/>
                <a:gd name="connsiteX1" fmla="*/ 178388 w 4706509"/>
                <a:gd name="connsiteY1" fmla="*/ 46815 h 3554055"/>
                <a:gd name="connsiteX2" fmla="*/ 217714 w 4706509"/>
                <a:gd name="connsiteY2" fmla="*/ 670 h 3554055"/>
                <a:gd name="connsiteX3" fmla="*/ 165645 w 4706509"/>
                <a:gd name="connsiteY3" fmla="*/ 18690 h 3554055"/>
                <a:gd name="connsiteX4" fmla="*/ 188581 w 4706509"/>
                <a:gd name="connsiteY4" fmla="*/ 8462 h 3554055"/>
                <a:gd name="connsiteX5" fmla="*/ 217714 w 4706509"/>
                <a:gd name="connsiteY5" fmla="*/ 670 h 3554055"/>
                <a:gd name="connsiteX6" fmla="*/ 249743 w 4706509"/>
                <a:gd name="connsiteY6" fmla="*/ 23804 h 3554055"/>
                <a:gd name="connsiteX7" fmla="*/ 4412343 w 4706509"/>
                <a:gd name="connsiteY7" fmla="*/ 3295413 h 3554055"/>
                <a:gd name="connsiteX8" fmla="*/ 4397829 w 4706509"/>
                <a:gd name="connsiteY8" fmla="*/ 3295413 h 3554055"/>
                <a:gd name="connsiteX0" fmla="*/ 0 w 4706509"/>
                <a:gd name="connsiteY0" fmla="*/ 3325426 h 3555040"/>
                <a:gd name="connsiteX1" fmla="*/ 178388 w 4706509"/>
                <a:gd name="connsiteY1" fmla="*/ 47800 h 3555040"/>
                <a:gd name="connsiteX2" fmla="*/ 217714 w 4706509"/>
                <a:gd name="connsiteY2" fmla="*/ 1655 h 3555040"/>
                <a:gd name="connsiteX3" fmla="*/ 188581 w 4706509"/>
                <a:gd name="connsiteY3" fmla="*/ 9447 h 3555040"/>
                <a:gd name="connsiteX4" fmla="*/ 217714 w 4706509"/>
                <a:gd name="connsiteY4" fmla="*/ 1655 h 3555040"/>
                <a:gd name="connsiteX5" fmla="*/ 249743 w 4706509"/>
                <a:gd name="connsiteY5" fmla="*/ 24789 h 3555040"/>
                <a:gd name="connsiteX6" fmla="*/ 4412343 w 4706509"/>
                <a:gd name="connsiteY6" fmla="*/ 3296398 h 3555040"/>
                <a:gd name="connsiteX7" fmla="*/ 4397829 w 4706509"/>
                <a:gd name="connsiteY7" fmla="*/ 3296398 h 3555040"/>
                <a:gd name="connsiteX0" fmla="*/ 0 w 4703011"/>
                <a:gd name="connsiteY0" fmla="*/ 3325426 h 3553898"/>
                <a:gd name="connsiteX1" fmla="*/ 178388 w 4703011"/>
                <a:gd name="connsiteY1" fmla="*/ 47800 h 3553898"/>
                <a:gd name="connsiteX2" fmla="*/ 217714 w 4703011"/>
                <a:gd name="connsiteY2" fmla="*/ 1655 h 3553898"/>
                <a:gd name="connsiteX3" fmla="*/ 188581 w 4703011"/>
                <a:gd name="connsiteY3" fmla="*/ 9447 h 3553898"/>
                <a:gd name="connsiteX4" fmla="*/ 217714 w 4703011"/>
                <a:gd name="connsiteY4" fmla="*/ 1655 h 3553898"/>
                <a:gd name="connsiteX5" fmla="*/ 265033 w 4703011"/>
                <a:gd name="connsiteY5" fmla="*/ 17118 h 3553898"/>
                <a:gd name="connsiteX6" fmla="*/ 4412343 w 4703011"/>
                <a:gd name="connsiteY6" fmla="*/ 3296398 h 3553898"/>
                <a:gd name="connsiteX7" fmla="*/ 4397829 w 4703011"/>
                <a:gd name="connsiteY7" fmla="*/ 3296398 h 3553898"/>
                <a:gd name="connsiteX0" fmla="*/ 0 w 4703011"/>
                <a:gd name="connsiteY0" fmla="*/ 3324588 h 3553060"/>
                <a:gd name="connsiteX1" fmla="*/ 178388 w 4703011"/>
                <a:gd name="connsiteY1" fmla="*/ 46962 h 3553060"/>
                <a:gd name="connsiteX2" fmla="*/ 217714 w 4703011"/>
                <a:gd name="connsiteY2" fmla="*/ 817 h 3553060"/>
                <a:gd name="connsiteX3" fmla="*/ 191130 w 4703011"/>
                <a:gd name="connsiteY3" fmla="*/ 16280 h 3553060"/>
                <a:gd name="connsiteX4" fmla="*/ 217714 w 4703011"/>
                <a:gd name="connsiteY4" fmla="*/ 817 h 3553060"/>
                <a:gd name="connsiteX5" fmla="*/ 265033 w 4703011"/>
                <a:gd name="connsiteY5" fmla="*/ 16280 h 3553060"/>
                <a:gd name="connsiteX6" fmla="*/ 4412343 w 4703011"/>
                <a:gd name="connsiteY6" fmla="*/ 3295560 h 3553060"/>
                <a:gd name="connsiteX7" fmla="*/ 4397829 w 4703011"/>
                <a:gd name="connsiteY7" fmla="*/ 3295560 h 3553060"/>
                <a:gd name="connsiteX0" fmla="*/ 0 w 4412343"/>
                <a:gd name="connsiteY0" fmla="*/ 3324588 h 3324588"/>
                <a:gd name="connsiteX1" fmla="*/ 178388 w 4412343"/>
                <a:gd name="connsiteY1" fmla="*/ 46962 h 3324588"/>
                <a:gd name="connsiteX2" fmla="*/ 217714 w 4412343"/>
                <a:gd name="connsiteY2" fmla="*/ 817 h 3324588"/>
                <a:gd name="connsiteX3" fmla="*/ 191130 w 4412343"/>
                <a:gd name="connsiteY3" fmla="*/ 16280 h 3324588"/>
                <a:gd name="connsiteX4" fmla="*/ 217714 w 4412343"/>
                <a:gd name="connsiteY4" fmla="*/ 817 h 3324588"/>
                <a:gd name="connsiteX5" fmla="*/ 265033 w 4412343"/>
                <a:gd name="connsiteY5" fmla="*/ 16280 h 3324588"/>
                <a:gd name="connsiteX6" fmla="*/ 4412343 w 4412343"/>
                <a:gd name="connsiteY6" fmla="*/ 3295560 h 3324588"/>
                <a:gd name="connsiteX0" fmla="*/ 0 w 4754069"/>
                <a:gd name="connsiteY0" fmla="*/ 3324588 h 3560505"/>
                <a:gd name="connsiteX1" fmla="*/ 178388 w 4754069"/>
                <a:gd name="connsiteY1" fmla="*/ 46962 h 3560505"/>
                <a:gd name="connsiteX2" fmla="*/ 217714 w 4754069"/>
                <a:gd name="connsiteY2" fmla="*/ 817 h 3560505"/>
                <a:gd name="connsiteX3" fmla="*/ 191130 w 4754069"/>
                <a:gd name="connsiteY3" fmla="*/ 16280 h 3560505"/>
                <a:gd name="connsiteX4" fmla="*/ 217714 w 4754069"/>
                <a:gd name="connsiteY4" fmla="*/ 817 h 3560505"/>
                <a:gd name="connsiteX5" fmla="*/ 265033 w 4754069"/>
                <a:gd name="connsiteY5" fmla="*/ 16280 h 3560505"/>
                <a:gd name="connsiteX6" fmla="*/ 4754069 w 4754069"/>
                <a:gd name="connsiteY6" fmla="*/ 3560505 h 3560505"/>
                <a:gd name="connsiteX0" fmla="*/ 0 w 4770923"/>
                <a:gd name="connsiteY0" fmla="*/ 3565061 h 3565061"/>
                <a:gd name="connsiteX1" fmla="*/ 195242 w 4770923"/>
                <a:gd name="connsiteY1" fmla="*/ 46962 h 3565061"/>
                <a:gd name="connsiteX2" fmla="*/ 234568 w 4770923"/>
                <a:gd name="connsiteY2" fmla="*/ 817 h 3565061"/>
                <a:gd name="connsiteX3" fmla="*/ 207984 w 4770923"/>
                <a:gd name="connsiteY3" fmla="*/ 16280 h 3565061"/>
                <a:gd name="connsiteX4" fmla="*/ 234568 w 4770923"/>
                <a:gd name="connsiteY4" fmla="*/ 817 h 3565061"/>
                <a:gd name="connsiteX5" fmla="*/ 281887 w 4770923"/>
                <a:gd name="connsiteY5" fmla="*/ 16280 h 3565061"/>
                <a:gd name="connsiteX6" fmla="*/ 4770923 w 4770923"/>
                <a:gd name="connsiteY6" fmla="*/ 3560505 h 3565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0923" h="3565061">
                  <a:moveTo>
                    <a:pt x="0" y="3565061"/>
                  </a:moveTo>
                  <a:lnTo>
                    <a:pt x="195242" y="46962"/>
                  </a:lnTo>
                  <a:cubicBezTo>
                    <a:pt x="187115" y="21352"/>
                    <a:pt x="232444" y="5931"/>
                    <a:pt x="234568" y="817"/>
                  </a:cubicBezTo>
                  <a:cubicBezTo>
                    <a:pt x="236692" y="-4297"/>
                    <a:pt x="207984" y="16280"/>
                    <a:pt x="207984" y="16280"/>
                  </a:cubicBezTo>
                  <a:cubicBezTo>
                    <a:pt x="207984" y="16280"/>
                    <a:pt x="222251" y="817"/>
                    <a:pt x="234568" y="817"/>
                  </a:cubicBezTo>
                  <a:cubicBezTo>
                    <a:pt x="246885" y="817"/>
                    <a:pt x="271211" y="8569"/>
                    <a:pt x="281887" y="16280"/>
                  </a:cubicBezTo>
                  <a:lnTo>
                    <a:pt x="4770923" y="3560505"/>
                  </a:lnTo>
                </a:path>
              </a:pathLst>
            </a:cu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sp>
          <p:nvSpPr>
            <p:cNvPr id="63" name="Freeform 62"/>
            <p:cNvSpPr/>
            <p:nvPr/>
          </p:nvSpPr>
          <p:spPr>
            <a:xfrm>
              <a:off x="4524691" y="4739375"/>
              <a:ext cx="3530737" cy="1857977"/>
            </a:xfrm>
            <a:custGeom>
              <a:avLst/>
              <a:gdLst>
                <a:gd name="connsiteX0" fmla="*/ 0 w 4441371"/>
                <a:gd name="connsiteY0" fmla="*/ 58057 h 1654628"/>
                <a:gd name="connsiteX1" fmla="*/ 595086 w 4441371"/>
                <a:gd name="connsiteY1" fmla="*/ 711200 h 1654628"/>
                <a:gd name="connsiteX2" fmla="*/ 595086 w 4441371"/>
                <a:gd name="connsiteY2" fmla="*/ 711200 h 1654628"/>
                <a:gd name="connsiteX3" fmla="*/ 928914 w 4441371"/>
                <a:gd name="connsiteY3" fmla="*/ 1030514 h 1654628"/>
                <a:gd name="connsiteX4" fmla="*/ 1465943 w 4441371"/>
                <a:gd name="connsiteY4" fmla="*/ 1407885 h 1654628"/>
                <a:gd name="connsiteX5" fmla="*/ 2104571 w 4441371"/>
                <a:gd name="connsiteY5" fmla="*/ 1582057 h 1654628"/>
                <a:gd name="connsiteX6" fmla="*/ 2583543 w 4441371"/>
                <a:gd name="connsiteY6" fmla="*/ 1654628 h 1654628"/>
                <a:gd name="connsiteX7" fmla="*/ 3178629 w 4441371"/>
                <a:gd name="connsiteY7" fmla="*/ 1582057 h 1654628"/>
                <a:gd name="connsiteX8" fmla="*/ 3556000 w 4441371"/>
                <a:gd name="connsiteY8" fmla="*/ 1407885 h 1654628"/>
                <a:gd name="connsiteX9" fmla="*/ 3889829 w 4441371"/>
                <a:gd name="connsiteY9" fmla="*/ 1161143 h 1654628"/>
                <a:gd name="connsiteX10" fmla="*/ 4238171 w 4441371"/>
                <a:gd name="connsiteY10" fmla="*/ 653143 h 1654628"/>
                <a:gd name="connsiteX11" fmla="*/ 4368800 w 4441371"/>
                <a:gd name="connsiteY11" fmla="*/ 275771 h 1654628"/>
                <a:gd name="connsiteX12" fmla="*/ 4441371 w 4441371"/>
                <a:gd name="connsiteY12" fmla="*/ 0 h 1654628"/>
                <a:gd name="connsiteX0" fmla="*/ 0 w 4441371"/>
                <a:gd name="connsiteY0" fmla="*/ 58057 h 1659494"/>
                <a:gd name="connsiteX1" fmla="*/ 595086 w 4441371"/>
                <a:gd name="connsiteY1" fmla="*/ 711200 h 1659494"/>
                <a:gd name="connsiteX2" fmla="*/ 595086 w 4441371"/>
                <a:gd name="connsiteY2" fmla="*/ 711200 h 1659494"/>
                <a:gd name="connsiteX3" fmla="*/ 928914 w 4441371"/>
                <a:gd name="connsiteY3" fmla="*/ 1030514 h 1659494"/>
                <a:gd name="connsiteX4" fmla="*/ 1465943 w 4441371"/>
                <a:gd name="connsiteY4" fmla="*/ 1407885 h 1659494"/>
                <a:gd name="connsiteX5" fmla="*/ 2090057 w 4441371"/>
                <a:gd name="connsiteY5" fmla="*/ 1625600 h 1659494"/>
                <a:gd name="connsiteX6" fmla="*/ 2583543 w 4441371"/>
                <a:gd name="connsiteY6" fmla="*/ 1654628 h 1659494"/>
                <a:gd name="connsiteX7" fmla="*/ 3178629 w 4441371"/>
                <a:gd name="connsiteY7" fmla="*/ 1582057 h 1659494"/>
                <a:gd name="connsiteX8" fmla="*/ 3556000 w 4441371"/>
                <a:gd name="connsiteY8" fmla="*/ 1407885 h 1659494"/>
                <a:gd name="connsiteX9" fmla="*/ 3889829 w 4441371"/>
                <a:gd name="connsiteY9" fmla="*/ 1161143 h 1659494"/>
                <a:gd name="connsiteX10" fmla="*/ 4238171 w 4441371"/>
                <a:gd name="connsiteY10" fmla="*/ 653143 h 1659494"/>
                <a:gd name="connsiteX11" fmla="*/ 4368800 w 4441371"/>
                <a:gd name="connsiteY11" fmla="*/ 275771 h 1659494"/>
                <a:gd name="connsiteX12" fmla="*/ 4441371 w 4441371"/>
                <a:gd name="connsiteY12" fmla="*/ 0 h 1659494"/>
                <a:gd name="connsiteX0" fmla="*/ 0 w 4441371"/>
                <a:gd name="connsiteY0" fmla="*/ 58057 h 1659494"/>
                <a:gd name="connsiteX1" fmla="*/ 595086 w 4441371"/>
                <a:gd name="connsiteY1" fmla="*/ 711200 h 1659494"/>
                <a:gd name="connsiteX2" fmla="*/ 595086 w 4441371"/>
                <a:gd name="connsiteY2" fmla="*/ 711200 h 1659494"/>
                <a:gd name="connsiteX3" fmla="*/ 928914 w 4441371"/>
                <a:gd name="connsiteY3" fmla="*/ 1030514 h 1659494"/>
                <a:gd name="connsiteX4" fmla="*/ 1465943 w 4441371"/>
                <a:gd name="connsiteY4" fmla="*/ 1407885 h 1659494"/>
                <a:gd name="connsiteX5" fmla="*/ 2090057 w 4441371"/>
                <a:gd name="connsiteY5" fmla="*/ 1625600 h 1659494"/>
                <a:gd name="connsiteX6" fmla="*/ 2583543 w 4441371"/>
                <a:gd name="connsiteY6" fmla="*/ 1654628 h 1659494"/>
                <a:gd name="connsiteX7" fmla="*/ 3178629 w 4441371"/>
                <a:gd name="connsiteY7" fmla="*/ 1582057 h 1659494"/>
                <a:gd name="connsiteX8" fmla="*/ 3556000 w 4441371"/>
                <a:gd name="connsiteY8" fmla="*/ 1407885 h 1659494"/>
                <a:gd name="connsiteX9" fmla="*/ 3889829 w 4441371"/>
                <a:gd name="connsiteY9" fmla="*/ 1132568 h 1659494"/>
                <a:gd name="connsiteX10" fmla="*/ 4238171 w 4441371"/>
                <a:gd name="connsiteY10" fmla="*/ 653143 h 1659494"/>
                <a:gd name="connsiteX11" fmla="*/ 4368800 w 4441371"/>
                <a:gd name="connsiteY11" fmla="*/ 275771 h 1659494"/>
                <a:gd name="connsiteX12" fmla="*/ 4441371 w 4441371"/>
                <a:gd name="connsiteY12" fmla="*/ 0 h 1659494"/>
                <a:gd name="connsiteX0" fmla="*/ 0 w 4441371"/>
                <a:gd name="connsiteY0" fmla="*/ 58057 h 1659494"/>
                <a:gd name="connsiteX1" fmla="*/ 595086 w 4441371"/>
                <a:gd name="connsiteY1" fmla="*/ 711200 h 1659494"/>
                <a:gd name="connsiteX2" fmla="*/ 595086 w 4441371"/>
                <a:gd name="connsiteY2" fmla="*/ 711200 h 1659494"/>
                <a:gd name="connsiteX3" fmla="*/ 928914 w 4441371"/>
                <a:gd name="connsiteY3" fmla="*/ 1030514 h 1659494"/>
                <a:gd name="connsiteX4" fmla="*/ 1465943 w 4441371"/>
                <a:gd name="connsiteY4" fmla="*/ 1407885 h 1659494"/>
                <a:gd name="connsiteX5" fmla="*/ 2090057 w 4441371"/>
                <a:gd name="connsiteY5" fmla="*/ 1625600 h 1659494"/>
                <a:gd name="connsiteX6" fmla="*/ 2583543 w 4441371"/>
                <a:gd name="connsiteY6" fmla="*/ 1654628 h 1659494"/>
                <a:gd name="connsiteX7" fmla="*/ 3178629 w 4441371"/>
                <a:gd name="connsiteY7" fmla="*/ 1582057 h 1659494"/>
                <a:gd name="connsiteX8" fmla="*/ 3556000 w 4441371"/>
                <a:gd name="connsiteY8" fmla="*/ 1407885 h 1659494"/>
                <a:gd name="connsiteX9" fmla="*/ 3889829 w 4441371"/>
                <a:gd name="connsiteY9" fmla="*/ 1132568 h 1659494"/>
                <a:gd name="connsiteX10" fmla="*/ 4209596 w 4441371"/>
                <a:gd name="connsiteY10" fmla="*/ 634093 h 1659494"/>
                <a:gd name="connsiteX11" fmla="*/ 4368800 w 4441371"/>
                <a:gd name="connsiteY11" fmla="*/ 275771 h 1659494"/>
                <a:gd name="connsiteX12" fmla="*/ 4441371 w 4441371"/>
                <a:gd name="connsiteY12" fmla="*/ 0 h 1659494"/>
                <a:gd name="connsiteX0" fmla="*/ 0 w 4441371"/>
                <a:gd name="connsiteY0" fmla="*/ 58057 h 1684706"/>
                <a:gd name="connsiteX1" fmla="*/ 595086 w 4441371"/>
                <a:gd name="connsiteY1" fmla="*/ 711200 h 1684706"/>
                <a:gd name="connsiteX2" fmla="*/ 595086 w 4441371"/>
                <a:gd name="connsiteY2" fmla="*/ 711200 h 1684706"/>
                <a:gd name="connsiteX3" fmla="*/ 928914 w 4441371"/>
                <a:gd name="connsiteY3" fmla="*/ 1030514 h 1684706"/>
                <a:gd name="connsiteX4" fmla="*/ 1465943 w 4441371"/>
                <a:gd name="connsiteY4" fmla="*/ 1407885 h 1684706"/>
                <a:gd name="connsiteX5" fmla="*/ 2090057 w 4441371"/>
                <a:gd name="connsiteY5" fmla="*/ 1625600 h 1684706"/>
                <a:gd name="connsiteX6" fmla="*/ 2593068 w 4441371"/>
                <a:gd name="connsiteY6" fmla="*/ 1683203 h 1684706"/>
                <a:gd name="connsiteX7" fmla="*/ 3178629 w 4441371"/>
                <a:gd name="connsiteY7" fmla="*/ 1582057 h 1684706"/>
                <a:gd name="connsiteX8" fmla="*/ 3556000 w 4441371"/>
                <a:gd name="connsiteY8" fmla="*/ 1407885 h 1684706"/>
                <a:gd name="connsiteX9" fmla="*/ 3889829 w 4441371"/>
                <a:gd name="connsiteY9" fmla="*/ 1132568 h 1684706"/>
                <a:gd name="connsiteX10" fmla="*/ 4209596 w 4441371"/>
                <a:gd name="connsiteY10" fmla="*/ 634093 h 1684706"/>
                <a:gd name="connsiteX11" fmla="*/ 4368800 w 4441371"/>
                <a:gd name="connsiteY11" fmla="*/ 275771 h 1684706"/>
                <a:gd name="connsiteX12" fmla="*/ 4441371 w 4441371"/>
                <a:gd name="connsiteY12" fmla="*/ 0 h 1684706"/>
                <a:gd name="connsiteX0" fmla="*/ 0 w 4441371"/>
                <a:gd name="connsiteY0" fmla="*/ 58057 h 1684410"/>
                <a:gd name="connsiteX1" fmla="*/ 595086 w 4441371"/>
                <a:gd name="connsiteY1" fmla="*/ 711200 h 1684410"/>
                <a:gd name="connsiteX2" fmla="*/ 595086 w 4441371"/>
                <a:gd name="connsiteY2" fmla="*/ 711200 h 1684410"/>
                <a:gd name="connsiteX3" fmla="*/ 928914 w 4441371"/>
                <a:gd name="connsiteY3" fmla="*/ 1030514 h 1684410"/>
                <a:gd name="connsiteX4" fmla="*/ 1538515 w 4441371"/>
                <a:gd name="connsiteY4" fmla="*/ 1451428 h 1684410"/>
                <a:gd name="connsiteX5" fmla="*/ 2090057 w 4441371"/>
                <a:gd name="connsiteY5" fmla="*/ 1625600 h 1684410"/>
                <a:gd name="connsiteX6" fmla="*/ 2593068 w 4441371"/>
                <a:gd name="connsiteY6" fmla="*/ 1683203 h 1684410"/>
                <a:gd name="connsiteX7" fmla="*/ 3178629 w 4441371"/>
                <a:gd name="connsiteY7" fmla="*/ 1582057 h 1684410"/>
                <a:gd name="connsiteX8" fmla="*/ 3556000 w 4441371"/>
                <a:gd name="connsiteY8" fmla="*/ 1407885 h 1684410"/>
                <a:gd name="connsiteX9" fmla="*/ 3889829 w 4441371"/>
                <a:gd name="connsiteY9" fmla="*/ 1132568 h 1684410"/>
                <a:gd name="connsiteX10" fmla="*/ 4209596 w 4441371"/>
                <a:gd name="connsiteY10" fmla="*/ 634093 h 1684410"/>
                <a:gd name="connsiteX11" fmla="*/ 4368800 w 4441371"/>
                <a:gd name="connsiteY11" fmla="*/ 275771 h 1684410"/>
                <a:gd name="connsiteX12" fmla="*/ 4441371 w 4441371"/>
                <a:gd name="connsiteY12" fmla="*/ 0 h 1684410"/>
                <a:gd name="connsiteX0" fmla="*/ 0 w 4441371"/>
                <a:gd name="connsiteY0" fmla="*/ 58057 h 1696130"/>
                <a:gd name="connsiteX1" fmla="*/ 595086 w 4441371"/>
                <a:gd name="connsiteY1" fmla="*/ 711200 h 1696130"/>
                <a:gd name="connsiteX2" fmla="*/ 595086 w 4441371"/>
                <a:gd name="connsiteY2" fmla="*/ 711200 h 1696130"/>
                <a:gd name="connsiteX3" fmla="*/ 928914 w 4441371"/>
                <a:gd name="connsiteY3" fmla="*/ 1030514 h 1696130"/>
                <a:gd name="connsiteX4" fmla="*/ 1538515 w 4441371"/>
                <a:gd name="connsiteY4" fmla="*/ 1451428 h 1696130"/>
                <a:gd name="connsiteX5" fmla="*/ 2090057 w 4441371"/>
                <a:gd name="connsiteY5" fmla="*/ 1669143 h 1696130"/>
                <a:gd name="connsiteX6" fmla="*/ 2593068 w 4441371"/>
                <a:gd name="connsiteY6" fmla="*/ 1683203 h 1696130"/>
                <a:gd name="connsiteX7" fmla="*/ 3178629 w 4441371"/>
                <a:gd name="connsiteY7" fmla="*/ 1582057 h 1696130"/>
                <a:gd name="connsiteX8" fmla="*/ 3556000 w 4441371"/>
                <a:gd name="connsiteY8" fmla="*/ 1407885 h 1696130"/>
                <a:gd name="connsiteX9" fmla="*/ 3889829 w 4441371"/>
                <a:gd name="connsiteY9" fmla="*/ 1132568 h 1696130"/>
                <a:gd name="connsiteX10" fmla="*/ 4209596 w 4441371"/>
                <a:gd name="connsiteY10" fmla="*/ 634093 h 1696130"/>
                <a:gd name="connsiteX11" fmla="*/ 4368800 w 4441371"/>
                <a:gd name="connsiteY11" fmla="*/ 275771 h 1696130"/>
                <a:gd name="connsiteX12" fmla="*/ 4441371 w 4441371"/>
                <a:gd name="connsiteY12" fmla="*/ 0 h 1696130"/>
                <a:gd name="connsiteX0" fmla="*/ 0 w 4441371"/>
                <a:gd name="connsiteY0" fmla="*/ 58057 h 1695271"/>
                <a:gd name="connsiteX1" fmla="*/ 595086 w 4441371"/>
                <a:gd name="connsiteY1" fmla="*/ 711200 h 1695271"/>
                <a:gd name="connsiteX2" fmla="*/ 595086 w 4441371"/>
                <a:gd name="connsiteY2" fmla="*/ 711200 h 1695271"/>
                <a:gd name="connsiteX3" fmla="*/ 928914 w 4441371"/>
                <a:gd name="connsiteY3" fmla="*/ 1030514 h 1695271"/>
                <a:gd name="connsiteX4" fmla="*/ 1480458 w 4441371"/>
                <a:gd name="connsiteY4" fmla="*/ 1465943 h 1695271"/>
                <a:gd name="connsiteX5" fmla="*/ 2090057 w 4441371"/>
                <a:gd name="connsiteY5" fmla="*/ 1669143 h 1695271"/>
                <a:gd name="connsiteX6" fmla="*/ 2593068 w 4441371"/>
                <a:gd name="connsiteY6" fmla="*/ 1683203 h 1695271"/>
                <a:gd name="connsiteX7" fmla="*/ 3178629 w 4441371"/>
                <a:gd name="connsiteY7" fmla="*/ 1582057 h 1695271"/>
                <a:gd name="connsiteX8" fmla="*/ 3556000 w 4441371"/>
                <a:gd name="connsiteY8" fmla="*/ 1407885 h 1695271"/>
                <a:gd name="connsiteX9" fmla="*/ 3889829 w 4441371"/>
                <a:gd name="connsiteY9" fmla="*/ 1132568 h 1695271"/>
                <a:gd name="connsiteX10" fmla="*/ 4209596 w 4441371"/>
                <a:gd name="connsiteY10" fmla="*/ 634093 h 1695271"/>
                <a:gd name="connsiteX11" fmla="*/ 4368800 w 4441371"/>
                <a:gd name="connsiteY11" fmla="*/ 275771 h 1695271"/>
                <a:gd name="connsiteX12" fmla="*/ 4441371 w 4441371"/>
                <a:gd name="connsiteY12" fmla="*/ 0 h 1695271"/>
                <a:gd name="connsiteX0" fmla="*/ 0 w 4441371"/>
                <a:gd name="connsiteY0" fmla="*/ 58057 h 1695271"/>
                <a:gd name="connsiteX1" fmla="*/ 595086 w 4441371"/>
                <a:gd name="connsiteY1" fmla="*/ 711200 h 1695271"/>
                <a:gd name="connsiteX2" fmla="*/ 595086 w 4441371"/>
                <a:gd name="connsiteY2" fmla="*/ 711200 h 1695271"/>
                <a:gd name="connsiteX3" fmla="*/ 885371 w 4441371"/>
                <a:gd name="connsiteY3" fmla="*/ 1030514 h 1695271"/>
                <a:gd name="connsiteX4" fmla="*/ 1480458 w 4441371"/>
                <a:gd name="connsiteY4" fmla="*/ 1465943 h 1695271"/>
                <a:gd name="connsiteX5" fmla="*/ 2090057 w 4441371"/>
                <a:gd name="connsiteY5" fmla="*/ 1669143 h 1695271"/>
                <a:gd name="connsiteX6" fmla="*/ 2593068 w 4441371"/>
                <a:gd name="connsiteY6" fmla="*/ 1683203 h 1695271"/>
                <a:gd name="connsiteX7" fmla="*/ 3178629 w 4441371"/>
                <a:gd name="connsiteY7" fmla="*/ 1582057 h 1695271"/>
                <a:gd name="connsiteX8" fmla="*/ 3556000 w 4441371"/>
                <a:gd name="connsiteY8" fmla="*/ 1407885 h 1695271"/>
                <a:gd name="connsiteX9" fmla="*/ 3889829 w 4441371"/>
                <a:gd name="connsiteY9" fmla="*/ 1132568 h 1695271"/>
                <a:gd name="connsiteX10" fmla="*/ 4209596 w 4441371"/>
                <a:gd name="connsiteY10" fmla="*/ 634093 h 1695271"/>
                <a:gd name="connsiteX11" fmla="*/ 4368800 w 4441371"/>
                <a:gd name="connsiteY11" fmla="*/ 275771 h 1695271"/>
                <a:gd name="connsiteX12" fmla="*/ 4441371 w 4441371"/>
                <a:gd name="connsiteY12" fmla="*/ 0 h 1695271"/>
                <a:gd name="connsiteX0" fmla="*/ 0 w 4441371"/>
                <a:gd name="connsiteY0" fmla="*/ 58057 h 1695271"/>
                <a:gd name="connsiteX1" fmla="*/ 595086 w 4441371"/>
                <a:gd name="connsiteY1" fmla="*/ 711200 h 1695271"/>
                <a:gd name="connsiteX2" fmla="*/ 551543 w 4441371"/>
                <a:gd name="connsiteY2" fmla="*/ 711200 h 1695271"/>
                <a:gd name="connsiteX3" fmla="*/ 885371 w 4441371"/>
                <a:gd name="connsiteY3" fmla="*/ 1030514 h 1695271"/>
                <a:gd name="connsiteX4" fmla="*/ 1480458 w 4441371"/>
                <a:gd name="connsiteY4" fmla="*/ 1465943 h 1695271"/>
                <a:gd name="connsiteX5" fmla="*/ 2090057 w 4441371"/>
                <a:gd name="connsiteY5" fmla="*/ 1669143 h 1695271"/>
                <a:gd name="connsiteX6" fmla="*/ 2593068 w 4441371"/>
                <a:gd name="connsiteY6" fmla="*/ 1683203 h 1695271"/>
                <a:gd name="connsiteX7" fmla="*/ 3178629 w 4441371"/>
                <a:gd name="connsiteY7" fmla="*/ 1582057 h 1695271"/>
                <a:gd name="connsiteX8" fmla="*/ 3556000 w 4441371"/>
                <a:gd name="connsiteY8" fmla="*/ 1407885 h 1695271"/>
                <a:gd name="connsiteX9" fmla="*/ 3889829 w 4441371"/>
                <a:gd name="connsiteY9" fmla="*/ 1132568 h 1695271"/>
                <a:gd name="connsiteX10" fmla="*/ 4209596 w 4441371"/>
                <a:gd name="connsiteY10" fmla="*/ 634093 h 1695271"/>
                <a:gd name="connsiteX11" fmla="*/ 4368800 w 4441371"/>
                <a:gd name="connsiteY11" fmla="*/ 275771 h 1695271"/>
                <a:gd name="connsiteX12" fmla="*/ 4441371 w 4441371"/>
                <a:gd name="connsiteY12" fmla="*/ 0 h 1695271"/>
                <a:gd name="connsiteX0" fmla="*/ 0 w 4441371"/>
                <a:gd name="connsiteY0" fmla="*/ 58057 h 1695271"/>
                <a:gd name="connsiteX1" fmla="*/ 595086 w 4441371"/>
                <a:gd name="connsiteY1" fmla="*/ 711200 h 1695271"/>
                <a:gd name="connsiteX2" fmla="*/ 885371 w 4441371"/>
                <a:gd name="connsiteY2" fmla="*/ 1030514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551543 w 4441371"/>
                <a:gd name="connsiteY1" fmla="*/ 740229 h 1695271"/>
                <a:gd name="connsiteX2" fmla="*/ 885371 w 4441371"/>
                <a:gd name="connsiteY2" fmla="*/ 1030514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551543 w 4441371"/>
                <a:gd name="connsiteY1" fmla="*/ 740229 h 1695271"/>
                <a:gd name="connsiteX2" fmla="*/ 972457 w 4441371"/>
                <a:gd name="connsiteY2" fmla="*/ 1117600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391886 w 4441371"/>
                <a:gd name="connsiteY1" fmla="*/ 711200 h 1695271"/>
                <a:gd name="connsiteX2" fmla="*/ 972457 w 4441371"/>
                <a:gd name="connsiteY2" fmla="*/ 1117600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391886 w 4441371"/>
                <a:gd name="connsiteY1" fmla="*/ 711200 h 1695271"/>
                <a:gd name="connsiteX2" fmla="*/ 972457 w 4441371"/>
                <a:gd name="connsiteY2" fmla="*/ 1117600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5271"/>
                <a:gd name="connsiteX1" fmla="*/ 391886 w 4441371"/>
                <a:gd name="connsiteY1" fmla="*/ 711200 h 1695271"/>
                <a:gd name="connsiteX2" fmla="*/ 798285 w 4441371"/>
                <a:gd name="connsiteY2" fmla="*/ 1190171 h 1695271"/>
                <a:gd name="connsiteX3" fmla="*/ 1480458 w 4441371"/>
                <a:gd name="connsiteY3" fmla="*/ 1465943 h 1695271"/>
                <a:gd name="connsiteX4" fmla="*/ 2090057 w 4441371"/>
                <a:gd name="connsiteY4" fmla="*/ 1669143 h 1695271"/>
                <a:gd name="connsiteX5" fmla="*/ 2593068 w 4441371"/>
                <a:gd name="connsiteY5" fmla="*/ 1683203 h 1695271"/>
                <a:gd name="connsiteX6" fmla="*/ 3178629 w 4441371"/>
                <a:gd name="connsiteY6" fmla="*/ 1582057 h 1695271"/>
                <a:gd name="connsiteX7" fmla="*/ 3556000 w 4441371"/>
                <a:gd name="connsiteY7" fmla="*/ 1407885 h 1695271"/>
                <a:gd name="connsiteX8" fmla="*/ 3889829 w 4441371"/>
                <a:gd name="connsiteY8" fmla="*/ 1132568 h 1695271"/>
                <a:gd name="connsiteX9" fmla="*/ 4209596 w 4441371"/>
                <a:gd name="connsiteY9" fmla="*/ 634093 h 1695271"/>
                <a:gd name="connsiteX10" fmla="*/ 4368800 w 4441371"/>
                <a:gd name="connsiteY10" fmla="*/ 275771 h 1695271"/>
                <a:gd name="connsiteX11" fmla="*/ 4441371 w 4441371"/>
                <a:gd name="connsiteY11" fmla="*/ 0 h 1695271"/>
                <a:gd name="connsiteX0" fmla="*/ 0 w 4441371"/>
                <a:gd name="connsiteY0" fmla="*/ 58057 h 1690867"/>
                <a:gd name="connsiteX1" fmla="*/ 391886 w 4441371"/>
                <a:gd name="connsiteY1" fmla="*/ 711200 h 1690867"/>
                <a:gd name="connsiteX2" fmla="*/ 798285 w 4441371"/>
                <a:gd name="connsiteY2" fmla="*/ 1190171 h 1690867"/>
                <a:gd name="connsiteX3" fmla="*/ 1407886 w 4441371"/>
                <a:gd name="connsiteY3" fmla="*/ 1553029 h 1690867"/>
                <a:gd name="connsiteX4" fmla="*/ 2090057 w 4441371"/>
                <a:gd name="connsiteY4" fmla="*/ 1669143 h 1690867"/>
                <a:gd name="connsiteX5" fmla="*/ 2593068 w 4441371"/>
                <a:gd name="connsiteY5" fmla="*/ 1683203 h 1690867"/>
                <a:gd name="connsiteX6" fmla="*/ 3178629 w 4441371"/>
                <a:gd name="connsiteY6" fmla="*/ 1582057 h 1690867"/>
                <a:gd name="connsiteX7" fmla="*/ 3556000 w 4441371"/>
                <a:gd name="connsiteY7" fmla="*/ 1407885 h 1690867"/>
                <a:gd name="connsiteX8" fmla="*/ 3889829 w 4441371"/>
                <a:gd name="connsiteY8" fmla="*/ 1132568 h 1690867"/>
                <a:gd name="connsiteX9" fmla="*/ 4209596 w 4441371"/>
                <a:gd name="connsiteY9" fmla="*/ 634093 h 1690867"/>
                <a:gd name="connsiteX10" fmla="*/ 4368800 w 4441371"/>
                <a:gd name="connsiteY10" fmla="*/ 275771 h 1690867"/>
                <a:gd name="connsiteX11" fmla="*/ 4441371 w 4441371"/>
                <a:gd name="connsiteY11" fmla="*/ 0 h 1690867"/>
                <a:gd name="connsiteX0" fmla="*/ 0 w 4441371"/>
                <a:gd name="connsiteY0" fmla="*/ 58057 h 1690867"/>
                <a:gd name="connsiteX1" fmla="*/ 203200 w 4441371"/>
                <a:gd name="connsiteY1" fmla="*/ 493486 h 1690867"/>
                <a:gd name="connsiteX2" fmla="*/ 391886 w 4441371"/>
                <a:gd name="connsiteY2" fmla="*/ 711200 h 1690867"/>
                <a:gd name="connsiteX3" fmla="*/ 798285 w 4441371"/>
                <a:gd name="connsiteY3" fmla="*/ 1190171 h 1690867"/>
                <a:gd name="connsiteX4" fmla="*/ 1407886 w 4441371"/>
                <a:gd name="connsiteY4" fmla="*/ 1553029 h 1690867"/>
                <a:gd name="connsiteX5" fmla="*/ 2090057 w 4441371"/>
                <a:gd name="connsiteY5" fmla="*/ 1669143 h 1690867"/>
                <a:gd name="connsiteX6" fmla="*/ 2593068 w 4441371"/>
                <a:gd name="connsiteY6" fmla="*/ 1683203 h 1690867"/>
                <a:gd name="connsiteX7" fmla="*/ 3178629 w 4441371"/>
                <a:gd name="connsiteY7" fmla="*/ 1582057 h 1690867"/>
                <a:gd name="connsiteX8" fmla="*/ 3556000 w 4441371"/>
                <a:gd name="connsiteY8" fmla="*/ 1407885 h 1690867"/>
                <a:gd name="connsiteX9" fmla="*/ 3889829 w 4441371"/>
                <a:gd name="connsiteY9" fmla="*/ 1132568 h 1690867"/>
                <a:gd name="connsiteX10" fmla="*/ 4209596 w 4441371"/>
                <a:gd name="connsiteY10" fmla="*/ 634093 h 1690867"/>
                <a:gd name="connsiteX11" fmla="*/ 4368800 w 4441371"/>
                <a:gd name="connsiteY11" fmla="*/ 275771 h 1690867"/>
                <a:gd name="connsiteX12" fmla="*/ 4441371 w 4441371"/>
                <a:gd name="connsiteY12" fmla="*/ 0 h 1690867"/>
                <a:gd name="connsiteX0" fmla="*/ 0 w 4441371"/>
                <a:gd name="connsiteY0" fmla="*/ 58057 h 1690867"/>
                <a:gd name="connsiteX1" fmla="*/ 203200 w 4441371"/>
                <a:gd name="connsiteY1" fmla="*/ 493486 h 1690867"/>
                <a:gd name="connsiteX2" fmla="*/ 449944 w 4441371"/>
                <a:gd name="connsiteY2" fmla="*/ 856343 h 1690867"/>
                <a:gd name="connsiteX3" fmla="*/ 798285 w 4441371"/>
                <a:gd name="connsiteY3" fmla="*/ 1190171 h 1690867"/>
                <a:gd name="connsiteX4" fmla="*/ 1407886 w 4441371"/>
                <a:gd name="connsiteY4" fmla="*/ 1553029 h 1690867"/>
                <a:gd name="connsiteX5" fmla="*/ 2090057 w 4441371"/>
                <a:gd name="connsiteY5" fmla="*/ 1669143 h 1690867"/>
                <a:gd name="connsiteX6" fmla="*/ 2593068 w 4441371"/>
                <a:gd name="connsiteY6" fmla="*/ 1683203 h 1690867"/>
                <a:gd name="connsiteX7" fmla="*/ 3178629 w 4441371"/>
                <a:gd name="connsiteY7" fmla="*/ 1582057 h 1690867"/>
                <a:gd name="connsiteX8" fmla="*/ 3556000 w 4441371"/>
                <a:gd name="connsiteY8" fmla="*/ 1407885 h 1690867"/>
                <a:gd name="connsiteX9" fmla="*/ 3889829 w 4441371"/>
                <a:gd name="connsiteY9" fmla="*/ 1132568 h 1690867"/>
                <a:gd name="connsiteX10" fmla="*/ 4209596 w 4441371"/>
                <a:gd name="connsiteY10" fmla="*/ 634093 h 1690867"/>
                <a:gd name="connsiteX11" fmla="*/ 4368800 w 4441371"/>
                <a:gd name="connsiteY11" fmla="*/ 275771 h 1690867"/>
                <a:gd name="connsiteX12" fmla="*/ 4441371 w 4441371"/>
                <a:gd name="connsiteY12" fmla="*/ 0 h 1690867"/>
                <a:gd name="connsiteX0" fmla="*/ 0 w 4441371"/>
                <a:gd name="connsiteY0" fmla="*/ 58057 h 1720293"/>
                <a:gd name="connsiteX1" fmla="*/ 203200 w 4441371"/>
                <a:gd name="connsiteY1" fmla="*/ 493486 h 1720293"/>
                <a:gd name="connsiteX2" fmla="*/ 449944 w 4441371"/>
                <a:gd name="connsiteY2" fmla="*/ 856343 h 1720293"/>
                <a:gd name="connsiteX3" fmla="*/ 798285 w 4441371"/>
                <a:gd name="connsiteY3" fmla="*/ 1190171 h 1720293"/>
                <a:gd name="connsiteX4" fmla="*/ 1407886 w 4441371"/>
                <a:gd name="connsiteY4" fmla="*/ 1553029 h 1720293"/>
                <a:gd name="connsiteX5" fmla="*/ 2090057 w 4441371"/>
                <a:gd name="connsiteY5" fmla="*/ 1712685 h 1720293"/>
                <a:gd name="connsiteX6" fmla="*/ 2593068 w 4441371"/>
                <a:gd name="connsiteY6" fmla="*/ 1683203 h 1720293"/>
                <a:gd name="connsiteX7" fmla="*/ 3178629 w 4441371"/>
                <a:gd name="connsiteY7" fmla="*/ 1582057 h 1720293"/>
                <a:gd name="connsiteX8" fmla="*/ 3556000 w 4441371"/>
                <a:gd name="connsiteY8" fmla="*/ 1407885 h 1720293"/>
                <a:gd name="connsiteX9" fmla="*/ 3889829 w 4441371"/>
                <a:gd name="connsiteY9" fmla="*/ 1132568 h 1720293"/>
                <a:gd name="connsiteX10" fmla="*/ 4209596 w 4441371"/>
                <a:gd name="connsiteY10" fmla="*/ 634093 h 1720293"/>
                <a:gd name="connsiteX11" fmla="*/ 4368800 w 4441371"/>
                <a:gd name="connsiteY11" fmla="*/ 275771 h 1720293"/>
                <a:gd name="connsiteX12" fmla="*/ 4441371 w 4441371"/>
                <a:gd name="connsiteY12" fmla="*/ 0 h 1720293"/>
                <a:gd name="connsiteX0" fmla="*/ 0 w 4441371"/>
                <a:gd name="connsiteY0" fmla="*/ 58057 h 1730634"/>
                <a:gd name="connsiteX1" fmla="*/ 203200 w 4441371"/>
                <a:gd name="connsiteY1" fmla="*/ 493486 h 1730634"/>
                <a:gd name="connsiteX2" fmla="*/ 449944 w 4441371"/>
                <a:gd name="connsiteY2" fmla="*/ 856343 h 1730634"/>
                <a:gd name="connsiteX3" fmla="*/ 798285 w 4441371"/>
                <a:gd name="connsiteY3" fmla="*/ 1190171 h 1730634"/>
                <a:gd name="connsiteX4" fmla="*/ 1407886 w 4441371"/>
                <a:gd name="connsiteY4" fmla="*/ 1553029 h 1730634"/>
                <a:gd name="connsiteX5" fmla="*/ 2090057 w 4441371"/>
                <a:gd name="connsiteY5" fmla="*/ 1712685 h 1730634"/>
                <a:gd name="connsiteX6" fmla="*/ 2636611 w 4441371"/>
                <a:gd name="connsiteY6" fmla="*/ 1712231 h 1730634"/>
                <a:gd name="connsiteX7" fmla="*/ 3178629 w 4441371"/>
                <a:gd name="connsiteY7" fmla="*/ 1582057 h 1730634"/>
                <a:gd name="connsiteX8" fmla="*/ 3556000 w 4441371"/>
                <a:gd name="connsiteY8" fmla="*/ 1407885 h 1730634"/>
                <a:gd name="connsiteX9" fmla="*/ 3889829 w 4441371"/>
                <a:gd name="connsiteY9" fmla="*/ 1132568 h 1730634"/>
                <a:gd name="connsiteX10" fmla="*/ 4209596 w 4441371"/>
                <a:gd name="connsiteY10" fmla="*/ 634093 h 1730634"/>
                <a:gd name="connsiteX11" fmla="*/ 4368800 w 4441371"/>
                <a:gd name="connsiteY11" fmla="*/ 275771 h 1730634"/>
                <a:gd name="connsiteX12" fmla="*/ 4441371 w 4441371"/>
                <a:gd name="connsiteY12" fmla="*/ 0 h 1730634"/>
                <a:gd name="connsiteX0" fmla="*/ 0 w 4454494"/>
                <a:gd name="connsiteY0" fmla="*/ 30063 h 1730634"/>
                <a:gd name="connsiteX1" fmla="*/ 216323 w 4454494"/>
                <a:gd name="connsiteY1" fmla="*/ 493486 h 1730634"/>
                <a:gd name="connsiteX2" fmla="*/ 463067 w 4454494"/>
                <a:gd name="connsiteY2" fmla="*/ 856343 h 1730634"/>
                <a:gd name="connsiteX3" fmla="*/ 811408 w 4454494"/>
                <a:gd name="connsiteY3" fmla="*/ 1190171 h 1730634"/>
                <a:gd name="connsiteX4" fmla="*/ 1421009 w 4454494"/>
                <a:gd name="connsiteY4" fmla="*/ 1553029 h 1730634"/>
                <a:gd name="connsiteX5" fmla="*/ 2103180 w 4454494"/>
                <a:gd name="connsiteY5" fmla="*/ 1712685 h 1730634"/>
                <a:gd name="connsiteX6" fmla="*/ 2649734 w 4454494"/>
                <a:gd name="connsiteY6" fmla="*/ 1712231 h 1730634"/>
                <a:gd name="connsiteX7" fmla="*/ 3191752 w 4454494"/>
                <a:gd name="connsiteY7" fmla="*/ 1582057 h 1730634"/>
                <a:gd name="connsiteX8" fmla="*/ 3569123 w 4454494"/>
                <a:gd name="connsiteY8" fmla="*/ 1407885 h 1730634"/>
                <a:gd name="connsiteX9" fmla="*/ 3902952 w 4454494"/>
                <a:gd name="connsiteY9" fmla="*/ 1132568 h 1730634"/>
                <a:gd name="connsiteX10" fmla="*/ 4222719 w 4454494"/>
                <a:gd name="connsiteY10" fmla="*/ 634093 h 1730634"/>
                <a:gd name="connsiteX11" fmla="*/ 4381923 w 4454494"/>
                <a:gd name="connsiteY11" fmla="*/ 275771 h 1730634"/>
                <a:gd name="connsiteX12" fmla="*/ 4454494 w 4454494"/>
                <a:gd name="connsiteY12" fmla="*/ 0 h 17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4494" h="1730634">
                  <a:moveTo>
                    <a:pt x="0" y="30063"/>
                  </a:moveTo>
                  <a:cubicBezTo>
                    <a:pt x="41124" y="95378"/>
                    <a:pt x="151009" y="384629"/>
                    <a:pt x="216323" y="493486"/>
                  </a:cubicBezTo>
                  <a:cubicBezTo>
                    <a:pt x="281637" y="602343"/>
                    <a:pt x="363886" y="740229"/>
                    <a:pt x="463067" y="856343"/>
                  </a:cubicBezTo>
                  <a:cubicBezTo>
                    <a:pt x="562248" y="972457"/>
                    <a:pt x="651751" y="1074057"/>
                    <a:pt x="811408" y="1190171"/>
                  </a:cubicBezTo>
                  <a:cubicBezTo>
                    <a:pt x="971065" y="1306285"/>
                    <a:pt x="1205714" y="1465943"/>
                    <a:pt x="1421009" y="1553029"/>
                  </a:cubicBezTo>
                  <a:cubicBezTo>
                    <a:pt x="1636304" y="1640115"/>
                    <a:pt x="1898393" y="1686151"/>
                    <a:pt x="2103180" y="1712685"/>
                  </a:cubicBezTo>
                  <a:cubicBezTo>
                    <a:pt x="2307968" y="1739219"/>
                    <a:pt x="2468305" y="1734002"/>
                    <a:pt x="2649734" y="1712231"/>
                  </a:cubicBezTo>
                  <a:cubicBezTo>
                    <a:pt x="2831163" y="1690460"/>
                    <a:pt x="3038521" y="1632781"/>
                    <a:pt x="3191752" y="1582057"/>
                  </a:cubicBezTo>
                  <a:cubicBezTo>
                    <a:pt x="3344984" y="1531333"/>
                    <a:pt x="3450590" y="1482800"/>
                    <a:pt x="3569123" y="1407885"/>
                  </a:cubicBezTo>
                  <a:cubicBezTo>
                    <a:pt x="3687656" y="1332970"/>
                    <a:pt x="3794019" y="1261533"/>
                    <a:pt x="3902952" y="1132568"/>
                  </a:cubicBezTo>
                  <a:cubicBezTo>
                    <a:pt x="4011885" y="1003603"/>
                    <a:pt x="4142890" y="776893"/>
                    <a:pt x="4222719" y="634093"/>
                  </a:cubicBezTo>
                  <a:cubicBezTo>
                    <a:pt x="4302548" y="491293"/>
                    <a:pt x="4343294" y="381453"/>
                    <a:pt x="4381923" y="275771"/>
                  </a:cubicBezTo>
                  <a:cubicBezTo>
                    <a:pt x="4420552" y="170089"/>
                    <a:pt x="4435142" y="83457"/>
                    <a:pt x="4454494" y="0"/>
                  </a:cubicBezTo>
                </a:path>
              </a:pathLst>
            </a:cu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prstClr val="white"/>
                </a:solidFill>
              </a:endParaRPr>
            </a:p>
          </p:txBody>
        </p:sp>
      </p:grpSp>
    </p:spTree>
    <p:extLst>
      <p:ext uri="{BB962C8B-B14F-4D97-AF65-F5344CB8AC3E}">
        <p14:creationId xmlns:p14="http://schemas.microsoft.com/office/powerpoint/2010/main" val="158859686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bwMode="auto">
          <a:xfrm>
            <a:off x="1697039" y="250826"/>
            <a:ext cx="7597775" cy="936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n-AU" altLang="en-US">
                <a:ea typeface="ＭＳ Ｐゴシック" pitchFamily="34" charset="-128"/>
              </a:rPr>
              <a:t>Assessment of risk factors for poor asthma outcomes</a:t>
            </a:r>
          </a:p>
        </p:txBody>
      </p:sp>
      <p:sp>
        <p:nvSpPr>
          <p:cNvPr id="57353" name="TextBox 4"/>
          <p:cNvSpPr txBox="1">
            <a:spLocks noChangeArrowheads="1"/>
          </p:cNvSpPr>
          <p:nvPr/>
        </p:nvSpPr>
        <p:spPr bwMode="auto">
          <a:xfrm>
            <a:off x="1684338" y="6635751"/>
            <a:ext cx="2844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200" i="1" dirty="0">
                <a:solidFill>
                  <a:srgbClr val="FFFFFF"/>
                </a:solidFill>
              </a:rPr>
              <a:t>GINA 2015, Box 2-2B (4/4)</a:t>
            </a:r>
          </a:p>
        </p:txBody>
      </p:sp>
      <p:graphicFrame>
        <p:nvGraphicFramePr>
          <p:cNvPr id="7" name="Content Placeholder 3"/>
          <p:cNvGraphicFramePr>
            <a:graphicFrameLocks noGrp="1"/>
          </p:cNvGraphicFramePr>
          <p:nvPr/>
        </p:nvGraphicFramePr>
        <p:xfrm>
          <a:off x="2379663" y="1349376"/>
          <a:ext cx="7542212" cy="4995865"/>
        </p:xfrm>
        <a:graphic>
          <a:graphicData uri="http://schemas.openxmlformats.org/drawingml/2006/table">
            <a:tbl>
              <a:tblPr/>
              <a:tblGrid>
                <a:gridCol w="7542212">
                  <a:extLst>
                    <a:ext uri="{9D8B030D-6E8A-4147-A177-3AD203B41FA5}">
                      <a16:colId xmlns="" xmlns:a16="http://schemas.microsoft.com/office/drawing/2014/main" val="20000"/>
                    </a:ext>
                  </a:extLst>
                </a:gridCol>
              </a:tblGrid>
              <a:tr h="44926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exacerbations include:</a:t>
                      </a:r>
                      <a:endParaRPr kumimoji="0" lang="en-AU" altLang="en-US" sz="18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endParaRPr>
                    </a:p>
                  </a:txBody>
                  <a:tcPr marL="90000" marR="90000" marT="71978" marB="71978"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a:noFill/>
                    </a:lnB>
                    <a:lnTlToBr>
                      <a:noFill/>
                    </a:lnTlToBr>
                    <a:lnBlToTr>
                      <a:noFill/>
                    </a:lnBlToTr>
                    <a:solidFill>
                      <a:srgbClr val="F9B47B"/>
                    </a:solidFill>
                  </a:tcPr>
                </a:tc>
                <a:extLst>
                  <a:ext uri="{0D108BD9-81ED-4DB2-BD59-A6C34878D82A}">
                    <a16:rowId xmlns="" xmlns:a16="http://schemas.microsoft.com/office/drawing/2014/main" val="10000"/>
                  </a:ext>
                </a:extLst>
              </a:tr>
              <a:tr h="2514600">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Ever intubated for asthma</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Uncontrolled asthma symptoms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Having ≥1 exacerbation in last 12 months</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Low FEV</a:t>
                      </a:r>
                      <a:r>
                        <a:rPr kumimoji="0" lang="en-US" altLang="en-US" sz="1800" b="0" i="0" u="none" strike="noStrike" cap="none" normalizeH="0" baseline="-25000" dirty="0">
                          <a:ln>
                            <a:noFill/>
                          </a:ln>
                          <a:solidFill>
                            <a:srgbClr val="134679"/>
                          </a:solidFill>
                          <a:effectLst/>
                          <a:latin typeface="Arial" pitchFamily="34" charset="0"/>
                          <a:ea typeface="ＭＳ Ｐゴシック" pitchFamily="34" charset="-128"/>
                          <a:cs typeface="Arial" pitchFamily="34" charset="0"/>
                        </a:rPr>
                        <a:t>1</a:t>
                      </a: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 (measure lung function at start of treatment, at 3-6 months to assess personal best, and periodically thereafter)</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Incorrect inhaler technique and/or poor adherence</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Smoking</a:t>
                      </a:r>
                    </a:p>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Obesity, pregnancy, blood eosinophilia</a:t>
                      </a:r>
                      <a:endParaRPr kumimoji="0" lang="en-AU" altLang="en-US" sz="16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endParaRPr>
                    </a:p>
                  </a:txBody>
                  <a:tcPr marT="45706" marB="45706"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 xmlns:a16="http://schemas.microsoft.com/office/drawing/2014/main" val="10001"/>
                  </a:ext>
                </a:extLst>
              </a:tr>
              <a:tr h="44926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fixed airflow limitation include:</a:t>
                      </a:r>
                      <a:endParaRPr kumimoji="0" lang="en-AU" altLang="en-US" sz="18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endParaRPr>
                    </a:p>
                  </a:txBody>
                  <a:tcPr marL="90000" marR="90000" marT="71978" marB="71978"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rgbClr val="F9B47B"/>
                    </a:solidFill>
                  </a:tcPr>
                </a:tc>
                <a:extLst>
                  <a:ext uri="{0D108BD9-81ED-4DB2-BD59-A6C34878D82A}">
                    <a16:rowId xmlns="" xmlns:a16="http://schemas.microsoft.com/office/drawing/2014/main" val="10002"/>
                  </a:ext>
                </a:extLst>
              </a:tr>
              <a:tr h="658813">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No ICS treatment, smoking, occupational exposure, mucus hypersecretion, blood eosinophilia</a:t>
                      </a:r>
                      <a:endParaRPr kumimoji="0" lang="en-AU" altLang="en-US" sz="16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endParaRPr>
                    </a:p>
                  </a:txBody>
                  <a:tcPr marT="45706" marB="45706"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 xmlns:a16="http://schemas.microsoft.com/office/drawing/2014/main" val="10003"/>
                  </a:ext>
                </a:extLst>
              </a:tr>
              <a:tr h="42068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600"/>
                        </a:spcBef>
                        <a:spcAft>
                          <a:spcPct val="0"/>
                        </a:spcAft>
                        <a:buClrTx/>
                        <a:buSzTx/>
                        <a:buFont typeface="Arial" pitchFamily="34" charset="0"/>
                        <a:buNone/>
                        <a:tabLst/>
                      </a:pPr>
                      <a:r>
                        <a:rPr kumimoji="0" lang="en-AU" altLang="en-US" sz="20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Risk factors for medication side-effects include:</a:t>
                      </a:r>
                      <a:endParaRPr kumimoji="0" lang="en-AU" altLang="en-US" sz="1800" b="1" i="0" u="none" strike="noStrike" cap="none" normalizeH="0" baseline="0" dirty="0">
                        <a:ln>
                          <a:noFill/>
                        </a:ln>
                        <a:solidFill>
                          <a:srgbClr val="134679"/>
                        </a:solidFill>
                        <a:effectLst/>
                        <a:latin typeface="Arial" pitchFamily="34" charset="0"/>
                        <a:ea typeface="ＭＳ Ｐゴシック" pitchFamily="34" charset="-128"/>
                        <a:cs typeface="Arial" pitchFamily="34" charset="0"/>
                      </a:endParaRPr>
                    </a:p>
                  </a:txBody>
                  <a:tcPr marT="45706" marB="45706"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a:noFill/>
                    </a:lnB>
                    <a:lnTlToBr>
                      <a:noFill/>
                    </a:lnTlToBr>
                    <a:lnBlToTr>
                      <a:noFill/>
                    </a:lnBlToTr>
                    <a:solidFill>
                      <a:srgbClr val="F9B47B"/>
                    </a:solidFill>
                  </a:tcPr>
                </a:tc>
                <a:extLst>
                  <a:ext uri="{0D108BD9-81ED-4DB2-BD59-A6C34878D82A}">
                    <a16:rowId xmlns="" xmlns:a16="http://schemas.microsoft.com/office/drawing/2014/main" val="10004"/>
                  </a:ext>
                </a:extLst>
              </a:tr>
              <a:tr h="503238">
                <a:tc>
                  <a:txBody>
                    <a:bodyPr/>
                    <a:lstStyle>
                      <a:lvl1pPr marL="174625" indent="-174625"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Arial" pitchFamily="34" charset="0"/>
                          <a:ea typeface="ＭＳ Ｐゴシック" pitchFamily="34" charset="-128"/>
                        </a:defRPr>
                      </a:lvl9pPr>
                    </a:lstStyle>
                    <a:p>
                      <a:pPr marL="174625" marR="0" lvl="0" indent="-174625" algn="l" defTabSz="914400" rtl="0" eaLnBrk="1" fontAlgn="base" latinLnBrk="0" hangingPunct="1">
                        <a:lnSpc>
                          <a:spcPct val="100000"/>
                        </a:lnSpc>
                        <a:spcBef>
                          <a:spcPts val="300"/>
                        </a:spcBef>
                        <a:spcAft>
                          <a:spcPct val="0"/>
                        </a:spcAft>
                        <a:buClrTx/>
                        <a:buSzTx/>
                        <a:buFont typeface="Arial" pitchFamily="34" charset="0"/>
                        <a:buChar char="•"/>
                        <a:tabLst/>
                      </a:pPr>
                      <a:r>
                        <a:rPr kumimoji="0" lang="en-US" altLang="en-US" sz="18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rPr>
                        <a:t>Frequent oral steroids, high dose/potent ICS, P450 inhibitors</a:t>
                      </a:r>
                      <a:endParaRPr kumimoji="0" lang="en-AU" altLang="en-US" sz="1600" b="0" i="0" u="none" strike="noStrike" cap="none" normalizeH="0" baseline="0" dirty="0">
                        <a:ln>
                          <a:noFill/>
                        </a:ln>
                        <a:solidFill>
                          <a:srgbClr val="134679"/>
                        </a:solidFill>
                        <a:effectLst/>
                        <a:latin typeface="Arial" pitchFamily="34" charset="0"/>
                        <a:ea typeface="ＭＳ Ｐゴシック" pitchFamily="34" charset="-128"/>
                        <a:cs typeface="Arial" pitchFamily="34" charset="0"/>
                      </a:endParaRPr>
                    </a:p>
                  </a:txBody>
                  <a:tcPr marT="45706" marB="45706" horzOverflow="overflow">
                    <a:lnL w="6350" cap="flat" cmpd="sng" algn="ctr">
                      <a:solidFill>
                        <a:srgbClr val="F79646"/>
                      </a:solidFill>
                      <a:prstDash val="solid"/>
                      <a:round/>
                      <a:headEnd type="none" w="med" len="med"/>
                      <a:tailEnd type="none" w="med" len="med"/>
                    </a:lnL>
                    <a:lnR w="6350" cap="flat" cmpd="sng" algn="ctr">
                      <a:solidFill>
                        <a:srgbClr val="F79646"/>
                      </a:solidFill>
                      <a:prstDash val="solid"/>
                      <a:round/>
                      <a:headEnd type="none" w="med" len="med"/>
                      <a:tailEnd type="none" w="med" len="med"/>
                    </a:lnR>
                    <a:lnT>
                      <a:noFill/>
                    </a:lnT>
                    <a:lnB w="6350" cap="flat" cmpd="sng" algn="ctr">
                      <a:solidFill>
                        <a:srgbClr val="F7964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4084001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GINA assessment of symptom control</a:t>
            </a:r>
          </a:p>
        </p:txBody>
      </p:sp>
      <p:graphicFrame>
        <p:nvGraphicFramePr>
          <p:cNvPr id="3" name="Table 2"/>
          <p:cNvGraphicFramePr>
            <a:graphicFrameLocks noGrp="1"/>
          </p:cNvGraphicFramePr>
          <p:nvPr/>
        </p:nvGraphicFramePr>
        <p:xfrm>
          <a:off x="1785253" y="1286090"/>
          <a:ext cx="8665034" cy="2958582"/>
        </p:xfrm>
        <a:graphic>
          <a:graphicData uri="http://schemas.openxmlformats.org/drawingml/2006/table">
            <a:tbl>
              <a:tblPr firstRow="1" bandRow="1">
                <a:tableStyleId>{7E9639D4-E3E2-4D34-9284-5A2195B3D0D7}</a:tableStyleId>
              </a:tblPr>
              <a:tblGrid>
                <a:gridCol w="4775204">
                  <a:extLst>
                    <a:ext uri="{9D8B030D-6E8A-4147-A177-3AD203B41FA5}">
                      <a16:colId xmlns="" xmlns:a16="http://schemas.microsoft.com/office/drawing/2014/main" val="20000"/>
                    </a:ext>
                  </a:extLst>
                </a:gridCol>
                <a:gridCol w="1205971">
                  <a:extLst>
                    <a:ext uri="{9D8B030D-6E8A-4147-A177-3AD203B41FA5}">
                      <a16:colId xmlns="" xmlns:a16="http://schemas.microsoft.com/office/drawing/2014/main" val="20001"/>
                    </a:ext>
                  </a:extLst>
                </a:gridCol>
                <a:gridCol w="1226907">
                  <a:extLst>
                    <a:ext uri="{9D8B030D-6E8A-4147-A177-3AD203B41FA5}">
                      <a16:colId xmlns="" xmlns:a16="http://schemas.microsoft.com/office/drawing/2014/main" val="20002"/>
                    </a:ext>
                  </a:extLst>
                </a:gridCol>
                <a:gridCol w="1456952">
                  <a:extLst>
                    <a:ext uri="{9D8B030D-6E8A-4147-A177-3AD203B41FA5}">
                      <a16:colId xmlns="" xmlns:a16="http://schemas.microsoft.com/office/drawing/2014/main" val="20003"/>
                    </a:ext>
                  </a:extLst>
                </a:gridCol>
              </a:tblGrid>
              <a:tr h="422337">
                <a:tc gridSpan="2">
                  <a:txBody>
                    <a:bodyPr/>
                    <a:lstStyle/>
                    <a:p>
                      <a:pPr algn="l">
                        <a:tabLst/>
                      </a:pPr>
                      <a:r>
                        <a:rPr lang="en-AU" sz="2000" dirty="0">
                          <a:solidFill>
                            <a:srgbClr val="134679"/>
                          </a:solidFill>
                          <a:latin typeface="Arial" panose="020B0604020202020204" pitchFamily="34" charset="0"/>
                          <a:cs typeface="Arial" panose="020B0604020202020204" pitchFamily="34" charset="0"/>
                        </a:rPr>
                        <a:t>A. Symptom</a:t>
                      </a:r>
                      <a:r>
                        <a:rPr lang="en-AU" sz="2000" baseline="0" dirty="0">
                          <a:solidFill>
                            <a:srgbClr val="134679"/>
                          </a:solidFill>
                          <a:latin typeface="Arial" panose="020B0604020202020204" pitchFamily="34" charset="0"/>
                          <a:cs typeface="Arial" panose="020B0604020202020204" pitchFamily="34" charset="0"/>
                        </a:rPr>
                        <a:t> control</a:t>
                      </a:r>
                      <a:endParaRPr lang="en-AU" sz="1800" dirty="0">
                        <a:solidFill>
                          <a:srgbClr val="134679"/>
                        </a:solidFill>
                        <a:latin typeface="Arial" panose="020B0604020202020204" pitchFamily="34" charset="0"/>
                        <a:cs typeface="Arial" panose="020B0604020202020204" pitchFamily="34" charset="0"/>
                      </a:endParaRPr>
                    </a:p>
                  </a:txBody>
                  <a:tcPr anchor="ctr">
                    <a:lnL w="6350" cap="flat" cmpd="sng" algn="ctr">
                      <a:solidFill>
                        <a:srgbClr val="F79646"/>
                      </a:solidFill>
                      <a:prstDash val="solid"/>
                      <a:round/>
                      <a:headEnd type="none" w="med" len="med"/>
                      <a:tailEnd type="none" w="med" len="med"/>
                    </a:lnL>
                    <a:lnR>
                      <a:noFill/>
                    </a:lnR>
                    <a:lnT w="6350" cap="flat" cmpd="sng" algn="ctr">
                      <a:solidFill>
                        <a:srgbClr val="F7964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tc gridSpan="2">
                  <a:txBody>
                    <a:bodyPr/>
                    <a:lstStyle/>
                    <a:p>
                      <a:pPr marL="0" indent="0" algn="l"/>
                      <a:endParaRPr lang="en-AU" sz="1800" dirty="0">
                        <a:solidFill>
                          <a:srgbClr val="134679"/>
                        </a:solidFill>
                        <a:latin typeface="Arial" panose="020B0604020202020204" pitchFamily="34" charset="0"/>
                        <a:cs typeface="Arial" panose="020B0604020202020204" pitchFamily="34" charset="0"/>
                      </a:endParaRPr>
                    </a:p>
                  </a:txBody>
                  <a:tcPr>
                    <a:lnL>
                      <a:noFill/>
                    </a:lnL>
                    <a:lnR w="6350" cap="flat" cmpd="sng" algn="ctr">
                      <a:solidFill>
                        <a:srgbClr val="F79646"/>
                      </a:solidFill>
                      <a:prstDash val="solid"/>
                      <a:round/>
                      <a:headEnd type="none" w="med" len="med"/>
                      <a:tailEnd type="none" w="med" len="med"/>
                    </a:lnR>
                    <a:lnT w="6350" cap="flat" cmpd="sng" algn="ctr">
                      <a:solidFill>
                        <a:srgbClr val="F79646"/>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9B47B"/>
                    </a:solidFill>
                  </a:tcPr>
                </a:tc>
                <a:tc hMerge="1">
                  <a:txBody>
                    <a:bodyPr/>
                    <a:lstStyle/>
                    <a:p>
                      <a:endParaRPr lang="en-AU"/>
                    </a:p>
                  </a:txBody>
                  <a:tcPr/>
                </a:tc>
                <a:extLst>
                  <a:ext uri="{0D108BD9-81ED-4DB2-BD59-A6C34878D82A}">
                    <a16:rowId xmlns="" xmlns:a16="http://schemas.microsoft.com/office/drawing/2014/main" val="10000"/>
                  </a:ext>
                </a:extLst>
              </a:tr>
              <a:tr h="0">
                <a:tc>
                  <a:txBody>
                    <a:bodyPr/>
                    <a:lstStyle/>
                    <a:p>
                      <a:pPr marL="36195">
                        <a:spcAft>
                          <a:spcPts val="0"/>
                        </a:spcAft>
                      </a:pPr>
                      <a:r>
                        <a:rPr lang="en-AU" sz="1600" b="1" dirty="0">
                          <a:solidFill>
                            <a:srgbClr val="134679"/>
                          </a:solidFill>
                          <a:effectLst/>
                          <a:latin typeface="Arial" panose="020B0604020202020204" pitchFamily="34" charset="0"/>
                          <a:ea typeface="Times New Roman"/>
                          <a:cs typeface="Arial" panose="020B0604020202020204" pitchFamily="34" charset="0"/>
                        </a:rPr>
                        <a:t>In the past 4 weeks, has the patient had:</a:t>
                      </a:r>
                    </a:p>
                  </a:txBody>
                  <a:tcPr marL="36000" marR="36000" marT="36000" marB="18000" anchor="ctr">
                    <a:lnL w="6350" cap="flat" cmpd="sng" algn="ctr">
                      <a:solidFill>
                        <a:srgbClr val="F79646"/>
                      </a:solid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36195" algn="ctr">
                        <a:spcAft>
                          <a:spcPts val="0"/>
                        </a:spcAft>
                      </a:pPr>
                      <a:r>
                        <a:rPr lang="en-AU" sz="1600" b="1" dirty="0">
                          <a:solidFill>
                            <a:srgbClr val="134679"/>
                          </a:solidFill>
                          <a:effectLst/>
                          <a:latin typeface="Arial" panose="020B0604020202020204" pitchFamily="34" charset="0"/>
                          <a:ea typeface="Times New Roman"/>
                          <a:cs typeface="Arial" panose="020B0604020202020204" pitchFamily="34" charset="0"/>
                        </a:rPr>
                        <a:t>Well-controlled</a:t>
                      </a:r>
                    </a:p>
                  </a:txBody>
                  <a:tcPr marL="18000" marR="18000" marT="36000" marB="36000">
                    <a:lnL>
                      <a:noFill/>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r>
                        <a:rPr lang="en-AU" sz="1600" b="1" dirty="0">
                          <a:solidFill>
                            <a:srgbClr val="134679"/>
                          </a:solidFill>
                          <a:latin typeface="Arial" panose="020B0604020202020204" pitchFamily="34" charset="0"/>
                          <a:cs typeface="Arial" panose="020B0604020202020204" pitchFamily="34" charset="0"/>
                        </a:rPr>
                        <a:t>Partly controlled</a:t>
                      </a:r>
                    </a:p>
                  </a:txBody>
                  <a:tcPr marL="18000" marR="18000" marT="36000" marB="36000">
                    <a:lnL>
                      <a:noFill/>
                    </a:lnL>
                    <a:lnR>
                      <a:noFill/>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tc>
                  <a:txBody>
                    <a:bodyPr/>
                    <a:lstStyle/>
                    <a:p>
                      <a:pPr marL="0" indent="0" algn="ctr">
                        <a:spcBef>
                          <a:spcPts val="600"/>
                        </a:spcBef>
                        <a:buFont typeface="Arial" panose="020B0604020202020204" pitchFamily="34" charset="0"/>
                        <a:buNone/>
                      </a:pPr>
                      <a:r>
                        <a:rPr lang="en-AU" sz="1600" b="1" dirty="0">
                          <a:solidFill>
                            <a:srgbClr val="134679"/>
                          </a:solidFill>
                          <a:latin typeface="Arial" panose="020B0604020202020204" pitchFamily="34" charset="0"/>
                          <a:cs typeface="Arial" panose="020B0604020202020204" pitchFamily="34" charset="0"/>
                        </a:rPr>
                        <a:t>Uncontrolled</a:t>
                      </a:r>
                    </a:p>
                  </a:txBody>
                  <a:tcPr marL="0" marR="36000" marT="36000" marB="36000">
                    <a:lnL>
                      <a:noFill/>
                    </a:lnL>
                    <a:lnR w="6350" cap="flat" cmpd="sng" algn="ctr">
                      <a:solidFill>
                        <a:srgbClr val="F79646"/>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225357">
                <a:tc>
                  <a:txBody>
                    <a:bodyPr/>
                    <a:lstStyle/>
                    <a:p>
                      <a:pPr marL="174625" indent="-139700">
                        <a:spcAft>
                          <a:spcPts val="0"/>
                        </a:spcAft>
                        <a:buFont typeface="Arial" panose="020B0604020202020204" pitchFamily="34" charset="0"/>
                        <a:buChar char="•"/>
                        <a:tabLst>
                          <a:tab pos="4843463" algn="r"/>
                        </a:tabLst>
                      </a:pPr>
                      <a:r>
                        <a:rPr lang="en-AU" sz="1600" dirty="0">
                          <a:solidFill>
                            <a:srgbClr val="134679"/>
                          </a:solidFill>
                          <a:effectLst/>
                          <a:latin typeface="Arial" panose="020B0604020202020204" pitchFamily="34" charset="0"/>
                          <a:ea typeface="Times New Roman"/>
                          <a:cs typeface="Arial" panose="020B0604020202020204" pitchFamily="34" charset="0"/>
                        </a:rPr>
                        <a:t>Daytime asthma symptoms more</a:t>
                      </a:r>
                      <a:r>
                        <a:rPr lang="en-AU" sz="1600" baseline="0" dirty="0">
                          <a:solidFill>
                            <a:srgbClr val="134679"/>
                          </a:solidFill>
                          <a:effectLst/>
                          <a:latin typeface="Arial" panose="020B0604020202020204" pitchFamily="34" charset="0"/>
                          <a:ea typeface="Times New Roman"/>
                          <a:cs typeface="Arial" panose="020B0604020202020204" pitchFamily="34" charset="0"/>
                        </a:rPr>
                        <a:t/>
                      </a:r>
                      <a:br>
                        <a:rPr lang="en-AU" sz="1600" baseline="0" dirty="0">
                          <a:solidFill>
                            <a:srgbClr val="134679"/>
                          </a:solidFill>
                          <a:effectLst/>
                          <a:latin typeface="Arial" panose="020B0604020202020204" pitchFamily="34" charset="0"/>
                          <a:ea typeface="Times New Roman"/>
                          <a:cs typeface="Arial" panose="020B0604020202020204" pitchFamily="34" charset="0"/>
                        </a:rPr>
                      </a:br>
                      <a:r>
                        <a:rPr lang="en-AU" sz="1600" baseline="0" dirty="0">
                          <a:solidFill>
                            <a:srgbClr val="134679"/>
                          </a:solidFill>
                          <a:effectLst/>
                          <a:latin typeface="Arial" panose="020B0604020202020204" pitchFamily="34" charset="0"/>
                          <a:ea typeface="Times New Roman"/>
                          <a:cs typeface="Arial" panose="020B0604020202020204" pitchFamily="34" charset="0"/>
                        </a:rPr>
                        <a:t> than twice a week?	   Yes</a:t>
                      </a:r>
                      <a:r>
                        <a:rPr lang="en-AU" sz="1800" b="1" baseline="0" dirty="0">
                          <a:solidFill>
                            <a:srgbClr val="134679"/>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rgbClr val="134679"/>
                          </a:solidFill>
                          <a:effectLst/>
                          <a:latin typeface="Arial" panose="020B0604020202020204" pitchFamily="34" charset="0"/>
                          <a:ea typeface="Times New Roman"/>
                          <a:cs typeface="Arial" panose="020B0604020202020204" pitchFamily="34" charset="0"/>
                        </a:rPr>
                        <a:t> No</a:t>
                      </a:r>
                      <a:r>
                        <a:rPr lang="en-AU" sz="1800" b="1" baseline="0" dirty="0">
                          <a:solidFill>
                            <a:srgbClr val="134679"/>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rowSpan="4">
                  <a:txBody>
                    <a:bodyPr/>
                    <a:lstStyle/>
                    <a:p>
                      <a:pPr marL="36195" algn="ctr">
                        <a:spcAft>
                          <a:spcPts val="0"/>
                        </a:spcAft>
                      </a:pPr>
                      <a:r>
                        <a:rPr lang="en-AU" sz="1600" dirty="0">
                          <a:solidFill>
                            <a:srgbClr val="134679"/>
                          </a:solidFill>
                          <a:effectLst/>
                          <a:latin typeface="Arial" panose="020B0604020202020204" pitchFamily="34" charset="0"/>
                          <a:ea typeface="Times New Roman"/>
                          <a:cs typeface="Arial" panose="020B0604020202020204" pitchFamily="34" charset="0"/>
                        </a:rPr>
                        <a:t>None</a:t>
                      </a:r>
                      <a:r>
                        <a:rPr lang="en-AU" sz="1600" baseline="0" dirty="0">
                          <a:solidFill>
                            <a:srgbClr val="134679"/>
                          </a:solidFill>
                          <a:effectLst/>
                          <a:latin typeface="Arial" panose="020B0604020202020204" pitchFamily="34" charset="0"/>
                          <a:ea typeface="Times New Roman"/>
                          <a:cs typeface="Arial" panose="020B0604020202020204" pitchFamily="34" charset="0"/>
                        </a:rPr>
                        <a:t> of these</a:t>
                      </a: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a:noFill/>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indent="0" algn="ctr">
                        <a:spcBef>
                          <a:spcPts val="600"/>
                        </a:spcBef>
                        <a:buFont typeface="Arial" panose="020B0604020202020204" pitchFamily="34" charset="0"/>
                        <a:buNone/>
                      </a:pPr>
                      <a:r>
                        <a:rPr lang="en-AU" sz="1600" dirty="0">
                          <a:solidFill>
                            <a:srgbClr val="134679"/>
                          </a:solidFill>
                          <a:latin typeface="Arial" panose="020B0604020202020204" pitchFamily="34" charset="0"/>
                          <a:cs typeface="Arial" panose="020B0604020202020204" pitchFamily="34" charset="0"/>
                        </a:rPr>
                        <a:t>1-2</a:t>
                      </a:r>
                      <a:r>
                        <a:rPr lang="en-AU" sz="1600" baseline="0" dirty="0">
                          <a:solidFill>
                            <a:srgbClr val="134679"/>
                          </a:solidFill>
                          <a:latin typeface="Arial" panose="020B0604020202020204" pitchFamily="34" charset="0"/>
                          <a:cs typeface="Arial" panose="020B0604020202020204" pitchFamily="34" charset="0"/>
                        </a:rPr>
                        <a:t> of </a:t>
                      </a:r>
                      <a:br>
                        <a:rPr lang="en-AU" sz="1600" baseline="0" dirty="0">
                          <a:solidFill>
                            <a:srgbClr val="134679"/>
                          </a:solidFill>
                          <a:latin typeface="Arial" panose="020B0604020202020204" pitchFamily="34" charset="0"/>
                          <a:cs typeface="Arial" panose="020B0604020202020204" pitchFamily="34" charset="0"/>
                        </a:rPr>
                      </a:br>
                      <a:r>
                        <a:rPr lang="en-AU" sz="1600" baseline="0" dirty="0">
                          <a:solidFill>
                            <a:srgbClr val="134679"/>
                          </a:solidFill>
                          <a:latin typeface="Arial" panose="020B0604020202020204" pitchFamily="34" charset="0"/>
                          <a:cs typeface="Arial" panose="020B0604020202020204" pitchFamily="34" charset="0"/>
                        </a:rPr>
                        <a:t>these</a:t>
                      </a:r>
                      <a:endParaRPr lang="en-AU" sz="1600" dirty="0">
                        <a:solidFill>
                          <a:srgbClr val="134679"/>
                        </a:solidFill>
                        <a:latin typeface="Arial" panose="020B0604020202020204" pitchFamily="34" charset="0"/>
                        <a:cs typeface="Arial" panose="020B0604020202020204" pitchFamily="34" charset="0"/>
                      </a:endParaRPr>
                    </a:p>
                  </a:txBody>
                  <a:tcPr anchor="ctr">
                    <a:lnL>
                      <a:noFill/>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indent="0" algn="ctr">
                        <a:spcBef>
                          <a:spcPts val="600"/>
                        </a:spcBef>
                        <a:buFont typeface="Arial" panose="020B0604020202020204" pitchFamily="34" charset="0"/>
                        <a:buNone/>
                      </a:pPr>
                      <a:r>
                        <a:rPr lang="en-AU" sz="1600" dirty="0">
                          <a:solidFill>
                            <a:srgbClr val="134679"/>
                          </a:solidFill>
                          <a:latin typeface="Arial" panose="020B0604020202020204" pitchFamily="34" charset="0"/>
                          <a:cs typeface="Arial" panose="020B0604020202020204" pitchFamily="34" charset="0"/>
                        </a:rPr>
                        <a:t>3-4</a:t>
                      </a:r>
                      <a:r>
                        <a:rPr lang="en-AU" sz="1600" baseline="0" dirty="0">
                          <a:solidFill>
                            <a:srgbClr val="134679"/>
                          </a:solidFill>
                          <a:latin typeface="Arial" panose="020B0604020202020204" pitchFamily="34" charset="0"/>
                          <a:cs typeface="Arial" panose="020B0604020202020204" pitchFamily="34" charset="0"/>
                        </a:rPr>
                        <a:t> of </a:t>
                      </a:r>
                      <a:br>
                        <a:rPr lang="en-AU" sz="1600" baseline="0" dirty="0">
                          <a:solidFill>
                            <a:srgbClr val="134679"/>
                          </a:solidFill>
                          <a:latin typeface="Arial" panose="020B0604020202020204" pitchFamily="34" charset="0"/>
                          <a:cs typeface="Arial" panose="020B0604020202020204" pitchFamily="34" charset="0"/>
                        </a:rPr>
                      </a:br>
                      <a:r>
                        <a:rPr lang="en-AU" sz="1600" baseline="0" dirty="0">
                          <a:solidFill>
                            <a:srgbClr val="134679"/>
                          </a:solidFill>
                          <a:latin typeface="Arial" panose="020B0604020202020204" pitchFamily="34" charset="0"/>
                          <a:cs typeface="Arial" panose="020B0604020202020204" pitchFamily="34" charset="0"/>
                        </a:rPr>
                        <a:t>these</a:t>
                      </a:r>
                      <a:endParaRPr lang="en-AU" sz="1600" dirty="0">
                        <a:solidFill>
                          <a:srgbClr val="134679"/>
                        </a:solidFill>
                        <a:latin typeface="Arial" panose="020B0604020202020204" pitchFamily="34" charset="0"/>
                        <a:cs typeface="Arial" panose="020B0604020202020204" pitchFamily="34" charset="0"/>
                      </a:endParaRPr>
                    </a:p>
                  </a:txBody>
                  <a:tcPr anchor="ctr">
                    <a:lnL>
                      <a:noFill/>
                    </a:lnL>
                    <a:lnR w="6350" cap="flat" cmpd="sng" algn="ctr">
                      <a:solidFill>
                        <a:srgbClr val="F79646"/>
                      </a:solidFill>
                      <a:prstDash val="solid"/>
                      <a:round/>
                      <a:headEnd type="none" w="med" len="med"/>
                      <a:tailEnd type="none" w="med" len="med"/>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0">
                <a:tc>
                  <a:txBody>
                    <a:bodyPr/>
                    <a:lstStyle/>
                    <a:p>
                      <a:pPr marL="174625" marR="0" indent="-1397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843463" algn="r"/>
                        </a:tabLst>
                        <a:defRPr/>
                      </a:pPr>
                      <a:r>
                        <a:rPr lang="en-AU" sz="1600" dirty="0">
                          <a:solidFill>
                            <a:srgbClr val="134679"/>
                          </a:solidFill>
                          <a:effectLst/>
                          <a:latin typeface="Arial" panose="020B0604020202020204" pitchFamily="34" charset="0"/>
                          <a:ea typeface="Times New Roman"/>
                          <a:cs typeface="Arial" panose="020B0604020202020204" pitchFamily="34" charset="0"/>
                        </a:rPr>
                        <a:t>Any night waking due</a:t>
                      </a:r>
                      <a:r>
                        <a:rPr lang="en-AU" sz="1600" baseline="0" dirty="0">
                          <a:solidFill>
                            <a:srgbClr val="134679"/>
                          </a:solidFill>
                          <a:effectLst/>
                          <a:latin typeface="Arial" panose="020B0604020202020204" pitchFamily="34" charset="0"/>
                          <a:ea typeface="Times New Roman"/>
                          <a:cs typeface="Arial" panose="020B0604020202020204" pitchFamily="34" charset="0"/>
                        </a:rPr>
                        <a:t> to asthma? 	Yes</a:t>
                      </a:r>
                      <a:r>
                        <a:rPr kumimoji="0" lang="en-AU" sz="1800" b="1" i="0" u="none" strike="noStrike" kern="1200" cap="none" spc="0" normalizeH="0" baseline="0" noProof="0" dirty="0">
                          <a:ln>
                            <a:noFill/>
                          </a:ln>
                          <a:solidFill>
                            <a:srgbClr val="134679"/>
                          </a:solidFill>
                          <a:effectLst/>
                          <a:uLnTx/>
                          <a:uFillTx/>
                          <a:latin typeface="Arial" panose="020B0604020202020204" pitchFamily="34" charset="0"/>
                          <a:ea typeface="Times New Roman"/>
                          <a:cs typeface="Arial" panose="020B0604020202020204" pitchFamily="34" charset="0"/>
                          <a:sym typeface="Wingdings"/>
                        </a:rPr>
                        <a:t></a:t>
                      </a:r>
                      <a:r>
                        <a:rPr lang="en-AU" sz="1600" baseline="0" dirty="0">
                          <a:solidFill>
                            <a:srgbClr val="134679"/>
                          </a:solidFill>
                          <a:effectLst/>
                          <a:latin typeface="Arial" panose="020B0604020202020204" pitchFamily="34" charset="0"/>
                          <a:ea typeface="Times New Roman"/>
                          <a:cs typeface="Arial" panose="020B0604020202020204" pitchFamily="34" charset="0"/>
                        </a:rPr>
                        <a:t> No</a:t>
                      </a:r>
                      <a:r>
                        <a:rPr kumimoji="0" lang="en-AU" sz="1800" b="1" i="0" u="none" strike="noStrike" kern="1200" cap="none" spc="0" normalizeH="0" baseline="0" noProof="0" dirty="0">
                          <a:ln>
                            <a:noFill/>
                          </a:ln>
                          <a:solidFill>
                            <a:srgbClr val="134679"/>
                          </a:solidFill>
                          <a:effectLst/>
                          <a:uLnTx/>
                          <a:uFillTx/>
                          <a:latin typeface="Arial" panose="020B0604020202020204" pitchFamily="34" charset="0"/>
                          <a:ea typeface="Times New Roman"/>
                          <a:cs typeface="Arial" panose="020B0604020202020204" pitchFamily="34" charset="0"/>
                          <a:sym typeface="Wingdings"/>
                        </a:rPr>
                        <a:t></a:t>
                      </a:r>
                      <a:endParaRPr lang="en-AU" sz="1600" b="1"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3"/>
                  </a:ext>
                </a:extLst>
              </a:tr>
              <a:tr h="0">
                <a:tc>
                  <a:txBody>
                    <a:bodyPr/>
                    <a:lstStyle/>
                    <a:p>
                      <a:pPr marL="174625" indent="-139700">
                        <a:spcAft>
                          <a:spcPts val="0"/>
                        </a:spcAft>
                        <a:buFont typeface="Arial" panose="020B0604020202020204" pitchFamily="34" charset="0"/>
                        <a:buChar char="•"/>
                        <a:tabLst>
                          <a:tab pos="4843463" algn="r"/>
                        </a:tabLst>
                      </a:pPr>
                      <a:r>
                        <a:rPr lang="en-AU" sz="1600" dirty="0">
                          <a:solidFill>
                            <a:srgbClr val="134679"/>
                          </a:solidFill>
                          <a:effectLst/>
                          <a:latin typeface="Arial" panose="020B0604020202020204" pitchFamily="34" charset="0"/>
                          <a:ea typeface="Times New Roman"/>
                          <a:cs typeface="Arial" panose="020B0604020202020204" pitchFamily="34" charset="0"/>
                        </a:rPr>
                        <a:t>Reliever needed for symptoms* </a:t>
                      </a:r>
                      <a:r>
                        <a:rPr lang="en-AU" sz="1600" baseline="0" dirty="0">
                          <a:solidFill>
                            <a:srgbClr val="134679"/>
                          </a:solidFill>
                          <a:effectLst/>
                          <a:latin typeface="Arial" panose="020B0604020202020204" pitchFamily="34" charset="0"/>
                          <a:ea typeface="Times New Roman"/>
                          <a:cs typeface="Arial" panose="020B0604020202020204" pitchFamily="34" charset="0"/>
                        </a:rPr>
                        <a:t> </a:t>
                      </a:r>
                      <a:br>
                        <a:rPr lang="en-AU" sz="1600" baseline="0" dirty="0">
                          <a:solidFill>
                            <a:srgbClr val="134679"/>
                          </a:solidFill>
                          <a:effectLst/>
                          <a:latin typeface="Arial" panose="020B0604020202020204" pitchFamily="34" charset="0"/>
                          <a:ea typeface="Times New Roman"/>
                          <a:cs typeface="Arial" panose="020B0604020202020204" pitchFamily="34" charset="0"/>
                        </a:rPr>
                      </a:br>
                      <a:r>
                        <a:rPr lang="en-AU" sz="1600" baseline="0" dirty="0">
                          <a:solidFill>
                            <a:srgbClr val="134679"/>
                          </a:solidFill>
                          <a:effectLst/>
                          <a:latin typeface="Arial" panose="020B0604020202020204" pitchFamily="34" charset="0"/>
                          <a:ea typeface="Times New Roman"/>
                          <a:cs typeface="Arial" panose="020B0604020202020204" pitchFamily="34" charset="0"/>
                        </a:rPr>
                        <a:t>more than twice a week? 	Yes</a:t>
                      </a:r>
                      <a:r>
                        <a:rPr lang="en-AU" sz="1800" b="1" baseline="0" dirty="0">
                          <a:solidFill>
                            <a:srgbClr val="134679"/>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rgbClr val="134679"/>
                          </a:solidFill>
                          <a:effectLst/>
                          <a:latin typeface="Arial" panose="020B0604020202020204" pitchFamily="34" charset="0"/>
                          <a:ea typeface="Times New Roman"/>
                          <a:cs typeface="Arial" panose="020B0604020202020204" pitchFamily="34" charset="0"/>
                        </a:rPr>
                        <a:t> No</a:t>
                      </a:r>
                      <a:r>
                        <a:rPr lang="en-AU" sz="1800" b="1" baseline="0" dirty="0">
                          <a:solidFill>
                            <a:srgbClr val="134679"/>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nchor="ctr">
                    <a:lnL w="6350" cap="flat" cmpd="sng" algn="ctr">
                      <a:solidFill>
                        <a:srgbClr val="F7964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4"/>
                  </a:ext>
                </a:extLst>
              </a:tr>
              <a:tr h="504000">
                <a:tc>
                  <a:txBody>
                    <a:bodyPr/>
                    <a:lstStyle/>
                    <a:p>
                      <a:pPr marL="174625" indent="-139700">
                        <a:spcAft>
                          <a:spcPts val="0"/>
                        </a:spcAft>
                        <a:buFont typeface="Arial" panose="020B0604020202020204" pitchFamily="34" charset="0"/>
                        <a:buChar char="•"/>
                        <a:tabLst>
                          <a:tab pos="4843463" algn="r"/>
                        </a:tabLst>
                      </a:pPr>
                      <a:r>
                        <a:rPr lang="en-AU" sz="1600" dirty="0">
                          <a:solidFill>
                            <a:srgbClr val="134679"/>
                          </a:solidFill>
                          <a:effectLst/>
                          <a:latin typeface="Arial" panose="020B0604020202020204" pitchFamily="34" charset="0"/>
                          <a:ea typeface="Times New Roman"/>
                          <a:cs typeface="Arial" panose="020B0604020202020204" pitchFamily="34" charset="0"/>
                        </a:rPr>
                        <a:t>Any activity limitation due to asthma? </a:t>
                      </a:r>
                      <a:r>
                        <a:rPr lang="en-AU" sz="1600" baseline="0" dirty="0">
                          <a:solidFill>
                            <a:srgbClr val="134679"/>
                          </a:solidFill>
                          <a:effectLst/>
                          <a:latin typeface="Arial" panose="020B0604020202020204" pitchFamily="34" charset="0"/>
                          <a:ea typeface="Times New Roman"/>
                          <a:cs typeface="Arial" panose="020B0604020202020204" pitchFamily="34" charset="0"/>
                        </a:rPr>
                        <a:t>	Yes</a:t>
                      </a:r>
                      <a:r>
                        <a:rPr lang="en-AU" sz="1800" b="1" baseline="0" dirty="0">
                          <a:solidFill>
                            <a:srgbClr val="134679"/>
                          </a:solidFill>
                          <a:effectLst/>
                          <a:latin typeface="Arial" panose="020B0604020202020204" pitchFamily="34" charset="0"/>
                          <a:ea typeface="Times New Roman"/>
                          <a:cs typeface="Arial" panose="020B0604020202020204" pitchFamily="34" charset="0"/>
                          <a:sym typeface="Wingdings"/>
                        </a:rPr>
                        <a:t></a:t>
                      </a:r>
                      <a:r>
                        <a:rPr lang="en-AU" sz="1600" baseline="0" dirty="0">
                          <a:solidFill>
                            <a:srgbClr val="134679"/>
                          </a:solidFill>
                          <a:effectLst/>
                          <a:latin typeface="Arial" panose="020B0604020202020204" pitchFamily="34" charset="0"/>
                          <a:ea typeface="Times New Roman"/>
                          <a:cs typeface="Arial" panose="020B0604020202020204" pitchFamily="34" charset="0"/>
                        </a:rPr>
                        <a:t> No</a:t>
                      </a:r>
                      <a:r>
                        <a:rPr lang="en-AU" sz="1800" b="1" baseline="0" dirty="0">
                          <a:solidFill>
                            <a:srgbClr val="134679"/>
                          </a:solidFill>
                          <a:effectLst/>
                          <a:latin typeface="Arial" panose="020B0604020202020204" pitchFamily="34" charset="0"/>
                          <a:ea typeface="Times New Roman"/>
                          <a:cs typeface="Arial" panose="020B0604020202020204" pitchFamily="34" charset="0"/>
                          <a:sym typeface="Wingdings"/>
                        </a:rPr>
                        <a:t></a:t>
                      </a:r>
                      <a:endParaRPr lang="en-AU" sz="1600" b="1" baseline="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lnL w="6350" cap="flat" cmpd="sng" algn="ctr">
                      <a:solidFill>
                        <a:srgbClr val="F79646"/>
                      </a:solidFill>
                      <a:prstDash val="solid"/>
                      <a:round/>
                      <a:headEnd type="none" w="med" len="med"/>
                      <a:tailEnd type="none" w="med" len="med"/>
                    </a:lnL>
                    <a:lnR>
                      <a:noFill/>
                    </a:lnR>
                    <a:lnT w="9525" cap="flat" cmpd="sng" algn="ctr">
                      <a:noFill/>
                      <a:prstDash val="solid"/>
                    </a:lnT>
                    <a:lnB w="6350" cap="flat" cmpd="sng" algn="ctr">
                      <a:solidFill>
                        <a:srgbClr val="F79646"/>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36195" algn="ctr">
                        <a:spcAft>
                          <a:spcPts val="0"/>
                        </a:spcAft>
                      </a:pPr>
                      <a:endParaRPr lang="en-AU" sz="1600" dirty="0">
                        <a:solidFill>
                          <a:srgbClr val="134679"/>
                        </a:solidFill>
                        <a:effectLst/>
                        <a:latin typeface="Arial" panose="020B0604020202020204" pitchFamily="34" charset="0"/>
                        <a:ea typeface="Times New Roman"/>
                        <a:cs typeface="Arial" panose="020B0604020202020204" pitchFamily="34" charset="0"/>
                      </a:endParaRPr>
                    </a:p>
                  </a:txBody>
                  <a:tcPr marL="17780" marR="36195" marT="36195" marB="17780"/>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tc vMerge="1">
                  <a:txBody>
                    <a:bodyPr/>
                    <a:lstStyle/>
                    <a:p>
                      <a:pPr marL="0" indent="0" algn="ctr">
                        <a:spcBef>
                          <a:spcPts val="600"/>
                        </a:spcBef>
                        <a:buFont typeface="Arial" panose="020B0604020202020204" pitchFamily="34" charset="0"/>
                        <a:buNone/>
                      </a:pPr>
                      <a:endParaRPr lang="en-AU" sz="1600" dirty="0">
                        <a:solidFill>
                          <a:srgbClr val="134679"/>
                        </a:solidFill>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bl>
          </a:graphicData>
        </a:graphic>
      </p:graphicFrame>
      <p:sp>
        <p:nvSpPr>
          <p:cNvPr id="4" name="Right Brace 3"/>
          <p:cNvSpPr/>
          <p:nvPr/>
        </p:nvSpPr>
        <p:spPr>
          <a:xfrm>
            <a:off x="6530293" y="2431592"/>
            <a:ext cx="216000" cy="1656000"/>
          </a:xfrm>
          <a:prstGeom prst="rightBrace">
            <a:avLst/>
          </a:prstGeom>
          <a:ln w="28575">
            <a:solidFill>
              <a:srgbClr val="F796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solidFill>
                <a:prstClr val="black"/>
              </a:solidFill>
            </a:endParaRPr>
          </a:p>
        </p:txBody>
      </p:sp>
      <p:sp>
        <p:nvSpPr>
          <p:cNvPr id="8" name="TextBox 7"/>
          <p:cNvSpPr txBox="1"/>
          <p:nvPr/>
        </p:nvSpPr>
        <p:spPr>
          <a:xfrm>
            <a:off x="1683654" y="6635664"/>
            <a:ext cx="2844800" cy="276999"/>
          </a:xfrm>
          <a:prstGeom prst="rect">
            <a:avLst/>
          </a:prstGeom>
          <a:noFill/>
        </p:spPr>
        <p:txBody>
          <a:bodyPr wrap="square" rtlCol="0">
            <a:spAutoFit/>
          </a:bodyPr>
          <a:lstStyle/>
          <a:p>
            <a:r>
              <a:rPr lang="en-AU" sz="1200" i="1" dirty="0">
                <a:solidFill>
                  <a:prstClr val="white"/>
                </a:solidFill>
              </a:rPr>
              <a:t>GINA 2015, Box 2-2A</a:t>
            </a:r>
          </a:p>
        </p:txBody>
      </p:sp>
      <p:sp>
        <p:nvSpPr>
          <p:cNvPr id="6" name="TextBox 5"/>
          <p:cNvSpPr txBox="1"/>
          <p:nvPr/>
        </p:nvSpPr>
        <p:spPr>
          <a:xfrm>
            <a:off x="6530298" y="1335313"/>
            <a:ext cx="3992562" cy="369332"/>
          </a:xfrm>
          <a:prstGeom prst="rect">
            <a:avLst/>
          </a:prstGeom>
          <a:noFill/>
        </p:spPr>
        <p:txBody>
          <a:bodyPr wrap="square" rtlCol="0">
            <a:spAutoFit/>
          </a:bodyPr>
          <a:lstStyle/>
          <a:p>
            <a:r>
              <a:rPr lang="en-AU" b="1" dirty="0">
                <a:solidFill>
                  <a:srgbClr val="134679"/>
                </a:solidFill>
                <a:cs typeface="Arial" panose="020B0604020202020204" pitchFamily="34" charset="0"/>
              </a:rPr>
              <a:t>Level of asthma symptom control</a:t>
            </a:r>
            <a:endParaRPr lang="en-AU" dirty="0">
              <a:solidFill>
                <a:prstClr val="black"/>
              </a:solidFill>
            </a:endParaRPr>
          </a:p>
        </p:txBody>
      </p:sp>
      <p:sp>
        <p:nvSpPr>
          <p:cNvPr id="10" name="TextBox 9"/>
          <p:cNvSpPr txBox="1"/>
          <p:nvPr/>
        </p:nvSpPr>
        <p:spPr>
          <a:xfrm>
            <a:off x="1930400" y="4528468"/>
            <a:ext cx="8142514" cy="307777"/>
          </a:xfrm>
          <a:prstGeom prst="rect">
            <a:avLst/>
          </a:prstGeom>
          <a:noFill/>
        </p:spPr>
        <p:txBody>
          <a:bodyPr wrap="square" rtlCol="0">
            <a:spAutoFit/>
          </a:bodyPr>
          <a:lstStyle/>
          <a:p>
            <a:r>
              <a:rPr lang="en-AU" sz="1400" dirty="0">
                <a:solidFill>
                  <a:srgbClr val="134679"/>
                </a:solidFill>
                <a:cs typeface="Arial" panose="020B0604020202020204" pitchFamily="34" charset="0"/>
              </a:rPr>
              <a:t>*Excludes reliever taken before exercise, because many people take this routinely</a:t>
            </a:r>
          </a:p>
        </p:txBody>
      </p:sp>
      <p:sp>
        <p:nvSpPr>
          <p:cNvPr id="11" name="TextBox 10"/>
          <p:cNvSpPr txBox="1"/>
          <p:nvPr/>
        </p:nvSpPr>
        <p:spPr>
          <a:xfrm>
            <a:off x="3004456" y="5138056"/>
            <a:ext cx="6110514" cy="923330"/>
          </a:xfrm>
          <a:prstGeom prst="rect">
            <a:avLst/>
          </a:prstGeom>
          <a:noFill/>
          <a:ln>
            <a:solidFill>
              <a:srgbClr val="F79646"/>
            </a:solidFill>
          </a:ln>
        </p:spPr>
        <p:txBody>
          <a:bodyPr wrap="square" rtlCol="0">
            <a:spAutoFit/>
          </a:bodyPr>
          <a:lstStyle/>
          <a:p>
            <a:pPr algn="ctr"/>
            <a:r>
              <a:rPr lang="en-US" dirty="0">
                <a:solidFill>
                  <a:srgbClr val="134679"/>
                </a:solidFill>
              </a:rPr>
              <a:t>This classification is the same as the GINA 2010-12 assessment of ‘current control’, except that lung function now appears only in the assessment of risk factors</a:t>
            </a:r>
            <a:endParaRPr lang="en-AU" dirty="0">
              <a:solidFill>
                <a:srgbClr val="134679"/>
              </a:solidFill>
            </a:endParaRPr>
          </a:p>
        </p:txBody>
      </p:sp>
    </p:spTree>
    <p:extLst>
      <p:ext uri="{BB962C8B-B14F-4D97-AF65-F5344CB8AC3E}">
        <p14:creationId xmlns:p14="http://schemas.microsoft.com/office/powerpoint/2010/main" val="164683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There is component of asthma</a:t>
            </a:r>
          </a:p>
          <a:p>
            <a:r>
              <a:rPr lang="en-US" dirty="0"/>
              <a:t>It is exacerbation of asthma</a:t>
            </a:r>
          </a:p>
          <a:p>
            <a:r>
              <a:rPr lang="en-US" dirty="0"/>
              <a:t>A lot of comorbidities </a:t>
            </a:r>
          </a:p>
        </p:txBody>
      </p:sp>
    </p:spTree>
    <p:extLst>
      <p:ext uri="{BB962C8B-B14F-4D97-AF65-F5344CB8AC3E}">
        <p14:creationId xmlns:p14="http://schemas.microsoft.com/office/powerpoint/2010/main" val="2270798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Smoking</a:t>
            </a:r>
          </a:p>
          <a:p>
            <a:r>
              <a:rPr lang="en-US" dirty="0"/>
              <a:t>Reflux</a:t>
            </a:r>
          </a:p>
          <a:p>
            <a:r>
              <a:rPr lang="en-US" dirty="0"/>
              <a:t>Sinusitis</a:t>
            </a:r>
          </a:p>
          <a:p>
            <a:r>
              <a:rPr lang="en-US" dirty="0"/>
              <a:t>Sleep apnea?</a:t>
            </a:r>
          </a:p>
        </p:txBody>
      </p:sp>
    </p:spTree>
    <p:extLst>
      <p:ext uri="{BB962C8B-B14F-4D97-AF65-F5344CB8AC3E}">
        <p14:creationId xmlns:p14="http://schemas.microsoft.com/office/powerpoint/2010/main" val="315770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Uncontrolled versus severe asthma</a:t>
            </a:r>
          </a:p>
        </p:txBody>
      </p:sp>
    </p:spTree>
    <p:extLst>
      <p:ext uri="{BB962C8B-B14F-4D97-AF65-F5344CB8AC3E}">
        <p14:creationId xmlns:p14="http://schemas.microsoft.com/office/powerpoint/2010/main" val="375993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2" descr="BOX 2-4 level 1.jpg"/>
          <p:cNvPicPr>
            <a:picLocks noChangeAspect="1"/>
          </p:cNvPicPr>
          <p:nvPr/>
        </p:nvPicPr>
        <p:blipFill>
          <a:blip r:embed="rId2" cstate="print">
            <a:extLst>
              <a:ext uri="{28A0092B-C50C-407E-A947-70E740481C1C}">
                <a14:useLocalDpi xmlns:a14="http://schemas.microsoft.com/office/drawing/2010/main" val="0"/>
              </a:ext>
            </a:extLst>
          </a:blip>
          <a:srcRect t="4903" r="2893" b="-616"/>
          <a:stretch>
            <a:fillRect/>
          </a:stretch>
        </p:blipFill>
        <p:spPr bwMode="auto">
          <a:xfrm>
            <a:off x="3179764" y="1187450"/>
            <a:ext cx="6048375"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AutoShape 1"/>
          <p:cNvSpPr>
            <a:spLocks/>
          </p:cNvSpPr>
          <p:nvPr/>
        </p:nvSpPr>
        <p:spPr bwMode="auto">
          <a:xfrm>
            <a:off x="1689100" y="6653214"/>
            <a:ext cx="8820150" cy="236537"/>
          </a:xfrm>
          <a:custGeom>
            <a:avLst/>
            <a:gdLst>
              <a:gd name="T0" fmla="*/ 0 w 21600"/>
              <a:gd name="T1" fmla="*/ 2147483647 h 20965"/>
              <a:gd name="T2" fmla="*/ 2147483647 w 21600"/>
              <a:gd name="T3" fmla="*/ 0 h 20965"/>
              <a:gd name="T4" fmla="*/ 2147483647 w 21600"/>
              <a:gd name="T5" fmla="*/ 0 h 20965"/>
              <a:gd name="T6" fmla="*/ 2147483647 w 21600"/>
              <a:gd name="T7" fmla="*/ 2147483647 h 20965"/>
              <a:gd name="T8" fmla="*/ 2147483647 w 21600"/>
              <a:gd name="T9" fmla="*/ 2147483647 h 20965"/>
              <a:gd name="T10" fmla="*/ 0 w 21600"/>
              <a:gd name="T11" fmla="*/ 2147483647 h 20965"/>
              <a:gd name="T12" fmla="*/ 0 w 21600"/>
              <a:gd name="T13" fmla="*/ 2147483647 h 20965"/>
              <a:gd name="T14" fmla="*/ 0 w 21600"/>
              <a:gd name="T15" fmla="*/ 2147483647 h 209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0965">
                <a:moveTo>
                  <a:pt x="0" y="3812"/>
                </a:moveTo>
                <a:cubicBezTo>
                  <a:pt x="0" y="1707"/>
                  <a:pt x="53" y="0"/>
                  <a:pt x="118" y="0"/>
                </a:cubicBezTo>
                <a:lnTo>
                  <a:pt x="21482" y="0"/>
                </a:lnTo>
                <a:cubicBezTo>
                  <a:pt x="21547" y="0"/>
                  <a:pt x="21600" y="1707"/>
                  <a:pt x="21600" y="3812"/>
                </a:cubicBezTo>
                <a:lnTo>
                  <a:pt x="21600" y="19059"/>
                </a:lnTo>
                <a:cubicBezTo>
                  <a:pt x="18000" y="21600"/>
                  <a:pt x="3600" y="21600"/>
                  <a:pt x="0" y="19059"/>
                </a:cubicBezTo>
                <a:lnTo>
                  <a:pt x="0" y="3812"/>
                </a:lnTo>
                <a:close/>
                <a:moveTo>
                  <a:pt x="0" y="3812"/>
                </a:moveTo>
              </a:path>
            </a:pathLst>
          </a:custGeom>
          <a:solidFill>
            <a:srgbClr val="134679"/>
          </a:solidFill>
          <a:ln>
            <a:noFill/>
          </a:ln>
          <a:extLst>
            <a:ext uri="{91240B29-F687-4F45-9708-019B960494DF}">
              <a14:hiddenLine xmlns:a14="http://schemas.microsoft.com/office/drawing/2010/main" w="25400" cap="flat">
                <a:solidFill>
                  <a:schemeClr val="tx1"/>
                </a:solidFill>
                <a:round/>
                <a:headEnd type="none" w="med" len="med"/>
                <a:tailEnd type="none" w="med" len="med"/>
              </a14:hiddenLine>
            </a:ext>
          </a:extLst>
        </p:spPr>
        <p:txBody>
          <a:bodyPr lIns="0" tIns="0" rIns="0" bIns="0"/>
          <a:lstStyle/>
          <a:p>
            <a:endParaRPr lang="en-AU">
              <a:solidFill>
                <a:prstClr val="black"/>
              </a:solidFill>
            </a:endParaRPr>
          </a:p>
        </p:txBody>
      </p:sp>
      <p:pic>
        <p:nvPicPr>
          <p:cNvPr id="60419"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9700"/>
            <a:ext cx="882015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420" name="Rectangle 3"/>
          <p:cNvSpPr>
            <a:spLocks/>
          </p:cNvSpPr>
          <p:nvPr/>
        </p:nvSpPr>
        <p:spPr bwMode="auto">
          <a:xfrm>
            <a:off x="8715376" y="6680200"/>
            <a:ext cx="1654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rPr>
              <a:t>© Global Initiative for Asthma</a:t>
            </a:r>
          </a:p>
        </p:txBody>
      </p:sp>
      <p:pic>
        <p:nvPicPr>
          <p:cNvPr id="60421"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5314" y="184151"/>
            <a:ext cx="968375"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422" name="Rectangle 5"/>
          <p:cNvSpPr>
            <a:spLocks/>
          </p:cNvSpPr>
          <p:nvPr/>
        </p:nvSpPr>
        <p:spPr bwMode="auto">
          <a:xfrm>
            <a:off x="1727200" y="6657976"/>
            <a:ext cx="2058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dirty="0">
                <a:solidFill>
                  <a:srgbClr val="FFFFFF"/>
                </a:solidFill>
                <a:latin typeface="Arial Italic" charset="0"/>
                <a:sym typeface="Arial Italic" charset="0"/>
              </a:rPr>
              <a:t>GINA 2015, Box 2-4 (1/5)</a:t>
            </a:r>
          </a:p>
        </p:txBody>
      </p:sp>
      <p:sp>
        <p:nvSpPr>
          <p:cNvPr id="60424" name="Rectangle 11"/>
          <p:cNvSpPr>
            <a:spLocks noGrp="1" noChangeArrowheads="1"/>
          </p:cNvSpPr>
          <p:nvPr>
            <p:ph type="title"/>
          </p:nvPr>
        </p:nvSpPr>
        <p:spPr bwMode="auto">
          <a:xfrm>
            <a:off x="1697039" y="250826"/>
            <a:ext cx="7597775" cy="134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40631" bIns="45720" numCol="1" anchor="t" anchorCtr="0" compatLnSpc="1">
            <a:prstTxWarp prst="textNoShape">
              <a:avLst/>
            </a:prstTxWarp>
            <a:normAutofit/>
          </a:bodyPr>
          <a:lstStyle/>
          <a:p>
            <a:pPr marL="222250"/>
            <a:r>
              <a:rPr lang="en-US" altLang="en-US">
                <a:ea typeface="ヒラギノ角ゴ ProN W3" charset="-128"/>
              </a:rPr>
              <a:t>How to distinguish between uncontrolled </a:t>
            </a:r>
            <a:br>
              <a:rPr lang="en-US" altLang="en-US">
                <a:ea typeface="ヒラギノ角ゴ ProN W3" charset="-128"/>
              </a:rPr>
            </a:br>
            <a:r>
              <a:rPr lang="en-US" altLang="en-US">
                <a:ea typeface="ヒラギノ角ゴ ProN W3" charset="-128"/>
              </a:rPr>
              <a:t>and severe asthma</a:t>
            </a:r>
          </a:p>
        </p:txBody>
      </p:sp>
      <p:sp>
        <p:nvSpPr>
          <p:cNvPr id="60425" name="Rectangle 12"/>
          <p:cNvSpPr>
            <a:spLocks/>
          </p:cNvSpPr>
          <p:nvPr/>
        </p:nvSpPr>
        <p:spPr bwMode="auto">
          <a:xfrm>
            <a:off x="3438525" y="1196976"/>
            <a:ext cx="2616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dirty="0">
                <a:solidFill>
                  <a:srgbClr val="FFFFFF"/>
                </a:solidFill>
                <a:latin typeface="Arial Bold" charset="0"/>
                <a:sym typeface="Arial Bold" charset="0"/>
              </a:rPr>
              <a:t>Watch patient using their </a:t>
            </a:r>
            <a:br>
              <a:rPr lang="en-US" altLang="en-US" sz="1300" dirty="0">
                <a:solidFill>
                  <a:srgbClr val="FFFFFF"/>
                </a:solidFill>
                <a:latin typeface="Arial Bold" charset="0"/>
                <a:sym typeface="Arial Bold" charset="0"/>
              </a:rPr>
            </a:br>
            <a:r>
              <a:rPr lang="en-US" altLang="en-US" sz="1300" dirty="0">
                <a:solidFill>
                  <a:srgbClr val="FFFFFF"/>
                </a:solidFill>
                <a:latin typeface="Arial Bold" charset="0"/>
                <a:sym typeface="Arial Bold" charset="0"/>
              </a:rPr>
              <a:t>inhaler. Discuss adherence </a:t>
            </a:r>
            <a:br>
              <a:rPr lang="en-US" altLang="en-US" sz="1300" dirty="0">
                <a:solidFill>
                  <a:srgbClr val="FFFFFF"/>
                </a:solidFill>
                <a:latin typeface="Arial Bold" charset="0"/>
                <a:sym typeface="Arial Bold" charset="0"/>
              </a:rPr>
            </a:br>
            <a:r>
              <a:rPr lang="en-US" altLang="en-US" sz="1300" dirty="0">
                <a:solidFill>
                  <a:srgbClr val="FFFFFF"/>
                </a:solidFill>
                <a:latin typeface="Arial Bold" charset="0"/>
                <a:sym typeface="Arial Bold" charset="0"/>
              </a:rPr>
              <a:t>and barriers to use</a:t>
            </a:r>
          </a:p>
        </p:txBody>
      </p:sp>
      <p:sp>
        <p:nvSpPr>
          <p:cNvPr id="60426" name="Rectangle 14"/>
          <p:cNvSpPr>
            <a:spLocks/>
          </p:cNvSpPr>
          <p:nvPr/>
        </p:nvSpPr>
        <p:spPr bwMode="auto">
          <a:xfrm>
            <a:off x="3432175" y="3429000"/>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Remove potential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risk factors. Assess and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manage comorbidities</a:t>
            </a:r>
          </a:p>
        </p:txBody>
      </p:sp>
      <p:sp>
        <p:nvSpPr>
          <p:cNvPr id="60427" name="Rectangle 15"/>
          <p:cNvSpPr>
            <a:spLocks/>
          </p:cNvSpPr>
          <p:nvPr/>
        </p:nvSpPr>
        <p:spPr bwMode="auto">
          <a:xfrm>
            <a:off x="3432175" y="4581526"/>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Consider treatment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step-up</a:t>
            </a:r>
          </a:p>
        </p:txBody>
      </p:sp>
      <p:sp>
        <p:nvSpPr>
          <p:cNvPr id="60428" name="Rectangle 16"/>
          <p:cNvSpPr>
            <a:spLocks/>
          </p:cNvSpPr>
          <p:nvPr/>
        </p:nvSpPr>
        <p:spPr bwMode="auto">
          <a:xfrm>
            <a:off x="3432175" y="5661025"/>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Refer to a specialist or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severe asthma clinic</a:t>
            </a:r>
          </a:p>
        </p:txBody>
      </p:sp>
      <p:sp>
        <p:nvSpPr>
          <p:cNvPr id="60429" name="Rectangle 17"/>
          <p:cNvSpPr>
            <a:spLocks/>
          </p:cNvSpPr>
          <p:nvPr/>
        </p:nvSpPr>
        <p:spPr bwMode="auto">
          <a:xfrm>
            <a:off x="6197600" y="1196976"/>
            <a:ext cx="2984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Compare inhaler technique with a device-specific checklist, and correct errors; </a:t>
            </a:r>
            <a:br>
              <a:rPr lang="en-US" altLang="en-US" sz="1100">
                <a:solidFill>
                  <a:srgbClr val="134679"/>
                </a:solidFill>
              </a:rPr>
            </a:br>
            <a:r>
              <a:rPr lang="en-US" altLang="en-US" sz="1100">
                <a:solidFill>
                  <a:srgbClr val="134679"/>
                </a:solidFill>
              </a:rPr>
              <a:t>recheck frequently. Have an empathic discussion about barriers to adherence.</a:t>
            </a:r>
          </a:p>
        </p:txBody>
      </p:sp>
      <p:sp>
        <p:nvSpPr>
          <p:cNvPr id="14" name="TextBox 13">
            <a:extLst>
              <a:ext uri="{FF2B5EF4-FFF2-40B4-BE49-F238E27FC236}">
                <a16:creationId xmlns="" xmlns:a16="http://schemas.microsoft.com/office/drawing/2014/main" id="{9F7A82FC-9CB0-4551-81EF-D248E1A3B56D}"/>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3531427278"/>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31" descr="BOX 2-4 level 2.jpg"/>
          <p:cNvPicPr>
            <a:picLocks noChangeAspect="1"/>
          </p:cNvPicPr>
          <p:nvPr/>
        </p:nvPicPr>
        <p:blipFill>
          <a:blip r:embed="rId2" cstate="print">
            <a:extLst>
              <a:ext uri="{28A0092B-C50C-407E-A947-70E740481C1C}">
                <a14:useLocalDpi xmlns:a14="http://schemas.microsoft.com/office/drawing/2010/main" val="0"/>
              </a:ext>
            </a:extLst>
          </a:blip>
          <a:srcRect t="4897" r="2893" b="-4897"/>
          <a:stretch>
            <a:fillRect/>
          </a:stretch>
        </p:blipFill>
        <p:spPr bwMode="auto">
          <a:xfrm>
            <a:off x="3179764" y="1187451"/>
            <a:ext cx="6048375" cy="589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AutoShape 1"/>
          <p:cNvSpPr>
            <a:spLocks/>
          </p:cNvSpPr>
          <p:nvPr/>
        </p:nvSpPr>
        <p:spPr bwMode="auto">
          <a:xfrm>
            <a:off x="1689100" y="6653214"/>
            <a:ext cx="8820150" cy="236537"/>
          </a:xfrm>
          <a:custGeom>
            <a:avLst/>
            <a:gdLst>
              <a:gd name="T0" fmla="*/ 0 w 21600"/>
              <a:gd name="T1" fmla="*/ 2147483647 h 20965"/>
              <a:gd name="T2" fmla="*/ 2147483647 w 21600"/>
              <a:gd name="T3" fmla="*/ 0 h 20965"/>
              <a:gd name="T4" fmla="*/ 2147483647 w 21600"/>
              <a:gd name="T5" fmla="*/ 0 h 20965"/>
              <a:gd name="T6" fmla="*/ 2147483647 w 21600"/>
              <a:gd name="T7" fmla="*/ 2147483647 h 20965"/>
              <a:gd name="T8" fmla="*/ 2147483647 w 21600"/>
              <a:gd name="T9" fmla="*/ 2147483647 h 20965"/>
              <a:gd name="T10" fmla="*/ 0 w 21600"/>
              <a:gd name="T11" fmla="*/ 2147483647 h 20965"/>
              <a:gd name="T12" fmla="*/ 0 w 21600"/>
              <a:gd name="T13" fmla="*/ 2147483647 h 20965"/>
              <a:gd name="T14" fmla="*/ 0 w 21600"/>
              <a:gd name="T15" fmla="*/ 2147483647 h 209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0965">
                <a:moveTo>
                  <a:pt x="0" y="3812"/>
                </a:moveTo>
                <a:cubicBezTo>
                  <a:pt x="0" y="1707"/>
                  <a:pt x="53" y="0"/>
                  <a:pt x="118" y="0"/>
                </a:cubicBezTo>
                <a:lnTo>
                  <a:pt x="21482" y="0"/>
                </a:lnTo>
                <a:cubicBezTo>
                  <a:pt x="21547" y="0"/>
                  <a:pt x="21600" y="1707"/>
                  <a:pt x="21600" y="3812"/>
                </a:cubicBezTo>
                <a:lnTo>
                  <a:pt x="21600" y="19059"/>
                </a:lnTo>
                <a:cubicBezTo>
                  <a:pt x="18000" y="21600"/>
                  <a:pt x="3600" y="21600"/>
                  <a:pt x="0" y="19059"/>
                </a:cubicBezTo>
                <a:lnTo>
                  <a:pt x="0" y="3812"/>
                </a:lnTo>
                <a:close/>
                <a:moveTo>
                  <a:pt x="0" y="3812"/>
                </a:moveTo>
              </a:path>
            </a:pathLst>
          </a:custGeom>
          <a:solidFill>
            <a:srgbClr val="134679"/>
          </a:solidFill>
          <a:ln>
            <a:noFill/>
          </a:ln>
          <a:extLst>
            <a:ext uri="{91240B29-F687-4F45-9708-019B960494DF}">
              <a14:hiddenLine xmlns:a14="http://schemas.microsoft.com/office/drawing/2010/main" w="25400" cap="flat">
                <a:solidFill>
                  <a:schemeClr val="tx1"/>
                </a:solidFill>
                <a:round/>
                <a:headEnd type="none" w="med" len="med"/>
                <a:tailEnd type="none" w="med" len="med"/>
              </a14:hiddenLine>
            </a:ext>
          </a:extLst>
        </p:spPr>
        <p:txBody>
          <a:bodyPr lIns="0" tIns="0" rIns="0" bIns="0"/>
          <a:lstStyle/>
          <a:p>
            <a:endParaRPr lang="en-AU">
              <a:solidFill>
                <a:prstClr val="black"/>
              </a:solidFill>
            </a:endParaRPr>
          </a:p>
        </p:txBody>
      </p:sp>
      <p:pic>
        <p:nvPicPr>
          <p:cNvPr id="61443"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9700"/>
            <a:ext cx="882015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444" name="Rectangle 3"/>
          <p:cNvSpPr>
            <a:spLocks/>
          </p:cNvSpPr>
          <p:nvPr/>
        </p:nvSpPr>
        <p:spPr bwMode="auto">
          <a:xfrm>
            <a:off x="8715376" y="6680200"/>
            <a:ext cx="1654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rPr>
              <a:t>© Global Initiative for Asthma</a:t>
            </a:r>
          </a:p>
        </p:txBody>
      </p:sp>
      <p:pic>
        <p:nvPicPr>
          <p:cNvPr id="61445"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5314" y="184151"/>
            <a:ext cx="968375"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446" name="Rectangle 5"/>
          <p:cNvSpPr>
            <a:spLocks/>
          </p:cNvSpPr>
          <p:nvPr/>
        </p:nvSpPr>
        <p:spPr bwMode="auto">
          <a:xfrm>
            <a:off x="1727200" y="6657976"/>
            <a:ext cx="2058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dirty="0">
                <a:solidFill>
                  <a:srgbClr val="FFFFFF"/>
                </a:solidFill>
                <a:latin typeface="Arial Italic" charset="0"/>
                <a:sym typeface="Arial Italic" charset="0"/>
              </a:rPr>
              <a:t>GINA 2015, Box 2-4 (2/5)</a:t>
            </a:r>
          </a:p>
        </p:txBody>
      </p:sp>
      <p:sp>
        <p:nvSpPr>
          <p:cNvPr id="61448" name="Rectangle 11"/>
          <p:cNvSpPr>
            <a:spLocks noGrp="1" noChangeArrowheads="1"/>
          </p:cNvSpPr>
          <p:nvPr>
            <p:ph type="title"/>
          </p:nvPr>
        </p:nvSpPr>
        <p:spPr bwMode="auto">
          <a:xfrm>
            <a:off x="1697039" y="250826"/>
            <a:ext cx="7597775" cy="134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40631" bIns="45720" numCol="1" anchor="t" anchorCtr="0" compatLnSpc="1">
            <a:prstTxWarp prst="textNoShape">
              <a:avLst/>
            </a:prstTxWarp>
            <a:normAutofit/>
          </a:bodyPr>
          <a:lstStyle/>
          <a:p>
            <a:pPr marL="222250"/>
            <a:r>
              <a:rPr lang="en-US" altLang="en-US">
                <a:ea typeface="ヒラギノ角ゴ ProN W3" charset="-128"/>
              </a:rPr>
              <a:t>How to distinguish between uncontrolled </a:t>
            </a:r>
            <a:br>
              <a:rPr lang="en-US" altLang="en-US">
                <a:ea typeface="ヒラギノ角ゴ ProN W3" charset="-128"/>
              </a:rPr>
            </a:br>
            <a:r>
              <a:rPr lang="en-US" altLang="en-US">
                <a:ea typeface="ヒラギノ角ゴ ProN W3" charset="-128"/>
              </a:rPr>
              <a:t>and severe asthma</a:t>
            </a:r>
          </a:p>
        </p:txBody>
      </p:sp>
      <p:sp>
        <p:nvSpPr>
          <p:cNvPr id="61449" name="Rectangle 12"/>
          <p:cNvSpPr>
            <a:spLocks/>
          </p:cNvSpPr>
          <p:nvPr/>
        </p:nvSpPr>
        <p:spPr bwMode="auto">
          <a:xfrm>
            <a:off x="3438525" y="1196976"/>
            <a:ext cx="2616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Watch patient using their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inhaler. Discuss adherence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and barriers to use</a:t>
            </a:r>
          </a:p>
        </p:txBody>
      </p:sp>
      <p:sp>
        <p:nvSpPr>
          <p:cNvPr id="61450" name="Rectangle 13"/>
          <p:cNvSpPr>
            <a:spLocks/>
          </p:cNvSpPr>
          <p:nvPr/>
        </p:nvSpPr>
        <p:spPr bwMode="auto">
          <a:xfrm>
            <a:off x="3432175" y="2349501"/>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Confirm the diagnosis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of asthma</a:t>
            </a:r>
          </a:p>
        </p:txBody>
      </p:sp>
      <p:sp>
        <p:nvSpPr>
          <p:cNvPr id="61451" name="Rectangle 16"/>
          <p:cNvSpPr>
            <a:spLocks/>
          </p:cNvSpPr>
          <p:nvPr/>
        </p:nvSpPr>
        <p:spPr bwMode="auto">
          <a:xfrm>
            <a:off x="3432175" y="5661025"/>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Refer to a specialist or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severe asthma clinic</a:t>
            </a:r>
          </a:p>
        </p:txBody>
      </p:sp>
      <p:sp>
        <p:nvSpPr>
          <p:cNvPr id="61452" name="Rectangle 17"/>
          <p:cNvSpPr>
            <a:spLocks/>
          </p:cNvSpPr>
          <p:nvPr/>
        </p:nvSpPr>
        <p:spPr bwMode="auto">
          <a:xfrm>
            <a:off x="6197600" y="1196976"/>
            <a:ext cx="2984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Compare inhaler technique with a device-specific checklist, and correct errors; </a:t>
            </a:r>
            <a:br>
              <a:rPr lang="en-US" altLang="en-US" sz="1100">
                <a:solidFill>
                  <a:srgbClr val="134679"/>
                </a:solidFill>
              </a:rPr>
            </a:br>
            <a:r>
              <a:rPr lang="en-US" altLang="en-US" sz="1100">
                <a:solidFill>
                  <a:srgbClr val="134679"/>
                </a:solidFill>
              </a:rPr>
              <a:t>recheck frequently. Have an empathic discussion about barriers to adherence.</a:t>
            </a:r>
          </a:p>
        </p:txBody>
      </p:sp>
      <p:sp>
        <p:nvSpPr>
          <p:cNvPr id="61453" name="Rectangle 18"/>
          <p:cNvSpPr>
            <a:spLocks/>
          </p:cNvSpPr>
          <p:nvPr/>
        </p:nvSpPr>
        <p:spPr bwMode="auto">
          <a:xfrm>
            <a:off x="6197600" y="2276475"/>
            <a:ext cx="28448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If lung function normal during symptoms, consider halving ICS dose and repeating </a:t>
            </a:r>
            <a:br>
              <a:rPr lang="en-US" altLang="en-US" sz="1100">
                <a:solidFill>
                  <a:srgbClr val="134679"/>
                </a:solidFill>
              </a:rPr>
            </a:br>
            <a:r>
              <a:rPr lang="en-US" altLang="en-US" sz="1100">
                <a:solidFill>
                  <a:srgbClr val="134679"/>
                </a:solidFill>
              </a:rPr>
              <a:t>lung function after 2–3 weeks.</a:t>
            </a:r>
          </a:p>
        </p:txBody>
      </p:sp>
      <p:sp>
        <p:nvSpPr>
          <p:cNvPr id="14" name="TextBox 13">
            <a:extLst>
              <a:ext uri="{FF2B5EF4-FFF2-40B4-BE49-F238E27FC236}">
                <a16:creationId xmlns="" xmlns:a16="http://schemas.microsoft.com/office/drawing/2014/main" id="{098E3AF9-3371-47F7-977C-959F9E2D81EA}"/>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3395037921"/>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30" descr="BOX 2-4 level 3.jpg"/>
          <p:cNvPicPr>
            <a:picLocks noChangeAspect="1"/>
          </p:cNvPicPr>
          <p:nvPr/>
        </p:nvPicPr>
        <p:blipFill>
          <a:blip r:embed="rId2" cstate="print">
            <a:extLst>
              <a:ext uri="{28A0092B-C50C-407E-A947-70E740481C1C}">
                <a14:useLocalDpi xmlns:a14="http://schemas.microsoft.com/office/drawing/2010/main" val="0"/>
              </a:ext>
            </a:extLst>
          </a:blip>
          <a:srcRect t="4286" r="2895" b="-4286"/>
          <a:stretch>
            <a:fillRect/>
          </a:stretch>
        </p:blipFill>
        <p:spPr bwMode="auto">
          <a:xfrm>
            <a:off x="3179764" y="1152526"/>
            <a:ext cx="6048375" cy="589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AutoShape 1"/>
          <p:cNvSpPr>
            <a:spLocks/>
          </p:cNvSpPr>
          <p:nvPr/>
        </p:nvSpPr>
        <p:spPr bwMode="auto">
          <a:xfrm>
            <a:off x="1689100" y="6653214"/>
            <a:ext cx="8820150" cy="236537"/>
          </a:xfrm>
          <a:custGeom>
            <a:avLst/>
            <a:gdLst>
              <a:gd name="T0" fmla="*/ 0 w 21600"/>
              <a:gd name="T1" fmla="*/ 2147483647 h 20965"/>
              <a:gd name="T2" fmla="*/ 2147483647 w 21600"/>
              <a:gd name="T3" fmla="*/ 0 h 20965"/>
              <a:gd name="T4" fmla="*/ 2147483647 w 21600"/>
              <a:gd name="T5" fmla="*/ 0 h 20965"/>
              <a:gd name="T6" fmla="*/ 2147483647 w 21600"/>
              <a:gd name="T7" fmla="*/ 2147483647 h 20965"/>
              <a:gd name="T8" fmla="*/ 2147483647 w 21600"/>
              <a:gd name="T9" fmla="*/ 2147483647 h 20965"/>
              <a:gd name="T10" fmla="*/ 0 w 21600"/>
              <a:gd name="T11" fmla="*/ 2147483647 h 20965"/>
              <a:gd name="T12" fmla="*/ 0 w 21600"/>
              <a:gd name="T13" fmla="*/ 2147483647 h 20965"/>
              <a:gd name="T14" fmla="*/ 0 w 21600"/>
              <a:gd name="T15" fmla="*/ 2147483647 h 209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0965">
                <a:moveTo>
                  <a:pt x="0" y="3812"/>
                </a:moveTo>
                <a:cubicBezTo>
                  <a:pt x="0" y="1707"/>
                  <a:pt x="53" y="0"/>
                  <a:pt x="118" y="0"/>
                </a:cubicBezTo>
                <a:lnTo>
                  <a:pt x="21482" y="0"/>
                </a:lnTo>
                <a:cubicBezTo>
                  <a:pt x="21547" y="0"/>
                  <a:pt x="21600" y="1707"/>
                  <a:pt x="21600" y="3812"/>
                </a:cubicBezTo>
                <a:lnTo>
                  <a:pt x="21600" y="19059"/>
                </a:lnTo>
                <a:cubicBezTo>
                  <a:pt x="18000" y="21600"/>
                  <a:pt x="3600" y="21600"/>
                  <a:pt x="0" y="19059"/>
                </a:cubicBezTo>
                <a:lnTo>
                  <a:pt x="0" y="3812"/>
                </a:lnTo>
                <a:close/>
                <a:moveTo>
                  <a:pt x="0" y="3812"/>
                </a:moveTo>
              </a:path>
            </a:pathLst>
          </a:custGeom>
          <a:solidFill>
            <a:srgbClr val="134679"/>
          </a:solidFill>
          <a:ln>
            <a:noFill/>
          </a:ln>
          <a:extLst>
            <a:ext uri="{91240B29-F687-4F45-9708-019B960494DF}">
              <a14:hiddenLine xmlns:a14="http://schemas.microsoft.com/office/drawing/2010/main" w="25400" cap="flat">
                <a:solidFill>
                  <a:schemeClr val="tx1"/>
                </a:solidFill>
                <a:round/>
                <a:headEnd type="none" w="med" len="med"/>
                <a:tailEnd type="none" w="med" len="med"/>
              </a14:hiddenLine>
            </a:ext>
          </a:extLst>
        </p:spPr>
        <p:txBody>
          <a:bodyPr lIns="0" tIns="0" rIns="0" bIns="0"/>
          <a:lstStyle/>
          <a:p>
            <a:endParaRPr lang="en-AU">
              <a:solidFill>
                <a:prstClr val="black"/>
              </a:solidFill>
            </a:endParaRPr>
          </a:p>
        </p:txBody>
      </p:sp>
      <p:pic>
        <p:nvPicPr>
          <p:cNvPr id="62467"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9700"/>
            <a:ext cx="882015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468" name="Rectangle 3"/>
          <p:cNvSpPr>
            <a:spLocks/>
          </p:cNvSpPr>
          <p:nvPr/>
        </p:nvSpPr>
        <p:spPr bwMode="auto">
          <a:xfrm>
            <a:off x="8715376" y="6680200"/>
            <a:ext cx="1654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rPr>
              <a:t>© Global Initiative for Asthma</a:t>
            </a:r>
          </a:p>
        </p:txBody>
      </p:sp>
      <p:pic>
        <p:nvPicPr>
          <p:cNvPr id="62469"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5314" y="184151"/>
            <a:ext cx="968375"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470" name="Rectangle 5"/>
          <p:cNvSpPr>
            <a:spLocks/>
          </p:cNvSpPr>
          <p:nvPr/>
        </p:nvSpPr>
        <p:spPr bwMode="auto">
          <a:xfrm>
            <a:off x="1727200" y="6657976"/>
            <a:ext cx="2058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dirty="0">
                <a:solidFill>
                  <a:srgbClr val="FFFFFF"/>
                </a:solidFill>
                <a:latin typeface="Arial Italic" charset="0"/>
                <a:sym typeface="Arial Italic" charset="0"/>
              </a:rPr>
              <a:t>GINA 2015, Box 2-4 (3/5)</a:t>
            </a:r>
          </a:p>
        </p:txBody>
      </p:sp>
      <p:sp>
        <p:nvSpPr>
          <p:cNvPr id="62472" name="Rectangle 11"/>
          <p:cNvSpPr>
            <a:spLocks noGrp="1" noChangeArrowheads="1"/>
          </p:cNvSpPr>
          <p:nvPr>
            <p:ph type="title"/>
          </p:nvPr>
        </p:nvSpPr>
        <p:spPr bwMode="auto">
          <a:xfrm>
            <a:off x="1697039" y="250826"/>
            <a:ext cx="7597775" cy="134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40631" bIns="45720" numCol="1" anchor="t" anchorCtr="0" compatLnSpc="1">
            <a:prstTxWarp prst="textNoShape">
              <a:avLst/>
            </a:prstTxWarp>
            <a:normAutofit/>
          </a:bodyPr>
          <a:lstStyle/>
          <a:p>
            <a:pPr marL="222250"/>
            <a:r>
              <a:rPr lang="en-US" altLang="en-US">
                <a:ea typeface="ヒラギノ角ゴ ProN W3" charset="-128"/>
              </a:rPr>
              <a:t>How to distinguish between uncontrolled </a:t>
            </a:r>
            <a:br>
              <a:rPr lang="en-US" altLang="en-US">
                <a:ea typeface="ヒラギノ角ゴ ProN W3" charset="-128"/>
              </a:rPr>
            </a:br>
            <a:r>
              <a:rPr lang="en-US" altLang="en-US">
                <a:ea typeface="ヒラギノ角ゴ ProN W3" charset="-128"/>
              </a:rPr>
              <a:t>and severe asthma</a:t>
            </a:r>
          </a:p>
        </p:txBody>
      </p:sp>
      <p:sp>
        <p:nvSpPr>
          <p:cNvPr id="62473" name="Rectangle 12"/>
          <p:cNvSpPr>
            <a:spLocks/>
          </p:cNvSpPr>
          <p:nvPr/>
        </p:nvSpPr>
        <p:spPr bwMode="auto">
          <a:xfrm>
            <a:off x="3438525" y="1196976"/>
            <a:ext cx="2616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Watch patient using their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inhaler. Discuss adherence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and barriers to use</a:t>
            </a:r>
          </a:p>
        </p:txBody>
      </p:sp>
      <p:sp>
        <p:nvSpPr>
          <p:cNvPr id="62474" name="Rectangle 13"/>
          <p:cNvSpPr>
            <a:spLocks/>
          </p:cNvSpPr>
          <p:nvPr/>
        </p:nvSpPr>
        <p:spPr bwMode="auto">
          <a:xfrm>
            <a:off x="3432175" y="2349501"/>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Confirm the diagnosis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of asthma</a:t>
            </a:r>
          </a:p>
        </p:txBody>
      </p:sp>
      <p:sp>
        <p:nvSpPr>
          <p:cNvPr id="62475" name="Rectangle 14"/>
          <p:cNvSpPr>
            <a:spLocks/>
          </p:cNvSpPr>
          <p:nvPr/>
        </p:nvSpPr>
        <p:spPr bwMode="auto">
          <a:xfrm>
            <a:off x="3432175" y="3429000"/>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Remove potential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risk factors. Assess and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manage comorbidities</a:t>
            </a:r>
          </a:p>
        </p:txBody>
      </p:sp>
      <p:sp>
        <p:nvSpPr>
          <p:cNvPr id="62476" name="Rectangle 15"/>
          <p:cNvSpPr>
            <a:spLocks/>
          </p:cNvSpPr>
          <p:nvPr/>
        </p:nvSpPr>
        <p:spPr bwMode="auto">
          <a:xfrm>
            <a:off x="3432175" y="4581526"/>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Consider treatment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step-up</a:t>
            </a:r>
          </a:p>
        </p:txBody>
      </p:sp>
      <p:sp>
        <p:nvSpPr>
          <p:cNvPr id="62477" name="Rectangle 16"/>
          <p:cNvSpPr>
            <a:spLocks/>
          </p:cNvSpPr>
          <p:nvPr/>
        </p:nvSpPr>
        <p:spPr bwMode="auto">
          <a:xfrm>
            <a:off x="3432175" y="5661025"/>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Refer to a specialist or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severe asthma clinic</a:t>
            </a:r>
          </a:p>
        </p:txBody>
      </p:sp>
      <p:sp>
        <p:nvSpPr>
          <p:cNvPr id="62478" name="Rectangle 17"/>
          <p:cNvSpPr>
            <a:spLocks/>
          </p:cNvSpPr>
          <p:nvPr/>
        </p:nvSpPr>
        <p:spPr bwMode="auto">
          <a:xfrm>
            <a:off x="6197600" y="1196976"/>
            <a:ext cx="2984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Compare inhaler technique with a device-specific checklist, and correct errors; </a:t>
            </a:r>
            <a:br>
              <a:rPr lang="en-US" altLang="en-US" sz="1100">
                <a:solidFill>
                  <a:srgbClr val="134679"/>
                </a:solidFill>
              </a:rPr>
            </a:br>
            <a:r>
              <a:rPr lang="en-US" altLang="en-US" sz="1100">
                <a:solidFill>
                  <a:srgbClr val="134679"/>
                </a:solidFill>
              </a:rPr>
              <a:t>recheck frequently. Have an empathic discussion about barriers to adherence.</a:t>
            </a:r>
          </a:p>
        </p:txBody>
      </p:sp>
      <p:sp>
        <p:nvSpPr>
          <p:cNvPr id="62479" name="Rectangle 18"/>
          <p:cNvSpPr>
            <a:spLocks/>
          </p:cNvSpPr>
          <p:nvPr/>
        </p:nvSpPr>
        <p:spPr bwMode="auto">
          <a:xfrm>
            <a:off x="6197600" y="2276475"/>
            <a:ext cx="28448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If lung function normal during symptoms, consider halving ICS dose and repeating </a:t>
            </a:r>
            <a:br>
              <a:rPr lang="en-US" altLang="en-US" sz="1100">
                <a:solidFill>
                  <a:srgbClr val="134679"/>
                </a:solidFill>
              </a:rPr>
            </a:br>
            <a:r>
              <a:rPr lang="en-US" altLang="en-US" sz="1100">
                <a:solidFill>
                  <a:srgbClr val="134679"/>
                </a:solidFill>
              </a:rPr>
              <a:t>lung function after 2–3 weeks.</a:t>
            </a:r>
          </a:p>
        </p:txBody>
      </p:sp>
      <p:sp>
        <p:nvSpPr>
          <p:cNvPr id="62480" name="Rectangle 19"/>
          <p:cNvSpPr>
            <a:spLocks/>
          </p:cNvSpPr>
          <p:nvPr/>
        </p:nvSpPr>
        <p:spPr bwMode="auto">
          <a:xfrm>
            <a:off x="6184900" y="3467100"/>
            <a:ext cx="29845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Check for risk factors or inducers such as smoking, beta-blockers,  NSAIDs, allergen exposure. Check for comorbidities such as rhinitis, obesity, GERD, depression/anxiety.</a:t>
            </a:r>
          </a:p>
        </p:txBody>
      </p:sp>
      <p:sp>
        <p:nvSpPr>
          <p:cNvPr id="17" name="TextBox 16">
            <a:extLst>
              <a:ext uri="{FF2B5EF4-FFF2-40B4-BE49-F238E27FC236}">
                <a16:creationId xmlns="" xmlns:a16="http://schemas.microsoft.com/office/drawing/2014/main" id="{99CE8D5D-AF62-4345-8D7D-4EAB3DFA5AC4}"/>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373405668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9" descr="BOX 2-4 level 4.jpg"/>
          <p:cNvPicPr>
            <a:picLocks noChangeAspect="1"/>
          </p:cNvPicPr>
          <p:nvPr/>
        </p:nvPicPr>
        <p:blipFill>
          <a:blip r:embed="rId2" cstate="print">
            <a:extLst>
              <a:ext uri="{28A0092B-C50C-407E-A947-70E740481C1C}">
                <a14:useLocalDpi xmlns:a14="http://schemas.microsoft.com/office/drawing/2010/main" val="0"/>
              </a:ext>
            </a:extLst>
          </a:blip>
          <a:srcRect t="4906" r="2893" b="-3052"/>
          <a:stretch>
            <a:fillRect/>
          </a:stretch>
        </p:blipFill>
        <p:spPr bwMode="auto">
          <a:xfrm>
            <a:off x="3179764" y="1187451"/>
            <a:ext cx="6048375" cy="578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AutoShape 1"/>
          <p:cNvSpPr>
            <a:spLocks/>
          </p:cNvSpPr>
          <p:nvPr/>
        </p:nvSpPr>
        <p:spPr bwMode="auto">
          <a:xfrm>
            <a:off x="1689100" y="6653214"/>
            <a:ext cx="8820150" cy="236537"/>
          </a:xfrm>
          <a:custGeom>
            <a:avLst/>
            <a:gdLst>
              <a:gd name="T0" fmla="*/ 0 w 21600"/>
              <a:gd name="T1" fmla="*/ 2147483647 h 20965"/>
              <a:gd name="T2" fmla="*/ 2147483647 w 21600"/>
              <a:gd name="T3" fmla="*/ 0 h 20965"/>
              <a:gd name="T4" fmla="*/ 2147483647 w 21600"/>
              <a:gd name="T5" fmla="*/ 0 h 20965"/>
              <a:gd name="T6" fmla="*/ 2147483647 w 21600"/>
              <a:gd name="T7" fmla="*/ 2147483647 h 20965"/>
              <a:gd name="T8" fmla="*/ 2147483647 w 21600"/>
              <a:gd name="T9" fmla="*/ 2147483647 h 20965"/>
              <a:gd name="T10" fmla="*/ 0 w 21600"/>
              <a:gd name="T11" fmla="*/ 2147483647 h 20965"/>
              <a:gd name="T12" fmla="*/ 0 w 21600"/>
              <a:gd name="T13" fmla="*/ 2147483647 h 20965"/>
              <a:gd name="T14" fmla="*/ 0 w 21600"/>
              <a:gd name="T15" fmla="*/ 2147483647 h 209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0965">
                <a:moveTo>
                  <a:pt x="0" y="3812"/>
                </a:moveTo>
                <a:cubicBezTo>
                  <a:pt x="0" y="1707"/>
                  <a:pt x="53" y="0"/>
                  <a:pt x="118" y="0"/>
                </a:cubicBezTo>
                <a:lnTo>
                  <a:pt x="21482" y="0"/>
                </a:lnTo>
                <a:cubicBezTo>
                  <a:pt x="21547" y="0"/>
                  <a:pt x="21600" y="1707"/>
                  <a:pt x="21600" y="3812"/>
                </a:cubicBezTo>
                <a:lnTo>
                  <a:pt x="21600" y="19059"/>
                </a:lnTo>
                <a:cubicBezTo>
                  <a:pt x="18000" y="21600"/>
                  <a:pt x="3600" y="21600"/>
                  <a:pt x="0" y="19059"/>
                </a:cubicBezTo>
                <a:lnTo>
                  <a:pt x="0" y="3812"/>
                </a:lnTo>
                <a:close/>
                <a:moveTo>
                  <a:pt x="0" y="3812"/>
                </a:moveTo>
              </a:path>
            </a:pathLst>
          </a:custGeom>
          <a:solidFill>
            <a:srgbClr val="134679"/>
          </a:solidFill>
          <a:ln>
            <a:noFill/>
          </a:ln>
          <a:extLst>
            <a:ext uri="{91240B29-F687-4F45-9708-019B960494DF}">
              <a14:hiddenLine xmlns:a14="http://schemas.microsoft.com/office/drawing/2010/main" w="25400" cap="flat">
                <a:solidFill>
                  <a:schemeClr val="tx1"/>
                </a:solidFill>
                <a:round/>
                <a:headEnd type="none" w="med" len="med"/>
                <a:tailEnd type="none" w="med" len="med"/>
              </a14:hiddenLine>
            </a:ext>
          </a:extLst>
        </p:spPr>
        <p:txBody>
          <a:bodyPr lIns="0" tIns="0" rIns="0" bIns="0"/>
          <a:lstStyle/>
          <a:p>
            <a:endParaRPr lang="en-AU">
              <a:solidFill>
                <a:prstClr val="black"/>
              </a:solidFill>
            </a:endParaRPr>
          </a:p>
        </p:txBody>
      </p:sp>
      <p:pic>
        <p:nvPicPr>
          <p:cNvPr id="63491"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9700"/>
            <a:ext cx="882015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492" name="Rectangle 3"/>
          <p:cNvSpPr>
            <a:spLocks/>
          </p:cNvSpPr>
          <p:nvPr/>
        </p:nvSpPr>
        <p:spPr bwMode="auto">
          <a:xfrm>
            <a:off x="8715376" y="6680200"/>
            <a:ext cx="1654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rPr>
              <a:t>© Global Initiative for Asthma</a:t>
            </a:r>
          </a:p>
        </p:txBody>
      </p:sp>
      <p:pic>
        <p:nvPicPr>
          <p:cNvPr id="63493"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5314" y="184151"/>
            <a:ext cx="968375"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494" name="Rectangle 5"/>
          <p:cNvSpPr>
            <a:spLocks/>
          </p:cNvSpPr>
          <p:nvPr/>
        </p:nvSpPr>
        <p:spPr bwMode="auto">
          <a:xfrm>
            <a:off x="1727200" y="6657976"/>
            <a:ext cx="2058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dirty="0">
                <a:solidFill>
                  <a:srgbClr val="FFFFFF"/>
                </a:solidFill>
                <a:latin typeface="Arial Italic" charset="0"/>
                <a:sym typeface="Arial Italic" charset="0"/>
              </a:rPr>
              <a:t>GINA 2015, Box 2-4 (4/5)</a:t>
            </a:r>
          </a:p>
        </p:txBody>
      </p:sp>
      <p:sp>
        <p:nvSpPr>
          <p:cNvPr id="63496" name="Rectangle 11"/>
          <p:cNvSpPr>
            <a:spLocks noGrp="1" noChangeArrowheads="1"/>
          </p:cNvSpPr>
          <p:nvPr>
            <p:ph type="title"/>
          </p:nvPr>
        </p:nvSpPr>
        <p:spPr bwMode="auto">
          <a:xfrm>
            <a:off x="1697039" y="250826"/>
            <a:ext cx="7597775" cy="134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40631" bIns="45720" numCol="1" anchor="t" anchorCtr="0" compatLnSpc="1">
            <a:prstTxWarp prst="textNoShape">
              <a:avLst/>
            </a:prstTxWarp>
            <a:normAutofit/>
          </a:bodyPr>
          <a:lstStyle/>
          <a:p>
            <a:pPr marL="222250"/>
            <a:r>
              <a:rPr lang="en-US" altLang="en-US">
                <a:ea typeface="ヒラギノ角ゴ ProN W3" charset="-128"/>
              </a:rPr>
              <a:t>How to distinguish between uncontrolled </a:t>
            </a:r>
            <a:br>
              <a:rPr lang="en-US" altLang="en-US">
                <a:ea typeface="ヒラギノ角ゴ ProN W3" charset="-128"/>
              </a:rPr>
            </a:br>
            <a:r>
              <a:rPr lang="en-US" altLang="en-US">
                <a:ea typeface="ヒラギノ角ゴ ProN W3" charset="-128"/>
              </a:rPr>
              <a:t>and severe asthma</a:t>
            </a:r>
          </a:p>
        </p:txBody>
      </p:sp>
      <p:sp>
        <p:nvSpPr>
          <p:cNvPr id="63497" name="Rectangle 12"/>
          <p:cNvSpPr>
            <a:spLocks/>
          </p:cNvSpPr>
          <p:nvPr/>
        </p:nvSpPr>
        <p:spPr bwMode="auto">
          <a:xfrm>
            <a:off x="3438525" y="1196976"/>
            <a:ext cx="2616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Watch patient using their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inhaler. Discuss adherence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and barriers to use</a:t>
            </a:r>
          </a:p>
        </p:txBody>
      </p:sp>
      <p:sp>
        <p:nvSpPr>
          <p:cNvPr id="63498" name="Rectangle 13"/>
          <p:cNvSpPr>
            <a:spLocks/>
          </p:cNvSpPr>
          <p:nvPr/>
        </p:nvSpPr>
        <p:spPr bwMode="auto">
          <a:xfrm>
            <a:off x="3432175" y="2349501"/>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Confirm the diagnosis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of asthma</a:t>
            </a:r>
          </a:p>
        </p:txBody>
      </p:sp>
      <p:sp>
        <p:nvSpPr>
          <p:cNvPr id="63499" name="Rectangle 14"/>
          <p:cNvSpPr>
            <a:spLocks/>
          </p:cNvSpPr>
          <p:nvPr/>
        </p:nvSpPr>
        <p:spPr bwMode="auto">
          <a:xfrm>
            <a:off x="3432175" y="3429000"/>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Remove potential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risk factors. Assess and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manage comorbidities</a:t>
            </a:r>
          </a:p>
        </p:txBody>
      </p:sp>
      <p:sp>
        <p:nvSpPr>
          <p:cNvPr id="63500" name="Rectangle 15"/>
          <p:cNvSpPr>
            <a:spLocks/>
          </p:cNvSpPr>
          <p:nvPr/>
        </p:nvSpPr>
        <p:spPr bwMode="auto">
          <a:xfrm>
            <a:off x="3432175" y="4581526"/>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Consider treatment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step-up</a:t>
            </a:r>
          </a:p>
        </p:txBody>
      </p:sp>
      <p:sp>
        <p:nvSpPr>
          <p:cNvPr id="63501" name="Rectangle 16"/>
          <p:cNvSpPr>
            <a:spLocks/>
          </p:cNvSpPr>
          <p:nvPr/>
        </p:nvSpPr>
        <p:spPr bwMode="auto">
          <a:xfrm>
            <a:off x="3432175" y="5661025"/>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Refer to a specialist or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severe asthma clinic</a:t>
            </a:r>
          </a:p>
        </p:txBody>
      </p:sp>
      <p:sp>
        <p:nvSpPr>
          <p:cNvPr id="63502" name="Rectangle 17"/>
          <p:cNvSpPr>
            <a:spLocks/>
          </p:cNvSpPr>
          <p:nvPr/>
        </p:nvSpPr>
        <p:spPr bwMode="auto">
          <a:xfrm>
            <a:off x="6197600" y="1196976"/>
            <a:ext cx="2984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Compare inhaler technique with a device-specific checklist, and correct errors; </a:t>
            </a:r>
            <a:br>
              <a:rPr lang="en-US" altLang="en-US" sz="1100">
                <a:solidFill>
                  <a:srgbClr val="134679"/>
                </a:solidFill>
              </a:rPr>
            </a:br>
            <a:r>
              <a:rPr lang="en-US" altLang="en-US" sz="1100">
                <a:solidFill>
                  <a:srgbClr val="134679"/>
                </a:solidFill>
              </a:rPr>
              <a:t>recheck frequently. Have an empathic discussion about barriers to adherence.</a:t>
            </a:r>
          </a:p>
        </p:txBody>
      </p:sp>
      <p:sp>
        <p:nvSpPr>
          <p:cNvPr id="63503" name="Rectangle 18"/>
          <p:cNvSpPr>
            <a:spLocks/>
          </p:cNvSpPr>
          <p:nvPr/>
        </p:nvSpPr>
        <p:spPr bwMode="auto">
          <a:xfrm>
            <a:off x="6197600" y="2276475"/>
            <a:ext cx="28448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If lung function normal during symptoms, consider halving ICS dose and repeating </a:t>
            </a:r>
            <a:br>
              <a:rPr lang="en-US" altLang="en-US" sz="1100">
                <a:solidFill>
                  <a:srgbClr val="134679"/>
                </a:solidFill>
              </a:rPr>
            </a:br>
            <a:r>
              <a:rPr lang="en-US" altLang="en-US" sz="1100">
                <a:solidFill>
                  <a:srgbClr val="134679"/>
                </a:solidFill>
              </a:rPr>
              <a:t>lung function after 2–3 weeks.</a:t>
            </a:r>
          </a:p>
        </p:txBody>
      </p:sp>
      <p:sp>
        <p:nvSpPr>
          <p:cNvPr id="63504" name="Rectangle 19"/>
          <p:cNvSpPr>
            <a:spLocks/>
          </p:cNvSpPr>
          <p:nvPr/>
        </p:nvSpPr>
        <p:spPr bwMode="auto">
          <a:xfrm>
            <a:off x="6184900" y="3467100"/>
            <a:ext cx="29845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Check for risk factors or inducers such as smoking, beta-blockers,  NSAIDs, allergen exposure. Check for comorbidities such as rhinitis, obesity, GERD, depression/anxiety.</a:t>
            </a:r>
          </a:p>
        </p:txBody>
      </p:sp>
      <p:sp>
        <p:nvSpPr>
          <p:cNvPr id="63505" name="Rectangle 20"/>
          <p:cNvSpPr>
            <a:spLocks/>
          </p:cNvSpPr>
          <p:nvPr/>
        </p:nvSpPr>
        <p:spPr bwMode="auto">
          <a:xfrm>
            <a:off x="6184900" y="4508500"/>
            <a:ext cx="28448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Consider step up to next treatment level. </a:t>
            </a:r>
            <a:br>
              <a:rPr lang="en-US" altLang="en-US" sz="1100">
                <a:solidFill>
                  <a:srgbClr val="134679"/>
                </a:solidFill>
              </a:rPr>
            </a:br>
            <a:r>
              <a:rPr lang="en-US" altLang="en-US" sz="1100">
                <a:solidFill>
                  <a:srgbClr val="134679"/>
                </a:solidFill>
              </a:rPr>
              <a:t>Use shared decision-making, and balance potential benefits and risks.</a:t>
            </a:r>
          </a:p>
        </p:txBody>
      </p:sp>
      <p:sp>
        <p:nvSpPr>
          <p:cNvPr id="18" name="TextBox 17">
            <a:extLst>
              <a:ext uri="{FF2B5EF4-FFF2-40B4-BE49-F238E27FC236}">
                <a16:creationId xmlns="" xmlns:a16="http://schemas.microsoft.com/office/drawing/2014/main" id="{58BD0022-90BE-41F7-B642-E964E8741D9B}"/>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210244868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33" descr="BOX 2-4 level 5.jpg"/>
          <p:cNvPicPr>
            <a:picLocks noChangeAspect="1"/>
          </p:cNvPicPr>
          <p:nvPr/>
        </p:nvPicPr>
        <p:blipFill>
          <a:blip r:embed="rId2" cstate="print">
            <a:extLst>
              <a:ext uri="{28A0092B-C50C-407E-A947-70E740481C1C}">
                <a14:useLocalDpi xmlns:a14="http://schemas.microsoft.com/office/drawing/2010/main" val="0"/>
              </a:ext>
            </a:extLst>
          </a:blip>
          <a:srcRect l="-2888" t="4897" r="2888" b="-4897"/>
          <a:stretch>
            <a:fillRect/>
          </a:stretch>
        </p:blipFill>
        <p:spPr bwMode="auto">
          <a:xfrm>
            <a:off x="3000376" y="1187451"/>
            <a:ext cx="6227763" cy="589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4" name="AutoShape 1"/>
          <p:cNvSpPr>
            <a:spLocks/>
          </p:cNvSpPr>
          <p:nvPr/>
        </p:nvSpPr>
        <p:spPr bwMode="auto">
          <a:xfrm>
            <a:off x="1689100" y="6653214"/>
            <a:ext cx="8820150" cy="236537"/>
          </a:xfrm>
          <a:custGeom>
            <a:avLst/>
            <a:gdLst>
              <a:gd name="T0" fmla="*/ 0 w 21600"/>
              <a:gd name="T1" fmla="*/ 2147483647 h 20965"/>
              <a:gd name="T2" fmla="*/ 2147483647 w 21600"/>
              <a:gd name="T3" fmla="*/ 0 h 20965"/>
              <a:gd name="T4" fmla="*/ 2147483647 w 21600"/>
              <a:gd name="T5" fmla="*/ 0 h 20965"/>
              <a:gd name="T6" fmla="*/ 2147483647 w 21600"/>
              <a:gd name="T7" fmla="*/ 2147483647 h 20965"/>
              <a:gd name="T8" fmla="*/ 2147483647 w 21600"/>
              <a:gd name="T9" fmla="*/ 2147483647 h 20965"/>
              <a:gd name="T10" fmla="*/ 0 w 21600"/>
              <a:gd name="T11" fmla="*/ 2147483647 h 20965"/>
              <a:gd name="T12" fmla="*/ 0 w 21600"/>
              <a:gd name="T13" fmla="*/ 2147483647 h 20965"/>
              <a:gd name="T14" fmla="*/ 0 w 21600"/>
              <a:gd name="T15" fmla="*/ 2147483647 h 209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0965">
                <a:moveTo>
                  <a:pt x="0" y="3812"/>
                </a:moveTo>
                <a:cubicBezTo>
                  <a:pt x="0" y="1707"/>
                  <a:pt x="53" y="0"/>
                  <a:pt x="118" y="0"/>
                </a:cubicBezTo>
                <a:lnTo>
                  <a:pt x="21482" y="0"/>
                </a:lnTo>
                <a:cubicBezTo>
                  <a:pt x="21547" y="0"/>
                  <a:pt x="21600" y="1707"/>
                  <a:pt x="21600" y="3812"/>
                </a:cubicBezTo>
                <a:lnTo>
                  <a:pt x="21600" y="19059"/>
                </a:lnTo>
                <a:cubicBezTo>
                  <a:pt x="18000" y="21600"/>
                  <a:pt x="3600" y="21600"/>
                  <a:pt x="0" y="19059"/>
                </a:cubicBezTo>
                <a:lnTo>
                  <a:pt x="0" y="3812"/>
                </a:lnTo>
                <a:close/>
                <a:moveTo>
                  <a:pt x="0" y="3812"/>
                </a:moveTo>
              </a:path>
            </a:pathLst>
          </a:custGeom>
          <a:solidFill>
            <a:srgbClr val="134679"/>
          </a:solidFill>
          <a:ln>
            <a:noFill/>
          </a:ln>
          <a:extLst>
            <a:ext uri="{91240B29-F687-4F45-9708-019B960494DF}">
              <a14:hiddenLine xmlns:a14="http://schemas.microsoft.com/office/drawing/2010/main" w="25400" cap="flat">
                <a:solidFill>
                  <a:schemeClr val="tx1"/>
                </a:solidFill>
                <a:round/>
                <a:headEnd type="none" w="med" len="med"/>
                <a:tailEnd type="none" w="med" len="med"/>
              </a14:hiddenLine>
            </a:ext>
          </a:extLst>
        </p:spPr>
        <p:txBody>
          <a:bodyPr lIns="0" tIns="0" rIns="0" bIns="0"/>
          <a:lstStyle/>
          <a:p>
            <a:endParaRPr lang="en-AU">
              <a:solidFill>
                <a:prstClr val="black"/>
              </a:solidFill>
            </a:endParaRPr>
          </a:p>
        </p:txBody>
      </p:sp>
      <p:pic>
        <p:nvPicPr>
          <p:cNvPr id="64515"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9700"/>
            <a:ext cx="882015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516" name="Rectangle 3"/>
          <p:cNvSpPr>
            <a:spLocks/>
          </p:cNvSpPr>
          <p:nvPr/>
        </p:nvSpPr>
        <p:spPr bwMode="auto">
          <a:xfrm>
            <a:off x="8715376" y="6680200"/>
            <a:ext cx="1654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rPr>
              <a:t>© Global Initiative for Asthma</a:t>
            </a:r>
          </a:p>
        </p:txBody>
      </p:sp>
      <p:pic>
        <p:nvPicPr>
          <p:cNvPr id="64517"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5314" y="184151"/>
            <a:ext cx="968375"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518" name="Rectangle 5"/>
          <p:cNvSpPr>
            <a:spLocks/>
          </p:cNvSpPr>
          <p:nvPr/>
        </p:nvSpPr>
        <p:spPr bwMode="auto">
          <a:xfrm>
            <a:off x="1727200" y="6657976"/>
            <a:ext cx="2058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1" bIns="0"/>
          <a:lstStyle>
            <a:lvl1pPr marL="36513"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i="1" dirty="0">
                <a:solidFill>
                  <a:srgbClr val="FFFFFF"/>
                </a:solidFill>
                <a:latin typeface="Arial Italic" charset="0"/>
                <a:sym typeface="Arial Italic" charset="0"/>
              </a:rPr>
              <a:t>GINA 2015, Box 2-4 (5/5)</a:t>
            </a:r>
          </a:p>
        </p:txBody>
      </p:sp>
      <p:sp>
        <p:nvSpPr>
          <p:cNvPr id="64520" name="Rectangle 11"/>
          <p:cNvSpPr>
            <a:spLocks noGrp="1" noChangeArrowheads="1"/>
          </p:cNvSpPr>
          <p:nvPr>
            <p:ph type="title"/>
          </p:nvPr>
        </p:nvSpPr>
        <p:spPr bwMode="auto">
          <a:xfrm>
            <a:off x="1697039" y="250826"/>
            <a:ext cx="7597775" cy="134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40631" bIns="45720" numCol="1" anchor="t" anchorCtr="0" compatLnSpc="1">
            <a:prstTxWarp prst="textNoShape">
              <a:avLst/>
            </a:prstTxWarp>
            <a:normAutofit/>
          </a:bodyPr>
          <a:lstStyle/>
          <a:p>
            <a:pPr marL="222250"/>
            <a:r>
              <a:rPr lang="en-US" altLang="en-US">
                <a:ea typeface="ヒラギノ角ゴ ProN W3" charset="-128"/>
              </a:rPr>
              <a:t>How to distinguish between uncontrolled </a:t>
            </a:r>
            <a:br>
              <a:rPr lang="en-US" altLang="en-US">
                <a:ea typeface="ヒラギノ角ゴ ProN W3" charset="-128"/>
              </a:rPr>
            </a:br>
            <a:r>
              <a:rPr lang="en-US" altLang="en-US">
                <a:ea typeface="ヒラギノ角ゴ ProN W3" charset="-128"/>
              </a:rPr>
              <a:t>and severe asthma</a:t>
            </a:r>
          </a:p>
        </p:txBody>
      </p:sp>
      <p:sp>
        <p:nvSpPr>
          <p:cNvPr id="64521" name="Rectangle 12"/>
          <p:cNvSpPr>
            <a:spLocks/>
          </p:cNvSpPr>
          <p:nvPr/>
        </p:nvSpPr>
        <p:spPr bwMode="auto">
          <a:xfrm>
            <a:off x="3438525" y="1196976"/>
            <a:ext cx="2616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Watch patient using their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inhaler. Discuss adherence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and barriers to use</a:t>
            </a:r>
          </a:p>
        </p:txBody>
      </p:sp>
      <p:sp>
        <p:nvSpPr>
          <p:cNvPr id="64522" name="Rectangle 13"/>
          <p:cNvSpPr>
            <a:spLocks/>
          </p:cNvSpPr>
          <p:nvPr/>
        </p:nvSpPr>
        <p:spPr bwMode="auto">
          <a:xfrm>
            <a:off x="3432175" y="2349501"/>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ct val="110000"/>
              </a:lnSpc>
              <a:spcBef>
                <a:spcPts val="563"/>
              </a:spcBef>
            </a:pPr>
            <a:r>
              <a:rPr lang="en-US" altLang="en-US" sz="1300">
                <a:solidFill>
                  <a:srgbClr val="FFFFFF"/>
                </a:solidFill>
                <a:latin typeface="Arial Bold" charset="0"/>
                <a:sym typeface="Arial Bold" charset="0"/>
              </a:rPr>
              <a:t>Confirm the diagnosis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of asthma</a:t>
            </a:r>
          </a:p>
        </p:txBody>
      </p:sp>
      <p:sp>
        <p:nvSpPr>
          <p:cNvPr id="64523" name="Rectangle 14"/>
          <p:cNvSpPr>
            <a:spLocks/>
          </p:cNvSpPr>
          <p:nvPr/>
        </p:nvSpPr>
        <p:spPr bwMode="auto">
          <a:xfrm>
            <a:off x="3432175" y="3429000"/>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Remove potential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risk factors. Assess and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manage comorbidities</a:t>
            </a:r>
          </a:p>
        </p:txBody>
      </p:sp>
      <p:sp>
        <p:nvSpPr>
          <p:cNvPr id="64524" name="Rectangle 15"/>
          <p:cNvSpPr>
            <a:spLocks/>
          </p:cNvSpPr>
          <p:nvPr/>
        </p:nvSpPr>
        <p:spPr bwMode="auto">
          <a:xfrm>
            <a:off x="3432175" y="4581526"/>
            <a:ext cx="26289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Consider treatment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step-up</a:t>
            </a:r>
          </a:p>
        </p:txBody>
      </p:sp>
      <p:sp>
        <p:nvSpPr>
          <p:cNvPr id="64525" name="Rectangle 16"/>
          <p:cNvSpPr>
            <a:spLocks/>
          </p:cNvSpPr>
          <p:nvPr/>
        </p:nvSpPr>
        <p:spPr bwMode="auto">
          <a:xfrm>
            <a:off x="3432175" y="5661025"/>
            <a:ext cx="26289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563"/>
              </a:spcBef>
            </a:pPr>
            <a:r>
              <a:rPr lang="en-US" altLang="en-US" sz="1300">
                <a:solidFill>
                  <a:srgbClr val="FFFFFF"/>
                </a:solidFill>
                <a:latin typeface="Arial Bold" charset="0"/>
                <a:sym typeface="Arial Bold" charset="0"/>
              </a:rPr>
              <a:t>Refer to a specialist or </a:t>
            </a:r>
            <a:br>
              <a:rPr lang="en-US" altLang="en-US" sz="1300">
                <a:solidFill>
                  <a:srgbClr val="FFFFFF"/>
                </a:solidFill>
                <a:latin typeface="Arial Bold" charset="0"/>
                <a:sym typeface="Arial Bold" charset="0"/>
              </a:rPr>
            </a:br>
            <a:r>
              <a:rPr lang="en-US" altLang="en-US" sz="1300">
                <a:solidFill>
                  <a:srgbClr val="FFFFFF"/>
                </a:solidFill>
                <a:latin typeface="Arial Bold" charset="0"/>
                <a:sym typeface="Arial Bold" charset="0"/>
              </a:rPr>
              <a:t>severe asthma clinic</a:t>
            </a:r>
          </a:p>
        </p:txBody>
      </p:sp>
      <p:sp>
        <p:nvSpPr>
          <p:cNvPr id="64526" name="Rectangle 17"/>
          <p:cNvSpPr>
            <a:spLocks/>
          </p:cNvSpPr>
          <p:nvPr/>
        </p:nvSpPr>
        <p:spPr bwMode="auto">
          <a:xfrm>
            <a:off x="6197600" y="1196976"/>
            <a:ext cx="2984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Compare inhaler technique with a device-specific checklist, and correct errors; </a:t>
            </a:r>
            <a:br>
              <a:rPr lang="en-US" altLang="en-US" sz="1100">
                <a:solidFill>
                  <a:srgbClr val="134679"/>
                </a:solidFill>
              </a:rPr>
            </a:br>
            <a:r>
              <a:rPr lang="en-US" altLang="en-US" sz="1100">
                <a:solidFill>
                  <a:srgbClr val="134679"/>
                </a:solidFill>
              </a:rPr>
              <a:t>recheck frequently. Have an empathic discussion about barriers to adherence.</a:t>
            </a:r>
          </a:p>
        </p:txBody>
      </p:sp>
      <p:sp>
        <p:nvSpPr>
          <p:cNvPr id="64527" name="Rectangle 18"/>
          <p:cNvSpPr>
            <a:spLocks/>
          </p:cNvSpPr>
          <p:nvPr/>
        </p:nvSpPr>
        <p:spPr bwMode="auto">
          <a:xfrm>
            <a:off x="6197600" y="2276475"/>
            <a:ext cx="28448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If lung function normal during symptoms, consider halving ICS dose and repeating </a:t>
            </a:r>
            <a:br>
              <a:rPr lang="en-US" altLang="en-US" sz="1100">
                <a:solidFill>
                  <a:srgbClr val="134679"/>
                </a:solidFill>
              </a:rPr>
            </a:br>
            <a:r>
              <a:rPr lang="en-US" altLang="en-US" sz="1100">
                <a:solidFill>
                  <a:srgbClr val="134679"/>
                </a:solidFill>
              </a:rPr>
              <a:t>lung function after 2–3 weeks.</a:t>
            </a:r>
          </a:p>
        </p:txBody>
      </p:sp>
      <p:sp>
        <p:nvSpPr>
          <p:cNvPr id="64528" name="Rectangle 19"/>
          <p:cNvSpPr>
            <a:spLocks/>
          </p:cNvSpPr>
          <p:nvPr/>
        </p:nvSpPr>
        <p:spPr bwMode="auto">
          <a:xfrm>
            <a:off x="6184900" y="3467100"/>
            <a:ext cx="29845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Check for risk factors or inducers such as smoking, beta-blockers,  NSAIDs, allergen exposure. Check for comorbidities such as rhinitis, obesity, GERD, depression/anxiety.</a:t>
            </a:r>
          </a:p>
        </p:txBody>
      </p:sp>
      <p:sp>
        <p:nvSpPr>
          <p:cNvPr id="64529" name="Rectangle 20"/>
          <p:cNvSpPr>
            <a:spLocks/>
          </p:cNvSpPr>
          <p:nvPr/>
        </p:nvSpPr>
        <p:spPr bwMode="auto">
          <a:xfrm>
            <a:off x="6184900" y="4508500"/>
            <a:ext cx="28448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dirty="0">
                <a:solidFill>
                  <a:srgbClr val="134679"/>
                </a:solidFill>
              </a:rPr>
              <a:t>Consider step up to next treatment level. </a:t>
            </a:r>
            <a:br>
              <a:rPr lang="en-US" altLang="en-US" sz="1100" dirty="0">
                <a:solidFill>
                  <a:srgbClr val="134679"/>
                </a:solidFill>
              </a:rPr>
            </a:br>
            <a:r>
              <a:rPr lang="en-US" altLang="en-US" sz="1100" dirty="0">
                <a:solidFill>
                  <a:srgbClr val="134679"/>
                </a:solidFill>
              </a:rPr>
              <a:t>Use shared decision-making, and balance potential benefits and risks.</a:t>
            </a:r>
          </a:p>
        </p:txBody>
      </p:sp>
      <p:sp>
        <p:nvSpPr>
          <p:cNvPr id="64530" name="Rectangle 21"/>
          <p:cNvSpPr>
            <a:spLocks/>
          </p:cNvSpPr>
          <p:nvPr/>
        </p:nvSpPr>
        <p:spPr bwMode="auto">
          <a:xfrm>
            <a:off x="6197600" y="5702300"/>
            <a:ext cx="29845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5000"/>
              </a:lnSpc>
              <a:spcBef>
                <a:spcPts val="563"/>
              </a:spcBef>
            </a:pPr>
            <a:r>
              <a:rPr lang="en-US" altLang="en-US" sz="1100">
                <a:solidFill>
                  <a:srgbClr val="134679"/>
                </a:solidFill>
              </a:rPr>
              <a:t>If asthma still uncontrolled after 3–6 months </a:t>
            </a:r>
            <a:br>
              <a:rPr lang="en-US" altLang="en-US" sz="1100">
                <a:solidFill>
                  <a:srgbClr val="134679"/>
                </a:solidFill>
              </a:rPr>
            </a:br>
            <a:r>
              <a:rPr lang="en-US" altLang="en-US" sz="1100">
                <a:solidFill>
                  <a:srgbClr val="134679"/>
                </a:solidFill>
              </a:rPr>
              <a:t>on Step 4 treatment, refer for expert advice. Refer earlier if asthma symptoms severe, </a:t>
            </a:r>
            <a:br>
              <a:rPr lang="en-US" altLang="en-US" sz="1100">
                <a:solidFill>
                  <a:srgbClr val="134679"/>
                </a:solidFill>
              </a:rPr>
            </a:br>
            <a:r>
              <a:rPr lang="en-US" altLang="en-US" sz="1100">
                <a:solidFill>
                  <a:srgbClr val="134679"/>
                </a:solidFill>
              </a:rPr>
              <a:t>or doubts about diagnosis.</a:t>
            </a:r>
          </a:p>
        </p:txBody>
      </p:sp>
      <p:sp>
        <p:nvSpPr>
          <p:cNvPr id="19" name="TextBox 18">
            <a:extLst>
              <a:ext uri="{FF2B5EF4-FFF2-40B4-BE49-F238E27FC236}">
                <a16:creationId xmlns="" xmlns:a16="http://schemas.microsoft.com/office/drawing/2014/main" id="{ACFB2F41-1FD4-445B-A7DC-598821150619}"/>
              </a:ext>
            </a:extLst>
          </p:cNvPr>
          <p:cNvSpPr txBox="1"/>
          <p:nvPr/>
        </p:nvSpPr>
        <p:spPr>
          <a:xfrm rot="16200000">
            <a:off x="-938304" y="5658086"/>
            <a:ext cx="2138218" cy="261610"/>
          </a:xfrm>
          <a:prstGeom prst="rect">
            <a:avLst/>
          </a:prstGeom>
          <a:noFill/>
        </p:spPr>
        <p:txBody>
          <a:bodyPr wrap="square">
            <a:spAutoFit/>
          </a:bodyPr>
          <a:lstStyle/>
          <a:p>
            <a:r>
              <a:rPr lang="en-US" sz="1100" dirty="0">
                <a:solidFill>
                  <a:schemeClr val="accent5">
                    <a:lumMod val="75000"/>
                  </a:schemeClr>
                </a:solidFill>
              </a:rPr>
              <a:t>IR/AST/2023/0010</a:t>
            </a:r>
          </a:p>
        </p:txBody>
      </p:sp>
    </p:spTree>
    <p:extLst>
      <p:ext uri="{BB962C8B-B14F-4D97-AF65-F5344CB8AC3E}">
        <p14:creationId xmlns:p14="http://schemas.microsoft.com/office/powerpoint/2010/main" val="216224584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71731" y="2120900"/>
            <a:ext cx="9254888" cy="4051300"/>
          </a:xfrm>
          <a:prstGeom prst="rect">
            <a:avLst/>
          </a:prstGeom>
        </p:spPr>
      </p:pic>
    </p:spTree>
    <p:extLst>
      <p:ext uri="{BB962C8B-B14F-4D97-AF65-F5344CB8AC3E}">
        <p14:creationId xmlns:p14="http://schemas.microsoft.com/office/powerpoint/2010/main" val="2256744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46175" y="3225800"/>
            <a:ext cx="9906000" cy="1841500"/>
          </a:xfrm>
          <a:prstGeom prst="rect">
            <a:avLst/>
          </a:prstGeom>
        </p:spPr>
      </p:pic>
    </p:spTree>
    <p:extLst>
      <p:ext uri="{BB962C8B-B14F-4D97-AF65-F5344CB8AC3E}">
        <p14:creationId xmlns:p14="http://schemas.microsoft.com/office/powerpoint/2010/main" val="3640365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69975" y="2807525"/>
            <a:ext cx="10058400" cy="2678049"/>
          </a:xfrm>
          <a:prstGeom prst="rect">
            <a:avLst/>
          </a:prstGeom>
        </p:spPr>
      </p:pic>
    </p:spTree>
    <p:extLst>
      <p:ext uri="{BB962C8B-B14F-4D97-AF65-F5344CB8AC3E}">
        <p14:creationId xmlns:p14="http://schemas.microsoft.com/office/powerpoint/2010/main" val="889719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69975" y="3266440"/>
            <a:ext cx="10058400" cy="1760220"/>
          </a:xfrm>
          <a:prstGeom prst="rect">
            <a:avLst/>
          </a:prstGeom>
        </p:spPr>
      </p:pic>
    </p:spTree>
    <p:extLst>
      <p:ext uri="{BB962C8B-B14F-4D97-AF65-F5344CB8AC3E}">
        <p14:creationId xmlns:p14="http://schemas.microsoft.com/office/powerpoint/2010/main" val="2680942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69975" y="2668117"/>
            <a:ext cx="10058400" cy="2956866"/>
          </a:xfrm>
          <a:prstGeom prst="rect">
            <a:avLst/>
          </a:prstGeom>
        </p:spPr>
      </p:pic>
    </p:spTree>
    <p:extLst>
      <p:ext uri="{BB962C8B-B14F-4D97-AF65-F5344CB8AC3E}">
        <p14:creationId xmlns:p14="http://schemas.microsoft.com/office/powerpoint/2010/main" val="1090382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808261" y="2120900"/>
            <a:ext cx="4581827" cy="4051300"/>
          </a:xfrm>
          <a:prstGeom prst="rect">
            <a:avLst/>
          </a:prstGeom>
        </p:spPr>
      </p:pic>
    </p:spTree>
    <p:extLst>
      <p:ext uri="{BB962C8B-B14F-4D97-AF65-F5344CB8AC3E}">
        <p14:creationId xmlns:p14="http://schemas.microsoft.com/office/powerpoint/2010/main" val="4263718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686175" y="2476500"/>
            <a:ext cx="4826000" cy="3340100"/>
          </a:xfrm>
          <a:prstGeom prst="rect">
            <a:avLst/>
          </a:prstGeom>
        </p:spPr>
      </p:pic>
    </p:spTree>
    <p:extLst>
      <p:ext uri="{BB962C8B-B14F-4D97-AF65-F5344CB8AC3E}">
        <p14:creationId xmlns:p14="http://schemas.microsoft.com/office/powerpoint/2010/main" val="2657377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Vocal Cord Dysfunction</a:t>
            </a:r>
            <a:endParaRPr lang="en-US" dirty="0"/>
          </a:p>
        </p:txBody>
      </p:sp>
      <p:sp>
        <p:nvSpPr>
          <p:cNvPr id="3" name="Content Placeholder 2"/>
          <p:cNvSpPr>
            <a:spLocks noGrp="1"/>
          </p:cNvSpPr>
          <p:nvPr>
            <p:ph idx="1"/>
          </p:nvPr>
        </p:nvSpPr>
        <p:spPr/>
        <p:txBody>
          <a:bodyPr>
            <a:normAutofit/>
          </a:bodyPr>
          <a:lstStyle/>
          <a:p>
            <a:r>
              <a:rPr lang="en-US" b="0" i="0" u="none" strike="noStrike" baseline="0" dirty="0">
                <a:solidFill>
                  <a:srgbClr val="000000"/>
                </a:solidFill>
                <a:latin typeface="PhotinaMT"/>
              </a:rPr>
              <a:t>VCD presents more often in women than in men and is more common in persons 20 to 40 years old.</a:t>
            </a:r>
          </a:p>
          <a:p>
            <a:endParaRPr lang="en-US" b="0" i="0" u="none" strike="noStrike" baseline="0" dirty="0">
              <a:solidFill>
                <a:srgbClr val="000000"/>
              </a:solidFill>
              <a:latin typeface="PhotinaMT"/>
            </a:endParaRPr>
          </a:p>
          <a:p>
            <a:r>
              <a:rPr lang="en-US" b="0" i="0" u="none" strike="noStrike" baseline="0" dirty="0">
                <a:solidFill>
                  <a:srgbClr val="000000"/>
                </a:solidFill>
                <a:latin typeface="PhotinaMT"/>
              </a:rPr>
              <a:t>It is characterized by intermittent abnormal paradoxical adduction of the true vocal cords during breathing. Patients with VCD often experience shortness of breath, neck/chest tightness, stridor, wheezing, hoarseness, frequent throat clearing, and cough. VCD patients can have normal head and neck and lung examinations or abnormal examinations with upper airway noise or stridor. </a:t>
            </a:r>
          </a:p>
          <a:p>
            <a:endParaRPr lang="en-US" b="0" i="0" u="none" strike="noStrike" baseline="0" dirty="0">
              <a:solidFill>
                <a:srgbClr val="000000"/>
              </a:solidFill>
              <a:latin typeface="PhotinaMT"/>
            </a:endParaRPr>
          </a:p>
          <a:p>
            <a:r>
              <a:rPr lang="en-US" b="0" i="0" u="none" strike="noStrike" baseline="0" dirty="0">
                <a:solidFill>
                  <a:srgbClr val="000000"/>
                </a:solidFill>
                <a:latin typeface="PhotinaMT"/>
              </a:rPr>
              <a:t>Although many causes of VCD have been identified, most patients experience one of three subtypes: psychogenic VCD, exercise-induced VCD, or irritant associated VCD.</a:t>
            </a:r>
            <a:endParaRPr lang="en-US" dirty="0"/>
          </a:p>
        </p:txBody>
      </p:sp>
    </p:spTree>
    <p:extLst>
      <p:ext uri="{BB962C8B-B14F-4D97-AF65-F5344CB8AC3E}">
        <p14:creationId xmlns:p14="http://schemas.microsoft.com/office/powerpoint/2010/main" val="439459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0" i="0" u="none" strike="noStrike" baseline="0" dirty="0">
                <a:solidFill>
                  <a:srgbClr val="000000"/>
                </a:solidFill>
                <a:latin typeface="PhotinaMT"/>
              </a:rPr>
              <a:t>Difficulty in making the diagnosis is further complicated by the fact that up to 75% of asthmatics have coexistent VCD.</a:t>
            </a:r>
            <a:r>
              <a:rPr lang="en-US" sz="800" b="0" i="0" u="none" strike="noStrike" baseline="0" dirty="0">
                <a:solidFill>
                  <a:srgbClr val="0081AD"/>
                </a:solidFill>
                <a:latin typeface="PhotinaMT"/>
              </a:rPr>
              <a:t> </a:t>
            </a:r>
            <a:r>
              <a:rPr lang="en-US" b="0" i="0" u="none" strike="noStrike" baseline="0" dirty="0">
                <a:solidFill>
                  <a:srgbClr val="000000"/>
                </a:solidFill>
                <a:latin typeface="PhotinaMT"/>
              </a:rPr>
              <a:t>Pulmonary function studies can reveal normal </a:t>
            </a:r>
            <a:r>
              <a:rPr lang="en-US" b="0" i="0" u="none" strike="noStrike" baseline="0" dirty="0" err="1">
                <a:solidFill>
                  <a:srgbClr val="000000"/>
                </a:solidFill>
                <a:latin typeface="PhotinaMT"/>
              </a:rPr>
              <a:t>spirometry</a:t>
            </a:r>
            <a:r>
              <a:rPr lang="en-US" b="0" i="0" u="none" strike="noStrike" baseline="0" dirty="0">
                <a:solidFill>
                  <a:srgbClr val="000000"/>
                </a:solidFill>
                <a:latin typeface="PhotinaMT"/>
              </a:rPr>
              <a:t> (without bronchodilator responsiveness) or an abnormal truncated inspiratory flow volume loop. </a:t>
            </a:r>
          </a:p>
          <a:p>
            <a:endParaRPr lang="en-US" b="0" i="0" u="none" strike="noStrike" baseline="0" dirty="0">
              <a:solidFill>
                <a:srgbClr val="000000"/>
              </a:solidFill>
              <a:latin typeface="PhotinaMT"/>
            </a:endParaRPr>
          </a:p>
          <a:p>
            <a:r>
              <a:rPr lang="en-US" b="0" i="0" u="none" strike="noStrike" baseline="0" dirty="0">
                <a:solidFill>
                  <a:srgbClr val="000000"/>
                </a:solidFill>
                <a:latin typeface="PhotinaMT"/>
              </a:rPr>
              <a:t>Methacholine challenge has been used as a provocative measure to recreate symptoms and induce paradoxical closure of the vocal cords. Flow volume loops before and after methacholine challenge in patients with VCD often demonstrate flattening of the inspiratory curve after methacholine challenge.</a:t>
            </a:r>
            <a:endParaRPr lang="en-US" dirty="0"/>
          </a:p>
        </p:txBody>
      </p:sp>
    </p:spTree>
    <p:extLst>
      <p:ext uri="{BB962C8B-B14F-4D97-AF65-F5344CB8AC3E}">
        <p14:creationId xmlns:p14="http://schemas.microsoft.com/office/powerpoint/2010/main" val="1933290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193537" y="2120900"/>
            <a:ext cx="3811276" cy="4051300"/>
          </a:xfrm>
          <a:prstGeom prst="rect">
            <a:avLst/>
          </a:prstGeom>
        </p:spPr>
      </p:pic>
    </p:spTree>
    <p:extLst>
      <p:ext uri="{BB962C8B-B14F-4D97-AF65-F5344CB8AC3E}">
        <p14:creationId xmlns:p14="http://schemas.microsoft.com/office/powerpoint/2010/main" val="1562379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634881" y="2120900"/>
            <a:ext cx="4928588" cy="4051300"/>
          </a:xfrm>
          <a:prstGeom prst="rect">
            <a:avLst/>
          </a:prstGeom>
        </p:spPr>
      </p:pic>
    </p:spTree>
    <p:extLst>
      <p:ext uri="{BB962C8B-B14F-4D97-AF65-F5344CB8AC3E}">
        <p14:creationId xmlns:p14="http://schemas.microsoft.com/office/powerpoint/2010/main" val="3468238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839508" y="2120900"/>
            <a:ext cx="6519333" cy="4051300"/>
          </a:xfrm>
          <a:prstGeom prst="rect">
            <a:avLst/>
          </a:prstGeom>
        </p:spPr>
      </p:pic>
    </p:spTree>
    <p:extLst>
      <p:ext uri="{BB962C8B-B14F-4D97-AF65-F5344CB8AC3E}">
        <p14:creationId xmlns:p14="http://schemas.microsoft.com/office/powerpoint/2010/main" val="943659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619100" y="2120900"/>
            <a:ext cx="6960150" cy="4051300"/>
          </a:xfrm>
          <a:prstGeom prst="rect">
            <a:avLst/>
          </a:prstGeom>
        </p:spPr>
      </p:pic>
    </p:spTree>
    <p:extLst>
      <p:ext uri="{BB962C8B-B14F-4D97-AF65-F5344CB8AC3E}">
        <p14:creationId xmlns:p14="http://schemas.microsoft.com/office/powerpoint/2010/main" val="3252048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213317" y="2120900"/>
            <a:ext cx="5771715" cy="4051300"/>
          </a:xfrm>
          <a:prstGeom prst="rect">
            <a:avLst/>
          </a:prstGeom>
        </p:spPr>
      </p:pic>
    </p:spTree>
    <p:extLst>
      <p:ext uri="{BB962C8B-B14F-4D97-AF65-F5344CB8AC3E}">
        <p14:creationId xmlns:p14="http://schemas.microsoft.com/office/powerpoint/2010/main" val="2759056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867593" y="2120900"/>
            <a:ext cx="6463163" cy="4051300"/>
          </a:xfrm>
          <a:prstGeom prst="rect">
            <a:avLst/>
          </a:prstGeom>
        </p:spPr>
      </p:pic>
    </p:spTree>
    <p:extLst>
      <p:ext uri="{BB962C8B-B14F-4D97-AF65-F5344CB8AC3E}">
        <p14:creationId xmlns:p14="http://schemas.microsoft.com/office/powerpoint/2010/main" val="764742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C:\Users\pc\Desktop\پوستر-دیواری-منظره-پاییز-n-6386-posteronline.co_.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91263" y="3004637"/>
            <a:ext cx="3775393" cy="1015663"/>
          </a:xfrm>
          <a:prstGeom prst="rect">
            <a:avLst/>
          </a:prstGeom>
        </p:spPr>
        <p:txBody>
          <a:bodyPr wrap="none">
            <a:spAutoFit/>
          </a:bodyPr>
          <a:lstStyle/>
          <a:p>
            <a:r>
              <a:rPr lang="en-US" sz="6000" b="1" dirty="0">
                <a:solidFill>
                  <a:schemeClr val="bg1"/>
                </a:solidFill>
                <a:latin typeface="Century Schoolbook" panose="02040604050505020304" pitchFamily="18" charset="0"/>
              </a:rPr>
              <a:t>THANKS</a:t>
            </a:r>
            <a:endParaRPr lang="en-US" sz="6000" dirty="0">
              <a:solidFill>
                <a:schemeClr val="bg1"/>
              </a:solidFill>
            </a:endParaRPr>
          </a:p>
        </p:txBody>
      </p:sp>
    </p:spTree>
    <p:extLst>
      <p:ext uri="{BB962C8B-B14F-4D97-AF65-F5344CB8AC3E}">
        <p14:creationId xmlns:p14="http://schemas.microsoft.com/office/powerpoint/2010/main" val="11378060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AE97015F-8ECA-4ACA-9AB1-7C9D29D6A5F0}"/>
              </a:ext>
            </a:extLst>
          </p:cNvPr>
          <p:cNvSpPr txBox="1"/>
          <p:nvPr/>
        </p:nvSpPr>
        <p:spPr>
          <a:xfrm>
            <a:off x="1557940" y="2274838"/>
            <a:ext cx="9076120" cy="2308324"/>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For adverse events reporting of any GSK products, kindly call:</a:t>
            </a:r>
          </a:p>
          <a:p>
            <a:r>
              <a:rPr lang="en-US" sz="2400" dirty="0">
                <a:latin typeface="Calibri" panose="020F0502020204030204" pitchFamily="34" charset="0"/>
                <a:cs typeface="Calibri" panose="020F0502020204030204" pitchFamily="34" charset="0"/>
              </a:rPr>
              <a:t> (021) 88664496 or (021) 88208129 </a:t>
            </a:r>
          </a:p>
          <a:p>
            <a:r>
              <a:rPr lang="en-US" sz="2400" dirty="0">
                <a:latin typeface="Calibri" panose="020F0502020204030204" pitchFamily="34" charset="0"/>
                <a:cs typeface="Calibri" panose="020F0502020204030204" pitchFamily="34" charset="0"/>
              </a:rPr>
              <a:t>or E-mail: </a:t>
            </a:r>
            <a:r>
              <a:rPr lang="en-US" sz="2400" dirty="0">
                <a:latin typeface="Calibri" panose="020F0502020204030204" pitchFamily="34" charset="0"/>
                <a:cs typeface="Calibri" panose="020F0502020204030204" pitchFamily="34" charset="0"/>
                <a:hlinkClick r:id="rId2">
                  <a:extLst>
                    <a:ext uri="{A12FA001-AC4F-418D-AE19-62706E023703}">
                      <ahyp:hlinkClr xmlns="" xmlns:ahyp="http://schemas.microsoft.com/office/drawing/2018/hyperlinkcolor" val="tx"/>
                    </a:ext>
                  </a:extLst>
                </a:hlinkClick>
              </a:rPr>
              <a:t>pv@cobeldarou.com</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For full Prescribing Information and any Medical Information queries please email: medinfo@cobeldarou.com</a:t>
            </a:r>
          </a:p>
        </p:txBody>
      </p:sp>
    </p:spTree>
    <p:extLst>
      <p:ext uri="{BB962C8B-B14F-4D97-AF65-F5344CB8AC3E}">
        <p14:creationId xmlns:p14="http://schemas.microsoft.com/office/powerpoint/2010/main" val="2210124400"/>
      </p:ext>
    </p:extLst>
  </p:cSld>
  <p:clrMapOvr>
    <a:masterClrMapping/>
  </p:clrMapOvr>
</p:sld>
</file>

<file path=ppt/theme/_rels/theme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782</TotalTime>
  <Words>1767</Words>
  <Application>Microsoft Office PowerPoint</Application>
  <PresentationFormat>Widescreen</PresentationFormat>
  <Paragraphs>241</Paragraphs>
  <Slides>41</Slides>
  <Notes>1</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41</vt:i4>
      </vt:variant>
    </vt:vector>
  </HeadingPairs>
  <TitlesOfParts>
    <vt:vector size="59" baseType="lpstr">
      <vt:lpstr>ＭＳ Ｐゴシック</vt:lpstr>
      <vt:lpstr>Arial</vt:lpstr>
      <vt:lpstr>Arial Bold</vt:lpstr>
      <vt:lpstr>Arial Italic</vt:lpstr>
      <vt:lpstr>Calibri</vt:lpstr>
      <vt:lpstr>Century Schoolbook</vt:lpstr>
      <vt:lpstr>PhotinaMT</vt:lpstr>
      <vt:lpstr>Rockwell</vt:lpstr>
      <vt:lpstr>Rockwell Condensed</vt:lpstr>
      <vt:lpstr>Times New Roman</vt:lpstr>
      <vt:lpstr>Wingdings</vt:lpstr>
      <vt:lpstr>ヒラギノ角ゴ ProN W3</vt:lpstr>
      <vt:lpstr>Custom Design</vt:lpstr>
      <vt:lpstr>1_Custom Design</vt:lpstr>
      <vt:lpstr>2_Custom Design</vt:lpstr>
      <vt:lpstr>3_Custom Design</vt:lpstr>
      <vt:lpstr>4_Custom Design</vt:lpstr>
      <vt:lpstr>Wood Type</vt:lpstr>
      <vt:lpstr>Asthma management</vt:lpstr>
      <vt:lpstr>PowerPoint Presentation</vt:lpstr>
      <vt:lpstr>معرفی بیمار</vt:lpstr>
      <vt:lpstr>معاینه بالینی</vt:lpstr>
      <vt:lpstr>PowerPoint Presentation</vt:lpstr>
      <vt:lpstr>PowerPoint Presentation</vt:lpstr>
      <vt:lpstr>Definition of asthma</vt:lpstr>
      <vt:lpstr>Diagnosis of asthma</vt:lpstr>
      <vt:lpstr>Diagnosis of asthma – symptoms</vt:lpstr>
      <vt:lpstr>Diagnosis of asthma – variable airflow limitation</vt:lpstr>
      <vt:lpstr>What is known about asthma?</vt:lpstr>
      <vt:lpstr>Assessment of asthma</vt:lpstr>
      <vt:lpstr>Assessing asthma severity</vt:lpstr>
      <vt:lpstr>Typical spirometric tracings</vt:lpstr>
      <vt:lpstr>Assessment of risk factors for poor asthma outcomes</vt:lpstr>
      <vt:lpstr>GINA assessment of symptom control</vt:lpstr>
      <vt:lpstr>PowerPoint Presentation</vt:lpstr>
      <vt:lpstr>PowerPoint Presentation</vt:lpstr>
      <vt:lpstr>Uncontrolled versus severe asthma</vt:lpstr>
      <vt:lpstr>How to distinguish between uncontrolled  and severe asthma</vt:lpstr>
      <vt:lpstr>How to distinguish between uncontrolled  and severe asthma</vt:lpstr>
      <vt:lpstr>How to distinguish between uncontrolled  and severe asthma</vt:lpstr>
      <vt:lpstr>How to distinguish between uncontrolled  and severe asthma</vt:lpstr>
      <vt:lpstr>How to distinguish between uncontrolled  and severe asthma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Vocal Cord Dysfunction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Sony</dc:creator>
  <cp:lastModifiedBy>Sony</cp:lastModifiedBy>
  <cp:revision>34</cp:revision>
  <dcterms:created xsi:type="dcterms:W3CDTF">2023-08-22T15:23:15Z</dcterms:created>
  <dcterms:modified xsi:type="dcterms:W3CDTF">2023-08-24T03:57:26Z</dcterms:modified>
</cp:coreProperties>
</file>