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8F23-FB66-40B3-8A1F-6281AD1C1B17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40D0-FE21-42C0-88C7-600AB3EEF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303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8F23-FB66-40B3-8A1F-6281AD1C1B17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40D0-FE21-42C0-88C7-600AB3EEF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34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8F23-FB66-40B3-8A1F-6281AD1C1B17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40D0-FE21-42C0-88C7-600AB3EEF965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0092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8F23-FB66-40B3-8A1F-6281AD1C1B17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40D0-FE21-42C0-88C7-600AB3EEF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756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8F23-FB66-40B3-8A1F-6281AD1C1B17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40D0-FE21-42C0-88C7-600AB3EEF96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0266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8F23-FB66-40B3-8A1F-6281AD1C1B17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40D0-FE21-42C0-88C7-600AB3EEF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770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8F23-FB66-40B3-8A1F-6281AD1C1B17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40D0-FE21-42C0-88C7-600AB3EEF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5522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8F23-FB66-40B3-8A1F-6281AD1C1B17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40D0-FE21-42C0-88C7-600AB3EEF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73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8F23-FB66-40B3-8A1F-6281AD1C1B17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40D0-FE21-42C0-88C7-600AB3EEF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539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8F23-FB66-40B3-8A1F-6281AD1C1B17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40D0-FE21-42C0-88C7-600AB3EEF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455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8F23-FB66-40B3-8A1F-6281AD1C1B17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40D0-FE21-42C0-88C7-600AB3EEF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876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8F23-FB66-40B3-8A1F-6281AD1C1B17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40D0-FE21-42C0-88C7-600AB3EEF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97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8F23-FB66-40B3-8A1F-6281AD1C1B17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40D0-FE21-42C0-88C7-600AB3EEF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270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8F23-FB66-40B3-8A1F-6281AD1C1B17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40D0-FE21-42C0-88C7-600AB3EEF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713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8F23-FB66-40B3-8A1F-6281AD1C1B17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40D0-FE21-42C0-88C7-600AB3EEF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672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8F23-FB66-40B3-8A1F-6281AD1C1B17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40D0-FE21-42C0-88C7-600AB3EEF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047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DD8F23-FB66-40B3-8A1F-6281AD1C1B17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F8D40D0-FE21-42C0-88C7-600AB3EEF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540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8710" y="553156"/>
            <a:ext cx="7986889" cy="3104444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chemeClr val="tx2"/>
                </a:solidFill>
              </a:rPr>
              <a:t>Rheumatology Drug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sz="3200" dirty="0" smtClean="0">
                <a:solidFill>
                  <a:schemeClr val="tx2"/>
                </a:solidFill>
              </a:rPr>
              <a:t>Methotrexate, </a:t>
            </a:r>
            <a:r>
              <a:rPr lang="en-US" sz="3200" dirty="0" err="1" smtClean="0">
                <a:solidFill>
                  <a:schemeClr val="tx2"/>
                </a:solidFill>
              </a:rPr>
              <a:t>Leflunamide</a:t>
            </a:r>
            <a:r>
              <a:rPr lang="en-US" sz="3200" dirty="0" smtClean="0">
                <a:solidFill>
                  <a:schemeClr val="tx2"/>
                </a:solidFill>
              </a:rPr>
              <a:t>, Azathioprine</a:t>
            </a: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0" y="5280846"/>
            <a:ext cx="10715955" cy="1198975"/>
          </a:xfrm>
        </p:spPr>
        <p:txBody>
          <a:bodyPr/>
          <a:lstStyle/>
          <a:p>
            <a:pPr algn="l"/>
            <a:r>
              <a:rPr lang="en-US" dirty="0" smtClean="0"/>
              <a:t>Ali </a:t>
            </a:r>
            <a:r>
              <a:rPr lang="en-US" dirty="0" err="1" smtClean="0"/>
              <a:t>Mokhber</a:t>
            </a:r>
            <a:endParaRPr lang="en-US" dirty="0" smtClean="0"/>
          </a:p>
          <a:p>
            <a:pPr algn="l"/>
            <a:r>
              <a:rPr lang="en-US" dirty="0" smtClean="0"/>
              <a:t>Assistant Professor of Rheumatology</a:t>
            </a:r>
          </a:p>
          <a:p>
            <a:pPr algn="l"/>
            <a:r>
              <a:rPr lang="en-US" dirty="0" smtClean="0"/>
              <a:t>Iran University of Medical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56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Rheumatoid Arthritis</a:t>
            </a:r>
            <a:r>
              <a:rPr lang="en-US" sz="2400" dirty="0"/>
              <a:t>: 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results of </a:t>
            </a:r>
            <a:r>
              <a:rPr lang="en-US" sz="2400" dirty="0" smtClean="0"/>
              <a:t>multiple </a:t>
            </a:r>
            <a:r>
              <a:rPr lang="en-US" sz="2400" dirty="0"/>
              <a:t>trials firmly established MTX as an effective therapy for the treatment of </a:t>
            </a:r>
            <a:r>
              <a:rPr lang="en-US" sz="2400" dirty="0" smtClean="0"/>
              <a:t>RA</a:t>
            </a:r>
          </a:p>
          <a:p>
            <a:endParaRPr lang="en-US" sz="2400" dirty="0"/>
          </a:p>
          <a:p>
            <a:r>
              <a:rPr lang="en-US" sz="2400" dirty="0"/>
              <a:t>MTX alone rarely induces remissions of RA, and it has become the cornerstone of combinations of DMARD </a:t>
            </a:r>
            <a:r>
              <a:rPr lang="en-US" sz="2400" dirty="0" smtClean="0"/>
              <a:t>therapies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26362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645" y="286634"/>
            <a:ext cx="10035822" cy="61593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Rheumatoid Arthritis–Related </a:t>
            </a:r>
            <a:r>
              <a:rPr lang="en-US" sz="2800" dirty="0" smtClean="0"/>
              <a:t>Conditions</a:t>
            </a:r>
          </a:p>
          <a:p>
            <a:r>
              <a:rPr lang="en-US" sz="2400" dirty="0" err="1" smtClean="0"/>
              <a:t>Felty’s</a:t>
            </a:r>
            <a:r>
              <a:rPr lang="en-US" sz="2400" dirty="0" smtClean="0"/>
              <a:t> syndrome</a:t>
            </a:r>
          </a:p>
          <a:p>
            <a:r>
              <a:rPr lang="en-US" sz="2400" dirty="0" smtClean="0"/>
              <a:t>Large granular </a:t>
            </a:r>
            <a:r>
              <a:rPr lang="en-US" sz="2400" dirty="0"/>
              <a:t>lymphocyte </a:t>
            </a:r>
            <a:r>
              <a:rPr lang="en-US" sz="2400" dirty="0" smtClean="0"/>
              <a:t>syndrome</a:t>
            </a:r>
          </a:p>
          <a:p>
            <a:r>
              <a:rPr lang="en-US" sz="2400" dirty="0" smtClean="0"/>
              <a:t>Adult-onset </a:t>
            </a:r>
            <a:r>
              <a:rPr lang="en-US" sz="2400" dirty="0"/>
              <a:t>Still’s </a:t>
            </a:r>
            <a:r>
              <a:rPr lang="en-US" sz="2400" dirty="0" smtClean="0"/>
              <a:t>disease</a:t>
            </a:r>
          </a:p>
          <a:p>
            <a:r>
              <a:rPr lang="en-US" sz="2400" dirty="0" smtClean="0"/>
              <a:t>Cutaneous </a:t>
            </a:r>
            <a:r>
              <a:rPr lang="en-US" sz="2400" dirty="0"/>
              <a:t>vasculitis of </a:t>
            </a:r>
            <a:r>
              <a:rPr lang="en-US" sz="2400" dirty="0" smtClean="0"/>
              <a:t>RA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800" dirty="0"/>
              <a:t>Juvenile </a:t>
            </a:r>
            <a:r>
              <a:rPr lang="en-US" sz="2800" dirty="0" smtClean="0"/>
              <a:t>Idiopathic Arthritis</a:t>
            </a:r>
          </a:p>
          <a:p>
            <a:r>
              <a:rPr lang="en-US" sz="2400" dirty="0"/>
              <a:t>MTX at a dose of 10.0 mg/m2 was superior to 5.0 mg/m2 or </a:t>
            </a:r>
            <a:r>
              <a:rPr lang="en-US" sz="2400" dirty="0" smtClean="0"/>
              <a:t>placebo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800" dirty="0"/>
              <a:t>Psoriatic Arthritis (</a:t>
            </a:r>
            <a:r>
              <a:rPr lang="en-US" sz="2800" dirty="0" err="1"/>
              <a:t>PsA</a:t>
            </a:r>
            <a:r>
              <a:rPr lang="en-US" sz="2800" dirty="0" smtClean="0"/>
              <a:t>)</a:t>
            </a:r>
          </a:p>
          <a:p>
            <a:r>
              <a:rPr lang="en-US" sz="2400" dirty="0"/>
              <a:t>MTX remains a commonly used systemic agent in the </a:t>
            </a:r>
            <a:r>
              <a:rPr lang="en-US" sz="2400" dirty="0" smtClean="0"/>
              <a:t>treatment </a:t>
            </a:r>
            <a:r>
              <a:rPr lang="en-US" sz="2400" dirty="0"/>
              <a:t>of </a:t>
            </a:r>
            <a:r>
              <a:rPr lang="en-US" sz="2400" dirty="0" err="1"/>
              <a:t>PsA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51907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067" y="218899"/>
            <a:ext cx="10035821" cy="64189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Systemic Lupus Erythematosus (SLE</a:t>
            </a:r>
            <a:r>
              <a:rPr lang="en-US" sz="2800" dirty="0" smtClean="0"/>
              <a:t>)</a:t>
            </a:r>
          </a:p>
          <a:p>
            <a:r>
              <a:rPr lang="en-US" sz="2400" dirty="0" smtClean="0"/>
              <a:t>Cutaneous </a:t>
            </a:r>
            <a:r>
              <a:rPr lang="en-US" sz="2400" dirty="0"/>
              <a:t>and/or articular </a:t>
            </a:r>
            <a:r>
              <a:rPr lang="en-US" sz="2400" dirty="0" smtClean="0"/>
              <a:t>manifestations </a:t>
            </a:r>
            <a:r>
              <a:rPr lang="en-US" sz="2400" dirty="0"/>
              <a:t>of </a:t>
            </a:r>
            <a:r>
              <a:rPr lang="en-US" sz="2400" dirty="0" smtClean="0"/>
              <a:t>SLE</a:t>
            </a:r>
          </a:p>
          <a:p>
            <a:r>
              <a:rPr lang="en-US" sz="2400" dirty="0"/>
              <a:t>Extreme caution should be used in patients with renal </a:t>
            </a:r>
            <a:r>
              <a:rPr lang="en-US" sz="2400" dirty="0" smtClean="0"/>
              <a:t>disease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800" dirty="0" smtClean="0"/>
              <a:t>Vasculitis</a:t>
            </a:r>
          </a:p>
          <a:p>
            <a:r>
              <a:rPr lang="en-US" sz="2400" dirty="0" smtClean="0"/>
              <a:t>Limited GPA</a:t>
            </a:r>
            <a:r>
              <a:rPr lang="en-US" sz="2400" dirty="0"/>
              <a:t>: upper airway disease and mild renal </a:t>
            </a:r>
            <a:r>
              <a:rPr lang="en-US" sz="2400" dirty="0" smtClean="0"/>
              <a:t>disease</a:t>
            </a:r>
          </a:p>
          <a:p>
            <a:r>
              <a:rPr lang="en-US" sz="2400" dirty="0"/>
              <a:t>MTX has been efficacious in </a:t>
            </a:r>
            <a:r>
              <a:rPr lang="en-US" sz="2400" dirty="0" smtClean="0"/>
              <a:t>corticosteroid-resistant </a:t>
            </a:r>
            <a:r>
              <a:rPr lang="en-US" sz="2400" dirty="0" err="1"/>
              <a:t>Takayasu’s</a:t>
            </a:r>
            <a:r>
              <a:rPr lang="en-US" sz="2400" dirty="0"/>
              <a:t> </a:t>
            </a:r>
            <a:r>
              <a:rPr lang="en-US" sz="2400" dirty="0" smtClean="0"/>
              <a:t>arteritis</a:t>
            </a:r>
          </a:p>
          <a:p>
            <a:r>
              <a:rPr lang="en-US" sz="2400" dirty="0" smtClean="0"/>
              <a:t>Relapsing </a:t>
            </a:r>
            <a:r>
              <a:rPr lang="en-US" sz="2400" dirty="0" err="1" smtClean="0"/>
              <a:t>polychondritis</a:t>
            </a:r>
            <a:endParaRPr lang="en-US" sz="2400" dirty="0" smtClean="0"/>
          </a:p>
          <a:p>
            <a:endParaRPr lang="en-US" sz="2400" dirty="0"/>
          </a:p>
          <a:p>
            <a:pPr marL="0" indent="0">
              <a:buNone/>
            </a:pPr>
            <a:r>
              <a:rPr lang="en-US" sz="2800" dirty="0"/>
              <a:t>Inflammatory </a:t>
            </a:r>
            <a:r>
              <a:rPr lang="en-US" sz="2800" dirty="0" smtClean="0"/>
              <a:t>Myopathies</a:t>
            </a:r>
          </a:p>
          <a:p>
            <a:r>
              <a:rPr lang="en-US" sz="2400" dirty="0" err="1" smtClean="0"/>
              <a:t>Polymyositis</a:t>
            </a:r>
            <a:r>
              <a:rPr lang="en-US" sz="2400" dirty="0" smtClean="0"/>
              <a:t> </a:t>
            </a:r>
            <a:r>
              <a:rPr lang="en-US" sz="2400" dirty="0"/>
              <a:t>(PMS</a:t>
            </a:r>
            <a:r>
              <a:rPr lang="en-US" sz="2400" dirty="0" smtClean="0"/>
              <a:t>)</a:t>
            </a:r>
          </a:p>
          <a:p>
            <a:r>
              <a:rPr lang="en-US" sz="2400" dirty="0" err="1" smtClean="0"/>
              <a:t>Dermatomyositis</a:t>
            </a:r>
            <a:r>
              <a:rPr lang="en-US" sz="2400" dirty="0" smtClean="0"/>
              <a:t> </a:t>
            </a:r>
            <a:r>
              <a:rPr lang="en-US" sz="2400" dirty="0"/>
              <a:t>(DMS)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6328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645" y="365656"/>
            <a:ext cx="10137422" cy="61254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Other Rheumatic </a:t>
            </a:r>
            <a:r>
              <a:rPr lang="en-US" sz="2800" dirty="0" smtClean="0"/>
              <a:t>Diseases</a:t>
            </a:r>
          </a:p>
          <a:p>
            <a:r>
              <a:rPr lang="en-US" sz="2400" dirty="0"/>
              <a:t>Systemic sclerosis: skin scores, pulmonary diffusion </a:t>
            </a:r>
            <a:r>
              <a:rPr lang="en-US" sz="2400" dirty="0" smtClean="0"/>
              <a:t>capacity</a:t>
            </a:r>
          </a:p>
          <a:p>
            <a:endParaRPr lang="en-US" sz="2400" dirty="0" smtClean="0"/>
          </a:p>
          <a:p>
            <a:r>
              <a:rPr lang="en-US" sz="2400" dirty="0" smtClean="0"/>
              <a:t>Corticosteroid-resistant multisystem sarcoidosis</a:t>
            </a:r>
          </a:p>
          <a:p>
            <a:endParaRPr lang="en-US" sz="2400" dirty="0" smtClean="0"/>
          </a:p>
          <a:p>
            <a:r>
              <a:rPr lang="en-US" sz="2400" dirty="0" smtClean="0"/>
              <a:t>Corticosteroid-sparing </a:t>
            </a:r>
            <a:r>
              <a:rPr lang="en-US" sz="2400" dirty="0"/>
              <a:t>agent in inflammatory ocular </a:t>
            </a:r>
            <a:r>
              <a:rPr lang="en-US" sz="2400" dirty="0" smtClean="0"/>
              <a:t>disease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46763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Dose and Drug Administration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MTX is available as 2.5, 5, 7.5, 10, and 15 mg </a:t>
            </a:r>
            <a:r>
              <a:rPr lang="en-US" sz="2400" dirty="0" smtClean="0"/>
              <a:t>tablets</a:t>
            </a:r>
            <a:endParaRPr lang="en-US" dirty="0" smtClean="0"/>
          </a:p>
          <a:p>
            <a:r>
              <a:rPr lang="en-US" sz="2400" dirty="0" smtClean="0"/>
              <a:t>Solution </a:t>
            </a:r>
            <a:r>
              <a:rPr lang="en-US" sz="2400" dirty="0"/>
              <a:t>of 25 mg/mL for SQ or IM </a:t>
            </a:r>
            <a:r>
              <a:rPr lang="en-US" sz="2400" dirty="0" smtClean="0"/>
              <a:t>injection</a:t>
            </a:r>
          </a:p>
          <a:p>
            <a:endParaRPr lang="en-US" sz="2400" dirty="0" smtClean="0"/>
          </a:p>
          <a:p>
            <a:r>
              <a:rPr lang="en-US" sz="2400" dirty="0" smtClean="0"/>
              <a:t>In </a:t>
            </a:r>
            <a:r>
              <a:rPr lang="en-US" sz="2400" dirty="0"/>
              <a:t>patients with normal renal function, the starting dose is usually 15 mg given as a single weekly </a:t>
            </a:r>
            <a:r>
              <a:rPr lang="en-US" sz="2400" dirty="0" smtClean="0"/>
              <a:t>dose</a:t>
            </a:r>
          </a:p>
          <a:p>
            <a:endParaRPr lang="en-US" sz="2400" dirty="0" smtClean="0"/>
          </a:p>
          <a:p>
            <a:r>
              <a:rPr lang="en-US" sz="2400" dirty="0" smtClean="0"/>
              <a:t>If </a:t>
            </a:r>
            <a:r>
              <a:rPr lang="en-US" sz="2400" dirty="0"/>
              <a:t>the oral dose of MTX exceeds 15 mg, </a:t>
            </a:r>
            <a:r>
              <a:rPr lang="en-US" sz="2400" dirty="0" smtClean="0"/>
              <a:t>consideration </a:t>
            </a:r>
            <a:r>
              <a:rPr lang="en-US" sz="2400" dirty="0"/>
              <a:t>should be given to splitting the dose, with each half given 6 to 12 hours apart</a:t>
            </a:r>
          </a:p>
        </p:txBody>
      </p:sp>
    </p:spTree>
    <p:extLst>
      <p:ext uri="{BB962C8B-B14F-4D97-AF65-F5344CB8AC3E}">
        <p14:creationId xmlns:p14="http://schemas.microsoft.com/office/powerpoint/2010/main" val="1350442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534" y="354367"/>
            <a:ext cx="10295466" cy="6069011"/>
          </a:xfrm>
        </p:spPr>
        <p:txBody>
          <a:bodyPr>
            <a:normAutofit/>
          </a:bodyPr>
          <a:lstStyle/>
          <a:p>
            <a:r>
              <a:rPr lang="en-US" sz="2400" dirty="0"/>
              <a:t>The dosage of MTX can be escalated, usually every 4 to 8 weeks to 25 mg/week to </a:t>
            </a:r>
            <a:r>
              <a:rPr lang="en-US" sz="2400" dirty="0" smtClean="0"/>
              <a:t>achieve </a:t>
            </a:r>
            <a:r>
              <a:rPr lang="en-US" sz="2400" dirty="0"/>
              <a:t>the desired clinical </a:t>
            </a:r>
            <a:r>
              <a:rPr lang="en-US" sz="2400" dirty="0" smtClean="0"/>
              <a:t>response</a:t>
            </a:r>
          </a:p>
          <a:p>
            <a:endParaRPr lang="en-US" sz="2400" dirty="0"/>
          </a:p>
          <a:p>
            <a:r>
              <a:rPr lang="en-US" sz="2400" dirty="0" smtClean="0"/>
              <a:t>Parenteral </a:t>
            </a:r>
            <a:r>
              <a:rPr lang="en-US" sz="2400" dirty="0"/>
              <a:t>MTX is generally recommended if patients have active disease despite oral doses at approximately 20 mg </a:t>
            </a:r>
            <a:r>
              <a:rPr lang="en-US" sz="2400" dirty="0" smtClean="0"/>
              <a:t>weekly</a:t>
            </a:r>
          </a:p>
          <a:p>
            <a:endParaRPr lang="en-US" sz="2400" dirty="0"/>
          </a:p>
          <a:p>
            <a:r>
              <a:rPr lang="en-US" sz="2400" dirty="0"/>
              <a:t>MTX is not directly toxic to the </a:t>
            </a:r>
            <a:r>
              <a:rPr lang="en-US" sz="2400" dirty="0" smtClean="0"/>
              <a:t>kidneys</a:t>
            </a:r>
          </a:p>
          <a:p>
            <a:endParaRPr lang="en-US" sz="2400" dirty="0"/>
          </a:p>
          <a:p>
            <a:r>
              <a:rPr lang="en-US" sz="2400" dirty="0" smtClean="0"/>
              <a:t>It </a:t>
            </a:r>
            <a:r>
              <a:rPr lang="en-US" sz="2400" dirty="0"/>
              <a:t>is contraindicated in patients with a GFR less than 30 </a:t>
            </a:r>
            <a:r>
              <a:rPr lang="en-US" sz="2400" dirty="0" smtClean="0"/>
              <a:t>mL/minute</a:t>
            </a:r>
          </a:p>
          <a:p>
            <a:endParaRPr lang="en-US" sz="2400" dirty="0"/>
          </a:p>
          <a:p>
            <a:r>
              <a:rPr lang="en-US" sz="2400" dirty="0"/>
              <a:t>MTX may be used in patients with a GFR of 30 to 59 mL/minute</a:t>
            </a:r>
          </a:p>
        </p:txBody>
      </p:sp>
    </p:spTree>
    <p:extLst>
      <p:ext uri="{BB962C8B-B14F-4D97-AF65-F5344CB8AC3E}">
        <p14:creationId xmlns:p14="http://schemas.microsoft.com/office/powerpoint/2010/main" val="2953273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912" y="264056"/>
            <a:ext cx="10216444" cy="628350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Concomitant administration of folic acid (1 to 3 mg/day) or </a:t>
            </a:r>
            <a:r>
              <a:rPr lang="en-US" sz="2400" dirty="0" err="1"/>
              <a:t>folinic</a:t>
            </a:r>
            <a:r>
              <a:rPr lang="en-US" sz="2400" dirty="0"/>
              <a:t> acid </a:t>
            </a:r>
            <a:r>
              <a:rPr lang="en-US" sz="2400" dirty="0" smtClean="0"/>
              <a:t>decreases </a:t>
            </a:r>
            <a:r>
              <a:rPr lang="en-US" sz="2400" dirty="0"/>
              <a:t>the frequency of MTX side </a:t>
            </a:r>
            <a:r>
              <a:rPr lang="en-US" sz="2400" dirty="0" smtClean="0"/>
              <a:t>effects</a:t>
            </a:r>
          </a:p>
          <a:p>
            <a:endParaRPr lang="en-US" sz="2400" dirty="0"/>
          </a:p>
          <a:p>
            <a:r>
              <a:rPr lang="en-US" sz="2400" dirty="0"/>
              <a:t>GI </a:t>
            </a:r>
            <a:r>
              <a:rPr lang="en-US" sz="2400" dirty="0" smtClean="0"/>
              <a:t>toxicity: nausea</a:t>
            </a:r>
            <a:r>
              <a:rPr lang="en-US" sz="2400" dirty="0"/>
              <a:t>, vomiting, abdominal </a:t>
            </a:r>
            <a:r>
              <a:rPr lang="en-US" sz="2400" dirty="0" smtClean="0"/>
              <a:t>pain</a:t>
            </a:r>
          </a:p>
          <a:p>
            <a:r>
              <a:rPr lang="en-US" sz="2400" dirty="0" smtClean="0"/>
              <a:t>Stomatitis</a:t>
            </a:r>
          </a:p>
          <a:p>
            <a:endParaRPr lang="en-US" sz="2400" dirty="0"/>
          </a:p>
          <a:p>
            <a:r>
              <a:rPr lang="en-US" sz="2400" dirty="0"/>
              <a:t>Supplementation of folic or </a:t>
            </a:r>
            <a:r>
              <a:rPr lang="en-US" sz="2400" dirty="0" err="1"/>
              <a:t>folinic</a:t>
            </a:r>
            <a:r>
              <a:rPr lang="en-US" sz="2400" dirty="0"/>
              <a:t> acid is </a:t>
            </a:r>
            <a:r>
              <a:rPr lang="en-US" sz="2400" dirty="0" smtClean="0"/>
              <a:t>protective </a:t>
            </a:r>
            <a:r>
              <a:rPr lang="en-US" sz="2400" dirty="0"/>
              <a:t>against elevated transaminase </a:t>
            </a:r>
            <a:r>
              <a:rPr lang="en-US" sz="2400" dirty="0" smtClean="0"/>
              <a:t>concentrations</a:t>
            </a:r>
          </a:p>
          <a:p>
            <a:r>
              <a:rPr lang="en-US" sz="2400" dirty="0" smtClean="0"/>
              <a:t>Folic </a:t>
            </a:r>
            <a:r>
              <a:rPr lang="en-US" sz="2400" dirty="0"/>
              <a:t>acid administration also decreases </a:t>
            </a:r>
            <a:r>
              <a:rPr lang="en-US" sz="2400" dirty="0" err="1"/>
              <a:t>hyperhomocysteinemia</a:t>
            </a:r>
            <a:r>
              <a:rPr lang="en-US" sz="2400" dirty="0"/>
              <a:t> in patients on </a:t>
            </a:r>
            <a:r>
              <a:rPr lang="en-US" sz="2400" dirty="0" smtClean="0"/>
              <a:t>MTX</a:t>
            </a:r>
          </a:p>
          <a:p>
            <a:endParaRPr lang="en-US" sz="2400" dirty="0" smtClean="0"/>
          </a:p>
          <a:p>
            <a:r>
              <a:rPr lang="en-US" sz="2400" dirty="0" smtClean="0"/>
              <a:t>In </a:t>
            </a:r>
            <a:r>
              <a:rPr lang="en-US" sz="2400" dirty="0"/>
              <a:t>the case of overdose</a:t>
            </a:r>
            <a:r>
              <a:rPr lang="en-US" sz="2400" dirty="0" smtClean="0"/>
              <a:t>:</a:t>
            </a:r>
          </a:p>
          <a:p>
            <a:r>
              <a:rPr lang="en-US" sz="2400" dirty="0"/>
              <a:t>Intravenous </a:t>
            </a:r>
            <a:r>
              <a:rPr lang="en-US" sz="2400" dirty="0" err="1"/>
              <a:t>leucovorin</a:t>
            </a:r>
            <a:r>
              <a:rPr lang="en-US" sz="2400" dirty="0"/>
              <a:t> should be given at a dose of 5 to 10 mg every 12 hours</a:t>
            </a:r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13926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778" y="162456"/>
            <a:ext cx="10588978" cy="63060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Geriatric </a:t>
            </a:r>
            <a:r>
              <a:rPr lang="en-US" sz="2800" dirty="0" smtClean="0"/>
              <a:t>Patients</a:t>
            </a:r>
          </a:p>
          <a:p>
            <a:r>
              <a:rPr lang="en-US" sz="2400" dirty="0"/>
              <a:t>Dosing </a:t>
            </a:r>
            <a:r>
              <a:rPr lang="en-US" sz="2400" dirty="0" smtClean="0"/>
              <a:t>recommendations:</a:t>
            </a:r>
          </a:p>
          <a:p>
            <a:r>
              <a:rPr lang="en-US" sz="2400" dirty="0" smtClean="0"/>
              <a:t>Initial </a:t>
            </a:r>
            <a:r>
              <a:rPr lang="en-US" sz="2400" dirty="0"/>
              <a:t>doses should be approximately 5 to 7.5 mg/ week and should not exceed 20 </a:t>
            </a:r>
            <a:r>
              <a:rPr lang="en-US" sz="2400" dirty="0" smtClean="0"/>
              <a:t>mg/</a:t>
            </a:r>
            <a:r>
              <a:rPr lang="en-US" sz="2400" dirty="0" err="1" smtClean="0"/>
              <a:t>wk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/>
              <a:t>Dosage adjustments for </a:t>
            </a:r>
            <a:r>
              <a:rPr lang="en-US" sz="2400" dirty="0" err="1" smtClean="0"/>
              <a:t>CrCl</a:t>
            </a:r>
            <a:r>
              <a:rPr lang="en-US" sz="2400" dirty="0" smtClean="0"/>
              <a:t>:</a:t>
            </a:r>
          </a:p>
          <a:p>
            <a:r>
              <a:rPr lang="en-US" sz="2400" dirty="0" err="1" smtClean="0"/>
              <a:t>CrCl</a:t>
            </a:r>
            <a:r>
              <a:rPr lang="en-US" sz="2400" dirty="0" smtClean="0"/>
              <a:t> </a:t>
            </a:r>
            <a:r>
              <a:rPr lang="en-US" sz="2400" dirty="0"/>
              <a:t>of 61 to 80 mL/min, reduce the dose by 25</a:t>
            </a:r>
            <a:r>
              <a:rPr lang="en-US" sz="2400" dirty="0" smtClean="0"/>
              <a:t>%</a:t>
            </a:r>
          </a:p>
          <a:p>
            <a:r>
              <a:rPr lang="en-US" sz="2400" dirty="0" err="1" smtClean="0"/>
              <a:t>CrCl</a:t>
            </a:r>
            <a:r>
              <a:rPr lang="en-US" sz="2400" dirty="0" smtClean="0"/>
              <a:t> </a:t>
            </a:r>
            <a:r>
              <a:rPr lang="en-US" sz="2400" dirty="0"/>
              <a:t>of 51 to 60 mL/min, reduce the dose by </a:t>
            </a:r>
            <a:r>
              <a:rPr lang="en-US" sz="2400" dirty="0" smtClean="0"/>
              <a:t>30%</a:t>
            </a:r>
          </a:p>
          <a:p>
            <a:r>
              <a:rPr lang="en-US" sz="2400" dirty="0" err="1"/>
              <a:t>CrCl</a:t>
            </a:r>
            <a:r>
              <a:rPr lang="en-US" sz="2400" dirty="0"/>
              <a:t> of 30 to 50 mL/min, reduce the dose by 50% to 80</a:t>
            </a:r>
            <a:r>
              <a:rPr lang="en-US" sz="2400" dirty="0" smtClean="0"/>
              <a:t>%</a:t>
            </a:r>
          </a:p>
          <a:p>
            <a:r>
              <a:rPr lang="en-US" sz="2400" dirty="0" err="1"/>
              <a:t>CrCl</a:t>
            </a:r>
            <a:r>
              <a:rPr lang="en-US" sz="2400"/>
              <a:t> less than 30 mL/min, avoid use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0904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Toxicity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8"/>
            <a:ext cx="9042399" cy="446598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/>
              <a:t>Gastrointestinal and Hepatic Side </a:t>
            </a:r>
            <a:r>
              <a:rPr lang="en-US" sz="2800" dirty="0" smtClean="0"/>
              <a:t>Effects</a:t>
            </a:r>
          </a:p>
          <a:p>
            <a:r>
              <a:rPr lang="en-US" sz="2400" dirty="0"/>
              <a:t>GI symptoms are </a:t>
            </a:r>
            <a:r>
              <a:rPr lang="en-US" sz="2400" dirty="0" smtClean="0"/>
              <a:t>common(20% to 70%)</a:t>
            </a:r>
          </a:p>
          <a:p>
            <a:r>
              <a:rPr lang="en-US" sz="2400" dirty="0" smtClean="0"/>
              <a:t>Attenuated </a:t>
            </a:r>
            <a:r>
              <a:rPr lang="en-US" sz="2400" dirty="0"/>
              <a:t>by adding folic acid /</a:t>
            </a:r>
            <a:r>
              <a:rPr lang="en-US" sz="2400" dirty="0" smtClean="0"/>
              <a:t> </a:t>
            </a:r>
            <a:r>
              <a:rPr lang="en-US" sz="2400" dirty="0"/>
              <a:t>by changing to a </a:t>
            </a:r>
            <a:r>
              <a:rPr lang="en-US" sz="2400" dirty="0" smtClean="0"/>
              <a:t>parenteral </a:t>
            </a:r>
            <a:r>
              <a:rPr lang="en-US" sz="2400" dirty="0"/>
              <a:t>dosing </a:t>
            </a:r>
            <a:r>
              <a:rPr lang="en-US" sz="2400" dirty="0" smtClean="0"/>
              <a:t>regimen</a:t>
            </a:r>
          </a:p>
          <a:p>
            <a:endParaRPr lang="en-US" sz="2400" dirty="0" smtClean="0"/>
          </a:p>
          <a:p>
            <a:r>
              <a:rPr lang="en-US" sz="2400" dirty="0" smtClean="0"/>
              <a:t>Elevated </a:t>
            </a:r>
            <a:r>
              <a:rPr lang="en-US" sz="2400" dirty="0"/>
              <a:t>liver function tests (LFTs) were more likely in patients with </a:t>
            </a:r>
            <a:r>
              <a:rPr lang="en-US" sz="2400" dirty="0" err="1" smtClean="0"/>
              <a:t>PsA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Risk </a:t>
            </a:r>
            <a:r>
              <a:rPr lang="en-US" sz="2400" dirty="0"/>
              <a:t>Factor: Alcohol </a:t>
            </a:r>
            <a:r>
              <a:rPr lang="en-US" sz="2400" dirty="0" smtClean="0"/>
              <a:t>consumption</a:t>
            </a:r>
            <a:r>
              <a:rPr lang="en-US" sz="2400" dirty="0"/>
              <a:t>, </a:t>
            </a:r>
            <a:r>
              <a:rPr lang="el-GR" sz="2400" dirty="0"/>
              <a:t>α1–</a:t>
            </a:r>
            <a:r>
              <a:rPr lang="en-US" sz="2400" dirty="0"/>
              <a:t>anti-trypsin deficiency, morbid obesity, diabetes, concomitant hepatotoxic drugs, and chronic hepatitis B or C</a:t>
            </a:r>
          </a:p>
        </p:txBody>
      </p:sp>
    </p:spTree>
    <p:extLst>
      <p:ext uri="{BB962C8B-B14F-4D97-AF65-F5344CB8AC3E}">
        <p14:creationId xmlns:p14="http://schemas.microsoft.com/office/powerpoint/2010/main" val="312620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933" y="320500"/>
            <a:ext cx="10182577" cy="60803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Hematologic Side </a:t>
            </a:r>
            <a:r>
              <a:rPr lang="en-US" sz="2800" dirty="0" smtClean="0"/>
              <a:t>Effects</a:t>
            </a:r>
          </a:p>
          <a:p>
            <a:r>
              <a:rPr lang="en-US" sz="2400" dirty="0" smtClean="0"/>
              <a:t>BM </a:t>
            </a:r>
            <a:r>
              <a:rPr lang="en-US" sz="2400" dirty="0"/>
              <a:t>toxicity, in most cases, is dose </a:t>
            </a:r>
            <a:r>
              <a:rPr lang="en-US" sz="2400" dirty="0" smtClean="0"/>
              <a:t>dependent</a:t>
            </a:r>
          </a:p>
          <a:p>
            <a:endParaRPr lang="en-US" sz="2400" dirty="0" smtClean="0"/>
          </a:p>
          <a:p>
            <a:r>
              <a:rPr lang="en-US" sz="2400" dirty="0" smtClean="0"/>
              <a:t>Pancytopenia</a:t>
            </a:r>
            <a:r>
              <a:rPr lang="en-US" sz="2400" dirty="0"/>
              <a:t>, leukopenia, </a:t>
            </a:r>
            <a:r>
              <a:rPr lang="en-US" sz="2400" dirty="0" smtClean="0"/>
              <a:t>anemia, thrombocytopenia</a:t>
            </a:r>
          </a:p>
          <a:p>
            <a:endParaRPr lang="en-US" sz="2400" dirty="0" smtClean="0"/>
          </a:p>
          <a:p>
            <a:r>
              <a:rPr lang="en-US" sz="2400" dirty="0" smtClean="0"/>
              <a:t>Severe</a:t>
            </a:r>
            <a:r>
              <a:rPr lang="en-US" sz="2400" dirty="0"/>
              <a:t>, life-threatening bone marrow toxicity can be treated with </a:t>
            </a:r>
            <a:r>
              <a:rPr lang="en-US" sz="2400" dirty="0" err="1"/>
              <a:t>folinic</a:t>
            </a:r>
            <a:r>
              <a:rPr lang="en-US" sz="2400" dirty="0"/>
              <a:t> acid (</a:t>
            </a:r>
            <a:r>
              <a:rPr lang="en-US" sz="2400" dirty="0" err="1"/>
              <a:t>leucovorin</a:t>
            </a:r>
            <a:r>
              <a:rPr lang="en-US" sz="2400" dirty="0"/>
              <a:t>) and, if necessary, granulocyte-stimulating factor (GSF</a:t>
            </a:r>
            <a:r>
              <a:rPr lang="en-US" sz="2400" dirty="0" smtClean="0"/>
              <a:t>)</a:t>
            </a:r>
          </a:p>
          <a:p>
            <a:endParaRPr lang="en-US" sz="2400" dirty="0" smtClean="0"/>
          </a:p>
          <a:p>
            <a:r>
              <a:rPr lang="en-US" sz="2400" dirty="0" smtClean="0"/>
              <a:t>Risk Factor</a:t>
            </a:r>
            <a:r>
              <a:rPr lang="en-US" sz="2400" dirty="0"/>
              <a:t>: CKD, </a:t>
            </a:r>
            <a:r>
              <a:rPr lang="en-US" sz="2400" dirty="0" err="1"/>
              <a:t>hypoalbuminemia</a:t>
            </a:r>
            <a:r>
              <a:rPr lang="en-US" sz="2400" dirty="0"/>
              <a:t>, dosing errors, </a:t>
            </a:r>
            <a:r>
              <a:rPr lang="en-US" sz="2400" dirty="0" smtClean="0"/>
              <a:t>concomitant </a:t>
            </a:r>
            <a:r>
              <a:rPr lang="en-US" sz="2400" dirty="0"/>
              <a:t>use of </a:t>
            </a:r>
            <a:r>
              <a:rPr lang="en-US" sz="2400" dirty="0" err="1" smtClean="0"/>
              <a:t>probenecid</a:t>
            </a:r>
            <a:r>
              <a:rPr lang="en-US" sz="2400" dirty="0" smtClean="0"/>
              <a:t> </a:t>
            </a:r>
            <a:r>
              <a:rPr lang="en-US" sz="2400" dirty="0"/>
              <a:t>or trimethoprim/</a:t>
            </a:r>
            <a:r>
              <a:rPr lang="en-US" sz="2400" dirty="0" err="1"/>
              <a:t>sulfamethoxazole</a:t>
            </a:r>
            <a:r>
              <a:rPr lang="en-US" sz="2400" dirty="0"/>
              <a:t> </a:t>
            </a:r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976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Methotrexate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190044"/>
            <a:ext cx="10554574" cy="3668754"/>
          </a:xfrm>
        </p:spPr>
        <p:txBody>
          <a:bodyPr>
            <a:normAutofit/>
          </a:bodyPr>
          <a:lstStyle/>
          <a:p>
            <a:r>
              <a:rPr lang="en-US" sz="2400" dirty="0"/>
              <a:t>MTX was introduced in the </a:t>
            </a:r>
            <a:r>
              <a:rPr lang="en-US" sz="2400" dirty="0" smtClean="0"/>
              <a:t>1950s</a:t>
            </a:r>
          </a:p>
          <a:p>
            <a:endParaRPr lang="en-US" sz="2400" dirty="0" smtClean="0"/>
          </a:p>
          <a:p>
            <a:r>
              <a:rPr lang="en-US" sz="2400" dirty="0" smtClean="0"/>
              <a:t>(</a:t>
            </a:r>
            <a:r>
              <a:rPr lang="en-US" sz="2400" dirty="0"/>
              <a:t>DMARD) of choice in the treatment of </a:t>
            </a:r>
            <a:r>
              <a:rPr lang="en-US" sz="2400" dirty="0" smtClean="0"/>
              <a:t>RA</a:t>
            </a:r>
          </a:p>
          <a:p>
            <a:endParaRPr lang="en-US" sz="2400" dirty="0" smtClean="0"/>
          </a:p>
          <a:p>
            <a:r>
              <a:rPr lang="en-US" sz="2400" dirty="0" smtClean="0"/>
              <a:t>Structural </a:t>
            </a:r>
            <a:r>
              <a:rPr lang="en-US" sz="2400" dirty="0"/>
              <a:t>analogue of folic</a:t>
            </a:r>
          </a:p>
        </p:txBody>
      </p:sp>
    </p:spTree>
    <p:extLst>
      <p:ext uri="{BB962C8B-B14F-4D97-AF65-F5344CB8AC3E}">
        <p14:creationId xmlns:p14="http://schemas.microsoft.com/office/powerpoint/2010/main" val="132295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223" y="297922"/>
            <a:ext cx="10069688" cy="63512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Pulmonary Side </a:t>
            </a:r>
            <a:r>
              <a:rPr lang="en-US" sz="2800" dirty="0" smtClean="0"/>
              <a:t>Effects</a:t>
            </a:r>
          </a:p>
          <a:p>
            <a:r>
              <a:rPr lang="en-US" sz="2400" dirty="0" smtClean="0"/>
              <a:t>Acute </a:t>
            </a:r>
            <a:r>
              <a:rPr lang="en-US" sz="2400" dirty="0"/>
              <a:t>interstitial pneumonitis (hypersensitivity pneumonitis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Interstitial fibrosis</a:t>
            </a:r>
          </a:p>
          <a:p>
            <a:r>
              <a:rPr lang="en-US" sz="2400" dirty="0" smtClean="0"/>
              <a:t>Noncardiogenic </a:t>
            </a:r>
            <a:r>
              <a:rPr lang="en-US" sz="2400" dirty="0"/>
              <a:t>pulmonary </a:t>
            </a:r>
            <a:r>
              <a:rPr lang="en-US" sz="2400" dirty="0" smtClean="0"/>
              <a:t>edema</a:t>
            </a:r>
          </a:p>
          <a:p>
            <a:r>
              <a:rPr lang="en-US" sz="2400" dirty="0" smtClean="0"/>
              <a:t>Pleuritis </a:t>
            </a:r>
            <a:r>
              <a:rPr lang="en-US" sz="2400" dirty="0"/>
              <a:t>and pleural </a:t>
            </a:r>
            <a:r>
              <a:rPr lang="en-US" sz="2400" dirty="0" smtClean="0"/>
              <a:t>effusions</a:t>
            </a:r>
          </a:p>
          <a:p>
            <a:r>
              <a:rPr lang="en-US" sz="2400" dirty="0"/>
              <a:t>Pulmonary </a:t>
            </a:r>
            <a:r>
              <a:rPr lang="en-US" sz="2400" dirty="0" smtClean="0"/>
              <a:t>nodules</a:t>
            </a:r>
          </a:p>
          <a:p>
            <a:endParaRPr lang="en-US" sz="2400" dirty="0"/>
          </a:p>
          <a:p>
            <a:r>
              <a:rPr lang="en-US" sz="2400" dirty="0" smtClean="0"/>
              <a:t>Sign </a:t>
            </a:r>
            <a:r>
              <a:rPr lang="en-US" sz="2400" dirty="0"/>
              <a:t>&amp; Symptom: shortness of breath, tachypnea, dry </a:t>
            </a:r>
            <a:r>
              <a:rPr lang="en-US" sz="2400" dirty="0" smtClean="0"/>
              <a:t>cough, fever</a:t>
            </a:r>
          </a:p>
          <a:p>
            <a:r>
              <a:rPr lang="en-US" sz="2400" dirty="0"/>
              <a:t>Chest radiographs most typically show a bilateral interstitial </a:t>
            </a:r>
            <a:r>
              <a:rPr lang="en-US" sz="2400" dirty="0" smtClean="0"/>
              <a:t>infiltrate</a:t>
            </a:r>
          </a:p>
          <a:p>
            <a:r>
              <a:rPr lang="en-US" sz="2400" dirty="0" smtClean="0"/>
              <a:t>Infectious </a:t>
            </a:r>
            <a:r>
              <a:rPr lang="en-US" sz="2400" dirty="0"/>
              <a:t>causes, including opportunistic organisms, must always be ruled out </a:t>
            </a:r>
            <a:endParaRPr lang="en-US" sz="2400" dirty="0" smtClean="0"/>
          </a:p>
          <a:p>
            <a:r>
              <a:rPr lang="en-US" sz="2400" dirty="0"/>
              <a:t>If MTX pulmonary toxicity is suspected, MTX should be discontinued and supportive treatment initiated</a:t>
            </a:r>
          </a:p>
        </p:txBody>
      </p:sp>
    </p:spTree>
    <p:extLst>
      <p:ext uri="{BB962C8B-B14F-4D97-AF65-F5344CB8AC3E}">
        <p14:creationId xmlns:p14="http://schemas.microsoft.com/office/powerpoint/2010/main" val="16579426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222" y="264056"/>
            <a:ext cx="10159999" cy="6215766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Methotrexate “</a:t>
            </a:r>
            <a:r>
              <a:rPr lang="en-US" sz="2800" dirty="0" smtClean="0"/>
              <a:t>Flu”</a:t>
            </a:r>
          </a:p>
          <a:p>
            <a:r>
              <a:rPr lang="en-US" sz="2400" dirty="0"/>
              <a:t>common signs: Nausea, </a:t>
            </a:r>
            <a:r>
              <a:rPr lang="en-US" sz="2400" dirty="0" smtClean="0"/>
              <a:t>low-grade </a:t>
            </a:r>
            <a:r>
              <a:rPr lang="en-US" sz="2400" dirty="0"/>
              <a:t>fevers, </a:t>
            </a:r>
            <a:r>
              <a:rPr lang="en-US" sz="2400" dirty="0" err="1"/>
              <a:t>myalgias</a:t>
            </a:r>
            <a:r>
              <a:rPr lang="en-US" sz="2400" dirty="0"/>
              <a:t>, and chills </a:t>
            </a:r>
            <a:endParaRPr lang="en-US" sz="2400" dirty="0" smtClean="0"/>
          </a:p>
          <a:p>
            <a:r>
              <a:rPr lang="en-US" sz="2400" dirty="0"/>
              <a:t>Treatment: </a:t>
            </a:r>
            <a:r>
              <a:rPr lang="en-US" sz="2400" dirty="0" smtClean="0"/>
              <a:t>supplementation </a:t>
            </a:r>
            <a:r>
              <a:rPr lang="en-US" sz="2400" dirty="0"/>
              <a:t>with folic acid, decreasing the dose, switching from oral to parenteral administration</a:t>
            </a:r>
            <a:r>
              <a:rPr lang="en-US" sz="2400" dirty="0" smtClean="0"/>
              <a:t>, </a:t>
            </a:r>
            <a:r>
              <a:rPr lang="en-US" sz="2400" dirty="0"/>
              <a:t>changing the time of the </a:t>
            </a:r>
            <a:r>
              <a:rPr lang="en-US" sz="2400" dirty="0" smtClean="0"/>
              <a:t>dose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800" dirty="0" err="1" smtClean="0"/>
              <a:t>Nodulosis</a:t>
            </a:r>
            <a:endParaRPr lang="en-US" sz="2800" dirty="0" smtClean="0"/>
          </a:p>
          <a:p>
            <a:r>
              <a:rPr lang="en-US" sz="2400" dirty="0"/>
              <a:t>The development of, or increase in the number or size </a:t>
            </a:r>
            <a:r>
              <a:rPr lang="en-US" sz="2400" dirty="0" smtClean="0"/>
              <a:t>of </a:t>
            </a:r>
            <a:r>
              <a:rPr lang="en-US" sz="2400" dirty="0"/>
              <a:t>rheumatoid </a:t>
            </a:r>
            <a:r>
              <a:rPr lang="en-US" sz="2400" dirty="0" smtClean="0"/>
              <a:t>nodules</a:t>
            </a:r>
          </a:p>
          <a:p>
            <a:r>
              <a:rPr lang="en-US" sz="2400" dirty="0" smtClean="0"/>
              <a:t>May </a:t>
            </a:r>
            <a:r>
              <a:rPr lang="en-US" sz="2400" dirty="0"/>
              <a:t>occur in rheumatoid factor–negative patients, and in those in whom the synovitis is under excellent </a:t>
            </a:r>
            <a:r>
              <a:rPr lang="en-US" sz="2400" dirty="0" smtClean="0"/>
              <a:t>control</a:t>
            </a:r>
          </a:p>
          <a:p>
            <a:r>
              <a:rPr lang="en-US" sz="2400" dirty="0"/>
              <a:t>The mechanism of this nodule formation has been suggested to be the result of an increase in </a:t>
            </a:r>
            <a:r>
              <a:rPr lang="en-US" sz="2400" dirty="0" smtClean="0"/>
              <a:t>adenosine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72866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241478"/>
            <a:ext cx="10509956" cy="6452833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Fertility, Pregnancy, and </a:t>
            </a:r>
            <a:r>
              <a:rPr lang="en-US" sz="2800" dirty="0" smtClean="0"/>
              <a:t>Lactation</a:t>
            </a:r>
          </a:p>
          <a:p>
            <a:r>
              <a:rPr lang="en-US" sz="2400" dirty="0"/>
              <a:t>Female: </a:t>
            </a:r>
            <a:r>
              <a:rPr lang="en-US" sz="2400" dirty="0" smtClean="0"/>
              <a:t>does </a:t>
            </a:r>
            <a:r>
              <a:rPr lang="en-US" sz="2400" dirty="0"/>
              <a:t>not seem to adversely affect female </a:t>
            </a:r>
            <a:r>
              <a:rPr lang="en-US" sz="2400" dirty="0" smtClean="0"/>
              <a:t>fertility</a:t>
            </a:r>
          </a:p>
          <a:p>
            <a:r>
              <a:rPr lang="en-US" sz="2400" dirty="0"/>
              <a:t>Male: reversible </a:t>
            </a:r>
            <a:r>
              <a:rPr lang="en-US" sz="2400" dirty="0" smtClean="0"/>
              <a:t>sterility</a:t>
            </a:r>
          </a:p>
          <a:p>
            <a:endParaRPr lang="en-US" sz="2400" dirty="0"/>
          </a:p>
          <a:p>
            <a:r>
              <a:rPr lang="en-US" sz="2400" dirty="0"/>
              <a:t>Women and men should </a:t>
            </a:r>
            <a:r>
              <a:rPr lang="en-US" sz="2400" dirty="0" smtClean="0"/>
              <a:t>discontinue </a:t>
            </a:r>
            <a:r>
              <a:rPr lang="en-US" sz="2400" dirty="0"/>
              <a:t>MTX for at least 3 months before attempting to </a:t>
            </a:r>
            <a:r>
              <a:rPr lang="en-US" sz="2400" dirty="0" smtClean="0"/>
              <a:t>conceive</a:t>
            </a:r>
          </a:p>
          <a:p>
            <a:endParaRPr lang="en-US" sz="2400" dirty="0"/>
          </a:p>
          <a:p>
            <a:r>
              <a:rPr lang="en-US" sz="2400" dirty="0"/>
              <a:t>MTX is contraindicated during </a:t>
            </a:r>
            <a:r>
              <a:rPr lang="en-US" sz="2400" dirty="0" smtClean="0"/>
              <a:t>pregnancy and during lactation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465239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Toxicity </a:t>
            </a:r>
            <a:r>
              <a:rPr lang="en-US" dirty="0"/>
              <a:t>Monitoring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Toxicities that require monitoring include </a:t>
            </a:r>
            <a:r>
              <a:rPr lang="en-US" sz="2400" dirty="0" err="1"/>
              <a:t>myelosuppression</a:t>
            </a:r>
            <a:r>
              <a:rPr lang="en-US" sz="2400" dirty="0"/>
              <a:t>, hepatotoxicity, and pulmonary </a:t>
            </a:r>
            <a:r>
              <a:rPr lang="en-US" sz="2400" dirty="0" smtClean="0"/>
              <a:t>toxicity</a:t>
            </a:r>
          </a:p>
          <a:p>
            <a:endParaRPr lang="en-US" sz="2400" dirty="0" smtClean="0"/>
          </a:p>
          <a:p>
            <a:r>
              <a:rPr lang="en-US" sz="2400" dirty="0" smtClean="0"/>
              <a:t>Baseline </a:t>
            </a:r>
            <a:r>
              <a:rPr lang="en-US" sz="2400" dirty="0"/>
              <a:t>evaluation: </a:t>
            </a:r>
            <a:r>
              <a:rPr lang="en-US" sz="2400" dirty="0" smtClean="0"/>
              <a:t>CBC, </a:t>
            </a:r>
            <a:r>
              <a:rPr lang="en-US" sz="2400" dirty="0"/>
              <a:t>hepatitis B and C serology in high-risk patients, liver transaminases, and </a:t>
            </a:r>
            <a:r>
              <a:rPr lang="en-US" sz="2400" dirty="0" smtClean="0"/>
              <a:t>creatinine</a:t>
            </a:r>
          </a:p>
          <a:p>
            <a:endParaRPr lang="en-US" sz="2400" dirty="0" smtClean="0"/>
          </a:p>
          <a:p>
            <a:r>
              <a:rPr lang="en-US" sz="2400" dirty="0" smtClean="0"/>
              <a:t>Chest </a:t>
            </a:r>
            <a:r>
              <a:rPr lang="en-US" sz="2400" dirty="0"/>
              <a:t>radiograph is a reasonable approach</a:t>
            </a:r>
          </a:p>
        </p:txBody>
      </p:sp>
    </p:spTree>
    <p:extLst>
      <p:ext uri="{BB962C8B-B14F-4D97-AF65-F5344CB8AC3E}">
        <p14:creationId xmlns:p14="http://schemas.microsoft.com/office/powerpoint/2010/main" val="261779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512" y="331789"/>
            <a:ext cx="10374488" cy="621576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                                             </a:t>
            </a:r>
            <a:r>
              <a:rPr lang="en-US" sz="2800" dirty="0" smtClean="0"/>
              <a:t>Safety </a:t>
            </a:r>
            <a:r>
              <a:rPr lang="en-US" sz="2800" dirty="0"/>
              <a:t>Monitoring </a:t>
            </a:r>
          </a:p>
        </p:txBody>
      </p:sp>
      <p:pic>
        <p:nvPicPr>
          <p:cNvPr id="4" name="Picture 3" descr="Gary Firestein, Ralph Budd, Sherine E Gabriel, Iain B McInnes, James O’Dell - Firestein &amp; Kelley’s Textbook of Rheumatology, 2-Volume Set-Elsevier (2020).pdf - Profile 1 - Microsoft​ Edg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7" t="44367" r="21667" b="6271"/>
          <a:stretch/>
        </p:blipFill>
        <p:spPr>
          <a:xfrm>
            <a:off x="146756" y="1277848"/>
            <a:ext cx="11044760" cy="390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63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3112" y="1675167"/>
            <a:ext cx="8596668" cy="3880773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                 </a:t>
            </a:r>
            <a:r>
              <a:rPr lang="en-US" sz="5400" dirty="0" smtClean="0"/>
              <a:t>Leflunomide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40805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Chemical Structure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731611"/>
            <a:ext cx="9618133" cy="4838522"/>
          </a:xfrm>
        </p:spPr>
        <p:txBody>
          <a:bodyPr>
            <a:normAutofit/>
          </a:bodyPr>
          <a:lstStyle/>
          <a:p>
            <a:r>
              <a:rPr lang="en-US" sz="2400" dirty="0"/>
              <a:t>low-molecular-weight </a:t>
            </a:r>
            <a:r>
              <a:rPr lang="en-US" sz="2400" dirty="0" err="1"/>
              <a:t>isoxazole</a:t>
            </a:r>
            <a:r>
              <a:rPr lang="en-US" sz="2400" dirty="0"/>
              <a:t> </a:t>
            </a:r>
            <a:r>
              <a:rPr lang="en-US" sz="2400" dirty="0" smtClean="0"/>
              <a:t>compound</a:t>
            </a:r>
          </a:p>
          <a:p>
            <a:r>
              <a:rPr lang="en-US" sz="2400" dirty="0"/>
              <a:t>Leflunomide is a </a:t>
            </a:r>
            <a:r>
              <a:rPr lang="en-US" sz="2400" dirty="0" err="1" smtClean="0"/>
              <a:t>prodrug</a:t>
            </a:r>
            <a:endParaRPr lang="en-US" sz="2400" dirty="0" smtClean="0"/>
          </a:p>
          <a:p>
            <a:r>
              <a:rPr lang="en-US" sz="2400" dirty="0" smtClean="0"/>
              <a:t>Active </a:t>
            </a:r>
            <a:r>
              <a:rPr lang="en-US" sz="2400" dirty="0"/>
              <a:t>metabolite is A77 1726 </a:t>
            </a:r>
            <a:r>
              <a:rPr lang="en-US" sz="2400" dirty="0" smtClean="0"/>
              <a:t>or</a:t>
            </a:r>
          </a:p>
          <a:p>
            <a:pPr marL="0" indent="0">
              <a:buNone/>
            </a:pPr>
            <a:r>
              <a:rPr lang="en-US" sz="2400" dirty="0" smtClean="0"/>
              <a:t> </a:t>
            </a:r>
            <a:r>
              <a:rPr lang="en-US" sz="2400" dirty="0" err="1" smtClean="0"/>
              <a:t>teriflunomide</a:t>
            </a:r>
            <a:endParaRPr lang="en-US" sz="2400" dirty="0" smtClean="0"/>
          </a:p>
          <a:p>
            <a:endParaRPr lang="en-US" sz="2400" dirty="0"/>
          </a:p>
        </p:txBody>
      </p:sp>
      <p:pic>
        <p:nvPicPr>
          <p:cNvPr id="4" name="Picture 3" descr="Gary Firestein, Ralph Budd, Sherine E Gabriel, Iain B McInnes, James O’Dell - Firestein &amp; Kelley’s Textbook of Rheumatology, 2-Volume Set-Elsevier (2020).pdf - Profile 1 - Microsoft​ Edg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9" t="21836" r="61667" b="14010"/>
          <a:stretch/>
        </p:blipFill>
        <p:spPr>
          <a:xfrm>
            <a:off x="6095999" y="2359376"/>
            <a:ext cx="4199467" cy="421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6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Actions of Leflunomide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50989"/>
            <a:ext cx="9595555" cy="5007855"/>
          </a:xfrm>
        </p:spPr>
        <p:txBody>
          <a:bodyPr>
            <a:noAutofit/>
          </a:bodyPr>
          <a:lstStyle/>
          <a:p>
            <a:r>
              <a:rPr lang="en-US" sz="2400" dirty="0"/>
              <a:t>Leflunomide is </a:t>
            </a:r>
            <a:r>
              <a:rPr lang="en-US" sz="2400" dirty="0" err="1" smtClean="0"/>
              <a:t>immunomodulatory</a:t>
            </a:r>
            <a:endParaRPr lang="en-US" sz="2400" dirty="0" smtClean="0"/>
          </a:p>
          <a:p>
            <a:r>
              <a:rPr lang="en-US" sz="2400" dirty="0" smtClean="0"/>
              <a:t>Net </a:t>
            </a:r>
            <a:r>
              <a:rPr lang="en-US" sz="2400" dirty="0"/>
              <a:t>effect being a reduction in activated T </a:t>
            </a:r>
            <a:r>
              <a:rPr lang="en-US" sz="2400" dirty="0" smtClean="0"/>
              <a:t>lymphocytes</a:t>
            </a:r>
          </a:p>
          <a:p>
            <a:endParaRPr lang="en-US" sz="2400" dirty="0" smtClean="0"/>
          </a:p>
          <a:p>
            <a:r>
              <a:rPr lang="en-US" sz="2400" dirty="0" smtClean="0"/>
              <a:t>In</a:t>
            </a:r>
            <a:r>
              <a:rPr lang="en-US" sz="2400" dirty="0"/>
              <a:t> vitro mechanisms of action vary depending on </a:t>
            </a:r>
            <a:r>
              <a:rPr lang="en-US" sz="2400" dirty="0" smtClean="0"/>
              <a:t>concentration:</a:t>
            </a:r>
          </a:p>
          <a:p>
            <a:r>
              <a:rPr lang="en-US" sz="2400" dirty="0"/>
              <a:t>(1) At the concentration of the active metabolite (A77 1726) achieved in patients, its major effect appears to be reversible </a:t>
            </a:r>
            <a:r>
              <a:rPr lang="en-US" sz="2400" dirty="0" smtClean="0"/>
              <a:t>inhibition </a:t>
            </a:r>
            <a:r>
              <a:rPr lang="en-US" sz="2400" dirty="0"/>
              <a:t>of the enzyme </a:t>
            </a:r>
            <a:r>
              <a:rPr lang="en-US" sz="2400" dirty="0" err="1"/>
              <a:t>dihydroorotate</a:t>
            </a:r>
            <a:r>
              <a:rPr lang="en-US" sz="2400" dirty="0"/>
              <a:t> dehydrogenase (DHODH), which results in </a:t>
            </a:r>
            <a:r>
              <a:rPr lang="en-US" sz="2400" dirty="0">
                <a:solidFill>
                  <a:srgbClr val="FF0000"/>
                </a:solidFill>
              </a:rPr>
              <a:t>inhibition of pyrimidine </a:t>
            </a:r>
            <a:r>
              <a:rPr lang="en-US" sz="2400" dirty="0" smtClean="0">
                <a:solidFill>
                  <a:srgbClr val="FF0000"/>
                </a:solidFill>
              </a:rPr>
              <a:t>synthesis</a:t>
            </a:r>
          </a:p>
          <a:p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/>
              <a:t>(2) at higher concentrations, A77 1726 also </a:t>
            </a:r>
            <a:r>
              <a:rPr lang="en-US" sz="2400" dirty="0">
                <a:solidFill>
                  <a:srgbClr val="FF0000"/>
                </a:solidFill>
              </a:rPr>
              <a:t>inhibits tyrosine kinases</a:t>
            </a:r>
            <a:r>
              <a:rPr lang="en-US" sz="2400" dirty="0"/>
              <a:t>, </a:t>
            </a:r>
            <a:r>
              <a:rPr lang="en-US" sz="2400" dirty="0" smtClean="0"/>
              <a:t>interfering </a:t>
            </a:r>
            <a:r>
              <a:rPr lang="en-US" sz="2400" dirty="0"/>
              <a:t>with cell signal </a:t>
            </a:r>
            <a:r>
              <a:rPr lang="en-US" sz="2400" dirty="0" smtClean="0"/>
              <a:t>transduction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7281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ary Firestein, Ralph Budd, Sherine E Gabriel, Iain B McInnes, James O’Dell - Firestein &amp; Kelley’s Textbook of Rheumatology, 2-Volume Set-Elsevier (2020).pdf - Profile 1 - Microsoft​ Edg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92" t="24631" r="28752" b="6915"/>
          <a:stretch/>
        </p:blipFill>
        <p:spPr>
          <a:xfrm>
            <a:off x="2080166" y="564442"/>
            <a:ext cx="6627632" cy="5779913"/>
          </a:xfrm>
        </p:spPr>
      </p:pic>
    </p:spTree>
    <p:extLst>
      <p:ext uri="{BB962C8B-B14F-4D97-AF65-F5344CB8AC3E}">
        <p14:creationId xmlns:p14="http://schemas.microsoft.com/office/powerpoint/2010/main" val="9992987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933" y="241478"/>
            <a:ext cx="10080977" cy="6227055"/>
          </a:xfrm>
        </p:spPr>
        <p:txBody>
          <a:bodyPr/>
          <a:lstStyle/>
          <a:p>
            <a:r>
              <a:rPr lang="en-US" sz="2400" dirty="0"/>
              <a:t>At higher concentrations, A77 1726 inhibits phosphorylation of tyrosine kinases that are critical for cell growth and </a:t>
            </a:r>
            <a:r>
              <a:rPr lang="en-US" sz="2400" dirty="0" smtClean="0"/>
              <a:t>differentiation </a:t>
            </a:r>
            <a:r>
              <a:rPr lang="en-US" sz="2400" dirty="0"/>
              <a:t>of activated cells=anti-proliferative </a:t>
            </a:r>
            <a:r>
              <a:rPr lang="en-US" sz="2400" dirty="0" smtClean="0"/>
              <a:t>effects</a:t>
            </a:r>
          </a:p>
          <a:p>
            <a:endParaRPr lang="en-US" sz="2400" dirty="0"/>
          </a:p>
          <a:p>
            <a:r>
              <a:rPr lang="en-US" sz="2400" dirty="0" smtClean="0"/>
              <a:t>Anti-inflammatory </a:t>
            </a:r>
            <a:r>
              <a:rPr lang="en-US" sz="2400" dirty="0"/>
              <a:t>properties of </a:t>
            </a:r>
            <a:r>
              <a:rPr lang="en-US" sz="2400" dirty="0" smtClean="0"/>
              <a:t>leflunomide:</a:t>
            </a:r>
          </a:p>
          <a:p>
            <a:r>
              <a:rPr lang="en-US" sz="2400" dirty="0" smtClean="0"/>
              <a:t>Block </a:t>
            </a:r>
            <a:r>
              <a:rPr lang="en-US" sz="2400" dirty="0"/>
              <a:t>the activation of nuclear factor-</a:t>
            </a:r>
            <a:r>
              <a:rPr lang="en-US" sz="2400" dirty="0" err="1"/>
              <a:t>κB</a:t>
            </a:r>
            <a:r>
              <a:rPr lang="en-US" sz="2400" dirty="0"/>
              <a:t> (NF-</a:t>
            </a:r>
            <a:r>
              <a:rPr lang="en-US" sz="2400" dirty="0" err="1"/>
              <a:t>κB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Both </a:t>
            </a:r>
            <a:r>
              <a:rPr lang="en-US" sz="2400" dirty="0"/>
              <a:t>leflunomide and MTX inhibit neutrophil </a:t>
            </a:r>
            <a:r>
              <a:rPr lang="en-US" sz="2400" dirty="0" err="1" smtClean="0"/>
              <a:t>chemotaxis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Alters </a:t>
            </a:r>
            <a:r>
              <a:rPr lang="en-US" sz="2400" dirty="0"/>
              <a:t>the synthesis of </a:t>
            </a:r>
            <a:r>
              <a:rPr lang="en-US" sz="2400" dirty="0" smtClean="0"/>
              <a:t>cytokines:</a:t>
            </a:r>
          </a:p>
          <a:p>
            <a:r>
              <a:rPr lang="en-US" sz="2400" dirty="0"/>
              <a:t>augmenting the </a:t>
            </a:r>
            <a:r>
              <a:rPr lang="en-US" sz="2400" dirty="0" smtClean="0"/>
              <a:t>immunosuppressive </a:t>
            </a:r>
            <a:r>
              <a:rPr lang="en-US" sz="2400" dirty="0"/>
              <a:t>cytokine-transforming growth factor-β1 </a:t>
            </a:r>
            <a:endParaRPr lang="en-US" sz="2400" dirty="0" smtClean="0"/>
          </a:p>
          <a:p>
            <a:r>
              <a:rPr lang="en-US" sz="2400" dirty="0"/>
              <a:t>suppressing the </a:t>
            </a:r>
            <a:r>
              <a:rPr lang="en-US" sz="2400" dirty="0" err="1"/>
              <a:t>immunostimulatory</a:t>
            </a:r>
            <a:r>
              <a:rPr lang="en-US" sz="2400" dirty="0"/>
              <a:t> cytokine IL-2</a:t>
            </a:r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90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ary Firestein, Ralph Budd, Sherine E Gabriel, Iain B McInnes, James O’Dell - Firestein &amp; Kelley’s Textbook of Rheumatology, 2-Volume Set-Elsevier (2020).pdf - Profile 1 - Microsoft​ Edg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1" t="26848" r="44414" b="5145"/>
          <a:stretch/>
        </p:blipFill>
        <p:spPr>
          <a:xfrm>
            <a:off x="2449689" y="925690"/>
            <a:ext cx="5068711" cy="5337845"/>
          </a:xfrm>
        </p:spPr>
      </p:pic>
    </p:spTree>
    <p:extLst>
      <p:ext uri="{BB962C8B-B14F-4D97-AF65-F5344CB8AC3E}">
        <p14:creationId xmlns:p14="http://schemas.microsoft.com/office/powerpoint/2010/main" val="249053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Pharmacology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9008533" cy="4499855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Absorption </a:t>
            </a:r>
            <a:r>
              <a:rPr lang="en-US" sz="2800" dirty="0" smtClean="0"/>
              <a:t>and Bioavailability</a:t>
            </a:r>
          </a:p>
          <a:p>
            <a:r>
              <a:rPr lang="en-US" sz="2400" dirty="0"/>
              <a:t>The GI tract and the liver rapidly and completely convert ingested leflunomide into </a:t>
            </a:r>
            <a:r>
              <a:rPr lang="en-US" sz="2400" dirty="0" err="1"/>
              <a:t>teriflunomide</a:t>
            </a:r>
            <a:r>
              <a:rPr lang="en-US" sz="2400" dirty="0"/>
              <a:t> (A77 1726</a:t>
            </a:r>
            <a:r>
              <a:rPr lang="en-US" sz="2400" dirty="0" smtClean="0"/>
              <a:t>)</a:t>
            </a:r>
          </a:p>
          <a:p>
            <a:r>
              <a:rPr lang="en-US" sz="2400" dirty="0"/>
              <a:t>Food does not </a:t>
            </a:r>
            <a:r>
              <a:rPr lang="en-US" sz="2400" dirty="0" smtClean="0"/>
              <a:t>interfere </a:t>
            </a:r>
            <a:r>
              <a:rPr lang="en-US" sz="2400" dirty="0"/>
              <a:t>with </a:t>
            </a:r>
            <a:r>
              <a:rPr lang="en-US" sz="2400" dirty="0" smtClean="0"/>
              <a:t>absorption</a:t>
            </a:r>
          </a:p>
          <a:p>
            <a:endParaRPr lang="en-US" sz="2400" dirty="0" smtClean="0"/>
          </a:p>
          <a:p>
            <a:r>
              <a:rPr lang="en-US" sz="2400" dirty="0" smtClean="0"/>
              <a:t>Circulating </a:t>
            </a:r>
            <a:r>
              <a:rPr lang="en-US" sz="2400" dirty="0" err="1"/>
              <a:t>teriflunomide</a:t>
            </a:r>
            <a:r>
              <a:rPr lang="en-US" sz="2400" dirty="0"/>
              <a:t> is highly bound (&gt;99%) to plasma proteins, predominantly </a:t>
            </a:r>
            <a:r>
              <a:rPr lang="en-US" sz="2400" dirty="0" smtClean="0"/>
              <a:t>albumin</a:t>
            </a:r>
          </a:p>
          <a:p>
            <a:endParaRPr lang="en-US" sz="2400" dirty="0" smtClean="0"/>
          </a:p>
          <a:p>
            <a:r>
              <a:rPr lang="en-US" sz="2400" dirty="0" smtClean="0"/>
              <a:t>steady </a:t>
            </a:r>
            <a:r>
              <a:rPr lang="en-US" sz="2400" dirty="0"/>
              <a:t>state is reached in 7 weeks after daily dosing</a:t>
            </a:r>
          </a:p>
        </p:txBody>
      </p:sp>
    </p:spTree>
    <p:extLst>
      <p:ext uri="{BB962C8B-B14F-4D97-AF65-F5344CB8AC3E}">
        <p14:creationId xmlns:p14="http://schemas.microsoft.com/office/powerpoint/2010/main" val="60308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and Half-Life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Teriflunomide</a:t>
            </a:r>
            <a:r>
              <a:rPr lang="en-US" sz="2400" dirty="0"/>
              <a:t> has a half-life of approximately 2 </a:t>
            </a:r>
            <a:r>
              <a:rPr lang="en-US" sz="2400" dirty="0" smtClean="0"/>
              <a:t>weeks</a:t>
            </a:r>
          </a:p>
          <a:p>
            <a:endParaRPr lang="en-US" sz="2400" dirty="0" smtClean="0"/>
          </a:p>
          <a:p>
            <a:r>
              <a:rPr lang="en-US" sz="2400" dirty="0" smtClean="0"/>
              <a:t>90</a:t>
            </a:r>
            <a:r>
              <a:rPr lang="en-US" sz="2400" dirty="0"/>
              <a:t>% of </a:t>
            </a:r>
            <a:r>
              <a:rPr lang="en-US" sz="2400" dirty="0" err="1"/>
              <a:t>teriflunomide</a:t>
            </a:r>
            <a:r>
              <a:rPr lang="en-US" sz="2400" dirty="0"/>
              <a:t> is excreted by 28 </a:t>
            </a:r>
            <a:r>
              <a:rPr lang="en-US" sz="2400" dirty="0" smtClean="0"/>
              <a:t>days</a:t>
            </a:r>
          </a:p>
          <a:p>
            <a:endParaRPr lang="en-US" sz="2400" dirty="0" smtClean="0"/>
          </a:p>
          <a:p>
            <a:r>
              <a:rPr lang="en-US" sz="2400" dirty="0" smtClean="0"/>
              <a:t>Extensive </a:t>
            </a:r>
            <a:r>
              <a:rPr lang="en-US" sz="2400" dirty="0" err="1"/>
              <a:t>enterohepatic</a:t>
            </a:r>
            <a:r>
              <a:rPr lang="en-US" sz="2400" dirty="0"/>
              <a:t> </a:t>
            </a:r>
            <a:r>
              <a:rPr lang="en-US" sz="2400" dirty="0" smtClean="0"/>
              <a:t>recirculation</a:t>
            </a:r>
          </a:p>
          <a:p>
            <a:endParaRPr lang="en-US" sz="2400" dirty="0" smtClean="0"/>
          </a:p>
          <a:p>
            <a:r>
              <a:rPr lang="en-US" sz="2400" dirty="0" smtClean="0"/>
              <a:t>Can </a:t>
            </a:r>
            <a:r>
              <a:rPr lang="en-US" sz="2400" dirty="0"/>
              <a:t>be detectable for much longer </a:t>
            </a:r>
            <a:r>
              <a:rPr lang="en-US" sz="2400" dirty="0" smtClean="0"/>
              <a:t>periods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512123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44500"/>
            <a:ext cx="8827910" cy="4420833"/>
          </a:xfrm>
        </p:spPr>
        <p:txBody>
          <a:bodyPr>
            <a:noAutofit/>
          </a:bodyPr>
          <a:lstStyle/>
          <a:p>
            <a:r>
              <a:rPr lang="en-US" sz="2400" dirty="0" smtClean="0"/>
              <a:t>Kidney &amp; Gut equally</a:t>
            </a:r>
          </a:p>
          <a:p>
            <a:r>
              <a:rPr lang="en-US" sz="2400" dirty="0" smtClean="0"/>
              <a:t>Detectable </a:t>
            </a:r>
            <a:r>
              <a:rPr lang="en-US" sz="2400" dirty="0" err="1"/>
              <a:t>teriflunomide</a:t>
            </a:r>
            <a:r>
              <a:rPr lang="en-US" sz="2400" dirty="0"/>
              <a:t> may be present in the body months or years </a:t>
            </a:r>
            <a:r>
              <a:rPr lang="en-US" sz="2400" dirty="0" smtClean="0"/>
              <a:t>later</a:t>
            </a:r>
          </a:p>
          <a:p>
            <a:endParaRPr lang="en-US" sz="2400" dirty="0" smtClean="0"/>
          </a:p>
          <a:p>
            <a:r>
              <a:rPr lang="en-US" sz="2400" dirty="0" smtClean="0"/>
              <a:t>Oral </a:t>
            </a:r>
            <a:r>
              <a:rPr lang="en-US" sz="2400" dirty="0"/>
              <a:t>administration of </a:t>
            </a:r>
            <a:r>
              <a:rPr lang="en-US" sz="2400" dirty="0" err="1"/>
              <a:t>cholestyramine</a:t>
            </a:r>
            <a:r>
              <a:rPr lang="en-US" sz="2400" dirty="0"/>
              <a:t>, 8 g three times daily for 11 days, can lower the apparent half-life of </a:t>
            </a:r>
            <a:r>
              <a:rPr lang="en-US" sz="2400" dirty="0" err="1"/>
              <a:t>teriflunomide</a:t>
            </a:r>
            <a:r>
              <a:rPr lang="en-US" sz="2400" dirty="0"/>
              <a:t> to 1 to 2 </a:t>
            </a:r>
            <a:r>
              <a:rPr lang="en-US" sz="2400" dirty="0" smtClean="0"/>
              <a:t>days</a:t>
            </a:r>
          </a:p>
          <a:p>
            <a:endParaRPr lang="en-US" sz="2400" dirty="0" smtClean="0"/>
          </a:p>
          <a:p>
            <a:r>
              <a:rPr lang="en-US" sz="2400" dirty="0" smtClean="0"/>
              <a:t>Activated </a:t>
            </a:r>
            <a:r>
              <a:rPr lang="en-US" sz="2400" dirty="0"/>
              <a:t>charcoal, 50 g every 6 hours, can reduce plasma levels by 50% within 24 </a:t>
            </a:r>
            <a:r>
              <a:rPr lang="en-US" sz="2400" dirty="0" smtClean="0"/>
              <a:t>hours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860555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505834"/>
            <a:ext cx="9064977" cy="5120744"/>
          </a:xfrm>
        </p:spPr>
        <p:txBody>
          <a:bodyPr>
            <a:normAutofit/>
          </a:bodyPr>
          <a:lstStyle/>
          <a:p>
            <a:r>
              <a:rPr lang="en-US" sz="2400" dirty="0"/>
              <a:t>Rheumatoid </a:t>
            </a:r>
            <a:r>
              <a:rPr lang="en-US" sz="2400" dirty="0" smtClean="0"/>
              <a:t>Arthritis</a:t>
            </a:r>
            <a:r>
              <a:rPr lang="en-US" sz="2400" dirty="0"/>
              <a:t>: Both leflunomide and MTX also slowed radiographic </a:t>
            </a:r>
            <a:r>
              <a:rPr lang="en-US" sz="2400" dirty="0" smtClean="0"/>
              <a:t>progression </a:t>
            </a:r>
            <a:r>
              <a:rPr lang="en-US" sz="2400" dirty="0"/>
              <a:t>of disease compared with the placebo </a:t>
            </a:r>
            <a:r>
              <a:rPr lang="en-US" sz="2400" dirty="0" smtClean="0"/>
              <a:t>group</a:t>
            </a:r>
          </a:p>
          <a:p>
            <a:r>
              <a:rPr lang="en-US" sz="2400" dirty="0" smtClean="0"/>
              <a:t>SLE including lupus nephritis</a:t>
            </a:r>
          </a:p>
          <a:p>
            <a:endParaRPr lang="en-US" sz="2400" dirty="0" smtClean="0"/>
          </a:p>
          <a:p>
            <a:r>
              <a:rPr lang="en-US" sz="2400" dirty="0" err="1" smtClean="0"/>
              <a:t>PsA</a:t>
            </a:r>
            <a:r>
              <a:rPr lang="en-US" sz="2400" dirty="0" smtClean="0"/>
              <a:t> </a:t>
            </a:r>
            <a:r>
              <a:rPr lang="en-US" sz="2400" dirty="0"/>
              <a:t>&amp; Psoriasis: leflunomide was effective in treating peripheral arthritis, but axial symptoms did not </a:t>
            </a:r>
            <a:r>
              <a:rPr lang="en-US" sz="2400" dirty="0" smtClean="0"/>
              <a:t>improve</a:t>
            </a:r>
          </a:p>
          <a:p>
            <a:endParaRPr lang="en-US" sz="2400" dirty="0" smtClean="0"/>
          </a:p>
          <a:p>
            <a:r>
              <a:rPr lang="en-US" sz="2400" dirty="0" smtClean="0"/>
              <a:t>GPA</a:t>
            </a:r>
            <a:r>
              <a:rPr lang="en-US" sz="2400" dirty="0"/>
              <a:t>: </a:t>
            </a:r>
            <a:r>
              <a:rPr lang="en-US" sz="2400" dirty="0" err="1"/>
              <a:t>maintaining</a:t>
            </a:r>
            <a:r>
              <a:rPr lang="en-US" sz="2400" dirty="0"/>
              <a:t> remission in </a:t>
            </a:r>
            <a:r>
              <a:rPr lang="en-US" sz="2400" dirty="0" err="1"/>
              <a:t>granulomatosis</a:t>
            </a:r>
            <a:r>
              <a:rPr lang="en-US" sz="2400" dirty="0"/>
              <a:t> with </a:t>
            </a:r>
            <a:r>
              <a:rPr lang="en-US" sz="2400" dirty="0" err="1"/>
              <a:t>polyangiitis</a:t>
            </a:r>
            <a:r>
              <a:rPr lang="en-US" sz="2400" dirty="0"/>
              <a:t> after successful induction with </a:t>
            </a:r>
            <a:r>
              <a:rPr lang="en-US" sz="2400" dirty="0" smtClean="0"/>
              <a:t>cyclophosphamide</a:t>
            </a:r>
          </a:p>
          <a:p>
            <a:r>
              <a:rPr lang="en-US" sz="2400" dirty="0"/>
              <a:t>leflunomide was superior to MTX in preventing </a:t>
            </a:r>
            <a:r>
              <a:rPr lang="en-US" sz="2400" dirty="0" smtClean="0"/>
              <a:t>relapse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088491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Dose and Drug Administration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8861777" cy="4364389"/>
          </a:xfrm>
        </p:spPr>
        <p:txBody>
          <a:bodyPr>
            <a:normAutofit/>
          </a:bodyPr>
          <a:lstStyle/>
          <a:p>
            <a:r>
              <a:rPr lang="en-US" sz="2400" dirty="0"/>
              <a:t>standard recommendation</a:t>
            </a:r>
            <a:r>
              <a:rPr lang="en-US" sz="2400" dirty="0" smtClean="0"/>
              <a:t>: </a:t>
            </a:r>
            <a:r>
              <a:rPr lang="en-US" sz="2400" dirty="0"/>
              <a:t>loading dose of 100 mg daily for 3 days, then switch to the standard maintenance dose of 20 mg </a:t>
            </a:r>
            <a:r>
              <a:rPr lang="en-US" sz="2400" dirty="0" smtClean="0"/>
              <a:t>daily</a:t>
            </a:r>
          </a:p>
          <a:p>
            <a:endParaRPr lang="en-US" sz="2400" dirty="0"/>
          </a:p>
          <a:p>
            <a:r>
              <a:rPr lang="en-US" sz="2400" dirty="0" smtClean="0"/>
              <a:t>Many </a:t>
            </a:r>
            <a:r>
              <a:rPr lang="en-US" sz="2400" dirty="0"/>
              <a:t>clinicians no longer prescribe a loading dose because it is believed to increase the drug’s GI </a:t>
            </a:r>
            <a:r>
              <a:rPr lang="en-US" sz="2400" dirty="0" smtClean="0"/>
              <a:t>toxicity</a:t>
            </a:r>
          </a:p>
          <a:p>
            <a:r>
              <a:rPr lang="en-US" sz="2400" dirty="0" smtClean="0"/>
              <a:t>It </a:t>
            </a:r>
            <a:r>
              <a:rPr lang="en-US" sz="2400" dirty="0"/>
              <a:t>is common practice to decrease the dose to 10 mg daily if toxicity </a:t>
            </a:r>
            <a:r>
              <a:rPr lang="en-US" sz="2400" dirty="0" smtClean="0"/>
              <a:t>occurs</a:t>
            </a:r>
          </a:p>
          <a:p>
            <a:r>
              <a:rPr lang="en-US" sz="2400" dirty="0" smtClean="0"/>
              <a:t>Some </a:t>
            </a:r>
            <a:r>
              <a:rPr lang="en-US" sz="2400" dirty="0"/>
              <a:t>clinicians give leflunomide less often (three to five times per week</a:t>
            </a:r>
            <a:r>
              <a:rPr lang="en-US" sz="2400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5288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Toxicity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9166577" cy="44321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Gastrointestinal and Hepatic Side </a:t>
            </a:r>
            <a:r>
              <a:rPr lang="en-US" sz="2800" dirty="0" smtClean="0"/>
              <a:t>Effects</a:t>
            </a:r>
          </a:p>
          <a:p>
            <a:r>
              <a:rPr lang="en-US" sz="2400" dirty="0"/>
              <a:t>The most common side effect that limits the use of leflunomide is </a:t>
            </a:r>
            <a:r>
              <a:rPr lang="en-US" sz="2400" dirty="0" smtClean="0"/>
              <a:t>diarrhea</a:t>
            </a:r>
          </a:p>
          <a:p>
            <a:r>
              <a:rPr lang="en-US" sz="2400" dirty="0" smtClean="0"/>
              <a:t>Responds </a:t>
            </a:r>
            <a:r>
              <a:rPr lang="en-US" sz="2400" dirty="0"/>
              <a:t>to dose </a:t>
            </a:r>
            <a:r>
              <a:rPr lang="en-US" sz="2400" dirty="0" smtClean="0"/>
              <a:t>reduction</a:t>
            </a:r>
          </a:p>
          <a:p>
            <a:endParaRPr lang="en-US" sz="2400" dirty="0" smtClean="0"/>
          </a:p>
          <a:p>
            <a:r>
              <a:rPr lang="en-US" sz="2400" dirty="0" smtClean="0"/>
              <a:t>Liver </a:t>
            </a:r>
            <a:r>
              <a:rPr lang="en-US" sz="2400" dirty="0"/>
              <a:t>toxicity can </a:t>
            </a:r>
            <a:r>
              <a:rPr lang="en-US" sz="2400" dirty="0" smtClean="0"/>
              <a:t>occur</a:t>
            </a:r>
          </a:p>
          <a:p>
            <a:r>
              <a:rPr lang="en-US" sz="2400" dirty="0"/>
              <a:t>Leflunomide given in combination with MTX resulted in ALT/AST elevations greater than 1 × ULN in 31% and greater than 2 × ULN in 5% of </a:t>
            </a:r>
            <a:r>
              <a:rPr lang="en-US" sz="2400" dirty="0" smtClean="0"/>
              <a:t>patients</a:t>
            </a:r>
          </a:p>
          <a:p>
            <a:r>
              <a:rPr lang="en-US" sz="2400" dirty="0" smtClean="0"/>
              <a:t>More </a:t>
            </a:r>
            <a:r>
              <a:rPr lang="en-US" sz="2400" dirty="0"/>
              <a:t>commonly seen in patients with </a:t>
            </a:r>
            <a:r>
              <a:rPr lang="en-US" sz="2400" dirty="0" err="1"/>
              <a:t>PsA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640944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912" y="275344"/>
            <a:ext cx="10329332" cy="6328656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Cardiovascular Side </a:t>
            </a:r>
            <a:r>
              <a:rPr lang="en-US" sz="2800" dirty="0" smtClean="0"/>
              <a:t>Effects</a:t>
            </a:r>
          </a:p>
          <a:p>
            <a:r>
              <a:rPr lang="en-US" sz="2400" dirty="0" smtClean="0"/>
              <a:t>Hypertension</a:t>
            </a:r>
          </a:p>
          <a:p>
            <a:r>
              <a:rPr lang="en-US" sz="2400" dirty="0" smtClean="0"/>
              <a:t>Elevation </a:t>
            </a:r>
            <a:r>
              <a:rPr lang="en-US" sz="2400" dirty="0"/>
              <a:t>of cholesterol </a:t>
            </a:r>
            <a:r>
              <a:rPr lang="en-US" sz="2400" dirty="0" smtClean="0"/>
              <a:t>levels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800" dirty="0" smtClean="0"/>
              <a:t>Dermatologic</a:t>
            </a:r>
          </a:p>
          <a:p>
            <a:r>
              <a:rPr lang="en-US" sz="2400" dirty="0"/>
              <a:t>Skin rashes have been reported, most </a:t>
            </a:r>
            <a:r>
              <a:rPr lang="en-US" sz="2400" dirty="0" smtClean="0"/>
              <a:t>commonly </a:t>
            </a:r>
            <a:r>
              <a:rPr lang="en-US" sz="2400" dirty="0"/>
              <a:t>occurring between the second and fifth months of </a:t>
            </a:r>
            <a:r>
              <a:rPr lang="en-US" sz="2400" dirty="0" smtClean="0"/>
              <a:t>treatment </a:t>
            </a:r>
            <a:r>
              <a:rPr lang="en-US" sz="2400" dirty="0"/>
              <a:t>and </a:t>
            </a:r>
            <a:r>
              <a:rPr lang="en-US" sz="2400" dirty="0">
                <a:solidFill>
                  <a:srgbClr val="FF0000"/>
                </a:solidFill>
              </a:rPr>
              <a:t>necessitating discontinuation</a:t>
            </a:r>
            <a:r>
              <a:rPr lang="en-US" sz="2400" dirty="0"/>
              <a:t> of the </a:t>
            </a:r>
            <a:r>
              <a:rPr lang="en-US" sz="2400" dirty="0" smtClean="0"/>
              <a:t>drug</a:t>
            </a:r>
          </a:p>
          <a:p>
            <a:r>
              <a:rPr lang="en-US" sz="2400" dirty="0"/>
              <a:t>Severe skin reactions such as Stevens-Johnson syndrome or toxic epidermal necrolysis require leflunomide washout with </a:t>
            </a:r>
            <a:r>
              <a:rPr lang="en-US" sz="2400" dirty="0" smtClean="0"/>
              <a:t>cholestryramine</a:t>
            </a:r>
            <a:endParaRPr lang="en-US" sz="2400" dirty="0"/>
          </a:p>
          <a:p>
            <a:r>
              <a:rPr lang="en-US" sz="2400" dirty="0"/>
              <a:t>An increased incidence of alopecia</a:t>
            </a:r>
          </a:p>
        </p:txBody>
      </p:sp>
    </p:spTree>
    <p:extLst>
      <p:ext uri="{BB962C8B-B14F-4D97-AF65-F5344CB8AC3E}">
        <p14:creationId xmlns:p14="http://schemas.microsoft.com/office/powerpoint/2010/main" val="20379801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333" y="286633"/>
            <a:ext cx="10430933" cy="6317367"/>
          </a:xfrm>
        </p:spPr>
        <p:txBody>
          <a:bodyPr>
            <a:normAutofit/>
          </a:bodyPr>
          <a:lstStyle/>
          <a:p>
            <a:r>
              <a:rPr lang="en-US" sz="2400" dirty="0"/>
              <a:t>Pulmonary: </a:t>
            </a:r>
            <a:r>
              <a:rPr lang="en-US" sz="2400" dirty="0" err="1" smtClean="0"/>
              <a:t>leflunomide</a:t>
            </a:r>
            <a:r>
              <a:rPr lang="en-US" sz="2400" dirty="0" smtClean="0"/>
              <a:t> </a:t>
            </a:r>
            <a:r>
              <a:rPr lang="en-US" sz="2400" dirty="0"/>
              <a:t>can cause interstitial lung disease (ILD), usually within 3 months of starting </a:t>
            </a:r>
            <a:r>
              <a:rPr lang="en-US" sz="2400" dirty="0" smtClean="0"/>
              <a:t>therapy</a:t>
            </a:r>
          </a:p>
          <a:p>
            <a:endParaRPr lang="en-US" sz="2400" dirty="0"/>
          </a:p>
          <a:p>
            <a:r>
              <a:rPr lang="en-US" sz="2400" dirty="0"/>
              <a:t>Hematologic: Rare cases of </a:t>
            </a:r>
            <a:r>
              <a:rPr lang="en-US" sz="2400" dirty="0" smtClean="0"/>
              <a:t>pancytopenia, not </a:t>
            </a:r>
            <a:r>
              <a:rPr lang="en-US" sz="2400" dirty="0"/>
              <a:t>associated with </a:t>
            </a:r>
            <a:r>
              <a:rPr lang="en-US" sz="2400" dirty="0" err="1" smtClean="0"/>
              <a:t>lymphoproliferative</a:t>
            </a:r>
            <a:r>
              <a:rPr lang="en-US" sz="2400" dirty="0" smtClean="0"/>
              <a:t> </a:t>
            </a:r>
            <a:r>
              <a:rPr lang="en-US" sz="2400" dirty="0" smtClean="0"/>
              <a:t>disorders</a:t>
            </a:r>
          </a:p>
          <a:p>
            <a:endParaRPr lang="en-US" sz="2400" dirty="0"/>
          </a:p>
          <a:p>
            <a:r>
              <a:rPr lang="en-US" sz="2400" dirty="0"/>
              <a:t>Neurologic: dizziness, headaches, and </a:t>
            </a:r>
            <a:r>
              <a:rPr lang="en-US" sz="2400" dirty="0" err="1"/>
              <a:t>parasthesias</a:t>
            </a:r>
            <a:r>
              <a:rPr lang="en-US" sz="2400" dirty="0"/>
              <a:t> have been </a:t>
            </a:r>
            <a:r>
              <a:rPr lang="en-US" sz="2400" dirty="0" smtClean="0"/>
              <a:t>reported</a:t>
            </a:r>
          </a:p>
          <a:p>
            <a:r>
              <a:rPr lang="en-US" sz="2400" dirty="0" smtClean="0"/>
              <a:t>Sensory </a:t>
            </a:r>
            <a:r>
              <a:rPr lang="en-US" sz="2400" dirty="0"/>
              <a:t>axonal neuropathy: discontinuation of </a:t>
            </a:r>
            <a:r>
              <a:rPr lang="en-US" sz="2400" dirty="0" err="1" smtClean="0"/>
              <a:t>leflunomide</a:t>
            </a:r>
            <a:r>
              <a:rPr lang="en-US" sz="2400" dirty="0"/>
              <a:t>, </a:t>
            </a:r>
            <a:r>
              <a:rPr lang="en-US" sz="2400" dirty="0" err="1"/>
              <a:t>cholestyramine</a:t>
            </a:r>
            <a:r>
              <a:rPr lang="en-US" sz="2400" dirty="0"/>
              <a:t> </a:t>
            </a:r>
            <a:r>
              <a:rPr lang="en-US" sz="2400" dirty="0" smtClean="0"/>
              <a:t>washout</a:t>
            </a:r>
          </a:p>
          <a:p>
            <a:endParaRPr lang="en-US" sz="2400" dirty="0"/>
          </a:p>
          <a:p>
            <a:r>
              <a:rPr lang="en-US" sz="2400" dirty="0"/>
              <a:t>Weight Loss: Significant weight loss has also been reported</a:t>
            </a:r>
          </a:p>
        </p:txBody>
      </p:sp>
    </p:spTree>
    <p:extLst>
      <p:ext uri="{BB962C8B-B14F-4D97-AF65-F5344CB8AC3E}">
        <p14:creationId xmlns:p14="http://schemas.microsoft.com/office/powerpoint/2010/main" val="38965422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Fertility, Pregnancy, and Lactation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8985955" cy="4454700"/>
          </a:xfrm>
        </p:spPr>
        <p:txBody>
          <a:bodyPr>
            <a:normAutofit/>
          </a:bodyPr>
          <a:lstStyle/>
          <a:p>
            <a:r>
              <a:rPr lang="en-US" sz="2400" dirty="0"/>
              <a:t>FDA Pregnancy Category group </a:t>
            </a:r>
            <a:r>
              <a:rPr lang="en-US" sz="2400" dirty="0" smtClean="0"/>
              <a:t>X</a:t>
            </a:r>
          </a:p>
          <a:p>
            <a:endParaRPr lang="en-US" sz="2400" dirty="0" smtClean="0"/>
          </a:p>
          <a:p>
            <a:r>
              <a:rPr lang="en-US" sz="2400" dirty="0" err="1" smtClean="0"/>
              <a:t>Leflunomide</a:t>
            </a:r>
            <a:r>
              <a:rPr lang="en-US" sz="2400" dirty="0" smtClean="0"/>
              <a:t> </a:t>
            </a:r>
            <a:r>
              <a:rPr lang="en-US" sz="2400" dirty="0"/>
              <a:t>should not be prescribed </a:t>
            </a:r>
            <a:r>
              <a:rPr lang="en-US" sz="2400" dirty="0" smtClean="0"/>
              <a:t>for women </a:t>
            </a:r>
            <a:r>
              <a:rPr lang="en-US" sz="2400" dirty="0"/>
              <a:t>who are not practicing reliable birth control </a:t>
            </a:r>
            <a:r>
              <a:rPr lang="en-US" sz="2400" dirty="0" smtClean="0"/>
              <a:t>methods</a:t>
            </a:r>
          </a:p>
          <a:p>
            <a:endParaRPr lang="en-US" sz="2400" dirty="0" smtClean="0"/>
          </a:p>
          <a:p>
            <a:r>
              <a:rPr lang="en-US" sz="2400" dirty="0" smtClean="0"/>
              <a:t>A </a:t>
            </a:r>
            <a:r>
              <a:rPr lang="en-US" sz="2400" dirty="0"/>
              <a:t>pregnancy test should be considered before therapy is </a:t>
            </a:r>
            <a:r>
              <a:rPr lang="en-US" sz="2400" dirty="0" smtClean="0"/>
              <a:t>initiated</a:t>
            </a:r>
          </a:p>
          <a:p>
            <a:endParaRPr lang="en-US" sz="2400" dirty="0" smtClean="0"/>
          </a:p>
          <a:p>
            <a:r>
              <a:rPr lang="en-US" sz="2400" dirty="0" smtClean="0"/>
              <a:t>Nursing </a:t>
            </a:r>
            <a:r>
              <a:rPr lang="en-US" sz="2400" dirty="0"/>
              <a:t>mothers should not receive </a:t>
            </a:r>
            <a:r>
              <a:rPr lang="en-US" sz="2400" dirty="0" err="1"/>
              <a:t>leflunomide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83430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066" y="162455"/>
            <a:ext cx="10430933" cy="638510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If </a:t>
            </a:r>
            <a:r>
              <a:rPr lang="en-US" sz="2400" dirty="0"/>
              <a:t>a woman who has previously received </a:t>
            </a:r>
            <a:r>
              <a:rPr lang="en-US" sz="2400" dirty="0" err="1" smtClean="0"/>
              <a:t>leflunomide</a:t>
            </a:r>
            <a:r>
              <a:rPr lang="en-US" sz="2400" dirty="0" smtClean="0"/>
              <a:t> </a:t>
            </a:r>
            <a:r>
              <a:rPr lang="en-US" sz="2400" dirty="0"/>
              <a:t>wishes to become pregnant, </a:t>
            </a:r>
            <a:r>
              <a:rPr lang="en-US" sz="2400" dirty="0" err="1"/>
              <a:t>teriflunomide</a:t>
            </a:r>
            <a:r>
              <a:rPr lang="en-US" sz="2400" dirty="0"/>
              <a:t> levels should be </a:t>
            </a:r>
            <a:r>
              <a:rPr lang="en-US" sz="2400" dirty="0" smtClean="0"/>
              <a:t>measured</a:t>
            </a:r>
          </a:p>
          <a:p>
            <a:r>
              <a:rPr lang="en-US" sz="2400" dirty="0"/>
              <a:t>Active elimination of </a:t>
            </a:r>
            <a:r>
              <a:rPr lang="en-US" sz="2400" dirty="0" err="1"/>
              <a:t>leflunomide</a:t>
            </a:r>
            <a:r>
              <a:rPr lang="en-US" sz="2400" dirty="0"/>
              <a:t> from the body should be considered for levels above 0.02 </a:t>
            </a:r>
            <a:r>
              <a:rPr lang="en-US" sz="2400" dirty="0" smtClean="0"/>
              <a:t>mg/L</a:t>
            </a:r>
          </a:p>
          <a:p>
            <a:endParaRPr lang="en-US" sz="2400" dirty="0" smtClean="0"/>
          </a:p>
          <a:p>
            <a:r>
              <a:rPr lang="en-US" sz="2400" dirty="0" smtClean="0"/>
              <a:t>This </a:t>
            </a:r>
            <a:r>
              <a:rPr lang="en-US" sz="2400" dirty="0"/>
              <a:t>can be achieved by the oral administration of </a:t>
            </a:r>
            <a:r>
              <a:rPr lang="en-US" sz="2400" dirty="0" err="1"/>
              <a:t>cholestyramine</a:t>
            </a:r>
            <a:r>
              <a:rPr lang="en-US" sz="2400" dirty="0"/>
              <a:t> for 11 days (8 g, three times </a:t>
            </a:r>
            <a:r>
              <a:rPr lang="en-US" sz="2400" dirty="0" smtClean="0"/>
              <a:t>daily)</a:t>
            </a:r>
          </a:p>
          <a:p>
            <a:endParaRPr lang="en-US" sz="2400" dirty="0" smtClean="0"/>
          </a:p>
          <a:p>
            <a:r>
              <a:rPr lang="en-US" sz="2400" dirty="0" smtClean="0"/>
              <a:t>Before </a:t>
            </a:r>
            <a:r>
              <a:rPr lang="en-US" sz="2400" dirty="0"/>
              <a:t>pregnancy is attempted, </a:t>
            </a:r>
            <a:r>
              <a:rPr lang="en-US" sz="2400" dirty="0" smtClean="0"/>
              <a:t>verification </a:t>
            </a:r>
            <a:r>
              <a:rPr lang="en-US" sz="2400" dirty="0"/>
              <a:t>of levels below 0.02 mg/L should be confirmed on two separate occasions, at least 14 days apart, and the woman should then wait an additional three full menstrual </a:t>
            </a:r>
            <a:r>
              <a:rPr lang="en-US" sz="2400" dirty="0" smtClean="0"/>
              <a:t>cycles</a:t>
            </a:r>
          </a:p>
          <a:p>
            <a:r>
              <a:rPr lang="en-US" sz="2400" dirty="0" smtClean="0"/>
              <a:t>Men </a:t>
            </a:r>
            <a:r>
              <a:rPr lang="en-US" sz="2400" dirty="0"/>
              <a:t>wishing to father </a:t>
            </a:r>
            <a:r>
              <a:rPr lang="en-US" sz="2400" dirty="0" smtClean="0"/>
              <a:t>children </a:t>
            </a:r>
            <a:r>
              <a:rPr lang="en-US" sz="2400" dirty="0"/>
              <a:t>should undergo the same washout procedure as women and should wait an additional 3 months after the second drug plasma level is verified to be below 0.02 mg/L</a:t>
            </a:r>
          </a:p>
        </p:txBody>
      </p:sp>
    </p:spTree>
    <p:extLst>
      <p:ext uri="{BB962C8B-B14F-4D97-AF65-F5344CB8AC3E}">
        <p14:creationId xmlns:p14="http://schemas.microsoft.com/office/powerpoint/2010/main" val="403388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33" y="574110"/>
            <a:ext cx="11666799" cy="6142779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Actions of </a:t>
            </a:r>
            <a:r>
              <a:rPr lang="en-US" sz="3200" dirty="0" smtClean="0"/>
              <a:t>Methotrexate</a:t>
            </a:r>
          </a:p>
          <a:p>
            <a:r>
              <a:rPr lang="en-US" sz="2400" dirty="0" smtClean="0"/>
              <a:t>It </a:t>
            </a:r>
            <a:r>
              <a:rPr lang="en-US" sz="2400" dirty="0"/>
              <a:t>enters cells via a reduced folate carrier (</a:t>
            </a:r>
            <a:r>
              <a:rPr lang="en-US" sz="2400" dirty="0" smtClean="0"/>
              <a:t>RFC)</a:t>
            </a:r>
          </a:p>
          <a:p>
            <a:endParaRPr lang="en-US" sz="2400" dirty="0" smtClean="0"/>
          </a:p>
          <a:p>
            <a:r>
              <a:rPr lang="en-US" sz="2400" dirty="0" smtClean="0"/>
              <a:t>Folic </a:t>
            </a:r>
            <a:r>
              <a:rPr lang="en-US" sz="2400" dirty="0"/>
              <a:t>acid enters cells via another group of transmembrane receptors called folate receptors (FRs</a:t>
            </a:r>
            <a:r>
              <a:rPr lang="en-US" sz="2400" dirty="0" smtClean="0"/>
              <a:t>)</a:t>
            </a:r>
          </a:p>
          <a:p>
            <a:endParaRPr lang="en-US" sz="2400" dirty="0" smtClean="0"/>
          </a:p>
          <a:p>
            <a:r>
              <a:rPr lang="en-US" sz="2400" dirty="0" smtClean="0"/>
              <a:t>Inside </a:t>
            </a:r>
            <a:r>
              <a:rPr lang="en-US" sz="2400" dirty="0"/>
              <a:t>the cell MTX undergo </a:t>
            </a:r>
            <a:r>
              <a:rPr lang="en-US" sz="2400" dirty="0" err="1" smtClean="0"/>
              <a:t>polyglutamation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MTX-PG </a:t>
            </a:r>
            <a:r>
              <a:rPr lang="en-US" sz="2400" dirty="0"/>
              <a:t>has several key inhibitory effects on intra-cellular enzymes: </a:t>
            </a:r>
            <a:r>
              <a:rPr lang="en-US" sz="2400" dirty="0" smtClean="0"/>
              <a:t>anti-inflammatory </a:t>
            </a:r>
            <a:r>
              <a:rPr lang="en-US" sz="2400" dirty="0"/>
              <a:t>and anti-proliferative (</a:t>
            </a:r>
            <a:r>
              <a:rPr lang="en-US" sz="2400" dirty="0" smtClean="0"/>
              <a:t>immunosuppressive)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8185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Contraindications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9290755" cy="4488567"/>
          </a:xfrm>
        </p:spPr>
        <p:txBody>
          <a:bodyPr>
            <a:normAutofit/>
          </a:bodyPr>
          <a:lstStyle/>
          <a:p>
            <a:r>
              <a:rPr lang="en-US" sz="2400" dirty="0" err="1"/>
              <a:t>Leflunomide</a:t>
            </a:r>
            <a:r>
              <a:rPr lang="en-US" sz="2400" dirty="0"/>
              <a:t> should not be used in patients with impaired liver function, severe renal impairment, bone marrow dysplasia, severe immunodeficiency, severe </a:t>
            </a:r>
            <a:r>
              <a:rPr lang="en-US" sz="2400" dirty="0" err="1" smtClean="0"/>
              <a:t>hypoproteinemia</a:t>
            </a:r>
            <a:endParaRPr lang="en-US" sz="2400" dirty="0" smtClean="0"/>
          </a:p>
          <a:p>
            <a:r>
              <a:rPr lang="en-US" sz="2400" dirty="0" err="1"/>
              <a:t>Leflunomide</a:t>
            </a:r>
            <a:r>
              <a:rPr lang="en-US" sz="2400" dirty="0"/>
              <a:t> is contraindicated in the setting of serious </a:t>
            </a:r>
            <a:r>
              <a:rPr lang="en-US" sz="2400" dirty="0" smtClean="0"/>
              <a:t>infection</a:t>
            </a:r>
          </a:p>
          <a:p>
            <a:endParaRPr lang="en-US" sz="2400" dirty="0" smtClean="0"/>
          </a:p>
          <a:p>
            <a:r>
              <a:rPr lang="en-US" sz="2400" dirty="0" smtClean="0"/>
              <a:t>Should </a:t>
            </a:r>
            <a:r>
              <a:rPr lang="en-US" sz="2400" dirty="0"/>
              <a:t>be discontinued in patients with new or worsening pulmonary symptoms or </a:t>
            </a:r>
            <a:r>
              <a:rPr lang="en-US" sz="2400" dirty="0" smtClean="0"/>
              <a:t>rash</a:t>
            </a:r>
          </a:p>
          <a:p>
            <a:endParaRPr lang="en-US" sz="2400" dirty="0" smtClean="0"/>
          </a:p>
          <a:p>
            <a:r>
              <a:rPr lang="en-US" sz="2400" dirty="0" smtClean="0"/>
              <a:t>Absolutely </a:t>
            </a:r>
            <a:r>
              <a:rPr lang="en-US" sz="2400" dirty="0"/>
              <a:t>contraindicated in pregnancy and breastfeeding</a:t>
            </a:r>
          </a:p>
        </p:txBody>
      </p:sp>
    </p:spTree>
    <p:extLst>
      <p:ext uri="{BB962C8B-B14F-4D97-AF65-F5344CB8AC3E}">
        <p14:creationId xmlns:p14="http://schemas.microsoft.com/office/powerpoint/2010/main" val="426196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223" y="1709033"/>
            <a:ext cx="8596668" cy="3880773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       Azathioprine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9262591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&amp; Mechanisms of Action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645" y="1630011"/>
            <a:ext cx="9324622" cy="4951411"/>
          </a:xfrm>
        </p:spPr>
        <p:txBody>
          <a:bodyPr>
            <a:noAutofit/>
          </a:bodyPr>
          <a:lstStyle/>
          <a:p>
            <a:r>
              <a:rPr lang="en-US" sz="2000" dirty="0"/>
              <a:t>Azathioprine is a </a:t>
            </a:r>
            <a:r>
              <a:rPr lang="en-US" sz="2000" dirty="0" err="1"/>
              <a:t>prodrug</a:t>
            </a:r>
            <a:r>
              <a:rPr lang="en-US" sz="2000" dirty="0"/>
              <a:t> that is converted to 6-mercaptopurine (6-MP</a:t>
            </a:r>
            <a:r>
              <a:rPr lang="en-US" sz="2000" dirty="0" smtClean="0"/>
              <a:t>)</a:t>
            </a:r>
          </a:p>
          <a:p>
            <a:r>
              <a:rPr lang="en-US" sz="2000" dirty="0"/>
              <a:t>6-MP is a purine </a:t>
            </a:r>
            <a:r>
              <a:rPr lang="en-US" sz="2000" dirty="0" smtClean="0"/>
              <a:t>analogue</a:t>
            </a:r>
          </a:p>
          <a:p>
            <a:r>
              <a:rPr lang="en-US" sz="2000" dirty="0" smtClean="0"/>
              <a:t>Interferes </a:t>
            </a:r>
            <a:r>
              <a:rPr lang="en-US" sz="2000" dirty="0"/>
              <a:t>with the synthesis of nucleotides, thereby inhibiting proliferation of </a:t>
            </a:r>
            <a:r>
              <a:rPr lang="en-US" sz="2000" dirty="0" smtClean="0"/>
              <a:t>lymphocytes</a:t>
            </a:r>
          </a:p>
          <a:p>
            <a:r>
              <a:rPr lang="en-US" sz="2000" dirty="0" err="1" smtClean="0"/>
              <a:t>Thiopurine</a:t>
            </a:r>
            <a:r>
              <a:rPr lang="en-US" sz="2000" dirty="0" smtClean="0"/>
              <a:t> </a:t>
            </a:r>
            <a:r>
              <a:rPr lang="en-US" sz="2000" dirty="0"/>
              <a:t>metabolites, such as </a:t>
            </a:r>
            <a:r>
              <a:rPr lang="en-US" sz="2000" dirty="0" err="1"/>
              <a:t>thioguanine</a:t>
            </a:r>
            <a:r>
              <a:rPr lang="en-US" sz="2000" dirty="0"/>
              <a:t> nucleotides, decrease the de novo synthesis of purine </a:t>
            </a:r>
            <a:r>
              <a:rPr lang="en-US" sz="2000" dirty="0" smtClean="0"/>
              <a:t>nucleotides</a:t>
            </a:r>
          </a:p>
          <a:p>
            <a:r>
              <a:rPr lang="en-US" sz="2000" dirty="0"/>
              <a:t>purine </a:t>
            </a:r>
            <a:r>
              <a:rPr lang="en-US" sz="2000" dirty="0" err="1"/>
              <a:t>ribonucleotide</a:t>
            </a:r>
            <a:r>
              <a:rPr lang="en-US" sz="2000" dirty="0"/>
              <a:t> </a:t>
            </a:r>
            <a:r>
              <a:rPr lang="en-US" sz="2000" dirty="0" err="1"/>
              <a:t>interconversion</a:t>
            </a:r>
            <a:r>
              <a:rPr lang="en-US" sz="2000" dirty="0"/>
              <a:t> and are incorporated into DNA and </a:t>
            </a:r>
            <a:r>
              <a:rPr lang="en-US" sz="2000" dirty="0" smtClean="0"/>
              <a:t>RNA</a:t>
            </a:r>
          </a:p>
          <a:p>
            <a:r>
              <a:rPr lang="en-US" sz="2000" dirty="0"/>
              <a:t>The incorporation of </a:t>
            </a:r>
            <a:r>
              <a:rPr lang="en-US" sz="2000" dirty="0" err="1"/>
              <a:t>thioguanine</a:t>
            </a:r>
            <a:r>
              <a:rPr lang="en-US" sz="2000" dirty="0"/>
              <a:t> nucleotides into the nucleic acids of cells is thought to mediate the cytotoxicity of </a:t>
            </a:r>
            <a:r>
              <a:rPr lang="en-US" sz="2000" dirty="0" smtClean="0"/>
              <a:t>azathioprine</a:t>
            </a:r>
          </a:p>
          <a:p>
            <a:r>
              <a:rPr lang="en-US" sz="2000" dirty="0" smtClean="0"/>
              <a:t>Inhibition </a:t>
            </a:r>
            <a:r>
              <a:rPr lang="en-US" sz="2000" dirty="0"/>
              <a:t>of purine synthesis may be more important in decreasing cellular proliferation</a:t>
            </a:r>
          </a:p>
        </p:txBody>
      </p:sp>
    </p:spTree>
    <p:extLst>
      <p:ext uri="{BB962C8B-B14F-4D97-AF65-F5344CB8AC3E}">
        <p14:creationId xmlns:p14="http://schemas.microsoft.com/office/powerpoint/2010/main" val="62074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Pharmacology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9403644" cy="4353100"/>
          </a:xfrm>
        </p:spPr>
        <p:txBody>
          <a:bodyPr>
            <a:normAutofit/>
          </a:bodyPr>
          <a:lstStyle/>
          <a:p>
            <a:r>
              <a:rPr lang="en-US" sz="2000" dirty="0"/>
              <a:t>Oral azathioprine is well absorbed and rapidly converted to 6-MP, which is further metabolized to </a:t>
            </a:r>
            <a:r>
              <a:rPr lang="en-US" sz="2000" dirty="0" smtClean="0"/>
              <a:t>6-thiourate</a:t>
            </a:r>
          </a:p>
          <a:p>
            <a:r>
              <a:rPr lang="en-US" sz="2000" dirty="0"/>
              <a:t>The plasma </a:t>
            </a:r>
            <a:r>
              <a:rPr lang="en-US" sz="2000" dirty="0" smtClean="0"/>
              <a:t>half-life </a:t>
            </a:r>
            <a:r>
              <a:rPr lang="en-US" sz="2000" dirty="0"/>
              <a:t>of azathioprine is less than 15 minutes, but it is 1 to 3 hours for the active derivative, </a:t>
            </a:r>
            <a:r>
              <a:rPr lang="en-US" sz="2000" dirty="0" smtClean="0"/>
              <a:t>6-MP</a:t>
            </a:r>
            <a:endParaRPr lang="en-US" sz="2000" dirty="0"/>
          </a:p>
        </p:txBody>
      </p:sp>
      <p:pic>
        <p:nvPicPr>
          <p:cNvPr id="4" name="Picture 3" descr="Gary Firestein, Ralph Budd, Sherine E Gabriel, Iain B McInnes, James O’Dell - Firestein &amp; Kelley’s Textbook of Rheumatology, 2-Volume Set-Elsevier (2020).pdf - Profile 1 - Microsoft​ Edg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6" t="33016" r="39815" b="28974"/>
          <a:stretch/>
        </p:blipFill>
        <p:spPr>
          <a:xfrm>
            <a:off x="1132880" y="3602435"/>
            <a:ext cx="8022409" cy="291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5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Metabolism and Elimination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8985955" cy="4432122"/>
          </a:xfrm>
        </p:spPr>
        <p:txBody>
          <a:bodyPr>
            <a:noAutofit/>
          </a:bodyPr>
          <a:lstStyle/>
          <a:p>
            <a:r>
              <a:rPr lang="en-US" sz="2400" dirty="0"/>
              <a:t>Two enzymes, </a:t>
            </a:r>
            <a:r>
              <a:rPr lang="en-US" sz="2400" dirty="0">
                <a:solidFill>
                  <a:srgbClr val="FF0000"/>
                </a:solidFill>
              </a:rPr>
              <a:t>xanthine oxidase </a:t>
            </a:r>
            <a:r>
              <a:rPr lang="en-US" sz="2400" dirty="0"/>
              <a:t>and </a:t>
            </a:r>
            <a:r>
              <a:rPr lang="en-US" sz="2400" dirty="0" err="1">
                <a:solidFill>
                  <a:srgbClr val="FF0000"/>
                </a:solidFill>
              </a:rPr>
              <a:t>thiopurine</a:t>
            </a:r>
            <a:r>
              <a:rPr lang="en-US" sz="2400" dirty="0">
                <a:solidFill>
                  <a:srgbClr val="FF0000"/>
                </a:solidFill>
              </a:rPr>
              <a:t> S-</a:t>
            </a:r>
            <a:r>
              <a:rPr lang="en-US" sz="2400" dirty="0" err="1">
                <a:solidFill>
                  <a:srgbClr val="FF0000"/>
                </a:solidFill>
              </a:rPr>
              <a:t>methyltransferase</a:t>
            </a:r>
            <a:r>
              <a:rPr lang="en-US" sz="2400" dirty="0">
                <a:solidFill>
                  <a:srgbClr val="FF0000"/>
                </a:solidFill>
              </a:rPr>
              <a:t> (TPMT), </a:t>
            </a:r>
            <a:r>
              <a:rPr lang="en-US" sz="2400" dirty="0"/>
              <a:t>shunt </a:t>
            </a:r>
            <a:r>
              <a:rPr lang="en-US" sz="2400" dirty="0" err="1"/>
              <a:t>mercaptopurine</a:t>
            </a:r>
            <a:r>
              <a:rPr lang="en-US" sz="2400" dirty="0"/>
              <a:t> metabolites to relatively inactive </a:t>
            </a:r>
            <a:r>
              <a:rPr lang="en-US" sz="2400" dirty="0" smtClean="0"/>
              <a:t>compounds</a:t>
            </a:r>
          </a:p>
          <a:p>
            <a:endParaRPr lang="en-US" sz="2400" dirty="0"/>
          </a:p>
          <a:p>
            <a:r>
              <a:rPr lang="en-US" sz="2400" dirty="0"/>
              <a:t>hypoxanthine-guanine-</a:t>
            </a:r>
            <a:r>
              <a:rPr lang="en-US" sz="2400" dirty="0" err="1"/>
              <a:t>phosphoribosyl</a:t>
            </a:r>
            <a:r>
              <a:rPr lang="en-US" sz="2400" dirty="0"/>
              <a:t>-</a:t>
            </a:r>
            <a:r>
              <a:rPr lang="en-US" sz="2400" dirty="0" err="1"/>
              <a:t>transferase</a:t>
            </a:r>
            <a:r>
              <a:rPr lang="en-US" sz="2400" dirty="0"/>
              <a:t> lead to the formation of cytotoxic </a:t>
            </a:r>
            <a:r>
              <a:rPr lang="en-US" sz="2400" dirty="0" err="1"/>
              <a:t>thiopurine</a:t>
            </a:r>
            <a:r>
              <a:rPr lang="en-US" sz="2400" dirty="0"/>
              <a:t> </a:t>
            </a:r>
            <a:r>
              <a:rPr lang="en-US" sz="2400" dirty="0" smtClean="0"/>
              <a:t>nucleotides</a:t>
            </a:r>
          </a:p>
          <a:p>
            <a:endParaRPr lang="en-US" sz="2400" dirty="0"/>
          </a:p>
          <a:p>
            <a:r>
              <a:rPr lang="en-US" sz="2400" dirty="0"/>
              <a:t>Low TPMT </a:t>
            </a:r>
            <a:r>
              <a:rPr lang="en-US" sz="2400" dirty="0" smtClean="0"/>
              <a:t>activity </a:t>
            </a:r>
            <a:r>
              <a:rPr lang="en-US" sz="2400" dirty="0"/>
              <a:t>or inhibition of xanthine oxidase by drugs such as </a:t>
            </a:r>
            <a:r>
              <a:rPr lang="en-US" sz="2400" dirty="0" smtClean="0"/>
              <a:t>allopurinol </a:t>
            </a:r>
            <a:r>
              <a:rPr lang="en-US" sz="2400" dirty="0"/>
              <a:t>leads to decreased detoxification and increased formation of cytotoxic metabolites</a:t>
            </a:r>
          </a:p>
        </p:txBody>
      </p:sp>
    </p:spTree>
    <p:extLst>
      <p:ext uri="{BB962C8B-B14F-4D97-AF65-F5344CB8AC3E}">
        <p14:creationId xmlns:p14="http://schemas.microsoft.com/office/powerpoint/2010/main" val="17245974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356" y="433389"/>
            <a:ext cx="10069688" cy="5809367"/>
          </a:xfrm>
        </p:spPr>
        <p:txBody>
          <a:bodyPr>
            <a:normAutofit/>
          </a:bodyPr>
          <a:lstStyle/>
          <a:p>
            <a:r>
              <a:rPr lang="en-US" sz="2400" dirty="0"/>
              <a:t>Increased toxicity can occur with renal impairment (creatinine </a:t>
            </a:r>
            <a:r>
              <a:rPr lang="en-US" sz="2400" dirty="0" smtClean="0"/>
              <a:t>clearance)</a:t>
            </a:r>
          </a:p>
          <a:p>
            <a:endParaRPr lang="en-US" sz="2400" dirty="0" smtClean="0"/>
          </a:p>
          <a:p>
            <a:r>
              <a:rPr lang="en-US" sz="2400" dirty="0" smtClean="0"/>
              <a:t>Modest </a:t>
            </a:r>
            <a:r>
              <a:rPr lang="en-US" sz="2400" dirty="0"/>
              <a:t>dose reduction is usually </a:t>
            </a:r>
            <a:r>
              <a:rPr lang="en-US" sz="2400" dirty="0" smtClean="0"/>
              <a:t>necessary</a:t>
            </a:r>
          </a:p>
          <a:p>
            <a:endParaRPr lang="en-US" sz="2400" dirty="0" smtClean="0"/>
          </a:p>
          <a:p>
            <a:r>
              <a:rPr lang="en-US" sz="2400" dirty="0" smtClean="0"/>
              <a:t>The substantial </a:t>
            </a:r>
            <a:r>
              <a:rPr lang="en-US" sz="2400" dirty="0" err="1"/>
              <a:t>interindividual</a:t>
            </a:r>
            <a:r>
              <a:rPr lang="en-US" sz="2400" dirty="0"/>
              <a:t> variability in azathioprine disposition 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TPMT </a:t>
            </a:r>
            <a:r>
              <a:rPr lang="en-US" sz="2400" dirty="0"/>
              <a:t>activity are more important determinants of sensitivity to azathioprine than renal </a:t>
            </a:r>
            <a:r>
              <a:rPr lang="en-US" sz="2400" dirty="0" smtClean="0"/>
              <a:t>function</a:t>
            </a:r>
          </a:p>
          <a:p>
            <a:endParaRPr lang="en-US" sz="2400" dirty="0" smtClean="0"/>
          </a:p>
          <a:p>
            <a:r>
              <a:rPr lang="en-US" sz="2400" dirty="0" smtClean="0"/>
              <a:t>Azathioprine </a:t>
            </a:r>
            <a:r>
              <a:rPr lang="en-US" sz="2400" dirty="0"/>
              <a:t>is only slightly dialyzable (10%)</a:t>
            </a:r>
          </a:p>
        </p:txBody>
      </p:sp>
    </p:spTree>
    <p:extLst>
      <p:ext uri="{BB962C8B-B14F-4D97-AF65-F5344CB8AC3E}">
        <p14:creationId xmlns:p14="http://schemas.microsoft.com/office/powerpoint/2010/main" val="33562651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Dosage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39700"/>
            <a:ext cx="8596668" cy="3880773"/>
          </a:xfrm>
        </p:spPr>
        <p:txBody>
          <a:bodyPr>
            <a:normAutofit/>
          </a:bodyPr>
          <a:lstStyle/>
          <a:p>
            <a:r>
              <a:rPr lang="en-US" sz="2400" dirty="0"/>
              <a:t>Azathioprine is often started at a dose of 1 mg/kg </a:t>
            </a:r>
            <a:r>
              <a:rPr lang="en-US" sz="2400" dirty="0" smtClean="0"/>
              <a:t>daily</a:t>
            </a:r>
          </a:p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If </a:t>
            </a:r>
            <a:r>
              <a:rPr lang="en-US" sz="2400" dirty="0"/>
              <a:t>this dose is tolerated, it is increased to 2 to 2.5 mg/kg after 2 to 4 </a:t>
            </a:r>
            <a:r>
              <a:rPr lang="en-US" sz="2400" dirty="0" smtClean="0"/>
              <a:t>weeks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45053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Indications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83255"/>
            <a:ext cx="8596668" cy="4488567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RA: </a:t>
            </a:r>
            <a:r>
              <a:rPr lang="en-US" sz="2400" dirty="0" smtClean="0"/>
              <a:t>less </a:t>
            </a:r>
            <a:r>
              <a:rPr lang="en-US" sz="2400" dirty="0"/>
              <a:t>effective than </a:t>
            </a:r>
            <a:r>
              <a:rPr lang="en-US" sz="2400" dirty="0" smtClean="0"/>
              <a:t>methotrexate</a:t>
            </a:r>
          </a:p>
          <a:p>
            <a:r>
              <a:rPr lang="en-US" sz="2400" dirty="0" smtClean="0"/>
              <a:t>Remains </a:t>
            </a:r>
            <a:r>
              <a:rPr lang="en-US" sz="2400" dirty="0"/>
              <a:t>a treatment option for patients with RA who have </a:t>
            </a:r>
            <a:r>
              <a:rPr lang="en-US" sz="2400" dirty="0" smtClean="0"/>
              <a:t>refractory </a:t>
            </a:r>
            <a:r>
              <a:rPr lang="en-US" sz="2400" dirty="0"/>
              <a:t>disease or as a glucocorticoid-sparing agent in patients with organ </a:t>
            </a:r>
            <a:r>
              <a:rPr lang="en-US" sz="2400" dirty="0" smtClean="0"/>
              <a:t>involvement</a:t>
            </a:r>
          </a:p>
          <a:p>
            <a:r>
              <a:rPr lang="en-US" sz="2400" dirty="0"/>
              <a:t>lupus </a:t>
            </a:r>
            <a:r>
              <a:rPr lang="en-US" sz="2400" dirty="0" smtClean="0"/>
              <a:t>nephritis</a:t>
            </a:r>
            <a:r>
              <a:rPr lang="en-US" sz="2400" dirty="0"/>
              <a:t>: effective in maintenance </a:t>
            </a:r>
            <a:r>
              <a:rPr lang="en-US" sz="2400" dirty="0" smtClean="0"/>
              <a:t>therapy</a:t>
            </a:r>
          </a:p>
          <a:p>
            <a:r>
              <a:rPr lang="en-US" sz="2400" dirty="0" smtClean="0"/>
              <a:t>Other </a:t>
            </a:r>
            <a:r>
              <a:rPr lang="en-US" sz="2400" dirty="0"/>
              <a:t>manifestations of </a:t>
            </a:r>
            <a:r>
              <a:rPr lang="en-US" sz="2400" dirty="0" smtClean="0"/>
              <a:t>SLE</a:t>
            </a:r>
            <a:r>
              <a:rPr lang="en-US" sz="2400" dirty="0"/>
              <a:t>: a glucocorticoid-sparing </a:t>
            </a:r>
            <a:r>
              <a:rPr lang="en-US" sz="2400" dirty="0" smtClean="0"/>
              <a:t>agent</a:t>
            </a:r>
          </a:p>
          <a:p>
            <a:r>
              <a:rPr lang="en-US" sz="2400" dirty="0" smtClean="0"/>
              <a:t>Inflammatory </a:t>
            </a:r>
            <a:r>
              <a:rPr lang="en-US" sz="2400" dirty="0"/>
              <a:t>muscle disease, inflammatory eye disease (including </a:t>
            </a:r>
            <a:r>
              <a:rPr lang="en-US" sz="2400" dirty="0" err="1"/>
              <a:t>Behçet’s</a:t>
            </a:r>
            <a:r>
              <a:rPr lang="en-US" sz="2400" dirty="0"/>
              <a:t> disease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 Psoriatic </a:t>
            </a:r>
            <a:r>
              <a:rPr lang="en-US" sz="2400" dirty="0"/>
              <a:t>arthritis, reactive arthritis, various forms of vasculitis</a:t>
            </a:r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0292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Toxicity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359078"/>
            <a:ext cx="9471378" cy="5402966"/>
          </a:xfrm>
        </p:spPr>
        <p:txBody>
          <a:bodyPr>
            <a:noAutofit/>
          </a:bodyPr>
          <a:lstStyle/>
          <a:p>
            <a:r>
              <a:rPr lang="en-US" sz="2400" dirty="0"/>
              <a:t>Reversible </a:t>
            </a:r>
            <a:r>
              <a:rPr lang="en-US" sz="2400" dirty="0" err="1"/>
              <a:t>myelosuppression</a:t>
            </a:r>
            <a:r>
              <a:rPr lang="en-US" sz="2400" dirty="0"/>
              <a:t> is dose related, Low-dose azathioprine (1 to 2 mg/kg/day) rarely results in leukopenia or </a:t>
            </a:r>
            <a:r>
              <a:rPr lang="en-US" sz="2400" dirty="0" smtClean="0"/>
              <a:t>thrombocytopenia</a:t>
            </a:r>
          </a:p>
          <a:p>
            <a:r>
              <a:rPr lang="en-US" sz="2400" dirty="0"/>
              <a:t>Severe </a:t>
            </a:r>
            <a:r>
              <a:rPr lang="en-US" sz="2400" dirty="0" err="1"/>
              <a:t>myelosuppression</a:t>
            </a:r>
            <a:r>
              <a:rPr lang="en-US" sz="2400" dirty="0"/>
              <a:t> is uncommon and is caused by low or absent TPMT </a:t>
            </a:r>
            <a:r>
              <a:rPr lang="en-US" sz="2400" dirty="0" smtClean="0"/>
              <a:t>activity</a:t>
            </a:r>
          </a:p>
          <a:p>
            <a:r>
              <a:rPr lang="en-US" sz="2400" dirty="0"/>
              <a:t>Approximately 90% of subjects show high activity, 10% show intermediate </a:t>
            </a:r>
            <a:r>
              <a:rPr lang="en-US" sz="2400" dirty="0" smtClean="0"/>
              <a:t>activity</a:t>
            </a:r>
            <a:endParaRPr lang="en-US" sz="2400" dirty="0"/>
          </a:p>
          <a:p>
            <a:r>
              <a:rPr lang="en-US" sz="2400" dirty="0"/>
              <a:t>0.3% (the subjects </a:t>
            </a:r>
            <a:r>
              <a:rPr lang="en-US" sz="2400" dirty="0" smtClean="0"/>
              <a:t>homozygous </a:t>
            </a:r>
            <a:r>
              <a:rPr lang="en-US" sz="2400" dirty="0"/>
              <a:t>for the poorly functional polymorphisms) show very low </a:t>
            </a:r>
            <a:r>
              <a:rPr lang="en-US" sz="2400" dirty="0" smtClean="0"/>
              <a:t>activity</a:t>
            </a:r>
          </a:p>
          <a:p>
            <a:r>
              <a:rPr lang="en-US" sz="2400" dirty="0"/>
              <a:t>The 1 in 300 subjects with low or absent TPMT activity are at great risk of severe azathioprine-induced </a:t>
            </a:r>
            <a:r>
              <a:rPr lang="en-US" sz="2400" dirty="0" err="1" smtClean="0"/>
              <a:t>myelosuppression</a:t>
            </a:r>
            <a:endParaRPr lang="en-US" sz="2400" dirty="0" smtClean="0"/>
          </a:p>
          <a:p>
            <a:r>
              <a:rPr lang="en-US" sz="2400" dirty="0"/>
              <a:t>most commonly 4 to 10 weeks after azathioprine has been started</a:t>
            </a:r>
          </a:p>
        </p:txBody>
      </p:sp>
    </p:spTree>
    <p:extLst>
      <p:ext uri="{BB962C8B-B14F-4D97-AF65-F5344CB8AC3E}">
        <p14:creationId xmlns:p14="http://schemas.microsoft.com/office/powerpoint/2010/main" val="2948422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045" y="297923"/>
            <a:ext cx="10171287" cy="6148033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Malignancy</a:t>
            </a:r>
          </a:p>
          <a:p>
            <a:r>
              <a:rPr lang="en-US" sz="2400" dirty="0" smtClean="0"/>
              <a:t> </a:t>
            </a:r>
            <a:r>
              <a:rPr lang="en-US" sz="2400" dirty="0" err="1" smtClean="0"/>
              <a:t>Contraversial</a:t>
            </a:r>
            <a:endParaRPr lang="en-US" sz="2400" dirty="0" smtClean="0"/>
          </a:p>
          <a:p>
            <a:r>
              <a:rPr lang="en-US" sz="2400" dirty="0"/>
              <a:t>A 24-year retrospective study of 358 patients with </a:t>
            </a:r>
            <a:r>
              <a:rPr lang="en-US" sz="2400" dirty="0" smtClean="0"/>
              <a:t>SLE</a:t>
            </a:r>
          </a:p>
          <a:p>
            <a:r>
              <a:rPr lang="en-US" sz="2400" dirty="0" smtClean="0"/>
              <a:t>No </a:t>
            </a:r>
            <a:r>
              <a:rPr lang="en-US" sz="2400" dirty="0"/>
              <a:t>difference in malignancy rates between patients who had and had not </a:t>
            </a:r>
            <a:r>
              <a:rPr lang="en-US" sz="2400" dirty="0" smtClean="0"/>
              <a:t>received azathioprine</a:t>
            </a:r>
            <a:r>
              <a:rPr lang="en-US" sz="2400" dirty="0"/>
              <a:t>, and no </a:t>
            </a:r>
            <a:r>
              <a:rPr lang="en-US" sz="2400" dirty="0" smtClean="0"/>
              <a:t>lymphoma</a:t>
            </a:r>
          </a:p>
          <a:p>
            <a:endParaRPr lang="en-US" sz="2400" dirty="0"/>
          </a:p>
          <a:p>
            <a:r>
              <a:rPr lang="en-US" sz="2400" dirty="0"/>
              <a:t>Infection is less </a:t>
            </a:r>
            <a:r>
              <a:rPr lang="en-US" sz="2400" dirty="0" smtClean="0"/>
              <a:t>common, </a:t>
            </a:r>
          </a:p>
          <a:p>
            <a:r>
              <a:rPr lang="en-US" sz="2400" dirty="0" smtClean="0"/>
              <a:t>Herpes </a:t>
            </a:r>
            <a:r>
              <a:rPr lang="en-US" sz="2400" dirty="0"/>
              <a:t>zoster and cytomegalovirus, may </a:t>
            </a:r>
            <a:r>
              <a:rPr lang="en-US" sz="2400" dirty="0" smtClean="0"/>
              <a:t>occur</a:t>
            </a:r>
          </a:p>
          <a:p>
            <a:endParaRPr lang="en-US" sz="2400" dirty="0"/>
          </a:p>
          <a:p>
            <a:r>
              <a:rPr lang="en-US" sz="2400" dirty="0" err="1"/>
              <a:t>Maculopapular</a:t>
            </a:r>
            <a:r>
              <a:rPr lang="en-US" sz="2400" dirty="0"/>
              <a:t> or urticarial rashes can occur</a:t>
            </a:r>
          </a:p>
        </p:txBody>
      </p:sp>
    </p:spTree>
    <p:extLst>
      <p:ext uri="{BB962C8B-B14F-4D97-AF65-F5344CB8AC3E}">
        <p14:creationId xmlns:p14="http://schemas.microsoft.com/office/powerpoint/2010/main" val="1877337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690" y="591433"/>
            <a:ext cx="9640710" cy="5515856"/>
          </a:xfrm>
        </p:spPr>
        <p:txBody>
          <a:bodyPr/>
          <a:lstStyle/>
          <a:p>
            <a:r>
              <a:rPr lang="en-US" sz="2400" dirty="0"/>
              <a:t>(1) inhibition of </a:t>
            </a:r>
            <a:r>
              <a:rPr lang="en-US" sz="2400" dirty="0" err="1"/>
              <a:t>aminoimidazole</a:t>
            </a:r>
            <a:r>
              <a:rPr lang="en-US" sz="2400" dirty="0"/>
              <a:t> </a:t>
            </a:r>
            <a:r>
              <a:rPr lang="en-US" sz="2400" dirty="0" err="1"/>
              <a:t>carboxamide</a:t>
            </a:r>
            <a:r>
              <a:rPr lang="en-US" sz="2400" dirty="0"/>
              <a:t> </a:t>
            </a:r>
            <a:r>
              <a:rPr lang="en-US" sz="2400" dirty="0" err="1"/>
              <a:t>ribonucleotide</a:t>
            </a:r>
            <a:r>
              <a:rPr lang="en-US" sz="2400" dirty="0"/>
              <a:t> (AICAR) </a:t>
            </a:r>
            <a:r>
              <a:rPr lang="en-US" sz="2400" dirty="0" err="1"/>
              <a:t>transformylase</a:t>
            </a:r>
            <a:r>
              <a:rPr lang="en-US" sz="2400" dirty="0"/>
              <a:t> (ATIC) 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increased </a:t>
            </a:r>
            <a:r>
              <a:rPr lang="en-US" sz="2400" dirty="0"/>
              <a:t>intra-cellular and extra-cellular </a:t>
            </a:r>
            <a:r>
              <a:rPr lang="en-US" sz="2400" dirty="0" smtClean="0"/>
              <a:t>adenosine</a:t>
            </a:r>
          </a:p>
          <a:p>
            <a:endParaRPr lang="en-US" sz="2400" dirty="0"/>
          </a:p>
          <a:p>
            <a:r>
              <a:rPr lang="en-US" sz="2400" dirty="0" smtClean="0"/>
              <a:t>(2) Inhibition </a:t>
            </a:r>
            <a:r>
              <a:rPr lang="en-US" sz="2400" dirty="0"/>
              <a:t>of </a:t>
            </a:r>
            <a:r>
              <a:rPr lang="en-US" sz="2400" dirty="0" err="1"/>
              <a:t>thymidylate</a:t>
            </a:r>
            <a:r>
              <a:rPr lang="en-US" sz="2400" dirty="0"/>
              <a:t> </a:t>
            </a:r>
            <a:r>
              <a:rPr lang="en-US" sz="2400" dirty="0" err="1"/>
              <a:t>synhetase</a:t>
            </a:r>
            <a:r>
              <a:rPr lang="en-US" sz="2400" dirty="0"/>
              <a:t> (TYMS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Decreased </a:t>
            </a:r>
            <a:r>
              <a:rPr lang="en-US" sz="2400" dirty="0"/>
              <a:t>pyrimidine synthesis</a:t>
            </a:r>
          </a:p>
          <a:p>
            <a:endParaRPr lang="en-US" sz="2400" dirty="0" smtClean="0"/>
          </a:p>
          <a:p>
            <a:r>
              <a:rPr lang="en-US" sz="2400" dirty="0" smtClean="0"/>
              <a:t>(3) Inhibition </a:t>
            </a:r>
            <a:r>
              <a:rPr lang="en-US" sz="2400" dirty="0"/>
              <a:t>of </a:t>
            </a:r>
            <a:r>
              <a:rPr lang="en-US" sz="2400" dirty="0" err="1"/>
              <a:t>dihydrofolate</a:t>
            </a:r>
            <a:r>
              <a:rPr lang="en-US" sz="2400" dirty="0"/>
              <a:t> reductase (DHFR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Inhibition </a:t>
            </a:r>
            <a:r>
              <a:rPr lang="en-US" sz="2400" dirty="0"/>
              <a:t>of </a:t>
            </a:r>
            <a:r>
              <a:rPr lang="en-US" sz="2400" dirty="0" err="1"/>
              <a:t>transmethylation</a:t>
            </a:r>
            <a:r>
              <a:rPr lang="en-US" sz="2400" dirty="0"/>
              <a:t> reactions essential for cellular </a:t>
            </a:r>
            <a:r>
              <a:rPr lang="en-US" sz="2400" dirty="0" smtClean="0"/>
              <a:t>function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09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51167"/>
            <a:ext cx="8596668" cy="1320800"/>
          </a:xfrm>
        </p:spPr>
        <p:txBody>
          <a:bodyPr/>
          <a:lstStyle/>
          <a:p>
            <a:r>
              <a:rPr lang="en-US" dirty="0"/>
              <a:t>Drug Interactions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71967"/>
            <a:ext cx="9177866" cy="4804655"/>
          </a:xfrm>
        </p:spPr>
        <p:txBody>
          <a:bodyPr>
            <a:no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Allopurinol</a:t>
            </a:r>
            <a:r>
              <a:rPr lang="en-US" sz="2000" dirty="0" smtClean="0"/>
              <a:t> </a:t>
            </a:r>
            <a:r>
              <a:rPr lang="en-US" sz="2000" dirty="0"/>
              <a:t>dramatically increase the cytotoxic effects of azathioprine through </a:t>
            </a:r>
            <a:r>
              <a:rPr lang="en-US" sz="2000" dirty="0" smtClean="0"/>
              <a:t>inhibition </a:t>
            </a:r>
            <a:r>
              <a:rPr lang="en-US" sz="2000" dirty="0"/>
              <a:t>of xanthine oxidase–mediated inactivation of </a:t>
            </a:r>
            <a:r>
              <a:rPr lang="en-US" sz="2000" dirty="0" err="1" smtClean="0"/>
              <a:t>mercaptopurine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/>
              <a:t>Reduction of the dose of azathioprine by at least two-thirds in patients who also are </a:t>
            </a:r>
            <a:r>
              <a:rPr lang="en-US" sz="2000" dirty="0" smtClean="0"/>
              <a:t>receiving </a:t>
            </a:r>
            <a:r>
              <a:rPr lang="en-US" sz="2000" dirty="0"/>
              <a:t>allopurinol is </a:t>
            </a:r>
            <a:r>
              <a:rPr lang="en-US" sz="2000" dirty="0" smtClean="0"/>
              <a:t>advocated</a:t>
            </a:r>
          </a:p>
          <a:p>
            <a:endParaRPr lang="en-US" sz="2000" dirty="0"/>
          </a:p>
          <a:p>
            <a:r>
              <a:rPr lang="en-US" sz="2000" dirty="0"/>
              <a:t>MMF has been substituted for azathioprine as an alternative </a:t>
            </a:r>
            <a:r>
              <a:rPr lang="en-US" sz="2000" dirty="0" smtClean="0"/>
              <a:t>immunosuppressant</a:t>
            </a:r>
          </a:p>
          <a:p>
            <a:endParaRPr lang="en-US" sz="2000" dirty="0" smtClean="0"/>
          </a:p>
          <a:p>
            <a:r>
              <a:rPr lang="en-US" sz="2000" dirty="0" smtClean="0"/>
              <a:t>The combination </a:t>
            </a:r>
            <a:r>
              <a:rPr lang="en-US" sz="2000" dirty="0"/>
              <a:t>of azathioprine with </a:t>
            </a:r>
            <a:r>
              <a:rPr lang="en-US" sz="2000" dirty="0" smtClean="0"/>
              <a:t>sulfasalazine</a:t>
            </a:r>
            <a:r>
              <a:rPr lang="en-US" sz="2000" dirty="0"/>
              <a:t>, </a:t>
            </a:r>
            <a:r>
              <a:rPr lang="en-US" sz="2000" dirty="0" err="1"/>
              <a:t>ganciclovir</a:t>
            </a:r>
            <a:r>
              <a:rPr lang="en-US" sz="2000" dirty="0"/>
              <a:t>, angiotensin-converting enzyme inhibitors, carbamazepine, co-</a:t>
            </a:r>
            <a:r>
              <a:rPr lang="en-US" sz="2000" dirty="0" err="1"/>
              <a:t>trimoxazole</a:t>
            </a:r>
            <a:r>
              <a:rPr lang="en-US" sz="2000" dirty="0"/>
              <a:t>, and clozapine, may also increase the risk of </a:t>
            </a:r>
            <a:r>
              <a:rPr lang="en-US" sz="2000" dirty="0" err="1"/>
              <a:t>myelosuppression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750042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Pregnancy and Lactation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8"/>
            <a:ext cx="9381066" cy="4386967"/>
          </a:xfrm>
        </p:spPr>
        <p:txBody>
          <a:bodyPr>
            <a:noAutofit/>
          </a:bodyPr>
          <a:lstStyle/>
          <a:p>
            <a:r>
              <a:rPr lang="pl-PL" sz="2000" dirty="0"/>
              <a:t>FDA Pregnancy Category D </a:t>
            </a:r>
            <a:r>
              <a:rPr lang="pl-PL" sz="2000" dirty="0" smtClean="0"/>
              <a:t>drug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Although </a:t>
            </a:r>
            <a:r>
              <a:rPr lang="en-US" sz="2000" dirty="0"/>
              <a:t>azathioprine is being used during pregnancy, it is better avoided during pregnancy and lactation if </a:t>
            </a:r>
            <a:r>
              <a:rPr lang="en-US" sz="2000" dirty="0" smtClean="0"/>
              <a:t>possible</a:t>
            </a:r>
          </a:p>
          <a:p>
            <a:r>
              <a:rPr lang="en-US" sz="2000" dirty="0"/>
              <a:t>In a prospective </a:t>
            </a:r>
            <a:r>
              <a:rPr lang="en-US" sz="2000" dirty="0" smtClean="0"/>
              <a:t>observational </a:t>
            </a:r>
            <a:r>
              <a:rPr lang="en-US" sz="2000" dirty="0"/>
              <a:t>study in 189 pregnant women treated with azathioprine for various autoimmune conditions, the rate of major malformation was 3.5%, which was similar to that of the general population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Azathioprine </a:t>
            </a:r>
            <a:r>
              <a:rPr lang="en-US" sz="2000" dirty="0"/>
              <a:t>may be considered in cases where the benefits of disease control in the mother give the best chances of term pregnancy and fetal </a:t>
            </a:r>
            <a:r>
              <a:rPr lang="en-US" sz="2000" dirty="0" smtClean="0"/>
              <a:t>survival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08765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ary Firestein, Ralph Budd, Sherine E Gabriel, Iain B McInnes, James O’Dell - Firestein &amp; Kelley’s Textbook of Rheumatology, 2-Volume Set-Elsevier (2020).pdf - Profile 1 - Microsoft​ Edg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6" t="27583" r="19318" b="15077"/>
          <a:stretch/>
        </p:blipFill>
        <p:spPr>
          <a:xfrm>
            <a:off x="596110" y="587022"/>
            <a:ext cx="8368646" cy="5655734"/>
          </a:xfrm>
        </p:spPr>
      </p:pic>
    </p:spTree>
    <p:extLst>
      <p:ext uri="{BB962C8B-B14F-4D97-AF65-F5344CB8AC3E}">
        <p14:creationId xmlns:p14="http://schemas.microsoft.com/office/powerpoint/2010/main" val="168350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Pharmacology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046" y="1584856"/>
            <a:ext cx="9347198" cy="49852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Absorption </a:t>
            </a:r>
            <a:r>
              <a:rPr lang="en-US" sz="3200" dirty="0"/>
              <a:t>and </a:t>
            </a:r>
            <a:r>
              <a:rPr lang="en-US" sz="3200" dirty="0" smtClean="0"/>
              <a:t>Bioavailability</a:t>
            </a:r>
            <a:endParaRPr lang="en-US" sz="3200" dirty="0"/>
          </a:p>
          <a:p>
            <a:r>
              <a:rPr lang="en-US" sz="2400" dirty="0"/>
              <a:t>Absorption is </a:t>
            </a:r>
            <a:r>
              <a:rPr lang="en-US" sz="2400" dirty="0" smtClean="0"/>
              <a:t>rapid</a:t>
            </a:r>
          </a:p>
          <a:p>
            <a:r>
              <a:rPr lang="en-US" sz="2400" dirty="0"/>
              <a:t>Absorption is not reduced by concomitant food intake, except for milk, which may be </a:t>
            </a:r>
            <a:r>
              <a:rPr lang="en-US" sz="2400" dirty="0" smtClean="0"/>
              <a:t>inhibitory</a:t>
            </a:r>
          </a:p>
          <a:p>
            <a:r>
              <a:rPr lang="en-US" sz="2400" dirty="0"/>
              <a:t>Systemic levels are higher for parentally route but have not been associated with any increase in </a:t>
            </a:r>
            <a:r>
              <a:rPr lang="en-US" sz="2400" dirty="0" smtClean="0"/>
              <a:t>toxicity</a:t>
            </a:r>
          </a:p>
          <a:p>
            <a:r>
              <a:rPr lang="en-US" sz="2400" dirty="0" smtClean="0"/>
              <a:t>In </a:t>
            </a:r>
            <a:r>
              <a:rPr lang="en-US" sz="2400" dirty="0"/>
              <a:t>high-dose oral MTX (median dose, 30 mg/week), mean bioavailability is improved by splitting the dose by 8 </a:t>
            </a:r>
            <a:r>
              <a:rPr lang="en-US" sz="2400" dirty="0" smtClean="0"/>
              <a:t>hours</a:t>
            </a:r>
          </a:p>
          <a:p>
            <a:r>
              <a:rPr lang="en-US" sz="2400" dirty="0"/>
              <a:t>The pharmacokinetics of subcutaneous MTX are equivalent to those of </a:t>
            </a:r>
            <a:r>
              <a:rPr lang="en-US" sz="2400" dirty="0" smtClean="0"/>
              <a:t>IM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7125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667" y="376945"/>
            <a:ext cx="9606844" cy="59222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Distribution and </a:t>
            </a:r>
            <a:r>
              <a:rPr lang="en-US" sz="3600" dirty="0" smtClean="0"/>
              <a:t>Half-Life</a:t>
            </a:r>
          </a:p>
          <a:p>
            <a:r>
              <a:rPr lang="en-US" sz="2400" dirty="0"/>
              <a:t>MTX is </a:t>
            </a:r>
            <a:r>
              <a:rPr lang="en-US" sz="2400" dirty="0" smtClean="0"/>
              <a:t>50</a:t>
            </a:r>
            <a:r>
              <a:rPr lang="en-US" sz="2400" dirty="0"/>
              <a:t>% to 60% bound to plasma </a:t>
            </a:r>
            <a:r>
              <a:rPr lang="en-US" sz="2400" dirty="0" smtClean="0"/>
              <a:t>proteins</a:t>
            </a:r>
          </a:p>
          <a:p>
            <a:endParaRPr lang="en-US" sz="2400" dirty="0" smtClean="0"/>
          </a:p>
          <a:p>
            <a:r>
              <a:rPr lang="en-US" sz="2400" dirty="0" smtClean="0"/>
              <a:t>Half-life </a:t>
            </a:r>
            <a:r>
              <a:rPr lang="en-US" sz="2400" dirty="0"/>
              <a:t>of approximately 6 </a:t>
            </a:r>
            <a:r>
              <a:rPr lang="en-US" sz="2400" dirty="0" smtClean="0"/>
              <a:t>hours</a:t>
            </a:r>
          </a:p>
          <a:p>
            <a:endParaRPr lang="en-US" sz="2400" dirty="0" smtClean="0"/>
          </a:p>
          <a:p>
            <a:r>
              <a:rPr lang="en-US" sz="2400" dirty="0" smtClean="0"/>
              <a:t>MTX </a:t>
            </a:r>
            <a:r>
              <a:rPr lang="en-US" sz="2400" dirty="0"/>
              <a:t>accumulates in third-space </a:t>
            </a:r>
            <a:r>
              <a:rPr lang="en-US" sz="2400" dirty="0" smtClean="0"/>
              <a:t>fluids</a:t>
            </a:r>
          </a:p>
          <a:p>
            <a:endParaRPr lang="en-US" sz="2400" dirty="0" smtClean="0"/>
          </a:p>
          <a:p>
            <a:r>
              <a:rPr lang="en-US" sz="2400" dirty="0" smtClean="0"/>
              <a:t>Caution </a:t>
            </a:r>
            <a:r>
              <a:rPr lang="en-US" sz="2400" dirty="0"/>
              <a:t>should be used when </a:t>
            </a:r>
            <a:r>
              <a:rPr lang="en-US" sz="2400" dirty="0" err="1"/>
              <a:t>administering</a:t>
            </a:r>
            <a:r>
              <a:rPr lang="en-US" sz="2400" dirty="0"/>
              <a:t> MTX to patients with </a:t>
            </a:r>
            <a:r>
              <a:rPr lang="en-US" sz="2400" dirty="0" smtClean="0"/>
              <a:t>pleural </a:t>
            </a:r>
            <a:r>
              <a:rPr lang="en-US" sz="2400" dirty="0"/>
              <a:t>effusions or ascites</a:t>
            </a:r>
          </a:p>
        </p:txBody>
      </p:sp>
    </p:spTree>
    <p:extLst>
      <p:ext uri="{BB962C8B-B14F-4D97-AF65-F5344CB8AC3E}">
        <p14:creationId xmlns:p14="http://schemas.microsoft.com/office/powerpoint/2010/main" val="2831080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Elimination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Most MTX is excreted in the urine within the first 12 hours after </a:t>
            </a:r>
            <a:r>
              <a:rPr lang="en-US" sz="2400" dirty="0" smtClean="0"/>
              <a:t>administration</a:t>
            </a:r>
          </a:p>
          <a:p>
            <a:endParaRPr lang="en-US" sz="2400" dirty="0"/>
          </a:p>
          <a:p>
            <a:r>
              <a:rPr lang="en-US" sz="2400" dirty="0"/>
              <a:t>MTX and metabolites are excreted by the </a:t>
            </a:r>
            <a:r>
              <a:rPr lang="en-US" sz="2400" dirty="0" smtClean="0"/>
              <a:t>kidney </a:t>
            </a:r>
            <a:r>
              <a:rPr lang="en-US" sz="2400" dirty="0"/>
              <a:t>by glomerular filtration and </a:t>
            </a:r>
            <a:r>
              <a:rPr lang="en-US" sz="2400" dirty="0" smtClean="0"/>
              <a:t>proximal tubular secretion</a:t>
            </a:r>
          </a:p>
          <a:p>
            <a:endParaRPr lang="en-US" sz="2400" dirty="0" smtClean="0"/>
          </a:p>
          <a:p>
            <a:r>
              <a:rPr lang="en-US" sz="2400" dirty="0" smtClean="0"/>
              <a:t>Median </a:t>
            </a:r>
            <a:r>
              <a:rPr lang="en-US" sz="2400" dirty="0"/>
              <a:t>half-life of elimination of MTX-PG is 3.1 </a:t>
            </a:r>
            <a:r>
              <a:rPr lang="en-US" sz="2400" dirty="0" smtClean="0"/>
              <a:t>weeks</a:t>
            </a:r>
          </a:p>
          <a:p>
            <a:endParaRPr lang="en-US" sz="2400" dirty="0" smtClean="0"/>
          </a:p>
          <a:p>
            <a:r>
              <a:rPr lang="en-US" sz="2400" dirty="0" smtClean="0"/>
              <a:t>MTX-PG </a:t>
            </a:r>
            <a:r>
              <a:rPr lang="en-US" sz="2400" dirty="0"/>
              <a:t>is undetectable at 15 weeks</a:t>
            </a:r>
          </a:p>
        </p:txBody>
      </p:sp>
    </p:spTree>
    <p:extLst>
      <p:ext uri="{BB962C8B-B14F-4D97-AF65-F5344CB8AC3E}">
        <p14:creationId xmlns:p14="http://schemas.microsoft.com/office/powerpoint/2010/main" val="235442897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614</TotalTime>
  <Words>2543</Words>
  <Application>Microsoft Office PowerPoint</Application>
  <PresentationFormat>Widescreen</PresentationFormat>
  <Paragraphs>354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5" baseType="lpstr">
      <vt:lpstr>Arial</vt:lpstr>
      <vt:lpstr>Trebuchet MS</vt:lpstr>
      <vt:lpstr>Wingdings 3</vt:lpstr>
      <vt:lpstr>Facet</vt:lpstr>
      <vt:lpstr>Rheumatology Drug Methotrexate, Leflunamide, Azathioprine</vt:lpstr>
      <vt:lpstr>Methotrexate</vt:lpstr>
      <vt:lpstr>PowerPoint Presentation</vt:lpstr>
      <vt:lpstr>PowerPoint Presentation</vt:lpstr>
      <vt:lpstr>PowerPoint Presentation</vt:lpstr>
      <vt:lpstr>PowerPoint Presentation</vt:lpstr>
      <vt:lpstr>Pharmacology </vt:lpstr>
      <vt:lpstr>PowerPoint Presentation</vt:lpstr>
      <vt:lpstr>Elimination </vt:lpstr>
      <vt:lpstr>Indications</vt:lpstr>
      <vt:lpstr>PowerPoint Presentation</vt:lpstr>
      <vt:lpstr>PowerPoint Presentation</vt:lpstr>
      <vt:lpstr>PowerPoint Presentation</vt:lpstr>
      <vt:lpstr>Dose and Drug Administration</vt:lpstr>
      <vt:lpstr>PowerPoint Presentation</vt:lpstr>
      <vt:lpstr>PowerPoint Presentation</vt:lpstr>
      <vt:lpstr>PowerPoint Presentation</vt:lpstr>
      <vt:lpstr>Toxicity</vt:lpstr>
      <vt:lpstr>PowerPoint Presentation</vt:lpstr>
      <vt:lpstr>PowerPoint Presentation</vt:lpstr>
      <vt:lpstr>PowerPoint Presentation</vt:lpstr>
      <vt:lpstr>PowerPoint Presentation</vt:lpstr>
      <vt:lpstr>Toxicity Monitoring</vt:lpstr>
      <vt:lpstr>PowerPoint Presentation</vt:lpstr>
      <vt:lpstr>PowerPoint Presentation</vt:lpstr>
      <vt:lpstr>Chemical Structure </vt:lpstr>
      <vt:lpstr>Actions of Leflunomide</vt:lpstr>
      <vt:lpstr>PowerPoint Presentation</vt:lpstr>
      <vt:lpstr>PowerPoint Presentation</vt:lpstr>
      <vt:lpstr>Pharmacology</vt:lpstr>
      <vt:lpstr>Distribution and Half-Life</vt:lpstr>
      <vt:lpstr>Elimination</vt:lpstr>
      <vt:lpstr>Indications</vt:lpstr>
      <vt:lpstr>Dose and Drug Administration</vt:lpstr>
      <vt:lpstr>Toxicity</vt:lpstr>
      <vt:lpstr>PowerPoint Presentation</vt:lpstr>
      <vt:lpstr>PowerPoint Presentation</vt:lpstr>
      <vt:lpstr>Fertility, Pregnancy, and Lactation</vt:lpstr>
      <vt:lpstr>PowerPoint Presentation</vt:lpstr>
      <vt:lpstr>Contraindications</vt:lpstr>
      <vt:lpstr>PowerPoint Presentation</vt:lpstr>
      <vt:lpstr>Structure &amp; Mechanisms of Action </vt:lpstr>
      <vt:lpstr>Pharmacology</vt:lpstr>
      <vt:lpstr>Metabolism and Elimination</vt:lpstr>
      <vt:lpstr>PowerPoint Presentation</vt:lpstr>
      <vt:lpstr>Dosage</vt:lpstr>
      <vt:lpstr>Clinical Indications </vt:lpstr>
      <vt:lpstr>Toxicity</vt:lpstr>
      <vt:lpstr>PowerPoint Presentation</vt:lpstr>
      <vt:lpstr>Drug Interactions</vt:lpstr>
      <vt:lpstr>Pregnancy and Lactation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Rheumatology Drug</dc:title>
  <dc:creator>dr</dc:creator>
  <cp:lastModifiedBy>dr</cp:lastModifiedBy>
  <cp:revision>40</cp:revision>
  <dcterms:created xsi:type="dcterms:W3CDTF">2024-02-10T13:31:34Z</dcterms:created>
  <dcterms:modified xsi:type="dcterms:W3CDTF">2024-02-14T18:53:31Z</dcterms:modified>
</cp:coreProperties>
</file>