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271" r:id="rId18"/>
    <p:sldId id="272" r:id="rId19"/>
    <p:sldId id="273" r:id="rId20"/>
    <p:sldId id="276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213F"/>
    <a:srgbClr val="CC0000"/>
    <a:srgbClr val="FF7C80"/>
    <a:srgbClr val="FF006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81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36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47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34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2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4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77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31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6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0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4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C879B-D2A7-41EB-B7F4-6DCB5C72FE17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0AA81-5B6C-436E-A64D-09FAC9131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4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latin typeface="Arial Narrow" panose="020B0606020202030204" pitchFamily="34" charset="0"/>
              </a:rPr>
              <a:t>Unresponsive </a:t>
            </a:r>
            <a:br>
              <a:rPr lang="en-US" sz="6600" b="1" dirty="0" smtClean="0">
                <a:latin typeface="Arial Narrow" panose="020B0606020202030204" pitchFamily="34" charset="0"/>
              </a:rPr>
            </a:br>
            <a:r>
              <a:rPr lang="en-US" sz="6600" b="1" dirty="0" smtClean="0">
                <a:latin typeface="Arial Narrow" panose="020B0606020202030204" pitchFamily="34" charset="0"/>
              </a:rPr>
              <a:t>Hypotension</a:t>
            </a:r>
            <a:endParaRPr lang="en-US" sz="6600" b="1" dirty="0">
              <a:latin typeface="Arial Narrow" panose="020B0606020202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Hafezimoghadam</a:t>
            </a:r>
            <a:r>
              <a:rPr lang="en-US" dirty="0" smtClean="0"/>
              <a:t> P. M.D.</a:t>
            </a:r>
          </a:p>
          <a:p>
            <a:r>
              <a:rPr lang="en-US" dirty="0" smtClean="0"/>
              <a:t>Emergency Physician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99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85092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cs typeface="B Badr" panose="00000400000000000000" pitchFamily="2" charset="-78"/>
              </a:rPr>
              <a:t>حدود 2 ساعت بعد و در ار</a:t>
            </a:r>
            <a:r>
              <a:rPr lang="fa-IR" sz="3600" b="1" dirty="0">
                <a:cs typeface="B Badr" panose="00000400000000000000" pitchFamily="2" charset="-78"/>
              </a:rPr>
              <a:t>ز</a:t>
            </a:r>
            <a:r>
              <a:rPr lang="fa-IR" sz="3600" b="1" dirty="0" smtClean="0">
                <a:cs typeface="B Badr" panose="00000400000000000000" pitchFamily="2" charset="-78"/>
              </a:rPr>
              <a:t>یابی مجدد بیمار:</a:t>
            </a:r>
            <a:endParaRPr lang="en-US" sz="3600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6525"/>
            <a:ext cx="10515600" cy="3690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BP:85/30 </a:t>
            </a:r>
            <a:r>
              <a:rPr lang="en-US" b="1" dirty="0">
                <a:latin typeface="Arial Narrow" panose="020B0606020202030204" pitchFamily="34" charset="0"/>
              </a:rPr>
              <a:t>mmHg                  </a:t>
            </a:r>
            <a:r>
              <a:rPr lang="en-US" b="1" dirty="0" smtClean="0">
                <a:latin typeface="Arial Narrow" panose="020B0606020202030204" pitchFamily="34" charset="0"/>
              </a:rPr>
              <a:t>HR:131/min     </a:t>
            </a:r>
            <a:endParaRPr lang="en-US" b="1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RR:27/min                             Temp:38.3 </a:t>
            </a:r>
            <a:r>
              <a:rPr lang="en-US" b="1" dirty="0">
                <a:latin typeface="Arial Narrow" panose="020B0606020202030204" pitchFamily="34" charset="0"/>
              </a:rPr>
              <a:t>Oral</a:t>
            </a:r>
          </a:p>
          <a:p>
            <a:pPr marL="0" indent="0" algn="ctr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SPO2:9</a:t>
            </a:r>
            <a:r>
              <a:rPr lang="fa-IR" b="1" dirty="0" smtClean="0">
                <a:latin typeface="Arial Narrow" panose="020B0606020202030204" pitchFamily="34" charset="0"/>
              </a:rPr>
              <a:t>7</a:t>
            </a:r>
            <a:r>
              <a:rPr lang="en-US" b="1" dirty="0" smtClean="0">
                <a:latin typeface="Arial Narrow" panose="020B0606020202030204" pitchFamily="34" charset="0"/>
              </a:rPr>
              <a:t>% (FIO2:0.4)         Glucose:69 mg/</a:t>
            </a:r>
            <a:r>
              <a:rPr lang="en-US" b="1" dirty="0" err="1" smtClean="0">
                <a:latin typeface="Arial Narrow" panose="020B0606020202030204" pitchFamily="34" charset="0"/>
              </a:rPr>
              <a:t>dL</a:t>
            </a: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b="1" u="sng" dirty="0" smtClean="0">
                <a:cs typeface="B Badr" panose="00000400000000000000" pitchFamily="2" charset="-78"/>
              </a:rPr>
              <a:t>آزمایشات بیمار آماده شده</a:t>
            </a:r>
            <a:endParaRPr lang="en-US" b="1" u="sng" dirty="0">
              <a:cs typeface="B Badr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2101515"/>
            <a:ext cx="5181600" cy="407544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err="1" smtClean="0">
                <a:cs typeface="B Badr" panose="00000400000000000000" pitchFamily="2" charset="-78"/>
              </a:rPr>
              <a:t>Hb</a:t>
            </a:r>
            <a:r>
              <a:rPr lang="en-US" b="1" dirty="0" smtClean="0">
                <a:cs typeface="B Badr" panose="00000400000000000000" pitchFamily="2" charset="-78"/>
              </a:rPr>
              <a:t>: 13 gr/</a:t>
            </a:r>
            <a:r>
              <a:rPr lang="en-US" b="1" dirty="0" err="1" smtClean="0">
                <a:cs typeface="B Badr" panose="00000400000000000000" pitchFamily="2" charset="-78"/>
              </a:rPr>
              <a:t>dL</a:t>
            </a:r>
            <a:endParaRPr lang="en-US" b="1" dirty="0" smtClean="0">
              <a:cs typeface="B Badr" panose="00000400000000000000" pitchFamily="2" charset="-78"/>
            </a:endParaRP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WBC: 18300 /</a:t>
            </a:r>
            <a:r>
              <a:rPr lang="en-US" b="1" dirty="0" err="1" smtClean="0">
                <a:cs typeface="B Badr" panose="00000400000000000000" pitchFamily="2" charset="-78"/>
              </a:rPr>
              <a:t>micL</a:t>
            </a:r>
            <a:r>
              <a:rPr lang="en-US" b="1" dirty="0" smtClean="0">
                <a:cs typeface="B Badr" panose="00000400000000000000" pitchFamily="2" charset="-78"/>
              </a:rPr>
              <a:t/>
            </a:r>
            <a:br>
              <a:rPr lang="en-US" b="1" dirty="0" smtClean="0">
                <a:cs typeface="B Badr" panose="00000400000000000000" pitchFamily="2" charset="-78"/>
              </a:rPr>
            </a:br>
            <a:r>
              <a:rPr lang="en-US" b="1" dirty="0" smtClean="0">
                <a:cs typeface="B Badr" panose="00000400000000000000" pitchFamily="2" charset="-78"/>
              </a:rPr>
              <a:t>PMN: 91%</a:t>
            </a: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BUN: 31 mg/</a:t>
            </a:r>
            <a:r>
              <a:rPr lang="en-US" b="1" dirty="0" err="1" smtClean="0">
                <a:cs typeface="B Badr" panose="00000400000000000000" pitchFamily="2" charset="-78"/>
              </a:rPr>
              <a:t>dL</a:t>
            </a:r>
            <a:endParaRPr lang="en-US" b="1" dirty="0" smtClean="0">
              <a:cs typeface="B Badr" panose="00000400000000000000" pitchFamily="2" charset="-78"/>
            </a:endParaRP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Cr: 1.8 </a:t>
            </a:r>
            <a:r>
              <a:rPr lang="en-US" b="1" dirty="0" err="1" smtClean="0">
                <a:cs typeface="B Badr" panose="00000400000000000000" pitchFamily="2" charset="-78"/>
              </a:rPr>
              <a:t>mr</a:t>
            </a:r>
            <a:r>
              <a:rPr lang="en-US" b="1" dirty="0" smtClean="0">
                <a:cs typeface="B Badr" panose="00000400000000000000" pitchFamily="2" charset="-78"/>
              </a:rPr>
              <a:t>/</a:t>
            </a:r>
            <a:r>
              <a:rPr lang="en-US" b="1" dirty="0" err="1" smtClean="0">
                <a:cs typeface="B Badr" panose="00000400000000000000" pitchFamily="2" charset="-78"/>
              </a:rPr>
              <a:t>dL</a:t>
            </a:r>
            <a:endParaRPr lang="en-US" b="1" dirty="0" smtClean="0">
              <a:cs typeface="B Badr" panose="00000400000000000000" pitchFamily="2" charset="-78"/>
            </a:endParaRP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Na: 127 </a:t>
            </a:r>
            <a:r>
              <a:rPr lang="en-US" b="1" dirty="0" err="1" smtClean="0">
                <a:cs typeface="B Badr" panose="00000400000000000000" pitchFamily="2" charset="-78"/>
              </a:rPr>
              <a:t>meq</a:t>
            </a:r>
            <a:r>
              <a:rPr lang="en-US" b="1" dirty="0" smtClean="0">
                <a:cs typeface="B Badr" panose="00000400000000000000" pitchFamily="2" charset="-78"/>
              </a:rPr>
              <a:t>/L</a:t>
            </a: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K: 5.1 </a:t>
            </a:r>
            <a:r>
              <a:rPr lang="en-US" b="1" dirty="0" err="1" smtClean="0">
                <a:cs typeface="B Badr" panose="00000400000000000000" pitchFamily="2" charset="-78"/>
              </a:rPr>
              <a:t>meq</a:t>
            </a:r>
            <a:r>
              <a:rPr lang="en-US" b="1" dirty="0" smtClean="0">
                <a:cs typeface="B Badr" panose="00000400000000000000" pitchFamily="2" charset="-78"/>
              </a:rPr>
              <a:t>/L</a:t>
            </a: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BS: 182 mg/</a:t>
            </a:r>
            <a:r>
              <a:rPr lang="en-US" b="1" dirty="0" err="1" smtClean="0">
                <a:cs typeface="B Badr" panose="00000400000000000000" pitchFamily="2" charset="-78"/>
              </a:rPr>
              <a:t>dL</a:t>
            </a:r>
            <a:endParaRPr lang="en-US" b="1" dirty="0" smtClean="0">
              <a:cs typeface="B Badr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0" y="1825624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/>
              <a:t>PTT:43 s</a:t>
            </a:r>
          </a:p>
          <a:p>
            <a:pPr marL="0" indent="0" algn="ctr">
              <a:buNone/>
            </a:pPr>
            <a:r>
              <a:rPr lang="en-US" b="1" dirty="0" smtClean="0"/>
              <a:t>INR: 1.2</a:t>
            </a:r>
          </a:p>
          <a:p>
            <a:pPr marL="0" indent="0" algn="ctr">
              <a:buNone/>
            </a:pPr>
            <a:r>
              <a:rPr lang="en-US" b="1" dirty="0" smtClean="0"/>
              <a:t>AST: 43 IU</a:t>
            </a:r>
          </a:p>
          <a:p>
            <a:pPr marL="0" indent="0" algn="ctr">
              <a:buNone/>
            </a:pPr>
            <a:r>
              <a:rPr lang="en-US" b="1" dirty="0" smtClean="0"/>
              <a:t>ALT: 29 IU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U/A</a:t>
            </a:r>
          </a:p>
          <a:p>
            <a:pPr marL="0" indent="0" algn="ctr">
              <a:buNone/>
            </a:pPr>
            <a:r>
              <a:rPr lang="en-US" b="1" dirty="0" smtClean="0"/>
              <a:t>WBC: Many</a:t>
            </a:r>
          </a:p>
          <a:p>
            <a:pPr marL="0" indent="0" algn="ctr">
              <a:buNone/>
            </a:pPr>
            <a:r>
              <a:rPr lang="en-US" b="1" dirty="0" err="1" smtClean="0"/>
              <a:t>Bact</a:t>
            </a:r>
            <a:r>
              <a:rPr lang="en-US" b="1" dirty="0" smtClean="0"/>
              <a:t>: Many</a:t>
            </a:r>
          </a:p>
          <a:p>
            <a:pPr marL="0" indent="0" algn="ctr">
              <a:buNone/>
            </a:pPr>
            <a:r>
              <a:rPr lang="en-US" b="1" dirty="0" smtClean="0"/>
              <a:t>Nitrit</a:t>
            </a:r>
            <a:r>
              <a:rPr lang="en-US" b="1" dirty="0"/>
              <a:t>e</a:t>
            </a:r>
            <a:r>
              <a:rPr lang="en-US" b="1" dirty="0" smtClean="0"/>
              <a:t>: Pos.</a:t>
            </a:r>
          </a:p>
        </p:txBody>
      </p:sp>
    </p:spTree>
    <p:extLst>
      <p:ext uri="{BB962C8B-B14F-4D97-AF65-F5344CB8AC3E}">
        <p14:creationId xmlns:p14="http://schemas.microsoft.com/office/powerpoint/2010/main" val="362809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85092" cy="1325563"/>
          </a:xfrm>
        </p:spPr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ارزیابی مجدد: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9385092" cy="4351338"/>
          </a:xfrm>
        </p:spPr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بیمار هوشیار است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علائم تغییر قابل توجهی نداشته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تا به حال 1500</a:t>
            </a:r>
            <a:r>
              <a:rPr lang="en-US" b="1" dirty="0" smtClean="0">
                <a:cs typeface="B Badr" panose="00000400000000000000" pitchFamily="2" charset="-78"/>
              </a:rPr>
              <a:t> </a:t>
            </a:r>
            <a:r>
              <a:rPr lang="fa-IR" b="1" dirty="0" smtClean="0">
                <a:cs typeface="B Badr" panose="00000400000000000000" pitchFamily="2" charset="-78"/>
              </a:rPr>
              <a:t> سی سی مایع کریستالوئید دریافت کرده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معاینات تغییری نداشته است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در ارزیابی </a:t>
            </a:r>
            <a:r>
              <a:rPr lang="en-US" b="1" dirty="0" smtClean="0">
                <a:cs typeface="B Badr" panose="00000400000000000000" pitchFamily="2" charset="-78"/>
              </a:rPr>
              <a:t>RUSH</a:t>
            </a:r>
            <a:r>
              <a:rPr lang="fa-IR" b="1" dirty="0" smtClean="0">
                <a:cs typeface="B Badr" panose="00000400000000000000" pitchFamily="2" charset="-78"/>
              </a:rPr>
              <a:t> مجدد تنها تغییر ایجاد شده قطر </a:t>
            </a:r>
            <a:r>
              <a:rPr lang="en-US" b="1" dirty="0" smtClean="0">
                <a:cs typeface="B Badr" panose="00000400000000000000" pitchFamily="2" charset="-78"/>
              </a:rPr>
              <a:t>IVC</a:t>
            </a:r>
            <a:r>
              <a:rPr lang="fa-IR" b="1" dirty="0" smtClean="0">
                <a:cs typeface="B Badr" panose="00000400000000000000" pitchFamily="2" charset="-78"/>
              </a:rPr>
              <a:t> است که 27 میلی متر شده است و تغییر قطر آن با تنفس جزئی است</a:t>
            </a:r>
            <a:endParaRPr lang="en-US" b="1" dirty="0"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522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94515"/>
            <a:ext cx="9699885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Badr" panose="00000400000000000000" pitchFamily="2" charset="-78"/>
              </a:rPr>
              <a:t>در این مرحله در </a:t>
            </a:r>
            <a:r>
              <a:rPr lang="fa-IR" sz="3200" b="1" dirty="0" smtClean="0">
                <a:cs typeface="B Badr" panose="00000400000000000000" pitchFamily="2" charset="-78"/>
              </a:rPr>
              <a:t>ضمن ادامه درمان های حماتی قبل، </a:t>
            </a:r>
            <a:r>
              <a:rPr lang="fa-IR" sz="3200" b="1" dirty="0">
                <a:cs typeface="B Badr" panose="00000400000000000000" pitchFamily="2" charset="-78"/>
              </a:rPr>
              <a:t>چه اقدامی رو پیشنهاد می نمایید؟</a:t>
            </a:r>
            <a:endParaRPr lang="en-US" sz="3200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23411"/>
            <a:ext cx="9505013" cy="3353552"/>
          </a:xfrm>
        </p:spPr>
        <p:txBody>
          <a:bodyPr/>
          <a:lstStyle/>
          <a:p>
            <a:pPr algn="r" rtl="1"/>
            <a:r>
              <a:rPr lang="fa-IR" b="1" dirty="0">
                <a:cs typeface="B Badr" panose="00000400000000000000" pitchFamily="2" charset="-78"/>
              </a:rPr>
              <a:t>انفوزیون مایع وریدی کریستالوئید</a:t>
            </a:r>
          </a:p>
          <a:p>
            <a:pPr algn="r" rtl="1"/>
            <a:r>
              <a:rPr lang="fa-IR" b="1" dirty="0">
                <a:cs typeface="B Badr" panose="00000400000000000000" pitchFamily="2" charset="-78"/>
              </a:rPr>
              <a:t>شروع وازوپرسور</a:t>
            </a:r>
          </a:p>
          <a:p>
            <a:pPr algn="r" rtl="1"/>
            <a:r>
              <a:rPr lang="fa-IR" b="1" dirty="0">
                <a:cs typeface="B Badr" panose="00000400000000000000" pitchFamily="2" charset="-78"/>
              </a:rPr>
              <a:t>پیشنهاد دیگری دارم</a:t>
            </a:r>
          </a:p>
          <a:p>
            <a:pPr algn="r" rtl="1"/>
            <a:endParaRPr lang="en-US" dirty="0"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918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5291"/>
            <a:ext cx="9994165" cy="62463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83458" y="365125"/>
            <a:ext cx="33153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AB213F"/>
                </a:solidFill>
                <a:effectLst/>
              </a:rPr>
              <a:t>Adrenal crisis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AB213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329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94515"/>
            <a:ext cx="9699885" cy="1325563"/>
          </a:xfrm>
        </p:spPr>
        <p:txBody>
          <a:bodyPr>
            <a:normAutofit/>
          </a:bodyPr>
          <a:lstStyle/>
          <a:p>
            <a:pPr algn="r" rtl="1"/>
            <a:endParaRPr lang="en-US" sz="3200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23411"/>
            <a:ext cx="9505013" cy="3353552"/>
          </a:xfrm>
        </p:spPr>
        <p:txBody>
          <a:bodyPr/>
          <a:lstStyle/>
          <a:p>
            <a:pPr marL="0" indent="0" algn="r" rtl="1">
              <a:buNone/>
            </a:pPr>
            <a:endParaRPr lang="fa-IR" b="1" dirty="0">
              <a:cs typeface="B Badr" panose="00000400000000000000" pitchFamily="2" charset="-78"/>
            </a:endParaRPr>
          </a:p>
          <a:p>
            <a:pPr algn="r" rtl="1"/>
            <a:endParaRPr lang="en-US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931" y="422964"/>
            <a:ext cx="5670421" cy="56103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18" y="4857846"/>
            <a:ext cx="2309813" cy="117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8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AB213F"/>
                </a:solidFill>
                <a:latin typeface="Calibri" panose="020F0502020204030204"/>
                <a:ea typeface="+mn-ea"/>
                <a:cs typeface="+mn-cs"/>
              </a:rPr>
              <a:t>Adrenal </a:t>
            </a:r>
            <a:r>
              <a:rPr lang="en-US" b="1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AB213F"/>
                </a:solidFill>
                <a:latin typeface="Calibri" panose="020F0502020204030204"/>
                <a:ea typeface="+mn-ea"/>
                <a:cs typeface="+mn-cs"/>
              </a:rPr>
              <a:t>crisis</a:t>
            </a:r>
            <a:endParaRPr lang="en-US" dirty="0">
              <a:solidFill>
                <a:srgbClr val="AB213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9016"/>
            <a:ext cx="9677400" cy="4677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cs typeface="B Badr" panose="00000400000000000000" pitchFamily="2" charset="-78"/>
              </a:rPr>
              <a:t>It can result from acute </a:t>
            </a:r>
            <a:r>
              <a:rPr lang="en-US" b="1" dirty="0">
                <a:solidFill>
                  <a:srgbClr val="AB213F"/>
                </a:solidFill>
                <a:cs typeface="B Badr" panose="00000400000000000000" pitchFamily="2" charset="-78"/>
              </a:rPr>
              <a:t>destruction</a:t>
            </a:r>
            <a:r>
              <a:rPr lang="en-US" b="1" dirty="0">
                <a:cs typeface="B Badr" panose="00000400000000000000" pitchFamily="2" charset="-78"/>
              </a:rPr>
              <a:t> of the hypothalamic–pituitary axis or the adrenal glands or from </a:t>
            </a:r>
            <a:r>
              <a:rPr lang="en-US" b="1" dirty="0">
                <a:solidFill>
                  <a:srgbClr val="AB213F"/>
                </a:solidFill>
                <a:cs typeface="B Badr" panose="00000400000000000000" pitchFamily="2" charset="-78"/>
              </a:rPr>
              <a:t>acute stressors </a:t>
            </a:r>
            <a:r>
              <a:rPr lang="en-US" b="1" dirty="0">
                <a:cs typeface="B Badr" panose="00000400000000000000" pitchFamily="2" charset="-78"/>
              </a:rPr>
              <a:t>in the setting of underlying </a:t>
            </a:r>
            <a:r>
              <a:rPr lang="en-US" b="1" u="sng" dirty="0" smtClean="0">
                <a:cs typeface="B Badr" panose="00000400000000000000" pitchFamily="2" charset="-78"/>
              </a:rPr>
              <a:t>primary </a:t>
            </a:r>
            <a:r>
              <a:rPr lang="en-US" b="1" u="sng" dirty="0">
                <a:cs typeface="B Badr" panose="00000400000000000000" pitchFamily="2" charset="-78"/>
              </a:rPr>
              <a:t>or secondary</a:t>
            </a:r>
            <a:r>
              <a:rPr lang="en-US" b="1" dirty="0">
                <a:cs typeface="B Badr" panose="00000400000000000000" pitchFamily="2" charset="-78"/>
              </a:rPr>
              <a:t> adrenal </a:t>
            </a:r>
            <a:r>
              <a:rPr lang="en-US" b="1" dirty="0" smtClean="0">
                <a:cs typeface="B Badr" panose="00000400000000000000" pitchFamily="2" charset="-78"/>
              </a:rPr>
              <a:t>insufficiency.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600" b="1" u="sng" dirty="0" smtClean="0">
                <a:solidFill>
                  <a:srgbClr val="AB213F"/>
                </a:solidFill>
                <a:cs typeface="B Badr" panose="00000400000000000000" pitchFamily="2" charset="-78"/>
              </a:rPr>
              <a:t>STRESSORS:</a:t>
            </a:r>
            <a:r>
              <a:rPr lang="en-US" dirty="0" smtClean="0">
                <a:solidFill>
                  <a:srgbClr val="AB213F"/>
                </a:solidFill>
              </a:rPr>
              <a:t> </a:t>
            </a:r>
          </a:p>
          <a:p>
            <a:r>
              <a:rPr lang="en-US" b="1" dirty="0">
                <a:cs typeface="B Badr" panose="00000400000000000000" pitchFamily="2" charset="-78"/>
              </a:rPr>
              <a:t>A</a:t>
            </a:r>
            <a:r>
              <a:rPr lang="en-US" b="1" dirty="0" smtClean="0">
                <a:cs typeface="B Badr" panose="00000400000000000000" pitchFamily="2" charset="-78"/>
              </a:rPr>
              <a:t>cute </a:t>
            </a:r>
            <a:r>
              <a:rPr lang="en-US" b="1" dirty="0">
                <a:cs typeface="B Badr" panose="00000400000000000000" pitchFamily="2" charset="-78"/>
              </a:rPr>
              <a:t>infection, especially GI infection; S</a:t>
            </a:r>
            <a:r>
              <a:rPr lang="en-US" b="1" dirty="0" smtClean="0">
                <a:cs typeface="B Badr" panose="00000400000000000000" pitchFamily="2" charset="-78"/>
              </a:rPr>
              <a:t>urgery, </a:t>
            </a:r>
            <a:r>
              <a:rPr lang="en-US" b="1" dirty="0">
                <a:cs typeface="B Badr" panose="00000400000000000000" pitchFamily="2" charset="-78"/>
              </a:rPr>
              <a:t>E</a:t>
            </a:r>
            <a:r>
              <a:rPr lang="en-US" b="1" dirty="0" smtClean="0">
                <a:cs typeface="B Badr" panose="00000400000000000000" pitchFamily="2" charset="-78"/>
              </a:rPr>
              <a:t>xtreme </a:t>
            </a:r>
            <a:r>
              <a:rPr lang="en-US" b="1" dirty="0">
                <a:cs typeface="B Badr" panose="00000400000000000000" pitchFamily="2" charset="-78"/>
              </a:rPr>
              <a:t>physical </a:t>
            </a:r>
            <a:r>
              <a:rPr lang="en-US" b="1" dirty="0" smtClean="0">
                <a:cs typeface="B Badr" panose="00000400000000000000" pitchFamily="2" charset="-78"/>
              </a:rPr>
              <a:t>activity,  </a:t>
            </a:r>
            <a:r>
              <a:rPr lang="en-US" b="1" dirty="0">
                <a:cs typeface="B Badr" panose="00000400000000000000" pitchFamily="2" charset="-78"/>
              </a:rPr>
              <a:t>A</a:t>
            </a:r>
            <a:r>
              <a:rPr lang="en-US" b="1" dirty="0" smtClean="0">
                <a:cs typeface="B Badr" panose="00000400000000000000" pitchFamily="2" charset="-78"/>
              </a:rPr>
              <a:t>cute </a:t>
            </a:r>
            <a:r>
              <a:rPr lang="en-US" b="1" dirty="0">
                <a:cs typeface="B Badr" panose="00000400000000000000" pitchFamily="2" charset="-78"/>
              </a:rPr>
              <a:t>severe injury or B</a:t>
            </a:r>
            <a:r>
              <a:rPr lang="en-US" b="1" dirty="0" smtClean="0">
                <a:cs typeface="B Badr" panose="00000400000000000000" pitchFamily="2" charset="-78"/>
              </a:rPr>
              <a:t>urns, </a:t>
            </a:r>
            <a:r>
              <a:rPr lang="en-US" b="1" dirty="0">
                <a:cs typeface="B Badr" panose="00000400000000000000" pitchFamily="2" charset="-78"/>
              </a:rPr>
              <a:t>and </a:t>
            </a:r>
            <a:r>
              <a:rPr lang="en-US" b="1" u="sng" dirty="0" smtClean="0">
                <a:cs typeface="B Badr" panose="00000400000000000000" pitchFamily="2" charset="-78"/>
              </a:rPr>
              <a:t>Cessation </a:t>
            </a:r>
            <a:r>
              <a:rPr lang="en-US" b="1" u="sng" dirty="0">
                <a:cs typeface="B Badr" panose="00000400000000000000" pitchFamily="2" charset="-78"/>
              </a:rPr>
              <a:t>of chronic </a:t>
            </a:r>
            <a:r>
              <a:rPr lang="en-US" b="1" u="sng" dirty="0" smtClean="0">
                <a:cs typeface="B Badr" panose="00000400000000000000" pitchFamily="2" charset="-78"/>
              </a:rPr>
              <a:t>Glucocorticoid replacement </a:t>
            </a:r>
            <a:r>
              <a:rPr lang="en-US" b="1" u="sng" dirty="0" smtClean="0">
                <a:solidFill>
                  <a:srgbClr val="AB213F"/>
                </a:solidFill>
                <a:cs typeface="B Badr" panose="00000400000000000000" pitchFamily="2" charset="-78"/>
              </a:rPr>
              <a:t>Till ONE MONTH</a:t>
            </a:r>
            <a:endParaRPr lang="en-US" b="1" u="sng" dirty="0">
              <a:solidFill>
                <a:srgbClr val="AB213F"/>
              </a:solidFill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99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AB213F"/>
                </a:solidFill>
              </a:rPr>
              <a:t>CLINICAL FEATURES:</a:t>
            </a:r>
            <a:endParaRPr lang="en-US" b="1" dirty="0">
              <a:solidFill>
                <a:srgbClr val="AB213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Hypotension </a:t>
            </a:r>
            <a:r>
              <a:rPr lang="en-US" dirty="0"/>
              <a:t>refractory to </a:t>
            </a:r>
            <a:r>
              <a:rPr lang="en-US" dirty="0" smtClean="0"/>
              <a:t>vasopressors</a:t>
            </a:r>
          </a:p>
          <a:p>
            <a:r>
              <a:rPr lang="en-US" dirty="0" smtClean="0"/>
              <a:t>Severe </a:t>
            </a:r>
            <a:r>
              <a:rPr lang="en-US" dirty="0"/>
              <a:t>abdominal pain, nausea, and vomiting, mimicking an acute </a:t>
            </a:r>
            <a:r>
              <a:rPr lang="en-US" dirty="0" smtClean="0"/>
              <a:t>abdomen</a:t>
            </a:r>
          </a:p>
          <a:p>
            <a:r>
              <a:rPr lang="en-US" dirty="0"/>
              <a:t>CNS symptoms of confusion, disorientation, and lethargy </a:t>
            </a: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214202" y="4002373"/>
            <a:ext cx="8559385" cy="1873771"/>
          </a:xfrm>
          <a:prstGeom prst="roundRect">
            <a:avLst/>
          </a:prstGeom>
          <a:solidFill>
            <a:srgbClr val="AB213F"/>
          </a:solidFill>
          <a:ln>
            <a:solidFill>
              <a:srgbClr val="AB213F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Consider </a:t>
            </a:r>
            <a:r>
              <a:rPr lang="en-US" sz="2200" b="1" dirty="0">
                <a:solidFill>
                  <a:schemeClr val="tx1"/>
                </a:solidFill>
                <a:cs typeface="B Badr" panose="00000400000000000000" pitchFamily="2" charset="-78"/>
              </a:rPr>
              <a:t>adrenal </a:t>
            </a:r>
            <a:r>
              <a:rPr lang="en-US" sz="22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crisis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 </a:t>
            </a:r>
            <a:r>
              <a:rPr lang="en-US" sz="2200" b="1" dirty="0">
                <a:solidFill>
                  <a:srgbClr val="FFC000"/>
                </a:solidFill>
                <a:cs typeface="B Badr" panose="00000400000000000000" pitchFamily="2" charset="-78"/>
              </a:rPr>
              <a:t>in situations of unexplained hypotension, especially in patients with a history of glucocorticoid </a:t>
            </a:r>
            <a:r>
              <a:rPr lang="en-US" sz="2200" b="1" dirty="0" smtClean="0">
                <a:solidFill>
                  <a:srgbClr val="FFC000"/>
                </a:solidFill>
                <a:cs typeface="B Badr" panose="00000400000000000000" pitchFamily="2" charset="-78"/>
              </a:rPr>
              <a:t>therapy</a:t>
            </a:r>
            <a:endParaRPr lang="en-US" sz="2200" b="1" dirty="0">
              <a:solidFill>
                <a:schemeClr val="tx1"/>
              </a:solidFill>
              <a:cs typeface="B Badr" panose="00000400000000000000" pitchFamily="2" charset="-78"/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those </a:t>
            </a:r>
            <a:r>
              <a:rPr lang="en-US" sz="2200" b="1" dirty="0">
                <a:solidFill>
                  <a:schemeClr val="tx1"/>
                </a:solidFill>
                <a:cs typeface="B Badr" panose="00000400000000000000" pitchFamily="2" charset="-78"/>
              </a:rPr>
              <a:t>with acquired immunodeficiency syndrome, tuberculosis, autoimmune disease </a:t>
            </a:r>
          </a:p>
        </p:txBody>
      </p:sp>
    </p:spTree>
    <p:extLst>
      <p:ext uri="{BB962C8B-B14F-4D97-AF65-F5344CB8AC3E}">
        <p14:creationId xmlns:p14="http://schemas.microsoft.com/office/powerpoint/2010/main" val="159258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AB213F"/>
                </a:solidFill>
              </a:rPr>
              <a:t>Laboratory Tests:</a:t>
            </a:r>
            <a:endParaRPr lang="en-US" b="1" dirty="0">
              <a:solidFill>
                <a:srgbClr val="AB213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</p:spPr>
        <p:txBody>
          <a:bodyPr/>
          <a:lstStyle/>
          <a:p>
            <a:r>
              <a:rPr lang="en-US" dirty="0" smtClean="0"/>
              <a:t>CBC</a:t>
            </a:r>
          </a:p>
          <a:p>
            <a:r>
              <a:rPr lang="en-US" dirty="0" smtClean="0"/>
              <a:t>Renal function Test</a:t>
            </a:r>
          </a:p>
          <a:p>
            <a:r>
              <a:rPr lang="en-US" dirty="0" smtClean="0"/>
              <a:t>Electrolytes</a:t>
            </a:r>
          </a:p>
          <a:p>
            <a:r>
              <a:rPr lang="en-US" dirty="0" smtClean="0"/>
              <a:t>Blood glucose</a:t>
            </a:r>
          </a:p>
          <a:p>
            <a:r>
              <a:rPr lang="en-US" dirty="0" smtClean="0"/>
              <a:t>ECG</a:t>
            </a:r>
          </a:p>
          <a:p>
            <a:r>
              <a:rPr lang="en-US" dirty="0" smtClean="0"/>
              <a:t>Others …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333499" y="4768120"/>
            <a:ext cx="7734301" cy="1184223"/>
          </a:xfrm>
          <a:prstGeom prst="roundRect">
            <a:avLst/>
          </a:prstGeom>
          <a:solidFill>
            <a:srgbClr val="AB213F"/>
          </a:solidFill>
          <a:ln>
            <a:solidFill>
              <a:srgbClr val="AB213F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cs typeface="B Badr" panose="00000400000000000000" pitchFamily="2" charset="-78"/>
              </a:rPr>
              <a:t>Hypo</a:t>
            </a:r>
            <a:r>
              <a:rPr lang="en-US" sz="28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natremia Vs. </a:t>
            </a:r>
            <a:r>
              <a:rPr lang="en-US" sz="2800" b="1" dirty="0" smtClean="0">
                <a:solidFill>
                  <a:srgbClr val="FFC000"/>
                </a:solidFill>
                <a:cs typeface="B Badr" panose="00000400000000000000" pitchFamily="2" charset="-78"/>
              </a:rPr>
              <a:t>Hyper</a:t>
            </a:r>
            <a:r>
              <a:rPr lang="en-US" sz="28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natremia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Potassium Imbalance</a:t>
            </a:r>
            <a:endParaRPr lang="en-US" sz="2800" b="1" dirty="0">
              <a:solidFill>
                <a:schemeClr val="tx1"/>
              </a:solidFill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079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AB213F"/>
                </a:solidFill>
              </a:rPr>
              <a:t>Treatment:</a:t>
            </a:r>
            <a:endParaRPr lang="en-US" b="1" dirty="0">
              <a:solidFill>
                <a:srgbClr val="AB213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Iv Fluid … D/S</a:t>
            </a:r>
          </a:p>
          <a:p>
            <a:r>
              <a:rPr lang="en-US" dirty="0" smtClean="0"/>
              <a:t>Corticosteroids (IV vs. IM)(Hydrocortisone Vs. </a:t>
            </a:r>
            <a:r>
              <a:rPr lang="en-US" dirty="0" err="1" smtClean="0"/>
              <a:t>Dexa</a:t>
            </a:r>
            <a:r>
              <a:rPr lang="en-US" dirty="0" smtClean="0"/>
              <a:t>)</a:t>
            </a:r>
          </a:p>
          <a:p>
            <a:r>
              <a:rPr lang="en-US" dirty="0" smtClean="0"/>
              <a:t>Supportive Care</a:t>
            </a:r>
          </a:p>
          <a:p>
            <a:r>
              <a:rPr lang="en-US" dirty="0" smtClean="0"/>
              <a:t>Vasopressors</a:t>
            </a:r>
          </a:p>
          <a:p>
            <a:r>
              <a:rPr lang="en-US" dirty="0" smtClean="0"/>
              <a:t>Consider Underlying Cause</a:t>
            </a:r>
          </a:p>
          <a:p>
            <a:r>
              <a:rPr lang="en-US" dirty="0" smtClean="0"/>
              <a:t>Long Time Corticosteroids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81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94757" cy="1325563"/>
          </a:xfrm>
        </p:spPr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کیس بالینی ... :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94757" cy="4351338"/>
          </a:xfrm>
        </p:spPr>
        <p:txBody>
          <a:bodyPr/>
          <a:lstStyle/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خانم 65 ساله با شکایت تب، ضعف شدید، تهوع و دو نوبت استفراغ طی چند روز اخیر به اورژانس مراجعه کرده است.</a:t>
            </a:r>
          </a:p>
          <a:p>
            <a:pPr marL="0" indent="0" algn="r" rtl="1">
              <a:buNone/>
            </a:pPr>
            <a:endParaRPr lang="fa-IR" b="1" dirty="0">
              <a:cs typeface="B Badr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بیمار طی هفته قبل به علت درد هیپوگاستر به درمانگاه مراجعه کرده که درخواست آزمایش ادرار شده و جواب آن هنوز آماده نیست.</a:t>
            </a:r>
          </a:p>
          <a:p>
            <a:pPr marL="0" indent="0" algn="r" rtl="1">
              <a:buNone/>
            </a:pPr>
            <a:endParaRPr lang="fa-IR" b="1" dirty="0">
              <a:cs typeface="B Badr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به تدریج از شب قبل دچار تب ، خواب آلودگی درد پهلو و ضعف شدید شده است.</a:t>
            </a:r>
            <a:endParaRPr lang="en-US" b="1" dirty="0"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84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94515"/>
            <a:ext cx="9699885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cs typeface="B Badr" panose="00000400000000000000" pitchFamily="2" charset="-78"/>
              </a:rPr>
              <a:t>عاقبت بیمار چه شد؟</a:t>
            </a:r>
            <a:endParaRPr lang="en-US" sz="3200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23411"/>
            <a:ext cx="9505013" cy="3353552"/>
          </a:xfrm>
        </p:spPr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شروع کورتیکوستروئید وریدی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12 ساعت در اورژانس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بستری بخش عفونی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23 روز بستری در بخش</a:t>
            </a:r>
          </a:p>
          <a:p>
            <a:pPr algn="r" rtl="1"/>
            <a:r>
              <a:rPr lang="fa-IR" b="1" smtClean="0">
                <a:cs typeface="B Badr" panose="00000400000000000000" pitchFamily="2" charset="-78"/>
              </a:rPr>
              <a:t>متاسفانه فوت به علت آمبولی ریه در روز 24 بستری</a:t>
            </a:r>
            <a:endParaRPr lang="fa-IR" b="1" dirty="0">
              <a:cs typeface="B Badr" panose="00000400000000000000" pitchFamily="2" charset="-78"/>
            </a:endParaRPr>
          </a:p>
          <a:p>
            <a:pPr algn="r" rtl="1"/>
            <a:endParaRPr lang="en-US" dirty="0"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6675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3841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AB213F"/>
                </a:solidFill>
              </a:rPr>
              <a:t>Do Not Forget …</a:t>
            </a:r>
            <a:endParaRPr lang="en-US" sz="4800" b="1" dirty="0">
              <a:solidFill>
                <a:srgbClr val="AB213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9018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200" b="1" dirty="0" smtClean="0"/>
              <a:t>Ask About Patients` drug History</a:t>
            </a:r>
          </a:p>
          <a:p>
            <a:pPr marL="0" indent="0" algn="ctr">
              <a:buNone/>
            </a:pPr>
            <a:endParaRPr lang="en-US" sz="3200" b="1" dirty="0"/>
          </a:p>
          <a:p>
            <a:pPr marL="0" indent="0" algn="ctr">
              <a:buNone/>
            </a:pPr>
            <a:r>
              <a:rPr lang="en-US" sz="3200" b="1" dirty="0" smtClean="0"/>
              <a:t>Pay Attention To Laboratory Tests</a:t>
            </a:r>
          </a:p>
          <a:p>
            <a:pPr marL="0" indent="0" algn="ctr">
              <a:buNone/>
            </a:pPr>
            <a:endParaRPr lang="en-US" sz="3200" b="1" dirty="0"/>
          </a:p>
          <a:p>
            <a:pPr marL="0" indent="0" algn="ctr">
              <a:buNone/>
            </a:pPr>
            <a:r>
              <a:rPr lang="en-US" sz="3200" b="1" dirty="0" smtClean="0"/>
              <a:t>Consider Adrenal Insufficiency In Refractory hypotension</a:t>
            </a:r>
            <a:br>
              <a:rPr lang="en-US" sz="3200" b="1" dirty="0" smtClean="0"/>
            </a:b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4340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20450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9788" y="844525"/>
            <a:ext cx="5157787" cy="823912"/>
          </a:xfrm>
        </p:spPr>
        <p:txBody>
          <a:bodyPr anchor="ctr" anchorCtr="0">
            <a:normAutofit/>
          </a:bodyPr>
          <a:lstStyle/>
          <a:p>
            <a:pPr algn="ctr"/>
            <a:r>
              <a:rPr lang="fa-IR" sz="4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cs typeface="B Badr" panose="00000400000000000000" pitchFamily="2" charset="-78"/>
              </a:rPr>
              <a:t>داروها</a:t>
            </a:r>
            <a:endParaRPr lang="en-US" sz="4000" dirty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cs typeface="B Badr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839787" y="2164455"/>
            <a:ext cx="5157787" cy="3684588"/>
          </a:xfrm>
        </p:spPr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والزارتان 80 میلی گرم دوبار در روز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آمیلودیپین 5 میلی گرم روزانه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پردنیزولون 20 میلی گرم روزانه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گلی بن کلامید 5 میلی گرم روزانه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مت فورمین 500 میلی گرم دوبار در روز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72200" y="849054"/>
            <a:ext cx="4740639" cy="823912"/>
          </a:xfrm>
        </p:spPr>
        <p:txBody>
          <a:bodyPr anchor="ctr" anchorCtr="0">
            <a:normAutofit/>
          </a:bodyPr>
          <a:lstStyle/>
          <a:p>
            <a:pPr algn="ctr" rtl="1"/>
            <a:r>
              <a:rPr lang="fa-IR" sz="4000" dirty="0" smtClean="0"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cs typeface="B Badr" panose="00000400000000000000" pitchFamily="2" charset="-78"/>
              </a:rPr>
              <a:t>سابقه قبلی</a:t>
            </a:r>
            <a:endParaRPr lang="en-US" sz="4000" dirty="0"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cs typeface="B Badr" panose="00000400000000000000" pitchFamily="2" charset="-78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72200" y="2164455"/>
            <a:ext cx="4545767" cy="3971291"/>
          </a:xfrm>
        </p:spPr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سابقه آرتریت روماتوئید 25 سال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سابقه فشار خون بالا 30 سال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سابقه دیابت 33 سال</a:t>
            </a:r>
            <a:endParaRPr lang="en-US" b="1" dirty="0"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31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isometricOffAxis1Right"/>
              <a:lightRig rig="threePt" dir="t"/>
            </a:scene3d>
          </a:bodyPr>
          <a:lstStyle/>
          <a:p>
            <a:pPr algn="r" rtl="1"/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1824327"/>
            <a:ext cx="10515600" cy="4351338"/>
          </a:xfrm>
        </p:spPr>
        <p:txBody>
          <a:bodyPr>
            <a:scene3d>
              <a:camera prst="perspectiveContrastingRightFacing"/>
              <a:lightRig rig="threePt" dir="t"/>
            </a:scene3d>
          </a:bodyPr>
          <a:lstStyle/>
          <a:p>
            <a:pPr marL="0" indent="0" algn="ctr" rtl="1">
              <a:buNone/>
            </a:pPr>
            <a:r>
              <a:rPr lang="fa-IR" sz="4400" b="1" dirty="0" smtClean="0">
                <a:cs typeface="B Badr" panose="00000400000000000000" pitchFamily="2" charset="-78"/>
              </a:rPr>
              <a:t>بیمار خواب آلود است</a:t>
            </a:r>
          </a:p>
          <a:p>
            <a:pPr marL="0" indent="0" algn="ctr" rtl="1">
              <a:buNone/>
            </a:pPr>
            <a:endParaRPr lang="fa-IR" b="1" dirty="0">
              <a:cs typeface="B Badr" panose="00000400000000000000" pitchFamily="2" charset="-78"/>
            </a:endParaRPr>
          </a:p>
          <a:p>
            <a:pPr marL="0" indent="0" algn="ctr" rtl="1">
              <a:buNone/>
            </a:pPr>
            <a:r>
              <a:rPr lang="en-US" b="1" dirty="0" smtClean="0">
                <a:cs typeface="B Badr" panose="00000400000000000000" pitchFamily="2" charset="-78"/>
              </a:rPr>
              <a:t>BP:87/43 mmHg                  HR:124/min     </a:t>
            </a:r>
          </a:p>
          <a:p>
            <a:pPr marL="0" indent="0" algn="ctr" rtl="1">
              <a:buNone/>
            </a:pPr>
            <a:r>
              <a:rPr lang="en-US" b="1" dirty="0" smtClean="0">
                <a:cs typeface="B Badr" panose="00000400000000000000" pitchFamily="2" charset="-78"/>
              </a:rPr>
              <a:t>RR:29/min                             Temp:39.1 Oral</a:t>
            </a:r>
          </a:p>
          <a:p>
            <a:pPr marL="0" indent="0" algn="ctr" rtl="1">
              <a:buNone/>
            </a:pPr>
            <a:r>
              <a:rPr lang="en-US" b="1" dirty="0" smtClean="0">
                <a:cs typeface="B Badr" panose="00000400000000000000" pitchFamily="2" charset="-78"/>
              </a:rPr>
              <a:t>SPO2:93% (Room-air)                     Glucose:88 mg/</a:t>
            </a:r>
            <a:r>
              <a:rPr lang="en-US" b="1" dirty="0" err="1" smtClean="0">
                <a:cs typeface="B Badr" panose="00000400000000000000" pitchFamily="2" charset="-78"/>
              </a:rPr>
              <a:t>dL</a:t>
            </a:r>
            <a:endParaRPr lang="en-US" b="1" dirty="0" smtClean="0">
              <a:cs typeface="B Badr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125691" y="498764"/>
            <a:ext cx="3228109" cy="1326861"/>
          </a:xfrm>
          <a:prstGeom prst="roundRect">
            <a:avLst>
              <a:gd name="adj" fmla="val 19800"/>
            </a:avLst>
          </a:prstGeom>
          <a:solidFill>
            <a:srgbClr val="AB213F"/>
          </a:solidFill>
          <a:ln>
            <a:solidFill>
              <a:srgbClr val="AB213F"/>
            </a:solidFill>
          </a:ln>
          <a:effectLst>
            <a:outerShdw blurRad="50800" dist="38100" dir="18900000" algn="bl" rotWithShape="0">
              <a:prstClr val="black">
                <a:alpha val="43000"/>
              </a:prstClr>
            </a:outerShdw>
          </a:effectLst>
          <a:scene3d>
            <a:camera prst="perspective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در ارزیابی اولیه</a:t>
            </a:r>
            <a:endParaRPr lang="en-US" sz="3600" b="1" dirty="0">
              <a:solidFill>
                <a:schemeClr val="tx1"/>
              </a:solidFill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1465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286469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407236" cy="4351338"/>
          </a:xfrm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4800" b="1" dirty="0" smtClean="0">
                <a:cs typeface="B Badr" panose="00000400000000000000" pitchFamily="2" charset="-78"/>
              </a:rPr>
              <a:t>خواب آلود ولی بی قرار است</a:t>
            </a:r>
          </a:p>
          <a:p>
            <a:pPr marL="0" indent="0" algn="ctr" rtl="1">
              <a:buNone/>
            </a:pPr>
            <a:r>
              <a:rPr lang="fa-IR" sz="4800" b="1" dirty="0" smtClean="0">
                <a:cs typeface="B Badr" panose="00000400000000000000" pitchFamily="2" charset="-78"/>
              </a:rPr>
              <a:t>تعریق سرد دارد</a:t>
            </a:r>
          </a:p>
          <a:p>
            <a:pPr marL="0" indent="0" algn="ctr" rtl="1">
              <a:buNone/>
            </a:pPr>
            <a:r>
              <a:rPr lang="fa-IR" sz="4800" b="1" dirty="0" smtClean="0">
                <a:cs typeface="B Badr" panose="00000400000000000000" pitchFamily="2" charset="-78"/>
              </a:rPr>
              <a:t>انتهاها سرد است</a:t>
            </a:r>
          </a:p>
          <a:p>
            <a:pPr marL="0" indent="0" algn="ctr" rtl="1">
              <a:buNone/>
            </a:pPr>
            <a:r>
              <a:rPr lang="fa-IR" sz="4800" b="1" dirty="0" smtClean="0">
                <a:cs typeface="B Badr" panose="00000400000000000000" pitchFamily="2" charset="-78"/>
              </a:rPr>
              <a:t>سمع ریه ها و معاینه شکم نرمال است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799" y="362458"/>
            <a:ext cx="3359187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5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462" y="365125"/>
            <a:ext cx="1923075" cy="2019011"/>
          </a:xfrm>
          <a:scene3d>
            <a:camera prst="perspectiveContrastingRightFacing"/>
            <a:lightRig rig="threePt" dir="t"/>
          </a:scene3d>
        </p:spPr>
      </p:pic>
      <p:sp>
        <p:nvSpPr>
          <p:cNvPr id="8" name="Striped Right Arrow 7"/>
          <p:cNvSpPr/>
          <p:nvPr/>
        </p:nvSpPr>
        <p:spPr>
          <a:xfrm rot="5400000">
            <a:off x="5615229" y="3237931"/>
            <a:ext cx="961538" cy="1080655"/>
          </a:xfrm>
          <a:prstGeom prst="stripedRightArrow">
            <a:avLst/>
          </a:prstGeom>
          <a:solidFill>
            <a:srgbClr val="AB213F"/>
          </a:solidFill>
          <a:ln>
            <a:solidFill>
              <a:srgbClr val="AB213F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432924" y="4004758"/>
            <a:ext cx="3200400" cy="1787237"/>
          </a:xfrm>
          <a:prstGeom prst="rect">
            <a:avLst/>
          </a:prstGeom>
          <a:solidFill>
            <a:srgbClr val="AB213F"/>
          </a:solidFill>
          <a:ln>
            <a:solidFill>
              <a:srgbClr val="AB213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IV Line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IV Fluid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IV Antibiotic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Urinary Catheter</a:t>
            </a:r>
            <a:endParaRPr lang="en-US" sz="2000" b="1" dirty="0">
              <a:solidFill>
                <a:schemeClr val="tx1"/>
              </a:solidFill>
              <a:cs typeface="B Badr" panose="000004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01616" y="4004758"/>
            <a:ext cx="3200400" cy="1787237"/>
          </a:xfrm>
          <a:prstGeom prst="rect">
            <a:avLst/>
          </a:prstGeom>
          <a:solidFill>
            <a:srgbClr val="AB213F"/>
          </a:solidFill>
          <a:ln>
            <a:solidFill>
              <a:srgbClr val="AB213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ECG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Chest CT Scan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Laboratory Tests</a:t>
            </a:r>
            <a:endParaRPr lang="en-US" sz="2000" b="1" dirty="0">
              <a:solidFill>
                <a:schemeClr val="tx1"/>
              </a:solidFill>
              <a:cs typeface="B Badr" panose="000004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90365" y="2517647"/>
            <a:ext cx="261126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22225">
                  <a:solidFill>
                    <a:srgbClr val="AB213F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 – B - C</a:t>
            </a:r>
            <a:endParaRPr lang="en-US" sz="3600" b="1" cap="none" spc="0" dirty="0">
              <a:ln w="22225">
                <a:solidFill>
                  <a:srgbClr val="AB213F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034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cs typeface="B Badr" panose="00000400000000000000" pitchFamily="2" charset="-78"/>
              </a:rPr>
              <a:t>RUSH Exam</a:t>
            </a:r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0379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6373091" cy="43513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68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Arial Narrow" panose="020B0606020202030204" pitchFamily="34" charset="0"/>
                <a:cs typeface="B Badr" panose="00000400000000000000" pitchFamily="2" charset="-78"/>
              </a:rPr>
              <a:t>RUSH Exam</a:t>
            </a:r>
            <a:r>
              <a:rPr lang="fa-IR" sz="4800" b="1" dirty="0" smtClean="0">
                <a:latin typeface="Arial Narrow" panose="020B0606020202030204" pitchFamily="34" charset="0"/>
                <a:cs typeface="B Badr" panose="00000400000000000000" pitchFamily="2" charset="-78"/>
              </a:rPr>
              <a:t> </a:t>
            </a:r>
            <a:r>
              <a:rPr lang="en-US" sz="4800" b="1" dirty="0" smtClean="0">
                <a:latin typeface="Arial Narrow" panose="020B0606020202030204" pitchFamily="34" charset="0"/>
                <a:cs typeface="B Badr" panose="00000400000000000000" pitchFamily="2" charset="-78"/>
              </a:rPr>
              <a:t> - </a:t>
            </a:r>
            <a:r>
              <a:rPr lang="en-US" sz="3200" b="1" dirty="0" smtClean="0">
                <a:latin typeface="Arial Narrow" panose="020B0606020202030204" pitchFamily="34" charset="0"/>
                <a:cs typeface="B Badr" panose="00000400000000000000" pitchFamily="2" charset="-78"/>
              </a:rPr>
              <a:t>FATE Protocol</a:t>
            </a:r>
            <a:endParaRPr lang="en-US" sz="4800" b="1" dirty="0">
              <a:latin typeface="Arial Narrow" panose="020B0606020202030204" pitchFamily="34" charset="0"/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490023" cy="4351338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cs typeface="B Badr" panose="00000400000000000000" pitchFamily="2" charset="-78"/>
              </a:rPr>
              <a:t>برون ده قلبی: قابل قبول</a:t>
            </a:r>
          </a:p>
          <a:p>
            <a:pPr algn="r" rtl="1"/>
            <a:r>
              <a:rPr lang="fa-IR" sz="3600" b="1" dirty="0" smtClean="0">
                <a:cs typeface="B Badr" panose="00000400000000000000" pitchFamily="2" charset="-78"/>
              </a:rPr>
              <a:t>اندازه بطن راست: کوچکتر از بطن چپ</a:t>
            </a:r>
          </a:p>
          <a:p>
            <a:pPr algn="r" rtl="1"/>
            <a:r>
              <a:rPr lang="fa-IR" sz="3600" b="1" dirty="0" smtClean="0">
                <a:cs typeface="B Badr" panose="00000400000000000000" pitchFamily="2" charset="-78"/>
              </a:rPr>
              <a:t>پریکاردیال افیوژن: دیده نشد</a:t>
            </a:r>
          </a:p>
          <a:p>
            <a:pPr algn="r" rtl="1"/>
            <a:r>
              <a:rPr lang="fa-IR" sz="3600" b="1" dirty="0" smtClean="0">
                <a:cs typeface="B Badr" panose="00000400000000000000" pitchFamily="2" charset="-78"/>
              </a:rPr>
              <a:t>قطر </a:t>
            </a:r>
            <a:r>
              <a:rPr lang="en-US" sz="3600" b="1" dirty="0" smtClean="0">
                <a:cs typeface="B Badr" panose="00000400000000000000" pitchFamily="2" charset="-78"/>
              </a:rPr>
              <a:t>IVC</a:t>
            </a:r>
            <a:r>
              <a:rPr lang="fa-IR" sz="3600" b="1" dirty="0" smtClean="0">
                <a:cs typeface="B Badr" panose="00000400000000000000" pitchFamily="2" charset="-78"/>
              </a:rPr>
              <a:t>: کمتر از 1.5 سانتی متر</a:t>
            </a:r>
          </a:p>
          <a:p>
            <a:pPr algn="r" rtl="1"/>
            <a:r>
              <a:rPr lang="fa-IR" sz="3600" b="1" dirty="0" smtClean="0">
                <a:cs typeface="B Badr" panose="00000400000000000000" pitchFamily="2" charset="-78"/>
              </a:rPr>
              <a:t>شواهد ترومبوز عروق عمقی: دیده نشد</a:t>
            </a:r>
          </a:p>
          <a:p>
            <a:pPr algn="r" rtl="1"/>
            <a:r>
              <a:rPr lang="fa-IR" sz="3600" b="1" dirty="0" smtClean="0">
                <a:cs typeface="B Badr" panose="00000400000000000000" pitchFamily="2" charset="-78"/>
              </a:rPr>
              <a:t>آئورت شکمی: آنوریسم دیده نشد</a:t>
            </a:r>
            <a:endParaRPr lang="en-US" sz="3600" b="1" dirty="0"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674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910" y="1135146"/>
            <a:ext cx="10199920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cs typeface="B Badr" panose="00000400000000000000" pitchFamily="2" charset="-78"/>
              </a:rPr>
              <a:t>در این مرحله در کنار شروع آنتی بیوتیک وریدی، چه اقدامی رو پیشنهاد می نمایید؟</a:t>
            </a:r>
            <a:endParaRPr lang="en-US" sz="3600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141" y="2951747"/>
            <a:ext cx="9325131" cy="3225216"/>
          </a:xfrm>
        </p:spPr>
        <p:txBody>
          <a:bodyPr>
            <a:normAutofit/>
          </a:bodyPr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انفوزیون مایع وریدی کریستالوئید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شروع وازوپرسور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پیشنهاد دیگری دارم</a:t>
            </a:r>
            <a:endParaRPr lang="en-US" b="1" dirty="0">
              <a:cs typeface="B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452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617</Words>
  <Application>Microsoft Office PowerPoint</Application>
  <PresentationFormat>Widescreen</PresentationFormat>
  <Paragraphs>124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 Narrow</vt:lpstr>
      <vt:lpstr>B Badr</vt:lpstr>
      <vt:lpstr>Calibri</vt:lpstr>
      <vt:lpstr>Calibri Light</vt:lpstr>
      <vt:lpstr>Office Theme</vt:lpstr>
      <vt:lpstr>Unresponsive  Hypotension</vt:lpstr>
      <vt:lpstr>کیس بالینی ... :</vt:lpstr>
      <vt:lpstr>PowerPoint Presentation</vt:lpstr>
      <vt:lpstr>PowerPoint Presentation</vt:lpstr>
      <vt:lpstr>PowerPoint Presentation</vt:lpstr>
      <vt:lpstr>PowerPoint Presentation</vt:lpstr>
      <vt:lpstr>RUSH Exam</vt:lpstr>
      <vt:lpstr>RUSH Exam  - FATE Protocol</vt:lpstr>
      <vt:lpstr>در این مرحله در کنار شروع آنتی بیوتیک وریدی، چه اقدامی رو پیشنهاد می نمایید؟</vt:lpstr>
      <vt:lpstr>حدود 2 ساعت بعد و در ارزیابی مجدد بیمار:</vt:lpstr>
      <vt:lpstr>آزمایشات بیمار آماده شده</vt:lpstr>
      <vt:lpstr>ارزیابی مجدد:</vt:lpstr>
      <vt:lpstr>در این مرحله در ضمن ادامه درمان های حماتی قبل، چه اقدامی رو پیشنهاد می نمایید؟</vt:lpstr>
      <vt:lpstr>PowerPoint Presentation</vt:lpstr>
      <vt:lpstr>PowerPoint Presentation</vt:lpstr>
      <vt:lpstr>Adrenal crisis</vt:lpstr>
      <vt:lpstr>CLINICAL FEATURES:</vt:lpstr>
      <vt:lpstr>Laboratory Tests:</vt:lpstr>
      <vt:lpstr>Treatment:</vt:lpstr>
      <vt:lpstr>عاقبت بیمار چه شد؟</vt:lpstr>
      <vt:lpstr>Do Not Forget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ekbatana</dc:creator>
  <cp:lastModifiedBy>ekbatana</cp:lastModifiedBy>
  <cp:revision>66</cp:revision>
  <dcterms:created xsi:type="dcterms:W3CDTF">2024-01-27T17:50:04Z</dcterms:created>
  <dcterms:modified xsi:type="dcterms:W3CDTF">2024-01-31T20:42:15Z</dcterms:modified>
</cp:coreProperties>
</file>