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7" r:id="rId2"/>
    <p:sldId id="256" r:id="rId3"/>
    <p:sldId id="259" r:id="rId4"/>
    <p:sldId id="260" r:id="rId5"/>
    <p:sldId id="261" r:id="rId6"/>
    <p:sldId id="262" r:id="rId7"/>
    <p:sldId id="257" r:id="rId8"/>
    <p:sldId id="263" r:id="rId9"/>
    <p:sldId id="264" r:id="rId10"/>
    <p:sldId id="265" r:id="rId11"/>
    <p:sldId id="275" r:id="rId12"/>
    <p:sldId id="285" r:id="rId13"/>
    <p:sldId id="276" r:id="rId14"/>
    <p:sldId id="278" r:id="rId15"/>
    <p:sldId id="277" r:id="rId16"/>
    <p:sldId id="279" r:id="rId17"/>
    <p:sldId id="266" r:id="rId18"/>
    <p:sldId id="270" r:id="rId19"/>
    <p:sldId id="268" r:id="rId20"/>
    <p:sldId id="267" r:id="rId21"/>
    <p:sldId id="271" r:id="rId22"/>
    <p:sldId id="272" r:id="rId23"/>
    <p:sldId id="274" r:id="rId24"/>
    <p:sldId id="269" r:id="rId25"/>
    <p:sldId id="280" r:id="rId26"/>
    <p:sldId id="281" r:id="rId27"/>
    <p:sldId id="273" r:id="rId28"/>
    <p:sldId id="282" r:id="rId29"/>
    <p:sldId id="283" r:id="rId30"/>
    <p:sldId id="284" r:id="rId31"/>
    <p:sldId id="286" r:id="rId32"/>
    <p:sldId id="258"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varScale="1">
        <p:scale>
          <a:sx n="68" d="100"/>
          <a:sy n="68" d="100"/>
        </p:scale>
        <p:origin x="610" y="62"/>
      </p:cViewPr>
      <p:guideLst/>
    </p:cSldViewPr>
  </p:slideViewPr>
  <p:notesTextViewPr>
    <p:cViewPr>
      <p:scale>
        <a:sx n="1" d="1"/>
        <a:sy n="1" d="1"/>
      </p:scale>
      <p:origin x="0" y="0"/>
    </p:cViewPr>
  </p:notesTextViewPr>
  <p:sorterViewPr>
    <p:cViewPr>
      <p:scale>
        <a:sx n="64" d="100"/>
        <a:sy n="64"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7831E1D-2239-431C-B5A8-E29E1F3C6359}" type="datetimeFigureOut">
              <a:rPr lang="en-US" smtClean="0"/>
              <a:t>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FA8B30-1394-4C69-BEA7-CE4D4A3D397C}" type="slidenum">
              <a:rPr lang="en-US" smtClean="0"/>
              <a:t>‹#›</a:t>
            </a:fld>
            <a:endParaRPr lang="en-US"/>
          </a:p>
        </p:txBody>
      </p:sp>
    </p:spTree>
    <p:extLst>
      <p:ext uri="{BB962C8B-B14F-4D97-AF65-F5344CB8AC3E}">
        <p14:creationId xmlns:p14="http://schemas.microsoft.com/office/powerpoint/2010/main" val="1155762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831E1D-2239-431C-B5A8-E29E1F3C6359}" type="datetimeFigureOut">
              <a:rPr lang="en-US" smtClean="0"/>
              <a:t>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FA8B30-1394-4C69-BEA7-CE4D4A3D397C}" type="slidenum">
              <a:rPr lang="en-US" smtClean="0"/>
              <a:t>‹#›</a:t>
            </a:fld>
            <a:endParaRPr lang="en-US"/>
          </a:p>
        </p:txBody>
      </p:sp>
    </p:spTree>
    <p:extLst>
      <p:ext uri="{BB962C8B-B14F-4D97-AF65-F5344CB8AC3E}">
        <p14:creationId xmlns:p14="http://schemas.microsoft.com/office/powerpoint/2010/main" val="1077470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831E1D-2239-431C-B5A8-E29E1F3C6359}" type="datetimeFigureOut">
              <a:rPr lang="en-US" smtClean="0"/>
              <a:t>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FA8B30-1394-4C69-BEA7-CE4D4A3D397C}" type="slidenum">
              <a:rPr lang="en-US" smtClean="0"/>
              <a:t>‹#›</a:t>
            </a:fld>
            <a:endParaRPr lang="en-US"/>
          </a:p>
        </p:txBody>
      </p:sp>
    </p:spTree>
    <p:extLst>
      <p:ext uri="{BB962C8B-B14F-4D97-AF65-F5344CB8AC3E}">
        <p14:creationId xmlns:p14="http://schemas.microsoft.com/office/powerpoint/2010/main" val="1833333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831E1D-2239-431C-B5A8-E29E1F3C6359}" type="datetimeFigureOut">
              <a:rPr lang="en-US" smtClean="0"/>
              <a:t>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FA8B30-1394-4C69-BEA7-CE4D4A3D397C}" type="slidenum">
              <a:rPr lang="en-US" smtClean="0"/>
              <a:t>‹#›</a:t>
            </a:fld>
            <a:endParaRPr lang="en-US"/>
          </a:p>
        </p:txBody>
      </p:sp>
    </p:spTree>
    <p:extLst>
      <p:ext uri="{BB962C8B-B14F-4D97-AF65-F5344CB8AC3E}">
        <p14:creationId xmlns:p14="http://schemas.microsoft.com/office/powerpoint/2010/main" val="1465883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7831E1D-2239-431C-B5A8-E29E1F3C6359}" type="datetimeFigureOut">
              <a:rPr lang="en-US" smtClean="0"/>
              <a:t>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FA8B30-1394-4C69-BEA7-CE4D4A3D397C}" type="slidenum">
              <a:rPr lang="en-US" smtClean="0"/>
              <a:t>‹#›</a:t>
            </a:fld>
            <a:endParaRPr lang="en-US"/>
          </a:p>
        </p:txBody>
      </p:sp>
    </p:spTree>
    <p:extLst>
      <p:ext uri="{BB962C8B-B14F-4D97-AF65-F5344CB8AC3E}">
        <p14:creationId xmlns:p14="http://schemas.microsoft.com/office/powerpoint/2010/main" val="3431932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7831E1D-2239-431C-B5A8-E29E1F3C6359}" type="datetimeFigureOut">
              <a:rPr lang="en-US" smtClean="0"/>
              <a:t>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FA8B30-1394-4C69-BEA7-CE4D4A3D397C}" type="slidenum">
              <a:rPr lang="en-US" smtClean="0"/>
              <a:t>‹#›</a:t>
            </a:fld>
            <a:endParaRPr lang="en-US"/>
          </a:p>
        </p:txBody>
      </p:sp>
    </p:spTree>
    <p:extLst>
      <p:ext uri="{BB962C8B-B14F-4D97-AF65-F5344CB8AC3E}">
        <p14:creationId xmlns:p14="http://schemas.microsoft.com/office/powerpoint/2010/main" val="1155599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7831E1D-2239-431C-B5A8-E29E1F3C6359}" type="datetimeFigureOut">
              <a:rPr lang="en-US" smtClean="0"/>
              <a:t>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FA8B30-1394-4C69-BEA7-CE4D4A3D397C}" type="slidenum">
              <a:rPr lang="en-US" smtClean="0"/>
              <a:t>‹#›</a:t>
            </a:fld>
            <a:endParaRPr lang="en-US"/>
          </a:p>
        </p:txBody>
      </p:sp>
    </p:spTree>
    <p:extLst>
      <p:ext uri="{BB962C8B-B14F-4D97-AF65-F5344CB8AC3E}">
        <p14:creationId xmlns:p14="http://schemas.microsoft.com/office/powerpoint/2010/main" val="461475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7831E1D-2239-431C-B5A8-E29E1F3C6359}" type="datetimeFigureOut">
              <a:rPr lang="en-US" smtClean="0"/>
              <a:t>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FA8B30-1394-4C69-BEA7-CE4D4A3D397C}" type="slidenum">
              <a:rPr lang="en-US" smtClean="0"/>
              <a:t>‹#›</a:t>
            </a:fld>
            <a:endParaRPr lang="en-US"/>
          </a:p>
        </p:txBody>
      </p:sp>
    </p:spTree>
    <p:extLst>
      <p:ext uri="{BB962C8B-B14F-4D97-AF65-F5344CB8AC3E}">
        <p14:creationId xmlns:p14="http://schemas.microsoft.com/office/powerpoint/2010/main" val="2912737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831E1D-2239-431C-B5A8-E29E1F3C6359}" type="datetimeFigureOut">
              <a:rPr lang="en-US" smtClean="0"/>
              <a:t>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FA8B30-1394-4C69-BEA7-CE4D4A3D397C}" type="slidenum">
              <a:rPr lang="en-US" smtClean="0"/>
              <a:t>‹#›</a:t>
            </a:fld>
            <a:endParaRPr lang="en-US"/>
          </a:p>
        </p:txBody>
      </p:sp>
    </p:spTree>
    <p:extLst>
      <p:ext uri="{BB962C8B-B14F-4D97-AF65-F5344CB8AC3E}">
        <p14:creationId xmlns:p14="http://schemas.microsoft.com/office/powerpoint/2010/main" val="4033898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7831E1D-2239-431C-B5A8-E29E1F3C6359}" type="datetimeFigureOut">
              <a:rPr lang="en-US" smtClean="0"/>
              <a:t>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FA8B30-1394-4C69-BEA7-CE4D4A3D397C}" type="slidenum">
              <a:rPr lang="en-US" smtClean="0"/>
              <a:t>‹#›</a:t>
            </a:fld>
            <a:endParaRPr lang="en-US"/>
          </a:p>
        </p:txBody>
      </p:sp>
    </p:spTree>
    <p:extLst>
      <p:ext uri="{BB962C8B-B14F-4D97-AF65-F5344CB8AC3E}">
        <p14:creationId xmlns:p14="http://schemas.microsoft.com/office/powerpoint/2010/main" val="4162714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7831E1D-2239-431C-B5A8-E29E1F3C6359}" type="datetimeFigureOut">
              <a:rPr lang="en-US" smtClean="0"/>
              <a:t>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FA8B30-1394-4C69-BEA7-CE4D4A3D397C}" type="slidenum">
              <a:rPr lang="en-US" smtClean="0"/>
              <a:t>‹#›</a:t>
            </a:fld>
            <a:endParaRPr lang="en-US"/>
          </a:p>
        </p:txBody>
      </p:sp>
    </p:spTree>
    <p:extLst>
      <p:ext uri="{BB962C8B-B14F-4D97-AF65-F5344CB8AC3E}">
        <p14:creationId xmlns:p14="http://schemas.microsoft.com/office/powerpoint/2010/main" val="619825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831E1D-2239-431C-B5A8-E29E1F3C6359}" type="datetimeFigureOut">
              <a:rPr lang="en-US" smtClean="0"/>
              <a:t>2/1/2024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FA8B30-1394-4C69-BEA7-CE4D4A3D397C}" type="slidenum">
              <a:rPr lang="en-US" smtClean="0"/>
              <a:t>‹#›</a:t>
            </a:fld>
            <a:endParaRPr lang="en-US"/>
          </a:p>
        </p:txBody>
      </p:sp>
    </p:spTree>
    <p:extLst>
      <p:ext uri="{BB962C8B-B14F-4D97-AF65-F5344CB8AC3E}">
        <p14:creationId xmlns:p14="http://schemas.microsoft.com/office/powerpoint/2010/main" val="28621222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ncbi.nlm.nih.gov/pmc/articles/PMC8418556/table/TAB2/"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www.ncbi.nlm.nih.gov/pmc/articles/PMC8418556/table/TAB2/" TargetMode="External"/><Relationship Id="rId2" Type="http://schemas.openxmlformats.org/officeDocument/2006/relationships/hyperlink" Target="https://www.ncbi.nlm.nih.gov/pmc/articles/PMC8418556/table/TAB1/"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www.ncbi.nlm.nih.gov/pmc/articles/PMC8418556/table/TAB2/"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ncbi.nlm.nih.gov/pmc/articles/PMC8418556/table/TAB2/" TargetMode="External"/><Relationship Id="rId2" Type="http://schemas.openxmlformats.org/officeDocument/2006/relationships/hyperlink" Target="https://www.ncbi.nlm.nih.gov/pmc/articles/PMC8418556/table/TAB1/"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462793"/>
          </a:xfrm>
        </p:spPr>
        <p:txBody>
          <a:bodyPr/>
          <a:lstStyle/>
          <a:p>
            <a:r>
              <a:rPr lang="fa-IR" dirty="0" smtClean="0"/>
              <a:t>بنام خدا</a:t>
            </a:r>
            <a:endParaRPr lang="en-US" dirty="0"/>
          </a:p>
        </p:txBody>
      </p:sp>
      <p:sp>
        <p:nvSpPr>
          <p:cNvPr id="3" name="Subtitle 2"/>
          <p:cNvSpPr>
            <a:spLocks noGrp="1"/>
          </p:cNvSpPr>
          <p:nvPr>
            <p:ph type="subTitle" idx="1"/>
          </p:nvPr>
        </p:nvSpPr>
        <p:spPr/>
        <p:txBody>
          <a:bodyPr/>
          <a:lstStyle/>
          <a:p>
            <a:r>
              <a:rPr lang="en-US" b="1" i="1" dirty="0" smtClean="0">
                <a:solidFill>
                  <a:schemeClr val="accent2">
                    <a:lumMod val="75000"/>
                  </a:schemeClr>
                </a:solidFill>
              </a:rPr>
              <a:t>                                                                                </a:t>
            </a:r>
            <a:r>
              <a:rPr lang="en-US" sz="2800" b="1" i="1" dirty="0" smtClean="0">
                <a:solidFill>
                  <a:schemeClr val="accent2">
                    <a:lumMod val="75000"/>
                  </a:schemeClr>
                </a:solidFill>
              </a:rPr>
              <a:t>DR </a:t>
            </a:r>
            <a:r>
              <a:rPr lang="en-US" sz="2800" b="1" i="1" dirty="0" err="1">
                <a:solidFill>
                  <a:schemeClr val="accent2">
                    <a:lumMod val="75000"/>
                  </a:schemeClr>
                </a:solidFill>
              </a:rPr>
              <a:t>Keyvan</a:t>
            </a:r>
            <a:r>
              <a:rPr lang="en-US" sz="2800" b="1" i="1" dirty="0">
                <a:solidFill>
                  <a:schemeClr val="accent2">
                    <a:lumMod val="75000"/>
                  </a:schemeClr>
                </a:solidFill>
              </a:rPr>
              <a:t> </a:t>
            </a:r>
            <a:r>
              <a:rPr lang="en-US" sz="2800" b="1" i="1" dirty="0" err="1" smtClean="0">
                <a:solidFill>
                  <a:schemeClr val="accent2">
                    <a:lumMod val="75000"/>
                  </a:schemeClr>
                </a:solidFill>
              </a:rPr>
              <a:t>Elchian</a:t>
            </a:r>
            <a:endParaRPr lang="en-US" sz="2800" b="1" i="1" dirty="0" smtClean="0">
              <a:solidFill>
                <a:schemeClr val="accent2">
                  <a:lumMod val="75000"/>
                </a:schemeClr>
              </a:solidFill>
            </a:endParaRPr>
          </a:p>
          <a:p>
            <a:r>
              <a:rPr lang="en-US" sz="2800" b="1" i="1" dirty="0" smtClean="0">
                <a:solidFill>
                  <a:schemeClr val="tx1">
                    <a:lumMod val="85000"/>
                    <a:lumOff val="15000"/>
                  </a:schemeClr>
                </a:solidFill>
              </a:rPr>
              <a:t>                                                                                         internist</a:t>
            </a:r>
            <a:endParaRPr lang="en-US" sz="2800" b="1" i="1" dirty="0">
              <a:solidFill>
                <a:schemeClr val="tx1">
                  <a:lumMod val="85000"/>
                  <a:lumOff val="15000"/>
                </a:schemeClr>
              </a:solidFill>
            </a:endParaRPr>
          </a:p>
        </p:txBody>
      </p:sp>
    </p:spTree>
    <p:extLst>
      <p:ext uri="{BB962C8B-B14F-4D97-AF65-F5344CB8AC3E}">
        <p14:creationId xmlns:p14="http://schemas.microsoft.com/office/powerpoint/2010/main" val="79015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838200" y="2172494"/>
          <a:ext cx="10515600" cy="3657600"/>
        </p:xfrm>
        <a:graphic>
          <a:graphicData uri="http://schemas.openxmlformats.org/drawingml/2006/table">
            <a:tbl>
              <a:tblPr/>
              <a:tblGrid>
                <a:gridCol w="3505200">
                  <a:extLst>
                    <a:ext uri="{9D8B030D-6E8A-4147-A177-3AD203B41FA5}">
                      <a16:colId xmlns:a16="http://schemas.microsoft.com/office/drawing/2014/main" val="2588143481"/>
                    </a:ext>
                  </a:extLst>
                </a:gridCol>
                <a:gridCol w="3505200">
                  <a:extLst>
                    <a:ext uri="{9D8B030D-6E8A-4147-A177-3AD203B41FA5}">
                      <a16:colId xmlns:a16="http://schemas.microsoft.com/office/drawing/2014/main" val="2493862937"/>
                    </a:ext>
                  </a:extLst>
                </a:gridCol>
                <a:gridCol w="3505200">
                  <a:extLst>
                    <a:ext uri="{9D8B030D-6E8A-4147-A177-3AD203B41FA5}">
                      <a16:colId xmlns:a16="http://schemas.microsoft.com/office/drawing/2014/main" val="1252302711"/>
                    </a:ext>
                  </a:extLst>
                </a:gridCol>
              </a:tblGrid>
              <a:tr h="0">
                <a:tc>
                  <a:txBody>
                    <a:bodyPr/>
                    <a:lstStyle/>
                    <a:p>
                      <a:pPr fontAlgn="auto"/>
                      <a:r>
                        <a:rPr lang="en-US" b="0">
                          <a:effectLst/>
                        </a:rPr>
                        <a:t>Arterial blood gas</a:t>
                      </a:r>
                    </a:p>
                  </a:txBody>
                  <a:tcPr anchor="ctr">
                    <a:lnL>
                      <a:noFill/>
                    </a:lnL>
                    <a:lnR>
                      <a:noFill/>
                    </a:lnR>
                    <a:lnT>
                      <a:noFill/>
                    </a:lnT>
                    <a:lnB>
                      <a:noFill/>
                    </a:lnB>
                    <a:solidFill>
                      <a:srgbClr val="CCCCCC"/>
                    </a:solidFill>
                  </a:tcPr>
                </a:tc>
                <a:tc>
                  <a:txBody>
                    <a:bodyPr/>
                    <a:lstStyle/>
                    <a:p>
                      <a:pPr fontAlgn="auto"/>
                      <a:r>
                        <a:rPr lang="en-US" b="0">
                          <a:effectLst/>
                        </a:rPr>
                        <a:t>Reference range </a:t>
                      </a:r>
                    </a:p>
                  </a:txBody>
                  <a:tcPr anchor="ctr">
                    <a:lnL>
                      <a:noFill/>
                    </a:lnL>
                    <a:lnR>
                      <a:noFill/>
                    </a:lnR>
                    <a:lnT>
                      <a:noFill/>
                    </a:lnT>
                    <a:lnB>
                      <a:noFill/>
                    </a:lnB>
                    <a:solidFill>
                      <a:srgbClr val="CCCCCC"/>
                    </a:solidFill>
                  </a:tcPr>
                </a:tc>
                <a:tc>
                  <a:txBody>
                    <a:bodyPr/>
                    <a:lstStyle/>
                    <a:p>
                      <a:pPr fontAlgn="auto"/>
                      <a:r>
                        <a:rPr lang="en-US" b="0">
                          <a:effectLst/>
                        </a:rPr>
                        <a:t>Value on presentation</a:t>
                      </a:r>
                    </a:p>
                  </a:txBody>
                  <a:tcPr anchor="ctr">
                    <a:lnL>
                      <a:noFill/>
                    </a:lnL>
                    <a:lnR>
                      <a:noFill/>
                    </a:lnR>
                    <a:lnT>
                      <a:noFill/>
                    </a:lnT>
                    <a:lnB>
                      <a:noFill/>
                    </a:lnB>
                    <a:solidFill>
                      <a:srgbClr val="CCCCCC"/>
                    </a:solidFill>
                  </a:tcPr>
                </a:tc>
                <a:extLst>
                  <a:ext uri="{0D108BD9-81ED-4DB2-BD59-A6C34878D82A}">
                    <a16:rowId xmlns:a16="http://schemas.microsoft.com/office/drawing/2014/main" val="1054079824"/>
                  </a:ext>
                </a:extLst>
              </a:tr>
              <a:tr h="0">
                <a:tc>
                  <a:txBody>
                    <a:bodyPr/>
                    <a:lstStyle/>
                    <a:p>
                      <a:pPr fontAlgn="auto"/>
                      <a:r>
                        <a:rPr lang="en-US" b="0">
                          <a:effectLst/>
                        </a:rPr>
                        <a:t>Mode</a:t>
                      </a:r>
                    </a:p>
                  </a:txBody>
                  <a:tcPr anchor="ctr">
                    <a:lnL>
                      <a:noFill/>
                    </a:lnL>
                    <a:lnR>
                      <a:noFill/>
                    </a:lnR>
                    <a:lnT>
                      <a:noFill/>
                    </a:lnT>
                    <a:lnB>
                      <a:noFill/>
                    </a:lnB>
                  </a:tcPr>
                </a:tc>
                <a:tc>
                  <a:txBody>
                    <a:bodyPr/>
                    <a:lstStyle/>
                    <a:p>
                      <a:pPr fontAlgn="auto"/>
                      <a:r>
                        <a:rPr lang="en-US" b="0">
                          <a:effectLst/>
                        </a:rPr>
                        <a:t> </a:t>
                      </a:r>
                    </a:p>
                  </a:txBody>
                  <a:tcPr anchor="ctr">
                    <a:lnL>
                      <a:noFill/>
                    </a:lnL>
                    <a:lnR>
                      <a:noFill/>
                    </a:lnR>
                    <a:lnT>
                      <a:noFill/>
                    </a:lnT>
                    <a:lnB>
                      <a:noFill/>
                    </a:lnB>
                  </a:tcPr>
                </a:tc>
                <a:tc>
                  <a:txBody>
                    <a:bodyPr/>
                    <a:lstStyle/>
                    <a:p>
                      <a:pPr fontAlgn="auto"/>
                      <a:r>
                        <a:rPr lang="en-US" b="0">
                          <a:effectLst/>
                        </a:rPr>
                        <a:t>BIPAP</a:t>
                      </a:r>
                    </a:p>
                  </a:txBody>
                  <a:tcPr anchor="ctr">
                    <a:lnL>
                      <a:noFill/>
                    </a:lnL>
                    <a:lnR>
                      <a:noFill/>
                    </a:lnR>
                    <a:lnT>
                      <a:noFill/>
                    </a:lnT>
                    <a:lnB>
                      <a:noFill/>
                    </a:lnB>
                  </a:tcPr>
                </a:tc>
                <a:extLst>
                  <a:ext uri="{0D108BD9-81ED-4DB2-BD59-A6C34878D82A}">
                    <a16:rowId xmlns:a16="http://schemas.microsoft.com/office/drawing/2014/main" val="2521726222"/>
                  </a:ext>
                </a:extLst>
              </a:tr>
              <a:tr h="0">
                <a:tc>
                  <a:txBody>
                    <a:bodyPr/>
                    <a:lstStyle/>
                    <a:p>
                      <a:pPr fontAlgn="auto"/>
                      <a:r>
                        <a:rPr lang="en-US" b="0">
                          <a:effectLst/>
                        </a:rPr>
                        <a:t>Fio2</a:t>
                      </a:r>
                    </a:p>
                  </a:txBody>
                  <a:tcPr anchor="ctr">
                    <a:lnL>
                      <a:noFill/>
                    </a:lnL>
                    <a:lnR>
                      <a:noFill/>
                    </a:lnR>
                    <a:lnT>
                      <a:noFill/>
                    </a:lnT>
                    <a:lnB>
                      <a:noFill/>
                    </a:lnB>
                    <a:solidFill>
                      <a:srgbClr val="CCCCCC"/>
                    </a:solidFill>
                  </a:tcPr>
                </a:tc>
                <a:tc>
                  <a:txBody>
                    <a:bodyPr/>
                    <a:lstStyle/>
                    <a:p>
                      <a:pPr fontAlgn="auto"/>
                      <a:r>
                        <a:rPr lang="en-US" b="0">
                          <a:effectLst/>
                        </a:rPr>
                        <a:t> </a:t>
                      </a:r>
                    </a:p>
                  </a:txBody>
                  <a:tcPr anchor="ctr">
                    <a:lnL>
                      <a:noFill/>
                    </a:lnL>
                    <a:lnR>
                      <a:noFill/>
                    </a:lnR>
                    <a:lnT>
                      <a:noFill/>
                    </a:lnT>
                    <a:lnB>
                      <a:noFill/>
                    </a:lnB>
                    <a:solidFill>
                      <a:srgbClr val="CCCCCC"/>
                    </a:solidFill>
                  </a:tcPr>
                </a:tc>
                <a:tc>
                  <a:txBody>
                    <a:bodyPr/>
                    <a:lstStyle/>
                    <a:p>
                      <a:pPr fontAlgn="auto"/>
                      <a:r>
                        <a:rPr lang="en-US" b="0">
                          <a:effectLst/>
                        </a:rPr>
                        <a:t>35%</a:t>
                      </a:r>
                    </a:p>
                  </a:txBody>
                  <a:tcPr anchor="ctr">
                    <a:lnL>
                      <a:noFill/>
                    </a:lnL>
                    <a:lnR>
                      <a:noFill/>
                    </a:lnR>
                    <a:lnT>
                      <a:noFill/>
                    </a:lnT>
                    <a:lnB>
                      <a:noFill/>
                    </a:lnB>
                    <a:solidFill>
                      <a:srgbClr val="CCCCCC"/>
                    </a:solidFill>
                  </a:tcPr>
                </a:tc>
                <a:extLst>
                  <a:ext uri="{0D108BD9-81ED-4DB2-BD59-A6C34878D82A}">
                    <a16:rowId xmlns:a16="http://schemas.microsoft.com/office/drawing/2014/main" val="788868810"/>
                  </a:ext>
                </a:extLst>
              </a:tr>
              <a:tr h="0">
                <a:tc>
                  <a:txBody>
                    <a:bodyPr/>
                    <a:lstStyle/>
                    <a:p>
                      <a:pPr fontAlgn="auto"/>
                      <a:r>
                        <a:rPr lang="en-US" b="0">
                          <a:effectLst/>
                        </a:rPr>
                        <a:t>IPAP</a:t>
                      </a:r>
                    </a:p>
                  </a:txBody>
                  <a:tcPr anchor="ctr">
                    <a:lnL>
                      <a:noFill/>
                    </a:lnL>
                    <a:lnR>
                      <a:noFill/>
                    </a:lnR>
                    <a:lnT>
                      <a:noFill/>
                    </a:lnT>
                    <a:lnB>
                      <a:noFill/>
                    </a:lnB>
                  </a:tcPr>
                </a:tc>
                <a:tc>
                  <a:txBody>
                    <a:bodyPr/>
                    <a:lstStyle/>
                    <a:p>
                      <a:pPr fontAlgn="auto"/>
                      <a:r>
                        <a:rPr lang="en-US" b="0">
                          <a:effectLst/>
                        </a:rPr>
                        <a:t> </a:t>
                      </a:r>
                    </a:p>
                  </a:txBody>
                  <a:tcPr anchor="ctr">
                    <a:lnL>
                      <a:noFill/>
                    </a:lnL>
                    <a:lnR>
                      <a:noFill/>
                    </a:lnR>
                    <a:lnT>
                      <a:noFill/>
                    </a:lnT>
                    <a:lnB>
                      <a:noFill/>
                    </a:lnB>
                  </a:tcPr>
                </a:tc>
                <a:tc>
                  <a:txBody>
                    <a:bodyPr/>
                    <a:lstStyle/>
                    <a:p>
                      <a:pPr fontAlgn="auto"/>
                      <a:r>
                        <a:rPr lang="en-US" b="0">
                          <a:effectLst/>
                        </a:rPr>
                        <a:t>10</a:t>
                      </a:r>
                    </a:p>
                  </a:txBody>
                  <a:tcPr anchor="ctr">
                    <a:lnL>
                      <a:noFill/>
                    </a:lnL>
                    <a:lnR>
                      <a:noFill/>
                    </a:lnR>
                    <a:lnT>
                      <a:noFill/>
                    </a:lnT>
                    <a:lnB>
                      <a:noFill/>
                    </a:lnB>
                  </a:tcPr>
                </a:tc>
                <a:extLst>
                  <a:ext uri="{0D108BD9-81ED-4DB2-BD59-A6C34878D82A}">
                    <a16:rowId xmlns:a16="http://schemas.microsoft.com/office/drawing/2014/main" val="1196367110"/>
                  </a:ext>
                </a:extLst>
              </a:tr>
              <a:tr h="0">
                <a:tc>
                  <a:txBody>
                    <a:bodyPr/>
                    <a:lstStyle/>
                    <a:p>
                      <a:pPr fontAlgn="auto"/>
                      <a:r>
                        <a:rPr lang="en-US" b="0">
                          <a:effectLst/>
                        </a:rPr>
                        <a:t>EPAP</a:t>
                      </a:r>
                    </a:p>
                  </a:txBody>
                  <a:tcPr anchor="ctr">
                    <a:lnL>
                      <a:noFill/>
                    </a:lnL>
                    <a:lnR>
                      <a:noFill/>
                    </a:lnR>
                    <a:lnT>
                      <a:noFill/>
                    </a:lnT>
                    <a:lnB>
                      <a:noFill/>
                    </a:lnB>
                    <a:solidFill>
                      <a:srgbClr val="CCCCCC"/>
                    </a:solidFill>
                  </a:tcPr>
                </a:tc>
                <a:tc>
                  <a:txBody>
                    <a:bodyPr/>
                    <a:lstStyle/>
                    <a:p>
                      <a:pPr fontAlgn="auto"/>
                      <a:r>
                        <a:rPr lang="en-US" b="0">
                          <a:effectLst/>
                        </a:rPr>
                        <a:t> </a:t>
                      </a:r>
                    </a:p>
                  </a:txBody>
                  <a:tcPr anchor="ctr">
                    <a:lnL>
                      <a:noFill/>
                    </a:lnL>
                    <a:lnR>
                      <a:noFill/>
                    </a:lnR>
                    <a:lnT>
                      <a:noFill/>
                    </a:lnT>
                    <a:lnB>
                      <a:noFill/>
                    </a:lnB>
                    <a:solidFill>
                      <a:srgbClr val="CCCCCC"/>
                    </a:solidFill>
                  </a:tcPr>
                </a:tc>
                <a:tc>
                  <a:txBody>
                    <a:bodyPr/>
                    <a:lstStyle/>
                    <a:p>
                      <a:pPr fontAlgn="auto"/>
                      <a:r>
                        <a:rPr lang="en-US" b="0">
                          <a:effectLst/>
                        </a:rPr>
                        <a:t>5</a:t>
                      </a:r>
                    </a:p>
                  </a:txBody>
                  <a:tcPr anchor="ctr">
                    <a:lnL>
                      <a:noFill/>
                    </a:lnL>
                    <a:lnR>
                      <a:noFill/>
                    </a:lnR>
                    <a:lnT>
                      <a:noFill/>
                    </a:lnT>
                    <a:lnB>
                      <a:noFill/>
                    </a:lnB>
                    <a:solidFill>
                      <a:srgbClr val="CCCCCC"/>
                    </a:solidFill>
                  </a:tcPr>
                </a:tc>
                <a:extLst>
                  <a:ext uri="{0D108BD9-81ED-4DB2-BD59-A6C34878D82A}">
                    <a16:rowId xmlns:a16="http://schemas.microsoft.com/office/drawing/2014/main" val="2899929103"/>
                  </a:ext>
                </a:extLst>
              </a:tr>
              <a:tr h="0">
                <a:tc>
                  <a:txBody>
                    <a:bodyPr/>
                    <a:lstStyle/>
                    <a:p>
                      <a:pPr fontAlgn="auto"/>
                      <a:r>
                        <a:rPr lang="en-US" b="0">
                          <a:effectLst/>
                        </a:rPr>
                        <a:t>PH</a:t>
                      </a:r>
                    </a:p>
                  </a:txBody>
                  <a:tcPr anchor="ctr">
                    <a:lnL>
                      <a:noFill/>
                    </a:lnL>
                    <a:lnR>
                      <a:noFill/>
                    </a:lnR>
                    <a:lnT>
                      <a:noFill/>
                    </a:lnT>
                    <a:lnB>
                      <a:noFill/>
                    </a:lnB>
                  </a:tcPr>
                </a:tc>
                <a:tc>
                  <a:txBody>
                    <a:bodyPr/>
                    <a:lstStyle/>
                    <a:p>
                      <a:pPr fontAlgn="auto"/>
                      <a:r>
                        <a:rPr lang="en-US" b="0">
                          <a:effectLst/>
                        </a:rPr>
                        <a:t>7.35-5.45</a:t>
                      </a:r>
                    </a:p>
                  </a:txBody>
                  <a:tcPr anchor="ctr">
                    <a:lnL>
                      <a:noFill/>
                    </a:lnL>
                    <a:lnR>
                      <a:noFill/>
                    </a:lnR>
                    <a:lnT>
                      <a:noFill/>
                    </a:lnT>
                    <a:lnB>
                      <a:noFill/>
                    </a:lnB>
                  </a:tcPr>
                </a:tc>
                <a:tc>
                  <a:txBody>
                    <a:bodyPr/>
                    <a:lstStyle/>
                    <a:p>
                      <a:pPr fontAlgn="auto"/>
                      <a:r>
                        <a:rPr lang="en-US" b="0">
                          <a:effectLst/>
                        </a:rPr>
                        <a:t>6.93</a:t>
                      </a:r>
                    </a:p>
                  </a:txBody>
                  <a:tcPr anchor="ctr">
                    <a:lnL>
                      <a:noFill/>
                    </a:lnL>
                    <a:lnR>
                      <a:noFill/>
                    </a:lnR>
                    <a:lnT>
                      <a:noFill/>
                    </a:lnT>
                    <a:lnB>
                      <a:noFill/>
                    </a:lnB>
                  </a:tcPr>
                </a:tc>
                <a:extLst>
                  <a:ext uri="{0D108BD9-81ED-4DB2-BD59-A6C34878D82A}">
                    <a16:rowId xmlns:a16="http://schemas.microsoft.com/office/drawing/2014/main" val="3704242993"/>
                  </a:ext>
                </a:extLst>
              </a:tr>
              <a:tr h="0">
                <a:tc>
                  <a:txBody>
                    <a:bodyPr/>
                    <a:lstStyle/>
                    <a:p>
                      <a:pPr fontAlgn="auto"/>
                      <a:r>
                        <a:rPr lang="en-US" b="0">
                          <a:effectLst/>
                        </a:rPr>
                        <a:t>PCO2</a:t>
                      </a:r>
                    </a:p>
                  </a:txBody>
                  <a:tcPr anchor="ctr">
                    <a:lnL>
                      <a:noFill/>
                    </a:lnL>
                    <a:lnR>
                      <a:noFill/>
                    </a:lnR>
                    <a:lnT>
                      <a:noFill/>
                    </a:lnT>
                    <a:lnB>
                      <a:noFill/>
                    </a:lnB>
                    <a:solidFill>
                      <a:srgbClr val="CCCCCC"/>
                    </a:solidFill>
                  </a:tcPr>
                </a:tc>
                <a:tc>
                  <a:txBody>
                    <a:bodyPr/>
                    <a:lstStyle/>
                    <a:p>
                      <a:pPr fontAlgn="auto"/>
                      <a:r>
                        <a:rPr lang="en-US" b="0">
                          <a:effectLst/>
                        </a:rPr>
                        <a:t>35-45 mmHg</a:t>
                      </a:r>
                    </a:p>
                  </a:txBody>
                  <a:tcPr anchor="ctr">
                    <a:lnL>
                      <a:noFill/>
                    </a:lnL>
                    <a:lnR>
                      <a:noFill/>
                    </a:lnR>
                    <a:lnT>
                      <a:noFill/>
                    </a:lnT>
                    <a:lnB>
                      <a:noFill/>
                    </a:lnB>
                    <a:solidFill>
                      <a:srgbClr val="CCCCCC"/>
                    </a:solidFill>
                  </a:tcPr>
                </a:tc>
                <a:tc>
                  <a:txBody>
                    <a:bodyPr/>
                    <a:lstStyle/>
                    <a:p>
                      <a:pPr fontAlgn="auto"/>
                      <a:r>
                        <a:rPr lang="en-US" b="0">
                          <a:effectLst/>
                        </a:rPr>
                        <a:t>13</a:t>
                      </a:r>
                    </a:p>
                  </a:txBody>
                  <a:tcPr anchor="ctr">
                    <a:lnL>
                      <a:noFill/>
                    </a:lnL>
                    <a:lnR>
                      <a:noFill/>
                    </a:lnR>
                    <a:lnT>
                      <a:noFill/>
                    </a:lnT>
                    <a:lnB>
                      <a:noFill/>
                    </a:lnB>
                    <a:solidFill>
                      <a:srgbClr val="CCCCCC"/>
                    </a:solidFill>
                  </a:tcPr>
                </a:tc>
                <a:extLst>
                  <a:ext uri="{0D108BD9-81ED-4DB2-BD59-A6C34878D82A}">
                    <a16:rowId xmlns:a16="http://schemas.microsoft.com/office/drawing/2014/main" val="3418466934"/>
                  </a:ext>
                </a:extLst>
              </a:tr>
              <a:tr h="0">
                <a:tc>
                  <a:txBody>
                    <a:bodyPr/>
                    <a:lstStyle/>
                    <a:p>
                      <a:pPr fontAlgn="auto"/>
                      <a:r>
                        <a:rPr lang="en-US" b="0">
                          <a:effectLst/>
                        </a:rPr>
                        <a:t>PO2</a:t>
                      </a:r>
                    </a:p>
                  </a:txBody>
                  <a:tcPr anchor="ctr">
                    <a:lnL>
                      <a:noFill/>
                    </a:lnL>
                    <a:lnR>
                      <a:noFill/>
                    </a:lnR>
                    <a:lnT>
                      <a:noFill/>
                    </a:lnT>
                    <a:lnB>
                      <a:noFill/>
                    </a:lnB>
                  </a:tcPr>
                </a:tc>
                <a:tc>
                  <a:txBody>
                    <a:bodyPr/>
                    <a:lstStyle/>
                    <a:p>
                      <a:pPr fontAlgn="auto"/>
                      <a:r>
                        <a:rPr lang="en-US" b="0">
                          <a:effectLst/>
                        </a:rPr>
                        <a:t>&gt;80 mmHg</a:t>
                      </a:r>
                    </a:p>
                  </a:txBody>
                  <a:tcPr anchor="ctr">
                    <a:lnL>
                      <a:noFill/>
                    </a:lnL>
                    <a:lnR>
                      <a:noFill/>
                    </a:lnR>
                    <a:lnT>
                      <a:noFill/>
                    </a:lnT>
                    <a:lnB>
                      <a:noFill/>
                    </a:lnB>
                  </a:tcPr>
                </a:tc>
                <a:tc>
                  <a:txBody>
                    <a:bodyPr/>
                    <a:lstStyle/>
                    <a:p>
                      <a:pPr fontAlgn="auto"/>
                      <a:r>
                        <a:rPr lang="en-US" b="0">
                          <a:effectLst/>
                        </a:rPr>
                        <a:t>109</a:t>
                      </a:r>
                    </a:p>
                  </a:txBody>
                  <a:tcPr anchor="ctr">
                    <a:lnL>
                      <a:noFill/>
                    </a:lnL>
                    <a:lnR>
                      <a:noFill/>
                    </a:lnR>
                    <a:lnT>
                      <a:noFill/>
                    </a:lnT>
                    <a:lnB>
                      <a:noFill/>
                    </a:lnB>
                  </a:tcPr>
                </a:tc>
                <a:extLst>
                  <a:ext uri="{0D108BD9-81ED-4DB2-BD59-A6C34878D82A}">
                    <a16:rowId xmlns:a16="http://schemas.microsoft.com/office/drawing/2014/main" val="3497045720"/>
                  </a:ext>
                </a:extLst>
              </a:tr>
              <a:tr h="0">
                <a:tc>
                  <a:txBody>
                    <a:bodyPr/>
                    <a:lstStyle/>
                    <a:p>
                      <a:pPr fontAlgn="auto"/>
                      <a:r>
                        <a:rPr lang="en-US" b="0">
                          <a:effectLst/>
                        </a:rPr>
                        <a:t>HOC3</a:t>
                      </a:r>
                    </a:p>
                  </a:txBody>
                  <a:tcPr anchor="ctr">
                    <a:lnL>
                      <a:noFill/>
                    </a:lnL>
                    <a:lnR>
                      <a:noFill/>
                    </a:lnR>
                    <a:lnT>
                      <a:noFill/>
                    </a:lnT>
                    <a:lnB>
                      <a:noFill/>
                    </a:lnB>
                    <a:solidFill>
                      <a:srgbClr val="CCCCCC"/>
                    </a:solidFill>
                  </a:tcPr>
                </a:tc>
                <a:tc>
                  <a:txBody>
                    <a:bodyPr/>
                    <a:lstStyle/>
                    <a:p>
                      <a:pPr fontAlgn="auto"/>
                      <a:r>
                        <a:rPr lang="en-US" b="0">
                          <a:effectLst/>
                        </a:rPr>
                        <a:t>22-26 mmol/L</a:t>
                      </a:r>
                    </a:p>
                  </a:txBody>
                  <a:tcPr anchor="ctr">
                    <a:lnL>
                      <a:noFill/>
                    </a:lnL>
                    <a:lnR>
                      <a:noFill/>
                    </a:lnR>
                    <a:lnT>
                      <a:noFill/>
                    </a:lnT>
                    <a:lnB>
                      <a:noFill/>
                    </a:lnB>
                    <a:solidFill>
                      <a:srgbClr val="CCCCCC"/>
                    </a:solidFill>
                  </a:tcPr>
                </a:tc>
                <a:tc>
                  <a:txBody>
                    <a:bodyPr/>
                    <a:lstStyle/>
                    <a:p>
                      <a:pPr fontAlgn="auto"/>
                      <a:r>
                        <a:rPr lang="en-US" b="0">
                          <a:effectLst/>
                        </a:rPr>
                        <a:t>2.8</a:t>
                      </a:r>
                    </a:p>
                  </a:txBody>
                  <a:tcPr anchor="ctr">
                    <a:lnL>
                      <a:noFill/>
                    </a:lnL>
                    <a:lnR>
                      <a:noFill/>
                    </a:lnR>
                    <a:lnT>
                      <a:noFill/>
                    </a:lnT>
                    <a:lnB>
                      <a:noFill/>
                    </a:lnB>
                    <a:solidFill>
                      <a:srgbClr val="CCCCCC"/>
                    </a:solidFill>
                  </a:tcPr>
                </a:tc>
                <a:extLst>
                  <a:ext uri="{0D108BD9-81ED-4DB2-BD59-A6C34878D82A}">
                    <a16:rowId xmlns:a16="http://schemas.microsoft.com/office/drawing/2014/main" val="60191079"/>
                  </a:ext>
                </a:extLst>
              </a:tr>
              <a:tr h="0">
                <a:tc>
                  <a:txBody>
                    <a:bodyPr/>
                    <a:lstStyle/>
                    <a:p>
                      <a:pPr fontAlgn="auto"/>
                      <a:r>
                        <a:rPr lang="en-US" b="0">
                          <a:effectLst/>
                        </a:rPr>
                        <a:t>O2 saturation</a:t>
                      </a:r>
                    </a:p>
                  </a:txBody>
                  <a:tcPr anchor="ctr">
                    <a:lnL>
                      <a:noFill/>
                    </a:lnL>
                    <a:lnR>
                      <a:noFill/>
                    </a:lnR>
                    <a:lnT>
                      <a:noFill/>
                    </a:lnT>
                    <a:lnB>
                      <a:noFill/>
                    </a:lnB>
                  </a:tcPr>
                </a:tc>
                <a:tc>
                  <a:txBody>
                    <a:bodyPr/>
                    <a:lstStyle/>
                    <a:p>
                      <a:pPr fontAlgn="auto"/>
                      <a:r>
                        <a:rPr lang="en-US" b="0">
                          <a:effectLst/>
                        </a:rPr>
                        <a:t>&gt;90 %</a:t>
                      </a:r>
                    </a:p>
                  </a:txBody>
                  <a:tcPr anchor="ctr">
                    <a:lnL>
                      <a:noFill/>
                    </a:lnL>
                    <a:lnR>
                      <a:noFill/>
                    </a:lnR>
                    <a:lnT>
                      <a:noFill/>
                    </a:lnT>
                    <a:lnB>
                      <a:noFill/>
                    </a:lnB>
                  </a:tcPr>
                </a:tc>
                <a:tc>
                  <a:txBody>
                    <a:bodyPr/>
                    <a:lstStyle/>
                    <a:p>
                      <a:pPr fontAlgn="auto"/>
                      <a:r>
                        <a:rPr lang="en-US" b="0" dirty="0">
                          <a:effectLst/>
                        </a:rPr>
                        <a:t>98.2</a:t>
                      </a:r>
                    </a:p>
                  </a:txBody>
                  <a:tcPr anchor="ctr">
                    <a:lnL>
                      <a:noFill/>
                    </a:lnL>
                    <a:lnR>
                      <a:noFill/>
                    </a:lnR>
                    <a:lnT>
                      <a:noFill/>
                    </a:lnT>
                    <a:lnB>
                      <a:noFill/>
                    </a:lnB>
                  </a:tcPr>
                </a:tc>
                <a:extLst>
                  <a:ext uri="{0D108BD9-81ED-4DB2-BD59-A6C34878D82A}">
                    <a16:rowId xmlns:a16="http://schemas.microsoft.com/office/drawing/2014/main" val="1414198552"/>
                  </a:ext>
                </a:extLst>
              </a:tr>
            </a:tbl>
          </a:graphicData>
        </a:graphic>
      </p:graphicFrame>
      <p:sp>
        <p:nvSpPr>
          <p:cNvPr id="5" name="Rectangle 1"/>
          <p:cNvSpPr>
            <a:spLocks noChangeArrowheads="1"/>
          </p:cNvSpPr>
          <p:nvPr/>
        </p:nvSpPr>
        <p:spPr bwMode="auto">
          <a:xfrm>
            <a:off x="969264" y="266219"/>
            <a:ext cx="5679247" cy="152337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25392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smtClean="0">
                <a:ln>
                  <a:noFill/>
                </a:ln>
                <a:solidFill>
                  <a:srgbClr val="FF0000"/>
                </a:solidFill>
                <a:effectLst/>
                <a:latin typeface="Cambria" panose="02040503050406030204" pitchFamily="18" charset="0"/>
              </a:rPr>
              <a:t>Table 2</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rgbClr val="FF0000"/>
                </a:solidFill>
                <a:effectLst/>
                <a:latin typeface="Cambria" panose="02040503050406030204" pitchFamily="18" charset="0"/>
              </a:rPr>
              <a:t>Table </a:t>
            </a:r>
            <a:r>
              <a:rPr kumimoji="0" lang="en-US" altLang="en-US" sz="2400" b="1" i="0" u="none" strike="noStrike" cap="none" normalizeH="0" baseline="0" dirty="0" smtClean="0">
                <a:ln>
                  <a:noFill/>
                </a:ln>
                <a:solidFill>
                  <a:srgbClr val="FF0000"/>
                </a:solidFill>
                <a:effectLst/>
                <a:latin typeface="Cambria" panose="02040503050406030204" pitchFamily="18" charset="0"/>
                <a:hlinkClick r:id="rId2"/>
              </a:rPr>
              <a:t>​Table2</a:t>
            </a:r>
            <a:r>
              <a:rPr kumimoji="0" lang="en-US" altLang="en-US" sz="2400" b="1" i="0" u="sng" strike="noStrike" cap="none" normalizeH="0" baseline="0" dirty="0" smtClean="0">
                <a:ln>
                  <a:noFill/>
                </a:ln>
                <a:solidFill>
                  <a:srgbClr val="FF0000"/>
                </a:solidFill>
                <a:effectLst/>
                <a:latin typeface="Cambria" panose="02040503050406030204" pitchFamily="18" charset="0"/>
                <a:hlinkClick r:id="rId2"/>
              </a:rPr>
              <a:t>2</a:t>
            </a:r>
            <a:r>
              <a:rPr kumimoji="0" lang="en-US" altLang="en-US" sz="2400" b="1" i="0" u="none" strike="noStrike" cap="none" normalizeH="0" baseline="0" dirty="0" smtClean="0">
                <a:ln>
                  <a:noFill/>
                </a:ln>
                <a:solidFill>
                  <a:srgbClr val="FF0000"/>
                </a:solidFill>
                <a:effectLst/>
                <a:latin typeface="Cambria" panose="02040503050406030204" pitchFamily="18" charset="0"/>
              </a:rPr>
              <a:t> venous blood gas analysis</a:t>
            </a:r>
            <a:endParaRPr kumimoji="0" lang="en-US" altLang="en-US" sz="1400" b="0" i="0" u="none" strike="noStrike" cap="none" normalizeH="0" baseline="0" dirty="0" smtClean="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309187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300" b="1" i="1" dirty="0" smtClean="0">
                <a:solidFill>
                  <a:srgbClr val="FF0000"/>
                </a:solidFill>
              </a:rPr>
              <a:t>Making the Diagnosis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85000" lnSpcReduction="20000"/>
          </a:bodyPr>
          <a:lstStyle/>
          <a:p>
            <a:r>
              <a:rPr lang="en-US" b="1" dirty="0" smtClean="0"/>
              <a:t>The </a:t>
            </a:r>
            <a:r>
              <a:rPr lang="en-US" b="1" dirty="0"/>
              <a:t>amount of ketones in the blood or urine should be checked if a person with diabetes has:</a:t>
            </a:r>
            <a:endParaRPr lang="en-US" dirty="0"/>
          </a:p>
          <a:p>
            <a:r>
              <a:rPr lang="en-US" dirty="0"/>
              <a:t>symptoms of DKA</a:t>
            </a:r>
          </a:p>
          <a:p>
            <a:r>
              <a:rPr lang="en-US" dirty="0"/>
              <a:t>fasting blood glucose levels above 14 </a:t>
            </a:r>
            <a:r>
              <a:rPr lang="en-US" dirty="0" err="1"/>
              <a:t>mmol</a:t>
            </a:r>
            <a:r>
              <a:rPr lang="en-US" dirty="0"/>
              <a:t>/L (252 mg/</a:t>
            </a:r>
            <a:r>
              <a:rPr lang="en-US" dirty="0" err="1"/>
              <a:t>dL</a:t>
            </a:r>
            <a:r>
              <a:rPr lang="en-US" dirty="0"/>
              <a:t>)</a:t>
            </a:r>
          </a:p>
          <a:p>
            <a:r>
              <a:rPr lang="en-US" dirty="0"/>
              <a:t>infection or illness</a:t>
            </a:r>
          </a:p>
          <a:p>
            <a:r>
              <a:rPr lang="en-US" dirty="0"/>
              <a:t>Ketone levels can be easily measured at home; a positive test may require immediate medical attention. A doctor or health care professional can show you how to measure the amount of ketones in your blood or urine and let you know at what levels you will need to contact your doctor or go to the emergency department.</a:t>
            </a:r>
          </a:p>
          <a:p>
            <a:r>
              <a:rPr lang="en-US" dirty="0"/>
              <a:t>Your doctor or health care provider may also take blood tests to measure levels of ketones, electrolytes (e.g., sodium and potassium), pH (a measure of how acidic your blood is), and glucose</a:t>
            </a:r>
          </a:p>
          <a:p>
            <a:endParaRPr lang="en-US" dirty="0"/>
          </a:p>
        </p:txBody>
      </p:sp>
    </p:spTree>
    <p:extLst>
      <p:ext uri="{BB962C8B-B14F-4D97-AF65-F5344CB8AC3E}">
        <p14:creationId xmlns:p14="http://schemas.microsoft.com/office/powerpoint/2010/main" val="1332041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338774"/>
          </a:xfrm>
        </p:spPr>
        <p:txBody>
          <a:bodyPr/>
          <a:lstStyle/>
          <a:p>
            <a:pPr lvl="0"/>
            <a:r>
              <a:rPr lang="en-US" altLang="en-US" b="1" i="1" dirty="0">
                <a:solidFill>
                  <a:srgbClr val="FF0000"/>
                </a:solidFill>
                <a:latin typeface="Google Sans"/>
                <a:cs typeface="Arial" panose="020B0604020202020204" pitchFamily="34" charset="0"/>
              </a:rPr>
              <a:t>What is the triad of DKA?</a:t>
            </a:r>
            <a:r>
              <a:rPr lang="en-US" altLang="en-US" sz="2800" b="1" i="1" dirty="0">
                <a:solidFill>
                  <a:srgbClr val="FF0000"/>
                </a:solidFill>
                <a:cs typeface="Arial" panose="020B0604020202020204" pitchFamily="34" charset="0"/>
              </a:rPr>
              <a:t/>
            </a:r>
            <a:br>
              <a:rPr lang="en-US" altLang="en-US" sz="2800" b="1" i="1" dirty="0">
                <a:solidFill>
                  <a:srgbClr val="FF0000"/>
                </a:solidFill>
                <a:cs typeface="Arial" panose="020B0604020202020204" pitchFamily="34" charset="0"/>
              </a:rPr>
            </a:br>
            <a:endParaRPr lang="en-US" dirty="0"/>
          </a:p>
        </p:txBody>
      </p:sp>
      <p:sp>
        <p:nvSpPr>
          <p:cNvPr id="3" name="Content Placeholder 2"/>
          <p:cNvSpPr>
            <a:spLocks noGrp="1"/>
          </p:cNvSpPr>
          <p:nvPr>
            <p:ph idx="1"/>
          </p:nvPr>
        </p:nvSpPr>
        <p:spPr>
          <a:xfrm flipH="1">
            <a:off x="13190112" y="2737307"/>
            <a:ext cx="45719" cy="392585"/>
          </a:xfrm>
        </p:spPr>
        <p:txBody>
          <a:bodyPr>
            <a:normAutofit fontScale="92500" lnSpcReduction="20000"/>
          </a:bodyPr>
          <a:lstStyle/>
          <a:p>
            <a:endParaRPr lang="en-US" dirty="0"/>
          </a:p>
        </p:txBody>
      </p:sp>
      <p:sp>
        <p:nvSpPr>
          <p:cNvPr id="4" name="Rectangle 1"/>
          <p:cNvSpPr>
            <a:spLocks noChangeArrowheads="1"/>
          </p:cNvSpPr>
          <p:nvPr/>
        </p:nvSpPr>
        <p:spPr bwMode="auto">
          <a:xfrm>
            <a:off x="0" y="3257214"/>
            <a:ext cx="12001500" cy="227877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92046" rIns="0" bIns="9204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400" b="0" i="0" u="none" strike="noStrike" cap="none" normalizeH="0" baseline="0" dirty="0" smtClean="0">
                <a:ln>
                  <a:noFill/>
                </a:ln>
                <a:solidFill>
                  <a:srgbClr val="202124"/>
                </a:solidFill>
                <a:effectLst/>
                <a:latin typeface="Arial" panose="020B0604020202020204" pitchFamily="34" charset="0"/>
                <a:cs typeface="Arial" panose="020B0604020202020204" pitchFamily="34" charset="0"/>
              </a:rPr>
              <a:t> </a:t>
            </a:r>
            <a:r>
              <a:rPr kumimoji="0" lang="en-US" altLang="en-US" sz="1800" b="0" i="0" u="none" strike="noStrike" cap="none" normalizeH="0" baseline="0" dirty="0" smtClean="0">
                <a:ln>
                  <a:noFill/>
                </a:ln>
                <a:solidFill>
                  <a:srgbClr val="202124"/>
                </a:solidFill>
                <a:effectLst/>
                <a:latin typeface="Arial" panose="020B0604020202020204" pitchFamily="34" charset="0"/>
                <a:cs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0" i="0" u="none" strike="noStrike" cap="none" normalizeH="0" baseline="0" dirty="0" smtClean="0">
                <a:ln>
                  <a:noFill/>
                </a:ln>
                <a:solidFill>
                  <a:srgbClr val="4D5156"/>
                </a:solidFill>
                <a:effectLst/>
                <a:latin typeface="Google Sans"/>
                <a:cs typeface="Arial" panose="020B0604020202020204" pitchFamily="34" charset="0"/>
              </a:rPr>
              <a:t>The triad of DKA (</a:t>
            </a:r>
            <a:r>
              <a:rPr kumimoji="0" lang="en-US" altLang="en-US" sz="3600" b="0" i="0" u="none" strike="noStrike" cap="none" normalizeH="0" baseline="0" dirty="0" smtClean="0">
                <a:ln>
                  <a:noFill/>
                </a:ln>
                <a:solidFill>
                  <a:srgbClr val="040C28"/>
                </a:solidFill>
                <a:effectLst/>
                <a:latin typeface="Google Sans"/>
                <a:cs typeface="Arial" panose="020B0604020202020204" pitchFamily="34" charset="0"/>
              </a:rPr>
              <a:t>hyperglycemia, </a:t>
            </a:r>
            <a:r>
              <a:rPr kumimoji="0" lang="en-US" altLang="en-US" sz="3600" b="0" i="0" u="none" strike="noStrike" cap="none" normalizeH="0" baseline="0" dirty="0" err="1" smtClean="0">
                <a:ln>
                  <a:noFill/>
                </a:ln>
                <a:solidFill>
                  <a:srgbClr val="040C28"/>
                </a:solidFill>
                <a:effectLst/>
                <a:latin typeface="Google Sans"/>
                <a:cs typeface="Arial" panose="020B0604020202020204" pitchFamily="34" charset="0"/>
              </a:rPr>
              <a:t>acidemia</a:t>
            </a:r>
            <a:r>
              <a:rPr kumimoji="0" lang="en-US" altLang="en-US" sz="3600" b="0" i="0" u="none" strike="noStrike" cap="none" normalizeH="0" baseline="0" dirty="0" smtClean="0">
                <a:ln>
                  <a:noFill/>
                </a:ln>
                <a:solidFill>
                  <a:srgbClr val="040C28"/>
                </a:solidFill>
                <a:effectLst/>
                <a:latin typeface="Google Sans"/>
                <a:cs typeface="Arial" panose="020B0604020202020204" pitchFamily="34" charset="0"/>
              </a:rPr>
              <a:t>, and </a:t>
            </a:r>
            <a:r>
              <a:rPr kumimoji="0" lang="en-US" altLang="en-US" sz="3600" b="0" i="0" u="none" strike="noStrike" cap="none" normalizeH="0" baseline="0" dirty="0" err="1" smtClean="0">
                <a:ln>
                  <a:noFill/>
                </a:ln>
                <a:solidFill>
                  <a:srgbClr val="040C28"/>
                </a:solidFill>
                <a:effectLst/>
                <a:latin typeface="Google Sans"/>
                <a:cs typeface="Arial" panose="020B0604020202020204" pitchFamily="34" charset="0"/>
              </a:rPr>
              <a:t>ketonemia</a:t>
            </a:r>
            <a:r>
              <a:rPr kumimoji="0" lang="en-US" altLang="en-US" sz="3600" b="0" i="0" u="none" strike="noStrike" cap="none" normalizeH="0" baseline="0" dirty="0" smtClean="0">
                <a:ln>
                  <a:noFill/>
                </a:ln>
                <a:solidFill>
                  <a:srgbClr val="4D5156"/>
                </a:solidFill>
                <a:effectLst/>
                <a:latin typeface="Google Sans"/>
                <a:cs typeface="Arial" panose="020B0604020202020204" pitchFamily="34" charset="0"/>
              </a:rPr>
              <a:t>)</a:t>
            </a:r>
          </a:p>
        </p:txBody>
      </p:sp>
      <p:pic>
        <p:nvPicPr>
          <p:cNvPr id="9218" name="Picture 2" descr="Hyperglycemic Crises: Diabetic Ketoacidosis and Hyperglycemic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41450" y="-661875"/>
            <a:ext cx="5136217" cy="2487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6916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94309"/>
            <a:ext cx="10515600" cy="1325563"/>
          </a:xfrm>
        </p:spPr>
        <p:txBody>
          <a:bodyPr>
            <a:normAutofit fontScale="90000"/>
          </a:bodyPr>
          <a:lstStyle/>
          <a:p>
            <a:r>
              <a:rPr lang="en-US" sz="5300" b="1" i="1" dirty="0" smtClean="0">
                <a:solidFill>
                  <a:srgbClr val="FF0000"/>
                </a:solidFill>
              </a:rPr>
              <a:t>What are the signs and symptoms of a diabetic emergency?</a:t>
            </a:r>
            <a:r>
              <a:rPr lang="en-US" dirty="0" smtClean="0"/>
              <a:t/>
            </a:r>
            <a:br>
              <a:rPr lang="en-US" dirty="0" smtClean="0"/>
            </a:br>
            <a:endParaRPr lang="en-US" dirty="0"/>
          </a:p>
        </p:txBody>
      </p:sp>
      <p:sp>
        <p:nvSpPr>
          <p:cNvPr id="3" name="Content Placeholder 2"/>
          <p:cNvSpPr>
            <a:spLocks noGrp="1"/>
          </p:cNvSpPr>
          <p:nvPr>
            <p:ph idx="1"/>
          </p:nvPr>
        </p:nvSpPr>
        <p:spPr>
          <a:xfrm>
            <a:off x="838200" y="2194559"/>
            <a:ext cx="10515600" cy="3982403"/>
          </a:xfrm>
        </p:spPr>
        <p:txBody>
          <a:bodyPr/>
          <a:lstStyle/>
          <a:p>
            <a:r>
              <a:rPr lang="en-US" dirty="0" smtClean="0"/>
              <a:t>hunger</a:t>
            </a:r>
            <a:r>
              <a:rPr lang="en-US" dirty="0"/>
              <a:t>.</a:t>
            </a:r>
          </a:p>
          <a:p>
            <a:r>
              <a:rPr lang="en-US" dirty="0"/>
              <a:t>clammy skin.</a:t>
            </a:r>
          </a:p>
          <a:p>
            <a:r>
              <a:rPr lang="en-US" dirty="0"/>
              <a:t>profuse sweating.</a:t>
            </a:r>
          </a:p>
          <a:p>
            <a:r>
              <a:rPr lang="en-US" dirty="0"/>
              <a:t>drowsiness or confusion.</a:t>
            </a:r>
          </a:p>
          <a:p>
            <a:r>
              <a:rPr lang="en-US" dirty="0"/>
              <a:t>weakness or feeling faint.</a:t>
            </a:r>
          </a:p>
          <a:p>
            <a:r>
              <a:rPr lang="en-US" dirty="0"/>
              <a:t>sudden loss of responsiveness.</a:t>
            </a:r>
          </a:p>
          <a:p>
            <a:endParaRPr lang="en-US" dirty="0"/>
          </a:p>
        </p:txBody>
      </p:sp>
    </p:spTree>
    <p:extLst>
      <p:ext uri="{BB962C8B-B14F-4D97-AF65-F5344CB8AC3E}">
        <p14:creationId xmlns:p14="http://schemas.microsoft.com/office/powerpoint/2010/main" val="2653570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arn(inVertical)">
                                      <p:cBhvr>
                                        <p:cTn id="21" dur="500"/>
                                        <p:tgtEl>
                                          <p:spTgt spid="3">
                                            <p:txEl>
                                              <p:pRg st="3" end="3"/>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barn(inVertical)">
                                      <p:cBhvr>
                                        <p:cTn id="24" dur="500"/>
                                        <p:tgtEl>
                                          <p:spTgt spid="3">
                                            <p:txEl>
                                              <p:pRg st="4" end="4"/>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300" b="1" i="1" dirty="0" smtClean="0">
                <a:solidFill>
                  <a:srgbClr val="FF0000"/>
                </a:solidFill>
              </a:rPr>
              <a:t>What is the first aid of DKA?</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sz="3600" dirty="0" smtClean="0"/>
              <a:t>Drink </a:t>
            </a:r>
            <a:r>
              <a:rPr lang="en-US" sz="3600" dirty="0"/>
              <a:t>extra water or sugar-free drinks to prevent dehydration. Wait 30 minutes after you take extra insulin or missed medicines. Then check your blood sugar again. If symptoms of high blood sugar get worse or your blood sugar level keeps rising, call your doctor or nurse advice line</a:t>
            </a:r>
          </a:p>
          <a:p>
            <a:endParaRPr lang="en-US" dirty="0"/>
          </a:p>
        </p:txBody>
      </p:sp>
    </p:spTree>
    <p:extLst>
      <p:ext uri="{BB962C8B-B14F-4D97-AF65-F5344CB8AC3E}">
        <p14:creationId xmlns:p14="http://schemas.microsoft.com/office/powerpoint/2010/main" val="2814145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1184467" cy="1325563"/>
          </a:xfrm>
        </p:spPr>
        <p:txBody>
          <a:bodyPr>
            <a:normAutofit fontScale="90000"/>
          </a:bodyPr>
          <a:lstStyle/>
          <a:p>
            <a:r>
              <a:rPr lang="en-US" sz="5300" b="1" i="1" dirty="0" smtClean="0">
                <a:solidFill>
                  <a:srgbClr val="FF0000"/>
                </a:solidFill>
              </a:rPr>
              <a:t>What is the immediate intervention for DKA?</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sz="3600" dirty="0" smtClean="0"/>
              <a:t>After </a:t>
            </a:r>
            <a:r>
              <a:rPr lang="en-US" sz="3600" dirty="0"/>
              <a:t>initial stabilization of circulation, airway, and breathing as a priority, specific treatment of DKA requires correction of hyperglycemia with intravenous insulin, frequent monitoring, and replacement of electrolytes, mainly potassium, correction of hypovolemia with intravenous fluids, and correction of acidosis</a:t>
            </a:r>
          </a:p>
          <a:p>
            <a:endParaRPr lang="en-US" dirty="0"/>
          </a:p>
        </p:txBody>
      </p:sp>
    </p:spTree>
    <p:extLst>
      <p:ext uri="{BB962C8B-B14F-4D97-AF65-F5344CB8AC3E}">
        <p14:creationId xmlns:p14="http://schemas.microsoft.com/office/powerpoint/2010/main" val="3015461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What glucose level is an emergency?</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sz="3600" dirty="0" smtClean="0"/>
              <a:t>A </a:t>
            </a:r>
            <a:r>
              <a:rPr lang="en-US" sz="3600" dirty="0"/>
              <a:t>high blood sugar level of more than 240 with or without symptoms requires calling the doctor immediately. Healthcare providers will administer ER treatment to reduce the level and symptoms. After leaving the ER, follow the doctor's instructions to avoid another incident of DKA</a:t>
            </a:r>
          </a:p>
          <a:p>
            <a:endParaRPr lang="en-US" dirty="0"/>
          </a:p>
        </p:txBody>
      </p:sp>
    </p:spTree>
    <p:extLst>
      <p:ext uri="{BB962C8B-B14F-4D97-AF65-F5344CB8AC3E}">
        <p14:creationId xmlns:p14="http://schemas.microsoft.com/office/powerpoint/2010/main" val="2165097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300" b="1" i="1" dirty="0">
                <a:solidFill>
                  <a:srgbClr val="FF0000"/>
                </a:solidFill>
              </a:rPr>
              <a:t>DKA Signs and Symptoms</a:t>
            </a:r>
            <a:r>
              <a:rPr lang="en-US" b="1" i="1" dirty="0">
                <a:solidFill>
                  <a:srgbClr val="FF0000"/>
                </a:solidFill>
              </a:rPr>
              <a:t/>
            </a:r>
            <a:br>
              <a:rPr lang="en-US" b="1" i="1" dirty="0">
                <a:solidFill>
                  <a:srgbClr val="FF0000"/>
                </a:solidFill>
              </a:rPr>
            </a:br>
            <a:endParaRPr lang="en-US" dirty="0"/>
          </a:p>
        </p:txBody>
      </p:sp>
      <p:sp>
        <p:nvSpPr>
          <p:cNvPr id="3" name="Content Placeholder 2"/>
          <p:cNvSpPr>
            <a:spLocks noGrp="1"/>
          </p:cNvSpPr>
          <p:nvPr>
            <p:ph idx="1"/>
          </p:nvPr>
        </p:nvSpPr>
        <p:spPr/>
        <p:txBody>
          <a:bodyPr>
            <a:normAutofit/>
          </a:bodyPr>
          <a:lstStyle/>
          <a:p>
            <a:r>
              <a:rPr lang="en-US" dirty="0" smtClean="0"/>
              <a:t>Fast</a:t>
            </a:r>
            <a:r>
              <a:rPr lang="en-US" dirty="0"/>
              <a:t>, deep breathing.</a:t>
            </a:r>
          </a:p>
          <a:p>
            <a:r>
              <a:rPr lang="en-US" dirty="0"/>
              <a:t>Dry skin and mouth.</a:t>
            </a:r>
          </a:p>
          <a:p>
            <a:r>
              <a:rPr lang="en-US" dirty="0"/>
              <a:t>Flushed face.</a:t>
            </a:r>
          </a:p>
          <a:p>
            <a:r>
              <a:rPr lang="en-US" dirty="0"/>
              <a:t>Fruity-smelling breath.</a:t>
            </a:r>
          </a:p>
          <a:p>
            <a:r>
              <a:rPr lang="en-US" dirty="0"/>
              <a:t>Headache.</a:t>
            </a:r>
          </a:p>
          <a:p>
            <a:r>
              <a:rPr lang="en-US" dirty="0"/>
              <a:t>Muscle stiffness or aches.</a:t>
            </a:r>
          </a:p>
          <a:p>
            <a:r>
              <a:rPr lang="en-US" dirty="0"/>
              <a:t>Being very tired.</a:t>
            </a:r>
          </a:p>
          <a:p>
            <a:r>
              <a:rPr lang="en-US" dirty="0"/>
              <a:t>Nausea and vomiting</a:t>
            </a:r>
          </a:p>
          <a:p>
            <a:endParaRPr lang="en-US" dirty="0"/>
          </a:p>
        </p:txBody>
      </p:sp>
    </p:spTree>
    <p:extLst>
      <p:ext uri="{BB962C8B-B14F-4D97-AF65-F5344CB8AC3E}">
        <p14:creationId xmlns:p14="http://schemas.microsoft.com/office/powerpoint/2010/main" val="1736722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down)">
                                      <p:cBhvr>
                                        <p:cTn id="15" dur="500"/>
                                        <p:tgtEl>
                                          <p:spTgt spid="3">
                                            <p:txEl>
                                              <p:pRg st="1" end="1"/>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down)">
                                      <p:cBhvr>
                                        <p:cTn id="18" dur="500"/>
                                        <p:tgtEl>
                                          <p:spTgt spid="3">
                                            <p:txEl>
                                              <p:pRg st="2" end="2"/>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ipe(down)">
                                      <p:cBhvr>
                                        <p:cTn id="21" dur="500"/>
                                        <p:tgtEl>
                                          <p:spTgt spid="3">
                                            <p:txEl>
                                              <p:pRg st="3" end="3"/>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down)">
                                      <p:cBhvr>
                                        <p:cTn id="24" dur="500"/>
                                        <p:tgtEl>
                                          <p:spTgt spid="3">
                                            <p:txEl>
                                              <p:pRg st="4" end="4"/>
                                            </p:txEl>
                                          </p:spTgt>
                                        </p:tgtEl>
                                      </p:cBhvr>
                                    </p:animEffect>
                                  </p:childTnLst>
                                </p:cTn>
                              </p:par>
                              <p:par>
                                <p:cTn id="25" presetID="2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wipe(down)">
                                      <p:cBhvr>
                                        <p:cTn id="30" dur="500"/>
                                        <p:tgtEl>
                                          <p:spTgt spid="3">
                                            <p:txEl>
                                              <p:pRg st="6" end="6"/>
                                            </p:txEl>
                                          </p:spTgt>
                                        </p:tgtEl>
                                      </p:cBhvr>
                                    </p:animEffect>
                                  </p:childTnLst>
                                </p:cTn>
                              </p:par>
                              <p:par>
                                <p:cTn id="31" presetID="22" presetClass="entr" presetSubtype="4"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wipe(down)">
                                      <p:cBhvr>
                                        <p:cTn id="3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altLang="en-US" dirty="0">
                <a:solidFill>
                  <a:srgbClr val="FF0000"/>
                </a:solidFill>
                <a:latin typeface="Google Sans"/>
                <a:cs typeface="Arial" panose="020B0604020202020204" pitchFamily="34" charset="0"/>
              </a:rPr>
              <a:t>What are the 4 Ps of DKA?</a:t>
            </a:r>
            <a:r>
              <a:rPr lang="en-US" altLang="en-US" sz="2800" dirty="0">
                <a:solidFill>
                  <a:srgbClr val="FF0000"/>
                </a:solidFill>
                <a:cs typeface="Arial" panose="020B0604020202020204" pitchFamily="34" charset="0"/>
              </a:rPr>
              <a:t/>
            </a:r>
            <a:br>
              <a:rPr lang="en-US" altLang="en-US" sz="2800" dirty="0">
                <a:solidFill>
                  <a:srgbClr val="FF0000"/>
                </a:solidFill>
                <a:cs typeface="Arial" panose="020B0604020202020204" pitchFamily="34" charset="0"/>
              </a:rPr>
            </a:br>
            <a:endParaRPr lang="en-US" dirty="0"/>
          </a:p>
        </p:txBody>
      </p:sp>
      <p:sp>
        <p:nvSpPr>
          <p:cNvPr id="3" name="Content Placeholder 2"/>
          <p:cNvSpPr>
            <a:spLocks noGrp="1"/>
          </p:cNvSpPr>
          <p:nvPr>
            <p:ph idx="1"/>
          </p:nvPr>
        </p:nvSpPr>
        <p:spPr/>
        <p:txBody>
          <a:bodyPr/>
          <a:lstStyle/>
          <a:p>
            <a:endParaRPr lang="en-US" dirty="0"/>
          </a:p>
        </p:txBody>
      </p:sp>
      <p:sp>
        <p:nvSpPr>
          <p:cNvPr id="4" name="Rectangle 1"/>
          <p:cNvSpPr>
            <a:spLocks noChangeArrowheads="1"/>
          </p:cNvSpPr>
          <p:nvPr/>
        </p:nvSpPr>
        <p:spPr bwMode="auto">
          <a:xfrm>
            <a:off x="237744" y="1446550"/>
            <a:ext cx="11116056" cy="503337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92046" rIns="0" bIns="9204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100" b="0" i="0" u="none" strike="noStrike" cap="none" normalizeH="0" baseline="0" dirty="0" smtClean="0">
                <a:ln>
                  <a:noFill/>
                </a:ln>
                <a:solidFill>
                  <a:srgbClr val="202124"/>
                </a:solidFill>
                <a:effectLst/>
                <a:latin typeface="Arial" panose="020B0604020202020204" pitchFamily="34" charset="0"/>
                <a:cs typeface="Arial" panose="020B0604020202020204" pitchFamily="34" charset="0"/>
              </a:rPr>
              <a:t> </a:t>
            </a:r>
            <a:r>
              <a:rPr kumimoji="0" lang="en-US" altLang="en-US" sz="1800" b="0" i="0" u="none" strike="noStrike" cap="none" normalizeH="0" baseline="0" dirty="0" smtClean="0">
                <a:ln>
                  <a:noFill/>
                </a:ln>
                <a:solidFill>
                  <a:srgbClr val="202124"/>
                </a:solidFill>
                <a:effectLst/>
                <a:latin typeface="Arial" panose="020B0604020202020204" pitchFamily="34" charset="0"/>
                <a:cs typeface="Arial" panose="020B0604020202020204" pitchFamily="34" charset="0"/>
              </a:rPr>
              <a:t>                                                </a:t>
            </a:r>
            <a:endParaRPr kumimoji="0" lang="en-US" altLang="en-US" sz="5400" b="0" i="0" u="none" strike="noStrike" cap="none" normalizeH="0" baseline="0" dirty="0" smtClean="0">
              <a:ln>
                <a:noFill/>
              </a:ln>
              <a:solidFill>
                <a:srgbClr val="202124"/>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smtClean="0">
                <a:ln>
                  <a:noFill/>
                </a:ln>
                <a:solidFill>
                  <a:srgbClr val="4D5156"/>
                </a:solidFill>
                <a:effectLst/>
                <a:latin typeface="Google Sans"/>
                <a:cs typeface="Arial" panose="020B0604020202020204" pitchFamily="34" charset="0"/>
              </a:rPr>
              <a:t>People with diabetes often experience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smtClean="0">
                <a:ln>
                  <a:noFill/>
                </a:ln>
                <a:solidFill>
                  <a:srgbClr val="4D5156"/>
                </a:solidFill>
                <a:effectLst/>
                <a:latin typeface="Google Sans"/>
                <a:cs typeface="Arial" panose="020B0604020202020204" pitchFamily="34" charset="0"/>
              </a:rPr>
              <a:t> one or more of the 4 Ps associated with the condition: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smtClean="0">
                <a:ln>
                  <a:noFill/>
                </a:ln>
                <a:solidFill>
                  <a:srgbClr val="4D5156"/>
                </a:solidFill>
                <a:effectLst/>
                <a:latin typeface="Google Sans"/>
                <a:cs typeface="Arial" panose="020B0604020202020204" pitchFamily="34" charset="0"/>
              </a:rPr>
              <a:t> </a:t>
            </a:r>
            <a:r>
              <a:rPr kumimoji="0" lang="en-US" altLang="en-US" sz="3200" b="0" i="0" u="none" strike="noStrike" cap="none" normalizeH="0" baseline="0" dirty="0" smtClean="0">
                <a:ln>
                  <a:noFill/>
                </a:ln>
                <a:solidFill>
                  <a:schemeClr val="accent2">
                    <a:lumMod val="75000"/>
                  </a:schemeClr>
                </a:solidFill>
                <a:effectLst/>
                <a:latin typeface="Google Sans"/>
                <a:cs typeface="Arial" panose="020B0604020202020204" pitchFamily="34" charset="0"/>
              </a:rPr>
              <a:t>polyuria, polydipsia, polyphagia and polyneuropathy</a:t>
            </a:r>
            <a:r>
              <a:rPr kumimoji="0" lang="en-US" altLang="en-US" sz="3200" b="0" i="0" u="none" strike="noStrike" cap="none" normalizeH="0" baseline="0" dirty="0" smtClean="0">
                <a:ln>
                  <a:noFill/>
                </a:ln>
                <a:solidFill>
                  <a:srgbClr val="4D5156"/>
                </a:solidFill>
                <a:effectLst/>
                <a:latin typeface="Google Sans"/>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smtClean="0">
                <a:ln>
                  <a:noFill/>
                </a:ln>
                <a:solidFill>
                  <a:srgbClr val="4D5156"/>
                </a:solidFill>
                <a:effectLst/>
                <a:latin typeface="Google Sans"/>
                <a:cs typeface="Arial" panose="020B0604020202020204" pitchFamily="34" charset="0"/>
              </a:rPr>
              <a:t> usually resulting from high blood glucose levels.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smtClean="0">
                <a:ln>
                  <a:noFill/>
                </a:ln>
                <a:solidFill>
                  <a:srgbClr val="4D5156"/>
                </a:solidFill>
                <a:effectLst/>
                <a:latin typeface="Google Sans"/>
                <a:cs typeface="Arial" panose="020B0604020202020204" pitchFamily="34" charset="0"/>
              </a:rPr>
              <a:t> Proper management is crucial to avoid potential complications arising from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smtClean="0">
                <a:ln>
                  <a:noFill/>
                </a:ln>
                <a:solidFill>
                  <a:srgbClr val="4D5156"/>
                </a:solidFill>
                <a:effectLst/>
                <a:latin typeface="Google Sans"/>
                <a:cs typeface="Arial" panose="020B0604020202020204" pitchFamily="34" charset="0"/>
              </a:rPr>
              <a:t>these symptoms</a:t>
            </a:r>
            <a:endParaRPr kumimoji="0" lang="en-US" altLang="en-US" sz="1400" b="0" i="0" u="none" strike="noStrike" cap="none" normalizeH="0" baseline="0" dirty="0" smtClean="0">
              <a:ln>
                <a:noFill/>
              </a:ln>
              <a:solidFill>
                <a:srgbClr val="202124"/>
              </a:solidFill>
              <a:effectLst/>
              <a:latin typeface="Arial" panose="020B0604020202020204" pitchFamily="34" charset="0"/>
              <a:cs typeface="Arial" panose="020B0604020202020204" pitchFamily="34" charset="0"/>
            </a:endParaRPr>
          </a:p>
        </p:txBody>
      </p:sp>
      <p:pic>
        <p:nvPicPr>
          <p:cNvPr id="8194" name="Picture 2" descr="Symptoms and Management of the 4 Ps of Diabetes: Polyuria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1841" y="1256767"/>
            <a:ext cx="3152775" cy="144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9089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barn(inVertical)">
                                      <p:cBhvr>
                                        <p:cTn id="15" dur="500"/>
                                        <p:tgtEl>
                                          <p:spTgt spid="4">
                                            <p:txEl>
                                              <p:pRg st="2" end="2"/>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barn(inVertical)">
                                      <p:cBhvr>
                                        <p:cTn id="18" dur="500"/>
                                        <p:tgtEl>
                                          <p:spTgt spid="4">
                                            <p:txEl>
                                              <p:pRg st="3" end="3"/>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barn(inVertical)">
                                      <p:cBhvr>
                                        <p:cTn id="21" dur="500"/>
                                        <p:tgtEl>
                                          <p:spTgt spid="4">
                                            <p:txEl>
                                              <p:pRg st="4" end="4"/>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Effect transition="in" filter="barn(inVertical)">
                                      <p:cBhvr>
                                        <p:cTn id="24" dur="500"/>
                                        <p:tgtEl>
                                          <p:spTgt spid="4">
                                            <p:txEl>
                                              <p:pRg st="5" end="5"/>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barn(inVertical)">
                                      <p:cBhvr>
                                        <p:cTn id="2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07911"/>
            <a:ext cx="10515600" cy="1207911"/>
          </a:xfrm>
        </p:spPr>
        <p:txBody>
          <a:bodyPr>
            <a:normAutofit fontScale="90000"/>
          </a:bodyPr>
          <a:lstStyle/>
          <a:p>
            <a:r>
              <a:rPr lang="en-US" b="1" i="1" dirty="0">
                <a:solidFill>
                  <a:srgbClr val="FF0000"/>
                </a:solidFill>
              </a:rPr>
              <a:t>What is the glucose level for DKA?</a:t>
            </a:r>
            <a:br>
              <a:rPr lang="en-US" b="1" i="1" dirty="0">
                <a:solidFill>
                  <a:srgbClr val="FF0000"/>
                </a:solidFill>
              </a:rPr>
            </a:br>
            <a:endParaRPr lang="en-US" dirty="0"/>
          </a:p>
        </p:txBody>
      </p:sp>
      <p:sp>
        <p:nvSpPr>
          <p:cNvPr id="3" name="Content Placeholder 2"/>
          <p:cNvSpPr>
            <a:spLocks noGrp="1"/>
          </p:cNvSpPr>
          <p:nvPr>
            <p:ph idx="1"/>
          </p:nvPr>
        </p:nvSpPr>
        <p:spPr>
          <a:xfrm>
            <a:off x="838200" y="2777067"/>
            <a:ext cx="10515600" cy="3399896"/>
          </a:xfrm>
        </p:spPr>
        <p:txBody>
          <a:bodyPr/>
          <a:lstStyle/>
          <a:p>
            <a:r>
              <a:rPr lang="en-US" sz="3600" dirty="0" smtClean="0"/>
              <a:t>Commonly </a:t>
            </a:r>
            <a:r>
              <a:rPr lang="en-US" sz="3600" dirty="0"/>
              <a:t>accepted criteria for diabetic ketoacidosis are blood glucose greater than </a:t>
            </a:r>
            <a:r>
              <a:rPr lang="en-US" sz="3600" dirty="0">
                <a:solidFill>
                  <a:schemeClr val="accent2">
                    <a:lumMod val="75000"/>
                  </a:schemeClr>
                </a:solidFill>
              </a:rPr>
              <a:t>250</a:t>
            </a:r>
            <a:r>
              <a:rPr lang="en-US" sz="3600" dirty="0"/>
              <a:t> mg/dl, arterial pH less than</a:t>
            </a:r>
            <a:r>
              <a:rPr lang="en-US" sz="3600" dirty="0">
                <a:solidFill>
                  <a:schemeClr val="accent2">
                    <a:lumMod val="75000"/>
                  </a:schemeClr>
                </a:solidFill>
              </a:rPr>
              <a:t> 7.3</a:t>
            </a:r>
            <a:r>
              <a:rPr lang="en-US" sz="3600" dirty="0"/>
              <a:t>, serum bicarbonate less than </a:t>
            </a:r>
            <a:r>
              <a:rPr lang="en-US" sz="3600" dirty="0">
                <a:solidFill>
                  <a:schemeClr val="accent2">
                    <a:lumMod val="75000"/>
                  </a:schemeClr>
                </a:solidFill>
              </a:rPr>
              <a:t>15</a:t>
            </a:r>
            <a:r>
              <a:rPr lang="en-US" sz="3600" dirty="0"/>
              <a:t> </a:t>
            </a:r>
            <a:r>
              <a:rPr lang="en-US" sz="3600" dirty="0" err="1"/>
              <a:t>mEq</a:t>
            </a:r>
            <a:r>
              <a:rPr lang="en-US" sz="3600" dirty="0"/>
              <a:t>/l, and the presence of </a:t>
            </a:r>
            <a:r>
              <a:rPr lang="en-US" sz="3600" dirty="0" err="1"/>
              <a:t>ketonemia</a:t>
            </a:r>
            <a:r>
              <a:rPr lang="en-US" sz="3600" dirty="0"/>
              <a:t> or </a:t>
            </a:r>
            <a:r>
              <a:rPr lang="en-US" sz="3600" dirty="0" err="1"/>
              <a:t>ketonuria</a:t>
            </a:r>
            <a:r>
              <a:rPr lang="en-US" sz="3600" dirty="0"/>
              <a:t>. The normal anion gap is 12 </a:t>
            </a:r>
            <a:r>
              <a:rPr lang="en-US" sz="3600" dirty="0" err="1"/>
              <a:t>mEq</a:t>
            </a:r>
            <a:r>
              <a:rPr lang="en-US" sz="3600" dirty="0"/>
              <a:t>/l</a:t>
            </a:r>
          </a:p>
          <a:p>
            <a:endParaRPr lang="en-US" dirty="0"/>
          </a:p>
        </p:txBody>
      </p:sp>
    </p:spTree>
    <p:extLst>
      <p:ext uri="{BB962C8B-B14F-4D97-AF65-F5344CB8AC3E}">
        <p14:creationId xmlns:p14="http://schemas.microsoft.com/office/powerpoint/2010/main" val="1910075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Diabetic ketoacidosis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9657190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300" b="1" i="1" dirty="0">
                <a:solidFill>
                  <a:srgbClr val="FF0000"/>
                </a:solidFill>
              </a:rPr>
              <a:t>What happens during DKA?</a:t>
            </a:r>
            <a:r>
              <a:rPr lang="en-US" dirty="0">
                <a:solidFill>
                  <a:srgbClr val="FF0000"/>
                </a:solidFill>
              </a:rPr>
              <a:t/>
            </a:r>
            <a:br>
              <a:rPr lang="en-US" dirty="0">
                <a:solidFill>
                  <a:srgbClr val="FF0000"/>
                </a:solidFill>
              </a:rPr>
            </a:br>
            <a:endParaRPr lang="en-US" dirty="0"/>
          </a:p>
        </p:txBody>
      </p:sp>
      <p:sp>
        <p:nvSpPr>
          <p:cNvPr id="3" name="Content Placeholder 2"/>
          <p:cNvSpPr>
            <a:spLocks noGrp="1"/>
          </p:cNvSpPr>
          <p:nvPr>
            <p:ph idx="1"/>
          </p:nvPr>
        </p:nvSpPr>
        <p:spPr/>
        <p:txBody>
          <a:bodyPr>
            <a:normAutofit/>
          </a:bodyPr>
          <a:lstStyle/>
          <a:p>
            <a:r>
              <a:rPr lang="en-US" sz="3600" dirty="0" smtClean="0"/>
              <a:t>DKA </a:t>
            </a:r>
            <a:r>
              <a:rPr lang="en-US" sz="3600" dirty="0"/>
              <a:t>is caused by an overload of ketones present in your blood. When your cells don't get the glucose they need for energy, your body begins to burn fat for energy, which produces ketones. Ketones are chemicals that the body creates when it breaks down fat to use for energy</a:t>
            </a:r>
          </a:p>
        </p:txBody>
      </p:sp>
    </p:spTree>
    <p:extLst>
      <p:ext uri="{BB962C8B-B14F-4D97-AF65-F5344CB8AC3E}">
        <p14:creationId xmlns:p14="http://schemas.microsoft.com/office/powerpoint/2010/main" val="169538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300" b="1" i="1" dirty="0">
                <a:solidFill>
                  <a:srgbClr val="FF0000"/>
                </a:solidFill>
              </a:rPr>
              <a:t>Why does DKA cause vomiting</a:t>
            </a:r>
            <a:r>
              <a:rPr lang="en-US" sz="5300" dirty="0"/>
              <a:t>?</a:t>
            </a:r>
            <a:r>
              <a:rPr lang="en-US" dirty="0"/>
              <a:t/>
            </a:r>
            <a:br>
              <a:rPr lang="en-US" dirty="0"/>
            </a:br>
            <a:endParaRPr lang="en-US" dirty="0"/>
          </a:p>
        </p:txBody>
      </p:sp>
      <p:sp>
        <p:nvSpPr>
          <p:cNvPr id="3" name="Content Placeholder 2"/>
          <p:cNvSpPr>
            <a:spLocks noGrp="1"/>
          </p:cNvSpPr>
          <p:nvPr>
            <p:ph idx="1"/>
          </p:nvPr>
        </p:nvSpPr>
        <p:spPr/>
        <p:txBody>
          <a:bodyPr/>
          <a:lstStyle/>
          <a:p>
            <a:endParaRPr lang="en-US" dirty="0"/>
          </a:p>
          <a:p>
            <a:r>
              <a:rPr lang="en-US" sz="3200" dirty="0"/>
              <a:t>As ketones accumulate in the blood, more ketones will be passed in the urine, taking sodium and potassium salts out with them. Over time, levels of sodium and potassium salts in the body become depleted, which can cause nausea and vomiting. The result is a vicious cycle. Dehydration is another complication of DKA</a:t>
            </a:r>
          </a:p>
          <a:p>
            <a:endParaRPr lang="en-US" dirty="0"/>
          </a:p>
        </p:txBody>
      </p:sp>
    </p:spTree>
    <p:extLst>
      <p:ext uri="{BB962C8B-B14F-4D97-AF65-F5344CB8AC3E}">
        <p14:creationId xmlns:p14="http://schemas.microsoft.com/office/powerpoint/2010/main" val="157524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48267"/>
            <a:ext cx="10515600" cy="1230489"/>
          </a:xfrm>
        </p:spPr>
        <p:txBody>
          <a:bodyPr>
            <a:normAutofit fontScale="90000"/>
          </a:bodyPr>
          <a:lstStyle/>
          <a:p>
            <a:r>
              <a:rPr lang="en-US" b="1" i="1" dirty="0">
                <a:solidFill>
                  <a:srgbClr val="FF0000"/>
                </a:solidFill>
              </a:rPr>
              <a:t>DKA may occur with insulin deficiency, under the following circumstances</a:t>
            </a:r>
            <a:r>
              <a:rPr lang="en-US" b="1" dirty="0">
                <a:solidFill>
                  <a:srgbClr val="FF0000"/>
                </a:solidFill>
              </a:rPr>
              <a:t>:</a:t>
            </a:r>
            <a:r>
              <a:rPr lang="en-US" dirty="0"/>
              <a:t/>
            </a:r>
            <a:br>
              <a:rPr lang="en-US" dirty="0"/>
            </a:br>
            <a:endParaRPr lang="en-US" dirty="0"/>
          </a:p>
        </p:txBody>
      </p:sp>
      <p:sp>
        <p:nvSpPr>
          <p:cNvPr id="3" name="Content Placeholder 2"/>
          <p:cNvSpPr>
            <a:spLocks noGrp="1"/>
          </p:cNvSpPr>
          <p:nvPr>
            <p:ph idx="1"/>
          </p:nvPr>
        </p:nvSpPr>
        <p:spPr>
          <a:xfrm>
            <a:off x="838200" y="2483555"/>
            <a:ext cx="10515600" cy="4188177"/>
          </a:xfrm>
        </p:spPr>
        <p:txBody>
          <a:bodyPr>
            <a:normAutofit fontScale="92500"/>
          </a:bodyPr>
          <a:lstStyle/>
          <a:p>
            <a:r>
              <a:rPr lang="en-US" dirty="0" smtClean="0"/>
              <a:t>during </a:t>
            </a:r>
            <a:r>
              <a:rPr lang="en-US" dirty="0"/>
              <a:t>an infection or illness (e.g., urinary tract infection or pneumonia)</a:t>
            </a:r>
          </a:p>
          <a:p>
            <a:r>
              <a:rPr lang="en-US" dirty="0"/>
              <a:t>after stressful events or trauma (including heart attack, stroke, or surgery)</a:t>
            </a:r>
          </a:p>
          <a:p>
            <a:r>
              <a:rPr lang="en-US" dirty="0"/>
              <a:t>inadequate insulin treatment (e.g., when someone is not yet diagnosed, or someone who is diagnosed but misses a dose of insulin or does not give themselves enough insulin, or someone is using a faulty insulin pump)</a:t>
            </a:r>
          </a:p>
          <a:p>
            <a:r>
              <a:rPr lang="en-US" dirty="0"/>
              <a:t>Some medications have been associated with increasing your risk of DKA, including steroids, thiazide diuretics (e.g., hydrochlorothiazide), </a:t>
            </a:r>
            <a:r>
              <a:rPr lang="en-US" dirty="0" err="1"/>
              <a:t>sympathomimetics</a:t>
            </a:r>
            <a:r>
              <a:rPr lang="en-US" dirty="0"/>
              <a:t> (e.g., amphetamine, pseudoephedrine), and a class of medications used in diabetes called SGLT2-inhibitors (e.g., </a:t>
            </a:r>
            <a:r>
              <a:rPr lang="en-US" dirty="0" err="1"/>
              <a:t>canagliflozin</a:t>
            </a:r>
            <a:r>
              <a:rPr lang="en-US" dirty="0"/>
              <a:t>, </a:t>
            </a:r>
            <a:r>
              <a:rPr lang="en-US" dirty="0" err="1"/>
              <a:t>dapagliflozin</a:t>
            </a:r>
            <a:r>
              <a:rPr lang="en-US" dirty="0"/>
              <a:t>, </a:t>
            </a:r>
            <a:r>
              <a:rPr lang="en-US" dirty="0" err="1"/>
              <a:t>empagliflozin</a:t>
            </a:r>
            <a:r>
              <a:rPr lang="en-US" dirty="0"/>
              <a:t>)</a:t>
            </a:r>
          </a:p>
          <a:p>
            <a:endParaRPr lang="en-US" dirty="0"/>
          </a:p>
        </p:txBody>
      </p:sp>
    </p:spTree>
    <p:extLst>
      <p:ext uri="{BB962C8B-B14F-4D97-AF65-F5344CB8AC3E}">
        <p14:creationId xmlns:p14="http://schemas.microsoft.com/office/powerpoint/2010/main" val="1806561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arn(inVertical)">
                                      <p:cBhvr>
                                        <p:cTn id="21"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Dehydration is another complication of DKA</a:t>
            </a:r>
            <a:endParaRPr lang="en-US" b="1" i="1" dirty="0">
              <a:solidFill>
                <a:srgbClr val="FF0000"/>
              </a:solidFill>
            </a:endParaRPr>
          </a:p>
        </p:txBody>
      </p:sp>
      <p:sp>
        <p:nvSpPr>
          <p:cNvPr id="3" name="Content Placeholder 2"/>
          <p:cNvSpPr>
            <a:spLocks noGrp="1"/>
          </p:cNvSpPr>
          <p:nvPr>
            <p:ph idx="1"/>
          </p:nvPr>
        </p:nvSpPr>
        <p:spPr/>
        <p:txBody>
          <a:bodyPr>
            <a:normAutofit/>
          </a:bodyPr>
          <a:lstStyle/>
          <a:p>
            <a:r>
              <a:rPr lang="en-US" sz="3600" i="1" dirty="0" smtClean="0"/>
              <a:t>.</a:t>
            </a:r>
            <a:r>
              <a:rPr lang="en-US" sz="3600" i="1" dirty="0"/>
              <a:t> High levels of ketones are associated with high sugar levels in the blood and urine. More water is drawn into the urine, resulting in frequent urination. Combined with vomiting – from an upset stomach, or possibly due to a bout of flu or illness – the body quickly loses too much water and electrolytes</a:t>
            </a:r>
          </a:p>
        </p:txBody>
      </p:sp>
    </p:spTree>
    <p:extLst>
      <p:ext uri="{BB962C8B-B14F-4D97-AF65-F5344CB8AC3E}">
        <p14:creationId xmlns:p14="http://schemas.microsoft.com/office/powerpoint/2010/main" val="4163890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1156872"/>
            <a:ext cx="10515600" cy="2350257"/>
          </a:xfrm>
        </p:spPr>
        <p:txBody>
          <a:bodyPr/>
          <a:lstStyle/>
          <a:p>
            <a:pPr lvl="0"/>
            <a:r>
              <a:rPr lang="en-US" altLang="en-US" i="1" dirty="0">
                <a:solidFill>
                  <a:srgbClr val="FF0000"/>
                </a:solidFill>
                <a:latin typeface="Google Sans"/>
                <a:cs typeface="Arial" panose="020B0604020202020204" pitchFamily="34" charset="0"/>
              </a:rPr>
              <a:t>How can I treat DKA?</a:t>
            </a:r>
            <a:r>
              <a:rPr lang="en-US" altLang="en-US" b="1" dirty="0">
                <a:solidFill>
                  <a:srgbClr val="FF0000"/>
                </a:solidFill>
                <a:cs typeface="Arial" panose="020B0604020202020204" pitchFamily="34" charset="0"/>
              </a:rPr>
              <a:t/>
            </a:r>
            <a:br>
              <a:rPr lang="en-US" altLang="en-US" b="1" dirty="0">
                <a:solidFill>
                  <a:srgbClr val="FF0000"/>
                </a:solidFill>
                <a:cs typeface="Arial" panose="020B0604020202020204" pitchFamily="34" charset="0"/>
              </a:rPr>
            </a:br>
            <a:endParaRPr lang="en-US" dirty="0"/>
          </a:p>
        </p:txBody>
      </p:sp>
      <p:sp>
        <p:nvSpPr>
          <p:cNvPr id="6" name="Content Placeholder 2"/>
          <p:cNvSpPr>
            <a:spLocks noGrp="1"/>
          </p:cNvSpPr>
          <p:nvPr>
            <p:ph idx="1"/>
          </p:nvPr>
        </p:nvSpPr>
        <p:spPr>
          <a:xfrm flipV="1">
            <a:off x="12893040" y="6399026"/>
            <a:ext cx="386015" cy="769869"/>
          </a:xfrm>
        </p:spPr>
        <p:txBody>
          <a:bodyPr>
            <a:normAutofit/>
          </a:bodyPr>
          <a:lstStyle/>
          <a:p>
            <a:endParaRPr lang="en-US" dirty="0"/>
          </a:p>
        </p:txBody>
      </p:sp>
      <p:sp>
        <p:nvSpPr>
          <p:cNvPr id="7" name="Rectangle 1"/>
          <p:cNvSpPr>
            <a:spLocks noChangeArrowheads="1"/>
          </p:cNvSpPr>
          <p:nvPr/>
        </p:nvSpPr>
        <p:spPr bwMode="auto">
          <a:xfrm>
            <a:off x="347472" y="2207078"/>
            <a:ext cx="10186416" cy="403309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92046" rIns="0" bIns="9204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800" b="0" i="0" u="none" strike="noStrike" cap="none" normalizeH="0" baseline="0" dirty="0" smtClean="0">
                <a:ln>
                  <a:noFill/>
                </a:ln>
                <a:solidFill>
                  <a:srgbClr val="202124"/>
                </a:solidFill>
                <a:effectLst/>
                <a:latin typeface="Arial" panose="020B0604020202020204" pitchFamily="34" charset="0"/>
                <a:cs typeface="Arial" panose="020B0604020202020204" pitchFamily="34" charset="0"/>
              </a:rPr>
              <a:t> </a:t>
            </a:r>
            <a:r>
              <a:rPr kumimoji="0" lang="en-US" altLang="en-US" sz="2400" b="0" i="0" u="none" strike="noStrike" cap="none" normalizeH="0" baseline="0" dirty="0" smtClean="0">
                <a:ln>
                  <a:noFill/>
                </a:ln>
                <a:solidFill>
                  <a:srgbClr val="202124"/>
                </a:solidFill>
                <a:effectLst/>
                <a:latin typeface="Arial" panose="020B0604020202020204" pitchFamily="34" charset="0"/>
                <a:cs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smtClean="0">
                <a:ln>
                  <a:noFill/>
                </a:ln>
                <a:solidFill>
                  <a:srgbClr val="4D5156"/>
                </a:solidFill>
                <a:effectLst/>
                <a:latin typeface="Google Sans"/>
                <a:cs typeface="Arial" panose="020B0604020202020204" pitchFamily="34" charset="0"/>
              </a:rPr>
              <a:t>The major treatment of this condition is </a:t>
            </a:r>
            <a:r>
              <a:rPr kumimoji="0" lang="en-US" altLang="en-US" sz="2800" b="0" i="0" u="none" strike="noStrike" cap="none" normalizeH="0" baseline="0" dirty="0" smtClean="0">
                <a:ln>
                  <a:noFill/>
                </a:ln>
                <a:solidFill>
                  <a:srgbClr val="040C28"/>
                </a:solidFill>
                <a:effectLst/>
                <a:latin typeface="Google Sans"/>
                <a:cs typeface="Arial" panose="020B0604020202020204" pitchFamily="34" charset="0"/>
              </a:rPr>
              <a:t>initial rehydration (using isotonic saline) with subsequent potassium replacement and low-dose insulin therapy</a:t>
            </a:r>
            <a:r>
              <a:rPr kumimoji="0" lang="en-US" altLang="en-US" sz="2800" b="0" i="0" u="none" strike="noStrike" cap="none" normalizeH="0" baseline="0" dirty="0" smtClean="0">
                <a:ln>
                  <a:noFill/>
                </a:ln>
                <a:solidFill>
                  <a:srgbClr val="4D5156"/>
                </a:solidFill>
                <a:effectLst/>
                <a:latin typeface="Google Sans"/>
                <a:cs typeface="Arial" panose="020B0604020202020204" pitchFamily="34" charset="0"/>
              </a:rPr>
              <a:t>. The use of bicarbonate is not recommended in most patients</a:t>
            </a:r>
            <a:endParaRPr kumimoji="0" lang="en-US" altLang="en-US" sz="4000" b="0" i="0" u="none" strike="noStrike" cap="none" normalizeH="0" baseline="0" dirty="0" smtClean="0">
              <a:ln>
                <a:noFill/>
              </a:ln>
              <a:solidFill>
                <a:srgbClr val="202124"/>
              </a:solidFill>
              <a:effectLst/>
              <a:latin typeface="Arial" panose="020B0604020202020204" pitchFamily="34" charset="0"/>
              <a:cs typeface="Arial" panose="020B0604020202020204" pitchFamily="34" charset="0"/>
            </a:endParaRPr>
          </a:p>
        </p:txBody>
      </p:sp>
      <p:pic>
        <p:nvPicPr>
          <p:cNvPr id="8" name="Picture 2" descr="Management of Diabetic Ketoacidosis | AAF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V="1">
            <a:off x="-2923577" y="552041"/>
            <a:ext cx="853985" cy="1138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8512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What IV solution is best for DKA?</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sz="4000" i="1" dirty="0" smtClean="0"/>
              <a:t>Normal </a:t>
            </a:r>
            <a:r>
              <a:rPr lang="en-US" sz="4000" i="1" dirty="0"/>
              <a:t>saline (0.9%) has been the traditional fluid of choice, for both, volume resuscitation and deficit replacement in DKA. However, the risk of AKI with its liberal chloride content remains a contentious issue</a:t>
            </a:r>
          </a:p>
          <a:p>
            <a:endParaRPr lang="en-US" dirty="0"/>
          </a:p>
        </p:txBody>
      </p:sp>
    </p:spTree>
    <p:extLst>
      <p:ext uri="{BB962C8B-B14F-4D97-AF65-F5344CB8AC3E}">
        <p14:creationId xmlns:p14="http://schemas.microsoft.com/office/powerpoint/2010/main" val="3453329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b="1" i="1" dirty="0" smtClean="0">
                <a:solidFill>
                  <a:srgbClr val="FF0000"/>
                </a:solidFill>
              </a:rPr>
              <a:t>What is the most common complication of DKA?</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sz="3600" i="1" dirty="0" smtClean="0">
                <a:solidFill>
                  <a:schemeClr val="accent2">
                    <a:lumMod val="75000"/>
                  </a:schemeClr>
                </a:solidFill>
              </a:rPr>
              <a:t>Hypoglycemia</a:t>
            </a:r>
            <a:r>
              <a:rPr lang="en-US" sz="3600" i="1" dirty="0"/>
              <a:t> is the most common complication of diabetic ketoacidosis while being treated, occurring in an estimated 5–25% of patients with DKA. [37] Acute adverse outcomes of hypoglycemia include seizures, arrhythmias, and cardiovascular events. Hourly blood sugar monitoring is needed in the acute phase of </a:t>
            </a:r>
            <a:r>
              <a:rPr lang="en-US" sz="3600" i="1" dirty="0" smtClean="0"/>
              <a:t>treatment</a:t>
            </a:r>
            <a:endParaRPr lang="en-US" sz="3600" i="1" dirty="0"/>
          </a:p>
          <a:p>
            <a:endParaRPr lang="en-US" dirty="0"/>
          </a:p>
        </p:txBody>
      </p:sp>
    </p:spTree>
    <p:extLst>
      <p:ext uri="{BB962C8B-B14F-4D97-AF65-F5344CB8AC3E}">
        <p14:creationId xmlns:p14="http://schemas.microsoft.com/office/powerpoint/2010/main" val="2218084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Symptoms and Complications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25000" lnSpcReduction="20000"/>
          </a:bodyPr>
          <a:lstStyle/>
          <a:p>
            <a:r>
              <a:rPr lang="en-US" sz="8000" i="1" dirty="0" smtClean="0"/>
              <a:t>High </a:t>
            </a:r>
            <a:r>
              <a:rPr lang="en-US" sz="8000" i="1" dirty="0"/>
              <a:t>levels of ketones usually build up in the blood and urine, causing the symptoms of DKA:</a:t>
            </a:r>
          </a:p>
          <a:p>
            <a:r>
              <a:rPr lang="en-US" sz="8000" i="1" dirty="0"/>
              <a:t>abdominal pain (especially in children)</a:t>
            </a:r>
          </a:p>
          <a:p>
            <a:r>
              <a:rPr lang="en-US" sz="8000" i="1" dirty="0"/>
              <a:t>confusion</a:t>
            </a:r>
          </a:p>
          <a:p>
            <a:r>
              <a:rPr lang="en-US" sz="8000" i="1" dirty="0"/>
              <a:t>decreased perspiration</a:t>
            </a:r>
          </a:p>
          <a:p>
            <a:r>
              <a:rPr lang="en-US" sz="8000" i="1" dirty="0"/>
              <a:t>deep and </a:t>
            </a:r>
            <a:r>
              <a:rPr lang="en-US" sz="8000" i="1" dirty="0" err="1"/>
              <a:t>laboured</a:t>
            </a:r>
            <a:r>
              <a:rPr lang="en-US" sz="8000" i="1" dirty="0"/>
              <a:t> breathing (a later symptom)</a:t>
            </a:r>
          </a:p>
          <a:p>
            <a:r>
              <a:rPr lang="en-US" sz="8000" i="1" dirty="0"/>
              <a:t>dry, cool skin</a:t>
            </a:r>
          </a:p>
          <a:p>
            <a:r>
              <a:rPr lang="en-US" sz="8000" i="1" dirty="0"/>
              <a:t>excessive thirst and urination</a:t>
            </a:r>
          </a:p>
          <a:p>
            <a:r>
              <a:rPr lang="en-US" sz="8000" i="1" dirty="0"/>
              <a:t>fatigue</a:t>
            </a:r>
          </a:p>
          <a:p>
            <a:r>
              <a:rPr lang="en-US" sz="8000" i="1" dirty="0"/>
              <a:t>high blood glucose</a:t>
            </a:r>
          </a:p>
          <a:p>
            <a:r>
              <a:rPr lang="en-US" sz="8000" i="1" dirty="0"/>
              <a:t>nausea and vomiting</a:t>
            </a:r>
          </a:p>
          <a:p>
            <a:r>
              <a:rPr lang="en-US" sz="8000" i="1" dirty="0"/>
              <a:t>presence of ketones in the blood or urine</a:t>
            </a:r>
          </a:p>
          <a:p>
            <a:r>
              <a:rPr lang="en-US" sz="8000" i="1" dirty="0"/>
              <a:t>rapid weight loss</a:t>
            </a:r>
          </a:p>
          <a:p>
            <a:r>
              <a:rPr lang="en-US" sz="8000" i="1" dirty="0"/>
              <a:t>sweet, fruity </a:t>
            </a:r>
            <a:r>
              <a:rPr lang="en-US" sz="8000" i="1" dirty="0" err="1"/>
              <a:t>odour</a:t>
            </a:r>
            <a:r>
              <a:rPr lang="en-US" sz="8000" i="1" dirty="0"/>
              <a:t> on the breath (it may smell like nail polish remover)</a:t>
            </a:r>
          </a:p>
          <a:p>
            <a:endParaRPr lang="en-US" dirty="0"/>
          </a:p>
        </p:txBody>
      </p:sp>
    </p:spTree>
    <p:extLst>
      <p:ext uri="{BB962C8B-B14F-4D97-AF65-F5344CB8AC3E}">
        <p14:creationId xmlns:p14="http://schemas.microsoft.com/office/powerpoint/2010/main" val="1183800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arn(inVertical)">
                                      <p:cBhvr>
                                        <p:cTn id="21" dur="500"/>
                                        <p:tgtEl>
                                          <p:spTgt spid="3">
                                            <p:txEl>
                                              <p:pRg st="3" end="3"/>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barn(inVertical)">
                                      <p:cBhvr>
                                        <p:cTn id="24" dur="500"/>
                                        <p:tgtEl>
                                          <p:spTgt spid="3">
                                            <p:txEl>
                                              <p:pRg st="4" end="4"/>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barn(inVertical)">
                                      <p:cBhvr>
                                        <p:cTn id="30" dur="500"/>
                                        <p:tgtEl>
                                          <p:spTgt spid="3">
                                            <p:txEl>
                                              <p:pRg st="6" end="6"/>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barn(inVertical)">
                                      <p:cBhvr>
                                        <p:cTn id="33" dur="500"/>
                                        <p:tgtEl>
                                          <p:spTgt spid="3">
                                            <p:txEl>
                                              <p:pRg st="7" end="7"/>
                                            </p:txEl>
                                          </p:spTgt>
                                        </p:tgtEl>
                                      </p:cBhvr>
                                    </p:animEffect>
                                  </p:childTnLst>
                                </p:cTn>
                              </p:par>
                              <p:par>
                                <p:cTn id="34" presetID="16" presetClass="entr" presetSubtype="21" fill="hold" nodeType="with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barn(inVertical)">
                                      <p:cBhvr>
                                        <p:cTn id="36" dur="500"/>
                                        <p:tgtEl>
                                          <p:spTgt spid="3">
                                            <p:txEl>
                                              <p:pRg st="8" end="8"/>
                                            </p:txEl>
                                          </p:spTgt>
                                        </p:tgtEl>
                                      </p:cBhvr>
                                    </p:animEffect>
                                  </p:childTnLst>
                                </p:cTn>
                              </p:par>
                              <p:par>
                                <p:cTn id="37" presetID="16" presetClass="entr" presetSubtype="21"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Effect transition="in" filter="barn(inVertical)">
                                      <p:cBhvr>
                                        <p:cTn id="39" dur="500"/>
                                        <p:tgtEl>
                                          <p:spTgt spid="3">
                                            <p:txEl>
                                              <p:pRg st="9" end="9"/>
                                            </p:txEl>
                                          </p:spTgt>
                                        </p:tgtEl>
                                      </p:cBhvr>
                                    </p:animEffect>
                                  </p:childTnLst>
                                </p:cTn>
                              </p:par>
                              <p:par>
                                <p:cTn id="40" presetID="16" presetClass="entr" presetSubtype="21" fill="hold" nodeType="with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barn(inVertical)">
                                      <p:cBhvr>
                                        <p:cTn id="42" dur="500"/>
                                        <p:tgtEl>
                                          <p:spTgt spid="3">
                                            <p:txEl>
                                              <p:pRg st="10" end="10"/>
                                            </p:txEl>
                                          </p:spTgt>
                                        </p:tgtEl>
                                      </p:cBhvr>
                                    </p:animEffect>
                                  </p:childTnLst>
                                </p:cTn>
                              </p:par>
                              <p:par>
                                <p:cTn id="43" presetID="16" presetClass="entr" presetSubtype="21" fill="hold" nodeType="withEffect">
                                  <p:stCondLst>
                                    <p:cond delay="0"/>
                                  </p:stCondLst>
                                  <p:childTnLst>
                                    <p:set>
                                      <p:cBhvr>
                                        <p:cTn id="44" dur="1" fill="hold">
                                          <p:stCondLst>
                                            <p:cond delay="0"/>
                                          </p:stCondLst>
                                        </p:cTn>
                                        <p:tgtEl>
                                          <p:spTgt spid="3">
                                            <p:txEl>
                                              <p:pRg st="11" end="11"/>
                                            </p:txEl>
                                          </p:spTgt>
                                        </p:tgtEl>
                                        <p:attrNameLst>
                                          <p:attrName>style.visibility</p:attrName>
                                        </p:attrNameLst>
                                      </p:cBhvr>
                                      <p:to>
                                        <p:strVal val="visible"/>
                                      </p:to>
                                    </p:set>
                                    <p:animEffect transition="in" filter="barn(inVertical)">
                                      <p:cBhvr>
                                        <p:cTn id="45" dur="500"/>
                                        <p:tgtEl>
                                          <p:spTgt spid="3">
                                            <p:txEl>
                                              <p:pRg st="11" end="11"/>
                                            </p:txEl>
                                          </p:spTgt>
                                        </p:tgtEl>
                                      </p:cBhvr>
                                    </p:animEffect>
                                  </p:childTnLst>
                                </p:cTn>
                              </p:par>
                              <p:par>
                                <p:cTn id="46" presetID="16" presetClass="entr" presetSubtype="21" fill="hold" nodeType="withEffect">
                                  <p:stCondLst>
                                    <p:cond delay="0"/>
                                  </p:stCondLst>
                                  <p:childTnLst>
                                    <p:set>
                                      <p:cBhvr>
                                        <p:cTn id="47" dur="1" fill="hold">
                                          <p:stCondLst>
                                            <p:cond delay="0"/>
                                          </p:stCondLst>
                                        </p:cTn>
                                        <p:tgtEl>
                                          <p:spTgt spid="3">
                                            <p:txEl>
                                              <p:pRg st="12" end="12"/>
                                            </p:txEl>
                                          </p:spTgt>
                                        </p:tgtEl>
                                        <p:attrNameLst>
                                          <p:attrName>style.visibility</p:attrName>
                                        </p:attrNameLst>
                                      </p:cBhvr>
                                      <p:to>
                                        <p:strVal val="visible"/>
                                      </p:to>
                                    </p:set>
                                    <p:animEffect transition="in" filter="barn(inVertical)">
                                      <p:cBhvr>
                                        <p:cTn id="48"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5311" y="1189214"/>
            <a:ext cx="10515600" cy="1325563"/>
          </a:xfrm>
        </p:spPr>
        <p:txBody>
          <a:bodyPr>
            <a:normAutofit fontScale="90000"/>
          </a:bodyPr>
          <a:lstStyle/>
          <a:p>
            <a:r>
              <a:rPr lang="en-US" b="1" i="1" dirty="0" smtClean="0">
                <a:solidFill>
                  <a:srgbClr val="FF0000"/>
                </a:solidFill>
              </a:rPr>
              <a:t>What are the long-term effects of diabetic ketoacidosis?</a:t>
            </a:r>
            <a:r>
              <a:rPr lang="en-US" dirty="0" smtClean="0"/>
              <a:t/>
            </a:r>
            <a:br>
              <a:rPr lang="en-US" dirty="0" smtClean="0"/>
            </a:br>
            <a:endParaRPr lang="en-US" dirty="0"/>
          </a:p>
        </p:txBody>
      </p:sp>
      <p:sp>
        <p:nvSpPr>
          <p:cNvPr id="3" name="Content Placeholder 2"/>
          <p:cNvSpPr>
            <a:spLocks noGrp="1"/>
          </p:cNvSpPr>
          <p:nvPr>
            <p:ph idx="1"/>
          </p:nvPr>
        </p:nvSpPr>
        <p:spPr>
          <a:xfrm>
            <a:off x="838200" y="3160889"/>
            <a:ext cx="10515600" cy="3016074"/>
          </a:xfrm>
        </p:spPr>
        <p:txBody>
          <a:bodyPr>
            <a:normAutofit/>
          </a:bodyPr>
          <a:lstStyle/>
          <a:p>
            <a:r>
              <a:rPr lang="en-US" sz="3600" i="1" dirty="0" smtClean="0"/>
              <a:t>"</a:t>
            </a:r>
            <a:r>
              <a:rPr lang="en-US" sz="3600" i="1" dirty="0"/>
              <a:t>DKA also has long-term consequences," </a:t>
            </a:r>
            <a:r>
              <a:rPr lang="en-US" sz="3600" i="1" dirty="0" err="1"/>
              <a:t>Rewers</a:t>
            </a:r>
            <a:r>
              <a:rPr lang="en-US" sz="3600" i="1" dirty="0"/>
              <a:t> says. "It changes brain development and brain functioning for a long time. Kids who had DKA can show memory and learning problems going on for several years</a:t>
            </a:r>
          </a:p>
        </p:txBody>
      </p:sp>
    </p:spTree>
    <p:extLst>
      <p:ext uri="{BB962C8B-B14F-4D97-AF65-F5344CB8AC3E}">
        <p14:creationId xmlns:p14="http://schemas.microsoft.com/office/powerpoint/2010/main" val="1052471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 y="365125"/>
            <a:ext cx="12090399" cy="2304922"/>
          </a:xfrm>
        </p:spPr>
        <p:txBody>
          <a:bodyPr>
            <a:normAutofit/>
          </a:bodyPr>
          <a:lstStyle/>
          <a:p>
            <a:r>
              <a:rPr lang="en-US" b="1" i="1" dirty="0" smtClean="0">
                <a:solidFill>
                  <a:srgbClr val="FF0000"/>
                </a:solidFill>
              </a:rPr>
              <a:t>What is the most common cause of mortality in DKA?</a:t>
            </a:r>
            <a:r>
              <a:rPr lang="en-US" dirty="0" smtClean="0"/>
              <a:t/>
            </a:r>
            <a:br>
              <a:rPr lang="en-US" dirty="0" smtClean="0"/>
            </a:br>
            <a:endParaRPr lang="en-US" dirty="0"/>
          </a:p>
        </p:txBody>
      </p:sp>
      <p:sp>
        <p:nvSpPr>
          <p:cNvPr id="3" name="Content Placeholder 2"/>
          <p:cNvSpPr>
            <a:spLocks noGrp="1"/>
          </p:cNvSpPr>
          <p:nvPr>
            <p:ph idx="1"/>
          </p:nvPr>
        </p:nvSpPr>
        <p:spPr>
          <a:xfrm>
            <a:off x="838200" y="2670047"/>
            <a:ext cx="10515600" cy="3506915"/>
          </a:xfrm>
        </p:spPr>
        <p:txBody>
          <a:bodyPr/>
          <a:lstStyle/>
          <a:p>
            <a:r>
              <a:rPr lang="en-US" sz="4000" i="1" dirty="0" smtClean="0">
                <a:solidFill>
                  <a:schemeClr val="accent2">
                    <a:lumMod val="75000"/>
                  </a:schemeClr>
                </a:solidFill>
              </a:rPr>
              <a:t>Cerebral </a:t>
            </a:r>
            <a:r>
              <a:rPr lang="en-US" sz="4000" i="1" dirty="0">
                <a:solidFill>
                  <a:schemeClr val="accent2">
                    <a:lumMod val="75000"/>
                  </a:schemeClr>
                </a:solidFill>
              </a:rPr>
              <a:t>edema</a:t>
            </a:r>
            <a:r>
              <a:rPr lang="en-US" sz="4000" i="1" dirty="0"/>
              <a:t> is the predominant cause for mortality in children with DKA from developed countries, while recent data from developing countries has shown higher incidence of cerebral edema, sepsis, shock and renal failure as the cause for death in</a:t>
            </a:r>
          </a:p>
          <a:p>
            <a:endParaRPr lang="en-US" dirty="0"/>
          </a:p>
        </p:txBody>
      </p:sp>
    </p:spTree>
    <p:extLst>
      <p:ext uri="{BB962C8B-B14F-4D97-AF65-F5344CB8AC3E}">
        <p14:creationId xmlns:p14="http://schemas.microsoft.com/office/powerpoint/2010/main" val="1219117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a:t>A 44-year-old Hispanic female with no prior history of diabetes and recent diagnosis of COVID-19 was brought into the emergency room by ambulance due to worsening fatigue and </a:t>
            </a:r>
            <a:r>
              <a:rPr lang="en-US" dirty="0" err="1"/>
              <a:t>myalgias</a:t>
            </a:r>
            <a:r>
              <a:rPr lang="en-US" dirty="0"/>
              <a:t> for the last three days. She reported that she tested positive for COVID-19 on reverse transcription-polymerase chain reaction (RT-PCR) assay three days prior to presentation and her condition had been progressively getting worse. She also reported subjective fever, chills, exertional dyspnea, and labored breathing. She did not seek medical care for COVID-19 up to that point. The patient also reported dry cough and extreme thirst over the past two to three days. She had been drinking cups and cups of water, but still felt very dehydrated. She denied chest pain and palpitation. She also denied abdominal pain, nausea, and vomiting</a:t>
            </a:r>
          </a:p>
        </p:txBody>
      </p:sp>
    </p:spTree>
    <p:extLst>
      <p:ext uri="{BB962C8B-B14F-4D97-AF65-F5344CB8AC3E}">
        <p14:creationId xmlns:p14="http://schemas.microsoft.com/office/powerpoint/2010/main" val="7862364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48947"/>
            <a:ext cx="10515600" cy="1325563"/>
          </a:xfrm>
        </p:spPr>
        <p:txBody>
          <a:bodyPr/>
          <a:lstStyle/>
          <a:p>
            <a:r>
              <a:rPr lang="en-US" b="1" i="1" dirty="0" smtClean="0">
                <a:solidFill>
                  <a:srgbClr val="FF0000"/>
                </a:solidFill>
              </a:rPr>
              <a:t>What are 4 potential complications from deteriorating DKA</a:t>
            </a:r>
            <a:endParaRPr lang="en-US" b="1" i="1" dirty="0">
              <a:solidFill>
                <a:srgbClr val="FF0000"/>
              </a:solidFill>
            </a:endParaRPr>
          </a:p>
        </p:txBody>
      </p:sp>
      <p:sp>
        <p:nvSpPr>
          <p:cNvPr id="3" name="Content Placeholder 2"/>
          <p:cNvSpPr>
            <a:spLocks noGrp="1"/>
          </p:cNvSpPr>
          <p:nvPr>
            <p:ph idx="1"/>
          </p:nvPr>
        </p:nvSpPr>
        <p:spPr>
          <a:xfrm>
            <a:off x="838200" y="2935111"/>
            <a:ext cx="10515600" cy="3241852"/>
          </a:xfrm>
        </p:spPr>
        <p:txBody>
          <a:bodyPr/>
          <a:lstStyle/>
          <a:p>
            <a:r>
              <a:rPr lang="en-US" sz="4000" i="1" dirty="0" smtClean="0"/>
              <a:t>Four </a:t>
            </a:r>
            <a:r>
              <a:rPr lang="en-US" sz="4000" i="1" dirty="0"/>
              <a:t>potential complications from deteriorating DKA include </a:t>
            </a:r>
            <a:r>
              <a:rPr lang="en-US" sz="4000" i="1" dirty="0" err="1"/>
              <a:t>Kussmaul's</a:t>
            </a:r>
            <a:r>
              <a:rPr lang="en-US" sz="4000" i="1" dirty="0"/>
              <a:t> respirations (deep, rapid breaths), fruity acetone-like breath, dry skin and nausea and </a:t>
            </a:r>
            <a:r>
              <a:rPr lang="en-US" sz="4000" i="1" dirty="0" smtClean="0"/>
              <a:t>vomiting</a:t>
            </a:r>
            <a:endParaRPr lang="en-US" sz="4000" i="1" dirty="0"/>
          </a:p>
          <a:p>
            <a:endParaRPr lang="en-US" dirty="0"/>
          </a:p>
        </p:txBody>
      </p:sp>
    </p:spTree>
    <p:extLst>
      <p:ext uri="{BB962C8B-B14F-4D97-AF65-F5344CB8AC3E}">
        <p14:creationId xmlns:p14="http://schemas.microsoft.com/office/powerpoint/2010/main" val="1011584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288" y="1065037"/>
            <a:ext cx="10515600" cy="1325563"/>
          </a:xfrm>
        </p:spPr>
        <p:txBody>
          <a:bodyPr/>
          <a:lstStyle/>
          <a:p>
            <a:r>
              <a:rPr lang="en-US" b="1" i="1" dirty="0" smtClean="0">
                <a:solidFill>
                  <a:srgbClr val="FF0000"/>
                </a:solidFill>
              </a:rPr>
              <a:t>Which drugs cause DKA?</a:t>
            </a:r>
            <a:r>
              <a:rPr lang="en-US" dirty="0" smtClean="0"/>
              <a:t/>
            </a:r>
            <a:br>
              <a:rPr lang="en-US" dirty="0" smtClean="0"/>
            </a:br>
            <a:endParaRPr lang="en-US" dirty="0"/>
          </a:p>
        </p:txBody>
      </p:sp>
      <p:sp>
        <p:nvSpPr>
          <p:cNvPr id="3" name="Content Placeholder 2"/>
          <p:cNvSpPr>
            <a:spLocks noGrp="1"/>
          </p:cNvSpPr>
          <p:nvPr>
            <p:ph idx="1"/>
          </p:nvPr>
        </p:nvSpPr>
        <p:spPr>
          <a:xfrm>
            <a:off x="838200" y="2957689"/>
            <a:ext cx="10515600" cy="3219274"/>
          </a:xfrm>
        </p:spPr>
        <p:txBody>
          <a:bodyPr/>
          <a:lstStyle/>
          <a:p>
            <a:r>
              <a:rPr lang="en-US" sz="3200" i="1" dirty="0" smtClean="0"/>
              <a:t>Drugs </a:t>
            </a:r>
            <a:r>
              <a:rPr lang="en-US" sz="3600" i="1" dirty="0"/>
              <a:t>which have been involved in episodes of lethal DKA include methadone and cocaine</a:t>
            </a:r>
            <a:r>
              <a:rPr lang="en-US" sz="3600" i="1" baseline="30000" dirty="0"/>
              <a:t>8,9</a:t>
            </a:r>
            <a:r>
              <a:rPr lang="en-US" sz="3600" i="1" dirty="0"/>
              <a:t> in addition to </a:t>
            </a:r>
            <a:r>
              <a:rPr lang="el-GR" sz="3600" i="1" dirty="0"/>
              <a:t>β-</a:t>
            </a:r>
            <a:r>
              <a:rPr lang="en-US" sz="3600" i="1" dirty="0"/>
              <a:t>blockers (such as propranolol, metoprolol and atenolol), thiazide diuretics, second-generation antipsychotics (particularly olanzapine and clozapine), corticosteroids, </a:t>
            </a:r>
            <a:r>
              <a:rPr lang="en-US" sz="3600" i="1" dirty="0" err="1"/>
              <a:t>calcineurin</a:t>
            </a:r>
            <a:r>
              <a:rPr lang="en-US" sz="3600" i="1" dirty="0"/>
              <a:t> inhibitors and protease </a:t>
            </a:r>
          </a:p>
          <a:p>
            <a:endParaRPr lang="en-US" dirty="0"/>
          </a:p>
        </p:txBody>
      </p:sp>
    </p:spTree>
    <p:extLst>
      <p:ext uri="{BB962C8B-B14F-4D97-AF65-F5344CB8AC3E}">
        <p14:creationId xmlns:p14="http://schemas.microsoft.com/office/powerpoint/2010/main" val="2579740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tulane.ccproject.com/wp-content/uploads/sites/10/2018/03/F2.large_.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12888"/>
            <a:ext cx="1219200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762443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r>
              <a:rPr lang="en-US" dirty="0"/>
              <a:t>What are your symptoms?</a:t>
            </a:r>
          </a:p>
          <a:p>
            <a:r>
              <a:rPr lang="en-US" dirty="0"/>
              <a:t>When did your symptoms develop? Are they getting worse?</a:t>
            </a:r>
          </a:p>
          <a:p>
            <a:r>
              <a:rPr lang="en-US" dirty="0"/>
              <a:t>Have you been diagnosed with diabetes?</a:t>
            </a:r>
          </a:p>
          <a:p>
            <a:r>
              <a:rPr lang="en-US" dirty="0"/>
              <a:t>Have you recently checked your blood sugar level?</a:t>
            </a:r>
          </a:p>
          <a:p>
            <a:r>
              <a:rPr lang="en-US" dirty="0"/>
              <a:t>Have you recently checked your ketone level?</a:t>
            </a:r>
          </a:p>
          <a:p>
            <a:r>
              <a:rPr lang="en-US" dirty="0"/>
              <a:t>Have you lost your appetite?</a:t>
            </a:r>
          </a:p>
          <a:p>
            <a:r>
              <a:rPr lang="en-US" dirty="0"/>
              <a:t>Can you keep fluids down?</a:t>
            </a:r>
          </a:p>
          <a:p>
            <a:r>
              <a:rPr lang="en-US" dirty="0"/>
              <a:t>Are you having trouble breathing?</a:t>
            </a:r>
          </a:p>
          <a:p>
            <a:r>
              <a:rPr lang="en-US" dirty="0"/>
              <a:t>Do you have chest pain?</a:t>
            </a:r>
          </a:p>
          <a:p>
            <a:r>
              <a:rPr lang="en-US" dirty="0"/>
              <a:t>Have you had a recent illness or infection?</a:t>
            </a:r>
          </a:p>
          <a:p>
            <a:r>
              <a:rPr lang="en-US" dirty="0"/>
              <a:t>Have you had recent stress or trauma?</a:t>
            </a:r>
          </a:p>
          <a:p>
            <a:r>
              <a:rPr lang="en-US" dirty="0"/>
              <a:t>Have you recently used alcohol or recreational drugs?</a:t>
            </a:r>
          </a:p>
          <a:p>
            <a:r>
              <a:rPr lang="en-US" dirty="0"/>
              <a:t>How closely have you been following your diabetes treatment plan?</a:t>
            </a:r>
          </a:p>
          <a:p>
            <a:r>
              <a:rPr lang="en-US" dirty="0"/>
              <a:t>How well have you been managing your diabetes just before these symptoms started?</a:t>
            </a:r>
          </a:p>
          <a:p>
            <a:endParaRPr lang="en-US" dirty="0"/>
          </a:p>
        </p:txBody>
      </p:sp>
    </p:spTree>
    <p:extLst>
      <p:ext uri="{BB962C8B-B14F-4D97-AF65-F5344CB8AC3E}">
        <p14:creationId xmlns:p14="http://schemas.microsoft.com/office/powerpoint/2010/main" val="7158949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462793"/>
          </a:xfrm>
        </p:spPr>
        <p:txBody>
          <a:bodyPr/>
          <a:lstStyle/>
          <a:p>
            <a:r>
              <a:rPr lang="fa-IR" dirty="0" smtClean="0"/>
              <a:t>بنام خدا</a:t>
            </a:r>
            <a:endParaRPr lang="en-US" dirty="0"/>
          </a:p>
        </p:txBody>
      </p:sp>
      <p:sp>
        <p:nvSpPr>
          <p:cNvPr id="3" name="Subtitle 2"/>
          <p:cNvSpPr>
            <a:spLocks noGrp="1"/>
          </p:cNvSpPr>
          <p:nvPr>
            <p:ph type="subTitle" idx="1"/>
          </p:nvPr>
        </p:nvSpPr>
        <p:spPr/>
        <p:txBody>
          <a:bodyPr/>
          <a:lstStyle/>
          <a:p>
            <a:r>
              <a:rPr lang="en-US" b="1" i="1" dirty="0" smtClean="0">
                <a:solidFill>
                  <a:schemeClr val="accent2">
                    <a:lumMod val="75000"/>
                  </a:schemeClr>
                </a:solidFill>
              </a:rPr>
              <a:t>                                                                                </a:t>
            </a:r>
            <a:r>
              <a:rPr lang="en-US" sz="2800" b="1" i="1" dirty="0" smtClean="0">
                <a:solidFill>
                  <a:schemeClr val="accent2">
                    <a:lumMod val="75000"/>
                  </a:schemeClr>
                </a:solidFill>
              </a:rPr>
              <a:t>DR </a:t>
            </a:r>
            <a:r>
              <a:rPr lang="en-US" sz="2800" b="1" i="1" dirty="0" err="1">
                <a:solidFill>
                  <a:schemeClr val="accent2">
                    <a:lumMod val="75000"/>
                  </a:schemeClr>
                </a:solidFill>
              </a:rPr>
              <a:t>Keyvan</a:t>
            </a:r>
            <a:r>
              <a:rPr lang="en-US" sz="2800" b="1" i="1" dirty="0">
                <a:solidFill>
                  <a:schemeClr val="accent2">
                    <a:lumMod val="75000"/>
                  </a:schemeClr>
                </a:solidFill>
              </a:rPr>
              <a:t> </a:t>
            </a:r>
            <a:r>
              <a:rPr lang="en-US" sz="2800" b="1" i="1" dirty="0" err="1" smtClean="0">
                <a:solidFill>
                  <a:schemeClr val="accent2">
                    <a:lumMod val="75000"/>
                  </a:schemeClr>
                </a:solidFill>
              </a:rPr>
              <a:t>Elchian</a:t>
            </a:r>
            <a:endParaRPr lang="en-US" sz="2800" b="1" i="1" dirty="0" smtClean="0">
              <a:solidFill>
                <a:schemeClr val="accent2">
                  <a:lumMod val="75000"/>
                </a:schemeClr>
              </a:solidFill>
            </a:endParaRPr>
          </a:p>
          <a:p>
            <a:r>
              <a:rPr lang="en-US" sz="2800" b="1" i="1" dirty="0" smtClean="0">
                <a:solidFill>
                  <a:schemeClr val="tx1">
                    <a:lumMod val="85000"/>
                    <a:lumOff val="15000"/>
                  </a:schemeClr>
                </a:solidFill>
              </a:rPr>
              <a:t>                                                                                         internist</a:t>
            </a:r>
            <a:endParaRPr lang="en-US" sz="2800" b="1" i="1" dirty="0">
              <a:solidFill>
                <a:schemeClr val="tx1">
                  <a:lumMod val="85000"/>
                  <a:lumOff val="15000"/>
                </a:schemeClr>
              </a:solidFill>
            </a:endParaRPr>
          </a:p>
        </p:txBody>
      </p:sp>
    </p:spTree>
    <p:extLst>
      <p:ext uri="{BB962C8B-B14F-4D97-AF65-F5344CB8AC3E}">
        <p14:creationId xmlns:p14="http://schemas.microsoft.com/office/powerpoint/2010/main" val="3414377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Diabetic ketoacidosis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41655556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a:t>A 44-year-old Hispanic female with no prior history of diabetes and recent diagnosis of COVID-19 was brought into the emergency room by ambulance due to worsening fatigue and </a:t>
            </a:r>
            <a:r>
              <a:rPr lang="en-US" dirty="0" err="1"/>
              <a:t>myalgias</a:t>
            </a:r>
            <a:r>
              <a:rPr lang="en-US" dirty="0"/>
              <a:t> for the last three days. She reported that she tested positive for COVID-19 on reverse transcription-polymerase chain reaction (RT-PCR) assay three days prior to presentation and her condition had been progressively getting worse. She also reported subjective fever, chills, exertional dyspnea, and labored breathing. She did not seek medical care for COVID-19 up to that point. The patient also reported dry cough and extreme thirst over the past two to three days. She had been drinking cups and cups of water, but still felt very dehydrated. She denied chest pain and palpitation. She also denied abdominal pain, nausea, and vomiting</a:t>
            </a:r>
          </a:p>
        </p:txBody>
      </p:sp>
    </p:spTree>
    <p:extLst>
      <p:ext uri="{BB962C8B-B14F-4D97-AF65-F5344CB8AC3E}">
        <p14:creationId xmlns:p14="http://schemas.microsoft.com/office/powerpoint/2010/main" val="631776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On arrival to the emergency department (ED), the patient was afebrile (98.5 F), tachycardia (heart rate 136/min), </a:t>
            </a:r>
            <a:r>
              <a:rPr lang="en-US" dirty="0" err="1"/>
              <a:t>tachypneic</a:t>
            </a:r>
            <a:r>
              <a:rPr lang="en-US" dirty="0"/>
              <a:t> (respiration rate 40/min), hypertensive (blood pressure 142/88 mm-Hg), and oxygen saturation was 94% on 3 liters nasal cannula. Physical examination revealed an age-appropriate female on oxygen supplementation via nasal cannula who was in moderate apparent respiratory distress. Lung examination showed bilateral diffuse rhonchi with decreased breath sounds at bases. The rest of the physical exam was unremarkable</a:t>
            </a:r>
          </a:p>
        </p:txBody>
      </p:sp>
    </p:spTree>
    <p:extLst>
      <p:ext uri="{BB962C8B-B14F-4D97-AF65-F5344CB8AC3E}">
        <p14:creationId xmlns:p14="http://schemas.microsoft.com/office/powerpoint/2010/main" val="377074113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An external file that holds a picture, illustration, etc.&#10;Object name is cureus-0013-00000016923-i0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59636" y="365125"/>
            <a:ext cx="8872728" cy="6181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22133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An external file that holds a picture, illustration, etc.&#10;Object name is cureus-0013-00000016923-i0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4592" y="0"/>
            <a:ext cx="1202740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77707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On arrival to the emergency department (ED), the patient was afebrile (98.5 F), tachycardia (heart rate 136/min), </a:t>
            </a:r>
            <a:r>
              <a:rPr lang="en-US" dirty="0" err="1"/>
              <a:t>tachypneic</a:t>
            </a:r>
            <a:r>
              <a:rPr lang="en-US" dirty="0"/>
              <a:t> (respiration rate 40/min), hypertensive (blood pressure 142/88 mm-Hg), and oxygen saturation was 94% on 3 liters nasal cannula. Physical examination revealed an age-appropriate female on oxygen supplementation via nasal cannula who was in moderate apparent respiratory distress. Lung examination showed bilateral diffuse rhonchi with decreased breath sounds at bases. The rest of the physical exam was unremarkable</a:t>
            </a:r>
          </a:p>
        </p:txBody>
      </p:sp>
    </p:spTree>
    <p:extLst>
      <p:ext uri="{BB962C8B-B14F-4D97-AF65-F5344CB8AC3E}">
        <p14:creationId xmlns:p14="http://schemas.microsoft.com/office/powerpoint/2010/main" val="300733028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i="1" dirty="0" smtClean="0">
                <a:solidFill>
                  <a:srgbClr val="FF0000"/>
                </a:solidFill>
              </a:rPr>
              <a:t>DKA</a:t>
            </a:r>
            <a:endParaRPr lang="en-US" sz="4800" b="1" i="1" dirty="0">
              <a:solidFill>
                <a:srgbClr val="FF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96221732"/>
              </p:ext>
            </p:extLst>
          </p:nvPr>
        </p:nvGraphicFramePr>
        <p:xfrm>
          <a:off x="90311" y="1825626"/>
          <a:ext cx="10553305" cy="4351336"/>
        </p:xfrm>
        <a:graphic>
          <a:graphicData uri="http://schemas.openxmlformats.org/drawingml/2006/table">
            <a:tbl>
              <a:tblPr/>
              <a:tblGrid>
                <a:gridCol w="1466407">
                  <a:extLst>
                    <a:ext uri="{9D8B030D-6E8A-4147-A177-3AD203B41FA5}">
                      <a16:colId xmlns:a16="http://schemas.microsoft.com/office/drawing/2014/main" val="3868432116"/>
                    </a:ext>
                  </a:extLst>
                </a:gridCol>
                <a:gridCol w="4459311">
                  <a:extLst>
                    <a:ext uri="{9D8B030D-6E8A-4147-A177-3AD203B41FA5}">
                      <a16:colId xmlns:a16="http://schemas.microsoft.com/office/drawing/2014/main" val="4121771921"/>
                    </a:ext>
                  </a:extLst>
                </a:gridCol>
                <a:gridCol w="4627587">
                  <a:extLst>
                    <a:ext uri="{9D8B030D-6E8A-4147-A177-3AD203B41FA5}">
                      <a16:colId xmlns:a16="http://schemas.microsoft.com/office/drawing/2014/main" val="141549029"/>
                    </a:ext>
                  </a:extLst>
                </a:gridCol>
              </a:tblGrid>
              <a:tr h="543917">
                <a:tc>
                  <a:txBody>
                    <a:bodyPr/>
                    <a:lstStyle/>
                    <a:p>
                      <a:pPr algn="l" fontAlgn="ctr"/>
                      <a:endParaRPr lang="en-US" sz="1600">
                        <a:effectLst/>
                      </a:endParaRP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b="1">
                          <a:effectLst/>
                        </a:rPr>
                        <a:t>DKA</a:t>
                      </a:r>
                      <a:endParaRPr lang="en-US" sz="1600">
                        <a:effectLst/>
                      </a:endParaRP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b="1">
                          <a:effectLst/>
                        </a:rPr>
                        <a:t>HHS</a:t>
                      </a:r>
                      <a:endParaRPr lang="en-US" sz="1600">
                        <a:effectLst/>
                      </a:endParaRP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716294917"/>
                  </a:ext>
                </a:extLst>
              </a:tr>
              <a:tr h="543917">
                <a:tc>
                  <a:txBody>
                    <a:bodyPr/>
                    <a:lstStyle/>
                    <a:p>
                      <a:pPr algn="l" fontAlgn="ctr"/>
                      <a:r>
                        <a:rPr lang="en-US" sz="1600" b="1">
                          <a:effectLst/>
                        </a:rPr>
                        <a:t>Pathophysiology</a:t>
                      </a:r>
                      <a:endParaRPr lang="en-US" sz="1600">
                        <a:effectLst/>
                      </a:endParaRP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a:effectLst/>
                        </a:rPr>
                        <a:t>Insulin deficiency ► mobilize fatty acids ► ketogenesis</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a:effectLst/>
                        </a:rPr>
                        <a:t>Hyperglycemia ► osmotic diuresis ► volume depletion</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977082601"/>
                  </a:ext>
                </a:extLst>
              </a:tr>
              <a:tr h="543917">
                <a:tc>
                  <a:txBody>
                    <a:bodyPr/>
                    <a:lstStyle/>
                    <a:p>
                      <a:pPr algn="l" fontAlgn="ctr"/>
                      <a:r>
                        <a:rPr lang="en-US" sz="1600" b="1">
                          <a:effectLst/>
                        </a:rPr>
                        <a:t>Glucose</a:t>
                      </a:r>
                      <a:endParaRPr lang="en-US" sz="1600">
                        <a:effectLst/>
                      </a:endParaRP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a:effectLst/>
                        </a:rPr>
                        <a:t>&gt;250</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a:effectLst/>
                        </a:rPr>
                        <a:t>&gt;600</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605330805"/>
                  </a:ext>
                </a:extLst>
              </a:tr>
              <a:tr h="543917">
                <a:tc>
                  <a:txBody>
                    <a:bodyPr/>
                    <a:lstStyle/>
                    <a:p>
                      <a:pPr algn="l" fontAlgn="ctr"/>
                      <a:r>
                        <a:rPr lang="en-US" sz="1600" b="1">
                          <a:effectLst/>
                        </a:rPr>
                        <a:t>pH</a:t>
                      </a:r>
                      <a:endParaRPr lang="en-US" sz="1600">
                        <a:effectLst/>
                      </a:endParaRP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a:effectLst/>
                        </a:rPr>
                        <a:t>&lt;7.3</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a:effectLst/>
                        </a:rPr>
                        <a:t>&gt;/= 7.3</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849735950"/>
                  </a:ext>
                </a:extLst>
              </a:tr>
              <a:tr h="543917">
                <a:tc>
                  <a:txBody>
                    <a:bodyPr/>
                    <a:lstStyle/>
                    <a:p>
                      <a:pPr algn="l" fontAlgn="ctr"/>
                      <a:r>
                        <a:rPr lang="en-US" sz="1600" b="1">
                          <a:effectLst/>
                        </a:rPr>
                        <a:t>AG</a:t>
                      </a:r>
                      <a:endParaRPr lang="en-US" sz="1600">
                        <a:effectLst/>
                      </a:endParaRP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a:effectLst/>
                        </a:rPr>
                        <a:t>Positive</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a:effectLst/>
                        </a:rPr>
                        <a:t>Variable</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591808142"/>
                  </a:ext>
                </a:extLst>
              </a:tr>
              <a:tr h="543917">
                <a:tc>
                  <a:txBody>
                    <a:bodyPr/>
                    <a:lstStyle/>
                    <a:p>
                      <a:pPr algn="l" fontAlgn="ctr"/>
                      <a:r>
                        <a:rPr lang="en-US" sz="1600" b="1">
                          <a:effectLst/>
                        </a:rPr>
                        <a:t>Bicarb</a:t>
                      </a:r>
                      <a:endParaRPr lang="en-US" sz="1600">
                        <a:effectLst/>
                      </a:endParaRP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a:effectLst/>
                        </a:rPr>
                        <a:t>&lt;18</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a:effectLst/>
                        </a:rPr>
                        <a:t>&gt;18</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617275345"/>
                  </a:ext>
                </a:extLst>
              </a:tr>
              <a:tr h="543917">
                <a:tc>
                  <a:txBody>
                    <a:bodyPr/>
                    <a:lstStyle/>
                    <a:p>
                      <a:pPr algn="l" fontAlgn="ctr"/>
                      <a:r>
                        <a:rPr lang="en-US" sz="1600" b="1">
                          <a:effectLst/>
                        </a:rPr>
                        <a:t>Ketones</a:t>
                      </a:r>
                      <a:endParaRPr lang="en-US" sz="1600">
                        <a:effectLst/>
                      </a:endParaRP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a:effectLst/>
                        </a:rPr>
                        <a:t>Positive in blood and urine</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dirty="0">
                          <a:effectLst/>
                        </a:rPr>
                        <a:t>None to small</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866060678"/>
                  </a:ext>
                </a:extLst>
              </a:tr>
              <a:tr h="543917">
                <a:tc>
                  <a:txBody>
                    <a:bodyPr/>
                    <a:lstStyle/>
                    <a:p>
                      <a:pPr algn="l" fontAlgn="ctr"/>
                      <a:r>
                        <a:rPr lang="en-US" sz="1600" b="1">
                          <a:effectLst/>
                        </a:rPr>
                        <a:t>Serum Osm</a:t>
                      </a:r>
                      <a:endParaRPr lang="en-US" sz="1600">
                        <a:effectLst/>
                      </a:endParaRPr>
                    </a:p>
                  </a:txBody>
                  <a:tcPr marL="41573" marR="41573" marT="20787" marB="20787" anchor="ctr">
                    <a:lnL>
                      <a:noFill/>
                    </a:lnL>
                    <a:lnR>
                      <a:noFill/>
                    </a:lnR>
                    <a:lnT w="7620" cap="flat" cmpd="sng" algn="ctr">
                      <a:solidFill>
                        <a:srgbClr val="DDDDDD"/>
                      </a:solidFill>
                      <a:prstDash val="solid"/>
                      <a:round/>
                      <a:headEnd type="none" w="med" len="med"/>
                      <a:tailEnd type="none" w="med" len="med"/>
                    </a:lnT>
                    <a:lnB>
                      <a:noFill/>
                    </a:lnB>
                    <a:solidFill>
                      <a:srgbClr val="FFFFFF"/>
                    </a:solidFill>
                  </a:tcPr>
                </a:tc>
                <a:tc>
                  <a:txBody>
                    <a:bodyPr/>
                    <a:lstStyle/>
                    <a:p>
                      <a:pPr algn="l" fontAlgn="ctr"/>
                      <a:r>
                        <a:rPr lang="en-US" sz="1600" dirty="0">
                          <a:effectLst/>
                        </a:rPr>
                        <a:t>Variable</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a:noFill/>
                    </a:lnB>
                    <a:solidFill>
                      <a:srgbClr val="FFFFFF"/>
                    </a:solidFill>
                  </a:tcPr>
                </a:tc>
                <a:tc>
                  <a:txBody>
                    <a:bodyPr/>
                    <a:lstStyle/>
                    <a:p>
                      <a:pPr algn="l" fontAlgn="ctr"/>
                      <a:r>
                        <a:rPr lang="en-US" sz="1600" dirty="0">
                          <a:effectLst/>
                        </a:rPr>
                        <a:t>&gt;320</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862390250"/>
                  </a:ext>
                </a:extLst>
              </a:tr>
            </a:tbl>
          </a:graphicData>
        </a:graphic>
      </p:graphicFrame>
    </p:spTree>
    <p:extLst>
      <p:ext uri="{BB962C8B-B14F-4D97-AF65-F5344CB8AC3E}">
        <p14:creationId xmlns:p14="http://schemas.microsoft.com/office/powerpoint/2010/main" val="162252934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Laboratory investigations revealed random plasma glucose of 426 mg/</a:t>
            </a:r>
            <a:r>
              <a:rPr lang="en-US" dirty="0" err="1"/>
              <a:t>dL</a:t>
            </a:r>
            <a:r>
              <a:rPr lang="en-US" dirty="0"/>
              <a:t>, moderate acetone, anion gap 24 and potassium of 3.4 </a:t>
            </a:r>
            <a:r>
              <a:rPr lang="en-US" dirty="0" err="1"/>
              <a:t>mmol</a:t>
            </a:r>
            <a:r>
              <a:rPr lang="en-US" dirty="0"/>
              <a:t>/l(Table </a:t>
            </a:r>
            <a:r>
              <a:rPr lang="en-US" dirty="0">
                <a:hlinkClick r:id="rId2"/>
              </a:rPr>
              <a:t>​</a:t>
            </a:r>
            <a:r>
              <a:rPr lang="en-US" dirty="0" err="1">
                <a:hlinkClick r:id="rId2"/>
              </a:rPr>
              <a:t>mmol</a:t>
            </a:r>
            <a:r>
              <a:rPr lang="en-US" dirty="0">
                <a:hlinkClick r:id="rId2"/>
              </a:rPr>
              <a:t>/l(Table1).</a:t>
            </a:r>
            <a:r>
              <a:rPr lang="en-US" u="sng" dirty="0">
                <a:hlinkClick r:id="rId2"/>
              </a:rPr>
              <a:t>1</a:t>
            </a:r>
            <a:r>
              <a:rPr lang="en-US" dirty="0"/>
              <a:t>). Venous blood gas analysis on a 3 L nasal cannula indicated severe metabolic acidosis (pH 6.93 and HCO 3-2.8 </a:t>
            </a:r>
            <a:r>
              <a:rPr lang="en-US" dirty="0" err="1"/>
              <a:t>mmol</a:t>
            </a:r>
            <a:r>
              <a:rPr lang="en-US" dirty="0"/>
              <a:t>/L) (Table </a:t>
            </a:r>
            <a:r>
              <a:rPr lang="en-US" dirty="0">
                <a:hlinkClick r:id="rId3"/>
              </a:rPr>
              <a:t>​(Table2).</a:t>
            </a:r>
            <a:r>
              <a:rPr lang="en-US" u="sng" dirty="0">
                <a:hlinkClick r:id="rId3"/>
              </a:rPr>
              <a:t>2</a:t>
            </a:r>
            <a:r>
              <a:rPr lang="en-US" dirty="0"/>
              <a:t>). Urine ketones were present. </a:t>
            </a:r>
          </a:p>
        </p:txBody>
      </p:sp>
    </p:spTree>
    <p:extLst>
      <p:ext uri="{BB962C8B-B14F-4D97-AF65-F5344CB8AC3E}">
        <p14:creationId xmlns:p14="http://schemas.microsoft.com/office/powerpoint/2010/main" val="285504688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55572367"/>
              </p:ext>
            </p:extLst>
          </p:nvPr>
        </p:nvGraphicFramePr>
        <p:xfrm>
          <a:off x="0" y="841247"/>
          <a:ext cx="11960352" cy="5171727"/>
        </p:xfrm>
        <a:graphic>
          <a:graphicData uri="http://schemas.openxmlformats.org/drawingml/2006/table">
            <a:tbl>
              <a:tblPr/>
              <a:tblGrid>
                <a:gridCol w="3986784">
                  <a:extLst>
                    <a:ext uri="{9D8B030D-6E8A-4147-A177-3AD203B41FA5}">
                      <a16:colId xmlns:a16="http://schemas.microsoft.com/office/drawing/2014/main" val="975739086"/>
                    </a:ext>
                  </a:extLst>
                </a:gridCol>
                <a:gridCol w="3986784">
                  <a:extLst>
                    <a:ext uri="{9D8B030D-6E8A-4147-A177-3AD203B41FA5}">
                      <a16:colId xmlns:a16="http://schemas.microsoft.com/office/drawing/2014/main" val="2748026193"/>
                    </a:ext>
                  </a:extLst>
                </a:gridCol>
                <a:gridCol w="3986784">
                  <a:extLst>
                    <a:ext uri="{9D8B030D-6E8A-4147-A177-3AD203B41FA5}">
                      <a16:colId xmlns:a16="http://schemas.microsoft.com/office/drawing/2014/main" val="622799088"/>
                    </a:ext>
                  </a:extLst>
                </a:gridCol>
              </a:tblGrid>
              <a:tr h="470157">
                <a:tc>
                  <a:txBody>
                    <a:bodyPr/>
                    <a:lstStyle/>
                    <a:p>
                      <a:pPr fontAlgn="auto"/>
                      <a:r>
                        <a:rPr lang="en-US" b="0">
                          <a:effectLst/>
                        </a:rPr>
                        <a:t>Comprehensive metabolic panel</a:t>
                      </a:r>
                    </a:p>
                  </a:txBody>
                  <a:tcPr anchor="ctr">
                    <a:lnL>
                      <a:noFill/>
                    </a:lnL>
                    <a:lnR>
                      <a:noFill/>
                    </a:lnR>
                    <a:lnT>
                      <a:noFill/>
                    </a:lnT>
                    <a:lnB>
                      <a:noFill/>
                    </a:lnB>
                    <a:solidFill>
                      <a:srgbClr val="CCCCCC"/>
                    </a:solidFill>
                  </a:tcPr>
                </a:tc>
                <a:tc>
                  <a:txBody>
                    <a:bodyPr/>
                    <a:lstStyle/>
                    <a:p>
                      <a:pPr fontAlgn="auto"/>
                      <a:r>
                        <a:rPr lang="en-US" b="0">
                          <a:effectLst/>
                        </a:rPr>
                        <a:t>Reference range </a:t>
                      </a:r>
                    </a:p>
                  </a:txBody>
                  <a:tcPr anchor="ctr">
                    <a:lnL>
                      <a:noFill/>
                    </a:lnL>
                    <a:lnR>
                      <a:noFill/>
                    </a:lnR>
                    <a:lnT>
                      <a:noFill/>
                    </a:lnT>
                    <a:lnB>
                      <a:noFill/>
                    </a:lnB>
                    <a:solidFill>
                      <a:srgbClr val="CCCCCC"/>
                    </a:solidFill>
                  </a:tcPr>
                </a:tc>
                <a:tc>
                  <a:txBody>
                    <a:bodyPr/>
                    <a:lstStyle/>
                    <a:p>
                      <a:pPr fontAlgn="auto"/>
                      <a:r>
                        <a:rPr lang="en-US" b="0">
                          <a:effectLst/>
                        </a:rPr>
                        <a:t>Value on presentation</a:t>
                      </a:r>
                    </a:p>
                  </a:txBody>
                  <a:tcPr anchor="ctr">
                    <a:lnL>
                      <a:noFill/>
                    </a:lnL>
                    <a:lnR>
                      <a:noFill/>
                    </a:lnR>
                    <a:lnT>
                      <a:noFill/>
                    </a:lnT>
                    <a:lnB>
                      <a:noFill/>
                    </a:lnB>
                    <a:solidFill>
                      <a:srgbClr val="CCCCCC"/>
                    </a:solidFill>
                  </a:tcPr>
                </a:tc>
                <a:extLst>
                  <a:ext uri="{0D108BD9-81ED-4DB2-BD59-A6C34878D82A}">
                    <a16:rowId xmlns:a16="http://schemas.microsoft.com/office/drawing/2014/main" val="151653856"/>
                  </a:ext>
                </a:extLst>
              </a:tr>
              <a:tr h="470157">
                <a:tc>
                  <a:txBody>
                    <a:bodyPr/>
                    <a:lstStyle/>
                    <a:p>
                      <a:pPr fontAlgn="auto"/>
                      <a:r>
                        <a:rPr lang="en-US" b="0">
                          <a:effectLst/>
                        </a:rPr>
                        <a:t>Creatinine</a:t>
                      </a:r>
                    </a:p>
                  </a:txBody>
                  <a:tcPr anchor="ctr">
                    <a:lnL>
                      <a:noFill/>
                    </a:lnL>
                    <a:lnR>
                      <a:noFill/>
                    </a:lnR>
                    <a:lnT>
                      <a:noFill/>
                    </a:lnT>
                    <a:lnB>
                      <a:noFill/>
                    </a:lnB>
                  </a:tcPr>
                </a:tc>
                <a:tc>
                  <a:txBody>
                    <a:bodyPr/>
                    <a:lstStyle/>
                    <a:p>
                      <a:pPr fontAlgn="auto"/>
                      <a:r>
                        <a:rPr lang="en-US" b="0">
                          <a:effectLst/>
                        </a:rPr>
                        <a:t>0.4-1 mg/dl</a:t>
                      </a:r>
                    </a:p>
                  </a:txBody>
                  <a:tcPr anchor="ctr">
                    <a:lnL>
                      <a:noFill/>
                    </a:lnL>
                    <a:lnR>
                      <a:noFill/>
                    </a:lnR>
                    <a:lnT>
                      <a:noFill/>
                    </a:lnT>
                    <a:lnB>
                      <a:noFill/>
                    </a:lnB>
                  </a:tcPr>
                </a:tc>
                <a:tc>
                  <a:txBody>
                    <a:bodyPr/>
                    <a:lstStyle/>
                    <a:p>
                      <a:pPr fontAlgn="auto"/>
                      <a:r>
                        <a:rPr lang="en-US" b="0">
                          <a:effectLst/>
                        </a:rPr>
                        <a:t>1.08</a:t>
                      </a:r>
                    </a:p>
                  </a:txBody>
                  <a:tcPr anchor="ctr">
                    <a:lnL>
                      <a:noFill/>
                    </a:lnL>
                    <a:lnR>
                      <a:noFill/>
                    </a:lnR>
                    <a:lnT>
                      <a:noFill/>
                    </a:lnT>
                    <a:lnB>
                      <a:noFill/>
                    </a:lnB>
                  </a:tcPr>
                </a:tc>
                <a:extLst>
                  <a:ext uri="{0D108BD9-81ED-4DB2-BD59-A6C34878D82A}">
                    <a16:rowId xmlns:a16="http://schemas.microsoft.com/office/drawing/2014/main" val="1636665488"/>
                  </a:ext>
                </a:extLst>
              </a:tr>
              <a:tr h="470157">
                <a:tc>
                  <a:txBody>
                    <a:bodyPr/>
                    <a:lstStyle/>
                    <a:p>
                      <a:pPr fontAlgn="auto"/>
                      <a:r>
                        <a:rPr lang="en-US" b="0">
                          <a:effectLst/>
                        </a:rPr>
                        <a:t>Urea Nitrogen</a:t>
                      </a:r>
                    </a:p>
                  </a:txBody>
                  <a:tcPr anchor="ctr">
                    <a:lnL>
                      <a:noFill/>
                    </a:lnL>
                    <a:lnR>
                      <a:noFill/>
                    </a:lnR>
                    <a:lnT>
                      <a:noFill/>
                    </a:lnT>
                    <a:lnB>
                      <a:noFill/>
                    </a:lnB>
                    <a:solidFill>
                      <a:srgbClr val="CCCCCC"/>
                    </a:solidFill>
                  </a:tcPr>
                </a:tc>
                <a:tc>
                  <a:txBody>
                    <a:bodyPr/>
                    <a:lstStyle/>
                    <a:p>
                      <a:pPr fontAlgn="auto"/>
                      <a:r>
                        <a:rPr lang="en-US" b="0" dirty="0">
                          <a:effectLst/>
                        </a:rPr>
                        <a:t>8-20 mg/dl</a:t>
                      </a:r>
                    </a:p>
                  </a:txBody>
                  <a:tcPr anchor="ctr">
                    <a:lnL>
                      <a:noFill/>
                    </a:lnL>
                    <a:lnR>
                      <a:noFill/>
                    </a:lnR>
                    <a:lnT>
                      <a:noFill/>
                    </a:lnT>
                    <a:lnB>
                      <a:noFill/>
                    </a:lnB>
                    <a:solidFill>
                      <a:srgbClr val="CCCCCC"/>
                    </a:solidFill>
                  </a:tcPr>
                </a:tc>
                <a:tc>
                  <a:txBody>
                    <a:bodyPr/>
                    <a:lstStyle/>
                    <a:p>
                      <a:pPr fontAlgn="auto"/>
                      <a:r>
                        <a:rPr lang="en-US" b="0">
                          <a:effectLst/>
                        </a:rPr>
                        <a:t>12</a:t>
                      </a:r>
                    </a:p>
                  </a:txBody>
                  <a:tcPr anchor="ctr">
                    <a:lnL>
                      <a:noFill/>
                    </a:lnL>
                    <a:lnR>
                      <a:noFill/>
                    </a:lnR>
                    <a:lnT>
                      <a:noFill/>
                    </a:lnT>
                    <a:lnB>
                      <a:noFill/>
                    </a:lnB>
                    <a:solidFill>
                      <a:srgbClr val="CCCCCC"/>
                    </a:solidFill>
                  </a:tcPr>
                </a:tc>
                <a:extLst>
                  <a:ext uri="{0D108BD9-81ED-4DB2-BD59-A6C34878D82A}">
                    <a16:rowId xmlns:a16="http://schemas.microsoft.com/office/drawing/2014/main" val="74136329"/>
                  </a:ext>
                </a:extLst>
              </a:tr>
              <a:tr h="470157">
                <a:tc>
                  <a:txBody>
                    <a:bodyPr/>
                    <a:lstStyle/>
                    <a:p>
                      <a:pPr fontAlgn="auto"/>
                      <a:r>
                        <a:rPr lang="en-US" b="0">
                          <a:effectLst/>
                        </a:rPr>
                        <a:t>Glucose Level</a:t>
                      </a:r>
                    </a:p>
                  </a:txBody>
                  <a:tcPr anchor="ctr">
                    <a:lnL>
                      <a:noFill/>
                    </a:lnL>
                    <a:lnR>
                      <a:noFill/>
                    </a:lnR>
                    <a:lnT>
                      <a:noFill/>
                    </a:lnT>
                    <a:lnB>
                      <a:noFill/>
                    </a:lnB>
                  </a:tcPr>
                </a:tc>
                <a:tc>
                  <a:txBody>
                    <a:bodyPr/>
                    <a:lstStyle/>
                    <a:p>
                      <a:pPr fontAlgn="auto"/>
                      <a:r>
                        <a:rPr lang="en-US" b="0">
                          <a:effectLst/>
                        </a:rPr>
                        <a:t>74-118 mg/dl</a:t>
                      </a:r>
                    </a:p>
                  </a:txBody>
                  <a:tcPr anchor="ctr">
                    <a:lnL>
                      <a:noFill/>
                    </a:lnL>
                    <a:lnR>
                      <a:noFill/>
                    </a:lnR>
                    <a:lnT>
                      <a:noFill/>
                    </a:lnT>
                    <a:lnB>
                      <a:noFill/>
                    </a:lnB>
                  </a:tcPr>
                </a:tc>
                <a:tc>
                  <a:txBody>
                    <a:bodyPr/>
                    <a:lstStyle/>
                    <a:p>
                      <a:pPr fontAlgn="auto"/>
                      <a:r>
                        <a:rPr lang="en-US" b="0">
                          <a:effectLst/>
                        </a:rPr>
                        <a:t>426</a:t>
                      </a:r>
                    </a:p>
                  </a:txBody>
                  <a:tcPr anchor="ctr">
                    <a:lnL>
                      <a:noFill/>
                    </a:lnL>
                    <a:lnR>
                      <a:noFill/>
                    </a:lnR>
                    <a:lnT>
                      <a:noFill/>
                    </a:lnT>
                    <a:lnB>
                      <a:noFill/>
                    </a:lnB>
                  </a:tcPr>
                </a:tc>
                <a:extLst>
                  <a:ext uri="{0D108BD9-81ED-4DB2-BD59-A6C34878D82A}">
                    <a16:rowId xmlns:a16="http://schemas.microsoft.com/office/drawing/2014/main" val="3534619224"/>
                  </a:ext>
                </a:extLst>
              </a:tr>
              <a:tr h="470157">
                <a:tc>
                  <a:txBody>
                    <a:bodyPr/>
                    <a:lstStyle/>
                    <a:p>
                      <a:pPr fontAlgn="auto"/>
                      <a:r>
                        <a:rPr lang="en-US" b="0">
                          <a:effectLst/>
                        </a:rPr>
                        <a:t>Calcium Level</a:t>
                      </a:r>
                    </a:p>
                  </a:txBody>
                  <a:tcPr anchor="ctr">
                    <a:lnL>
                      <a:noFill/>
                    </a:lnL>
                    <a:lnR>
                      <a:noFill/>
                    </a:lnR>
                    <a:lnT>
                      <a:noFill/>
                    </a:lnT>
                    <a:lnB>
                      <a:noFill/>
                    </a:lnB>
                    <a:solidFill>
                      <a:srgbClr val="CCCCCC"/>
                    </a:solidFill>
                  </a:tcPr>
                </a:tc>
                <a:tc>
                  <a:txBody>
                    <a:bodyPr/>
                    <a:lstStyle/>
                    <a:p>
                      <a:pPr fontAlgn="auto"/>
                      <a:r>
                        <a:rPr lang="en-US" b="0">
                          <a:effectLst/>
                        </a:rPr>
                        <a:t>8.9-10.3 mg/dl</a:t>
                      </a:r>
                    </a:p>
                  </a:txBody>
                  <a:tcPr anchor="ctr">
                    <a:lnL>
                      <a:noFill/>
                    </a:lnL>
                    <a:lnR>
                      <a:noFill/>
                    </a:lnR>
                    <a:lnT>
                      <a:noFill/>
                    </a:lnT>
                    <a:lnB>
                      <a:noFill/>
                    </a:lnB>
                    <a:solidFill>
                      <a:srgbClr val="CCCCCC"/>
                    </a:solidFill>
                  </a:tcPr>
                </a:tc>
                <a:tc>
                  <a:txBody>
                    <a:bodyPr/>
                    <a:lstStyle/>
                    <a:p>
                      <a:pPr fontAlgn="auto"/>
                      <a:r>
                        <a:rPr lang="en-US" b="0">
                          <a:effectLst/>
                        </a:rPr>
                        <a:t>7.6</a:t>
                      </a:r>
                    </a:p>
                  </a:txBody>
                  <a:tcPr anchor="ctr">
                    <a:lnL>
                      <a:noFill/>
                    </a:lnL>
                    <a:lnR>
                      <a:noFill/>
                    </a:lnR>
                    <a:lnT>
                      <a:noFill/>
                    </a:lnT>
                    <a:lnB>
                      <a:noFill/>
                    </a:lnB>
                    <a:solidFill>
                      <a:srgbClr val="CCCCCC"/>
                    </a:solidFill>
                  </a:tcPr>
                </a:tc>
                <a:extLst>
                  <a:ext uri="{0D108BD9-81ED-4DB2-BD59-A6C34878D82A}">
                    <a16:rowId xmlns:a16="http://schemas.microsoft.com/office/drawing/2014/main" val="1639759922"/>
                  </a:ext>
                </a:extLst>
              </a:tr>
              <a:tr h="470157">
                <a:tc>
                  <a:txBody>
                    <a:bodyPr/>
                    <a:lstStyle/>
                    <a:p>
                      <a:pPr fontAlgn="auto"/>
                      <a:r>
                        <a:rPr lang="en-US" b="0">
                          <a:effectLst/>
                        </a:rPr>
                        <a:t>Albumin Level</a:t>
                      </a:r>
                    </a:p>
                  </a:txBody>
                  <a:tcPr anchor="ctr">
                    <a:lnL>
                      <a:noFill/>
                    </a:lnL>
                    <a:lnR>
                      <a:noFill/>
                    </a:lnR>
                    <a:lnT>
                      <a:noFill/>
                    </a:lnT>
                    <a:lnB>
                      <a:noFill/>
                    </a:lnB>
                  </a:tcPr>
                </a:tc>
                <a:tc>
                  <a:txBody>
                    <a:bodyPr/>
                    <a:lstStyle/>
                    <a:p>
                      <a:pPr fontAlgn="auto"/>
                      <a:r>
                        <a:rPr lang="en-US" b="0">
                          <a:effectLst/>
                        </a:rPr>
                        <a:t>3.5-4.8 g/dl</a:t>
                      </a:r>
                    </a:p>
                  </a:txBody>
                  <a:tcPr anchor="ctr">
                    <a:lnL>
                      <a:noFill/>
                    </a:lnL>
                    <a:lnR>
                      <a:noFill/>
                    </a:lnR>
                    <a:lnT>
                      <a:noFill/>
                    </a:lnT>
                    <a:lnB>
                      <a:noFill/>
                    </a:lnB>
                  </a:tcPr>
                </a:tc>
                <a:tc>
                  <a:txBody>
                    <a:bodyPr/>
                    <a:lstStyle/>
                    <a:p>
                      <a:pPr fontAlgn="auto"/>
                      <a:r>
                        <a:rPr lang="en-US" b="0">
                          <a:effectLst/>
                        </a:rPr>
                        <a:t>2.9</a:t>
                      </a:r>
                    </a:p>
                  </a:txBody>
                  <a:tcPr anchor="ctr">
                    <a:lnL>
                      <a:noFill/>
                    </a:lnL>
                    <a:lnR>
                      <a:noFill/>
                    </a:lnR>
                    <a:lnT>
                      <a:noFill/>
                    </a:lnT>
                    <a:lnB>
                      <a:noFill/>
                    </a:lnB>
                  </a:tcPr>
                </a:tc>
                <a:extLst>
                  <a:ext uri="{0D108BD9-81ED-4DB2-BD59-A6C34878D82A}">
                    <a16:rowId xmlns:a16="http://schemas.microsoft.com/office/drawing/2014/main" val="2810667261"/>
                  </a:ext>
                </a:extLst>
              </a:tr>
              <a:tr h="470157">
                <a:tc>
                  <a:txBody>
                    <a:bodyPr/>
                    <a:lstStyle/>
                    <a:p>
                      <a:pPr fontAlgn="auto"/>
                      <a:r>
                        <a:rPr lang="en-US" b="0">
                          <a:effectLst/>
                        </a:rPr>
                        <a:t>Sodium Level</a:t>
                      </a:r>
                    </a:p>
                  </a:txBody>
                  <a:tcPr anchor="ctr">
                    <a:lnL>
                      <a:noFill/>
                    </a:lnL>
                    <a:lnR>
                      <a:noFill/>
                    </a:lnR>
                    <a:lnT>
                      <a:noFill/>
                    </a:lnT>
                    <a:lnB>
                      <a:noFill/>
                    </a:lnB>
                    <a:solidFill>
                      <a:srgbClr val="CCCCCC"/>
                    </a:solidFill>
                  </a:tcPr>
                </a:tc>
                <a:tc>
                  <a:txBody>
                    <a:bodyPr/>
                    <a:lstStyle/>
                    <a:p>
                      <a:pPr fontAlgn="auto"/>
                      <a:r>
                        <a:rPr lang="en-US" b="0">
                          <a:effectLst/>
                        </a:rPr>
                        <a:t>136-144 mmol/l</a:t>
                      </a:r>
                    </a:p>
                  </a:txBody>
                  <a:tcPr anchor="ctr">
                    <a:lnL>
                      <a:noFill/>
                    </a:lnL>
                    <a:lnR>
                      <a:noFill/>
                    </a:lnR>
                    <a:lnT>
                      <a:noFill/>
                    </a:lnT>
                    <a:lnB>
                      <a:noFill/>
                    </a:lnB>
                    <a:solidFill>
                      <a:srgbClr val="CCCCCC"/>
                    </a:solidFill>
                  </a:tcPr>
                </a:tc>
                <a:tc>
                  <a:txBody>
                    <a:bodyPr/>
                    <a:lstStyle/>
                    <a:p>
                      <a:pPr fontAlgn="auto"/>
                      <a:r>
                        <a:rPr lang="en-US" b="0">
                          <a:effectLst/>
                        </a:rPr>
                        <a:t>139</a:t>
                      </a:r>
                    </a:p>
                  </a:txBody>
                  <a:tcPr anchor="ctr">
                    <a:lnL>
                      <a:noFill/>
                    </a:lnL>
                    <a:lnR>
                      <a:noFill/>
                    </a:lnR>
                    <a:lnT>
                      <a:noFill/>
                    </a:lnT>
                    <a:lnB>
                      <a:noFill/>
                    </a:lnB>
                    <a:solidFill>
                      <a:srgbClr val="CCCCCC"/>
                    </a:solidFill>
                  </a:tcPr>
                </a:tc>
                <a:extLst>
                  <a:ext uri="{0D108BD9-81ED-4DB2-BD59-A6C34878D82A}">
                    <a16:rowId xmlns:a16="http://schemas.microsoft.com/office/drawing/2014/main" val="559658172"/>
                  </a:ext>
                </a:extLst>
              </a:tr>
              <a:tr h="470157">
                <a:tc>
                  <a:txBody>
                    <a:bodyPr/>
                    <a:lstStyle/>
                    <a:p>
                      <a:pPr fontAlgn="auto"/>
                      <a:r>
                        <a:rPr lang="en-US" b="0">
                          <a:effectLst/>
                        </a:rPr>
                        <a:t>Potassium Level</a:t>
                      </a:r>
                    </a:p>
                  </a:txBody>
                  <a:tcPr anchor="ctr">
                    <a:lnL>
                      <a:noFill/>
                    </a:lnL>
                    <a:lnR>
                      <a:noFill/>
                    </a:lnR>
                    <a:lnT>
                      <a:noFill/>
                    </a:lnT>
                    <a:lnB>
                      <a:noFill/>
                    </a:lnB>
                  </a:tcPr>
                </a:tc>
                <a:tc>
                  <a:txBody>
                    <a:bodyPr/>
                    <a:lstStyle/>
                    <a:p>
                      <a:pPr fontAlgn="auto"/>
                      <a:r>
                        <a:rPr lang="en-US" b="0">
                          <a:effectLst/>
                        </a:rPr>
                        <a:t>3.6-5.1 mmol/l</a:t>
                      </a:r>
                    </a:p>
                  </a:txBody>
                  <a:tcPr anchor="ctr">
                    <a:lnL>
                      <a:noFill/>
                    </a:lnL>
                    <a:lnR>
                      <a:noFill/>
                    </a:lnR>
                    <a:lnT>
                      <a:noFill/>
                    </a:lnT>
                    <a:lnB>
                      <a:noFill/>
                    </a:lnB>
                  </a:tcPr>
                </a:tc>
                <a:tc>
                  <a:txBody>
                    <a:bodyPr/>
                    <a:lstStyle/>
                    <a:p>
                      <a:pPr fontAlgn="auto"/>
                      <a:r>
                        <a:rPr lang="en-US" b="0">
                          <a:effectLst/>
                        </a:rPr>
                        <a:t>3.4</a:t>
                      </a:r>
                    </a:p>
                  </a:txBody>
                  <a:tcPr anchor="ctr">
                    <a:lnL>
                      <a:noFill/>
                    </a:lnL>
                    <a:lnR>
                      <a:noFill/>
                    </a:lnR>
                    <a:lnT>
                      <a:noFill/>
                    </a:lnT>
                    <a:lnB>
                      <a:noFill/>
                    </a:lnB>
                  </a:tcPr>
                </a:tc>
                <a:extLst>
                  <a:ext uri="{0D108BD9-81ED-4DB2-BD59-A6C34878D82A}">
                    <a16:rowId xmlns:a16="http://schemas.microsoft.com/office/drawing/2014/main" val="3754932855"/>
                  </a:ext>
                </a:extLst>
              </a:tr>
              <a:tr h="470157">
                <a:tc>
                  <a:txBody>
                    <a:bodyPr/>
                    <a:lstStyle/>
                    <a:p>
                      <a:pPr fontAlgn="auto"/>
                      <a:r>
                        <a:rPr lang="en-US" b="0">
                          <a:effectLst/>
                        </a:rPr>
                        <a:t>Chloride Level</a:t>
                      </a:r>
                    </a:p>
                  </a:txBody>
                  <a:tcPr anchor="ctr">
                    <a:lnL>
                      <a:noFill/>
                    </a:lnL>
                    <a:lnR>
                      <a:noFill/>
                    </a:lnR>
                    <a:lnT>
                      <a:noFill/>
                    </a:lnT>
                    <a:lnB>
                      <a:noFill/>
                    </a:lnB>
                    <a:solidFill>
                      <a:srgbClr val="CCCCCC"/>
                    </a:solidFill>
                  </a:tcPr>
                </a:tc>
                <a:tc>
                  <a:txBody>
                    <a:bodyPr/>
                    <a:lstStyle/>
                    <a:p>
                      <a:pPr fontAlgn="auto"/>
                      <a:r>
                        <a:rPr lang="en-US" b="0">
                          <a:effectLst/>
                        </a:rPr>
                        <a:t>101-111 mmol/l</a:t>
                      </a:r>
                    </a:p>
                  </a:txBody>
                  <a:tcPr anchor="ctr">
                    <a:lnL>
                      <a:noFill/>
                    </a:lnL>
                    <a:lnR>
                      <a:noFill/>
                    </a:lnR>
                    <a:lnT>
                      <a:noFill/>
                    </a:lnT>
                    <a:lnB>
                      <a:noFill/>
                    </a:lnB>
                    <a:solidFill>
                      <a:srgbClr val="CCCCCC"/>
                    </a:solidFill>
                  </a:tcPr>
                </a:tc>
                <a:tc>
                  <a:txBody>
                    <a:bodyPr/>
                    <a:lstStyle/>
                    <a:p>
                      <a:pPr fontAlgn="auto"/>
                      <a:r>
                        <a:rPr lang="en-US" b="0">
                          <a:effectLst/>
                        </a:rPr>
                        <a:t>110</a:t>
                      </a:r>
                    </a:p>
                  </a:txBody>
                  <a:tcPr anchor="ctr">
                    <a:lnL>
                      <a:noFill/>
                    </a:lnL>
                    <a:lnR>
                      <a:noFill/>
                    </a:lnR>
                    <a:lnT>
                      <a:noFill/>
                    </a:lnT>
                    <a:lnB>
                      <a:noFill/>
                    </a:lnB>
                    <a:solidFill>
                      <a:srgbClr val="CCCCCC"/>
                    </a:solidFill>
                  </a:tcPr>
                </a:tc>
                <a:extLst>
                  <a:ext uri="{0D108BD9-81ED-4DB2-BD59-A6C34878D82A}">
                    <a16:rowId xmlns:a16="http://schemas.microsoft.com/office/drawing/2014/main" val="3162731570"/>
                  </a:ext>
                </a:extLst>
              </a:tr>
              <a:tr h="470157">
                <a:tc>
                  <a:txBody>
                    <a:bodyPr/>
                    <a:lstStyle/>
                    <a:p>
                      <a:pPr fontAlgn="auto"/>
                      <a:r>
                        <a:rPr lang="en-US" b="0">
                          <a:effectLst/>
                        </a:rPr>
                        <a:t>Total Co2</a:t>
                      </a:r>
                    </a:p>
                  </a:txBody>
                  <a:tcPr anchor="ctr">
                    <a:lnL>
                      <a:noFill/>
                    </a:lnL>
                    <a:lnR>
                      <a:noFill/>
                    </a:lnR>
                    <a:lnT>
                      <a:noFill/>
                    </a:lnT>
                    <a:lnB>
                      <a:noFill/>
                    </a:lnB>
                  </a:tcPr>
                </a:tc>
                <a:tc>
                  <a:txBody>
                    <a:bodyPr/>
                    <a:lstStyle/>
                    <a:p>
                      <a:pPr fontAlgn="auto"/>
                      <a:r>
                        <a:rPr lang="en-US" b="0">
                          <a:effectLst/>
                        </a:rPr>
                        <a:t>22-32 mmol/l</a:t>
                      </a:r>
                    </a:p>
                  </a:txBody>
                  <a:tcPr anchor="ctr">
                    <a:lnL>
                      <a:noFill/>
                    </a:lnL>
                    <a:lnR>
                      <a:noFill/>
                    </a:lnR>
                    <a:lnT>
                      <a:noFill/>
                    </a:lnT>
                    <a:lnB>
                      <a:noFill/>
                    </a:lnB>
                  </a:tcPr>
                </a:tc>
                <a:tc>
                  <a:txBody>
                    <a:bodyPr/>
                    <a:lstStyle/>
                    <a:p>
                      <a:pPr fontAlgn="auto"/>
                      <a:r>
                        <a:rPr lang="en-US" b="0">
                          <a:effectLst/>
                        </a:rPr>
                        <a:t>4</a:t>
                      </a:r>
                    </a:p>
                  </a:txBody>
                  <a:tcPr anchor="ctr">
                    <a:lnL>
                      <a:noFill/>
                    </a:lnL>
                    <a:lnR>
                      <a:noFill/>
                    </a:lnR>
                    <a:lnT>
                      <a:noFill/>
                    </a:lnT>
                    <a:lnB>
                      <a:noFill/>
                    </a:lnB>
                  </a:tcPr>
                </a:tc>
                <a:extLst>
                  <a:ext uri="{0D108BD9-81ED-4DB2-BD59-A6C34878D82A}">
                    <a16:rowId xmlns:a16="http://schemas.microsoft.com/office/drawing/2014/main" val="853947922"/>
                  </a:ext>
                </a:extLst>
              </a:tr>
              <a:tr h="470157">
                <a:tc>
                  <a:txBody>
                    <a:bodyPr/>
                    <a:lstStyle/>
                    <a:p>
                      <a:pPr fontAlgn="auto"/>
                      <a:r>
                        <a:rPr lang="en-US" b="0">
                          <a:effectLst/>
                        </a:rPr>
                        <a:t>Anion GAP (AGAP)</a:t>
                      </a:r>
                    </a:p>
                  </a:txBody>
                  <a:tcPr anchor="ctr">
                    <a:lnL>
                      <a:noFill/>
                    </a:lnL>
                    <a:lnR>
                      <a:noFill/>
                    </a:lnR>
                    <a:lnT>
                      <a:noFill/>
                    </a:lnT>
                    <a:lnB>
                      <a:noFill/>
                    </a:lnB>
                    <a:solidFill>
                      <a:srgbClr val="CCCCCC"/>
                    </a:solidFill>
                  </a:tcPr>
                </a:tc>
                <a:tc>
                  <a:txBody>
                    <a:bodyPr/>
                    <a:lstStyle/>
                    <a:p>
                      <a:pPr fontAlgn="auto"/>
                      <a:r>
                        <a:rPr lang="en-US" b="0">
                          <a:effectLst/>
                        </a:rPr>
                        <a:t>3-9 mmol/l</a:t>
                      </a:r>
                    </a:p>
                  </a:txBody>
                  <a:tcPr anchor="ctr">
                    <a:lnL>
                      <a:noFill/>
                    </a:lnL>
                    <a:lnR>
                      <a:noFill/>
                    </a:lnR>
                    <a:lnT>
                      <a:noFill/>
                    </a:lnT>
                    <a:lnB>
                      <a:noFill/>
                    </a:lnB>
                    <a:solidFill>
                      <a:srgbClr val="CCCCCC"/>
                    </a:solidFill>
                  </a:tcPr>
                </a:tc>
                <a:tc>
                  <a:txBody>
                    <a:bodyPr/>
                    <a:lstStyle/>
                    <a:p>
                      <a:pPr fontAlgn="auto"/>
                      <a:r>
                        <a:rPr lang="en-US" b="0" dirty="0">
                          <a:effectLst/>
                        </a:rPr>
                        <a:t>24</a:t>
                      </a:r>
                    </a:p>
                  </a:txBody>
                  <a:tcPr anchor="ctr">
                    <a:lnL>
                      <a:noFill/>
                    </a:lnL>
                    <a:lnR>
                      <a:noFill/>
                    </a:lnR>
                    <a:lnT>
                      <a:noFill/>
                    </a:lnT>
                    <a:lnB>
                      <a:noFill/>
                    </a:lnB>
                    <a:solidFill>
                      <a:srgbClr val="CCCCCC"/>
                    </a:solidFill>
                  </a:tcPr>
                </a:tc>
                <a:extLst>
                  <a:ext uri="{0D108BD9-81ED-4DB2-BD59-A6C34878D82A}">
                    <a16:rowId xmlns:a16="http://schemas.microsoft.com/office/drawing/2014/main" val="2008055772"/>
                  </a:ext>
                </a:extLst>
              </a:tr>
            </a:tbl>
          </a:graphicData>
        </a:graphic>
      </p:graphicFrame>
      <p:sp>
        <p:nvSpPr>
          <p:cNvPr id="5" name="Rectangle 1"/>
          <p:cNvSpPr>
            <a:spLocks noChangeArrowheads="1"/>
          </p:cNvSpPr>
          <p:nvPr/>
        </p:nvSpPr>
        <p:spPr bwMode="auto">
          <a:xfrm>
            <a:off x="0" y="-502307"/>
            <a:ext cx="12895248" cy="146181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5392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smtClean="0">
                <a:ln>
                  <a:noFill/>
                </a:ln>
                <a:solidFill>
                  <a:srgbClr val="FF0000"/>
                </a:solidFill>
                <a:effectLst/>
                <a:latin typeface="Cambria" panose="02040503050406030204" pitchFamily="18" charset="0"/>
              </a:rPr>
              <a:t>Tab</a:t>
            </a:r>
            <a:r>
              <a:rPr kumimoji="0" lang="en-US" altLang="en-US" sz="2800" b="0" i="0" u="none" strike="noStrike" cap="none" normalizeH="0" baseline="0" dirty="0" smtClean="0">
                <a:ln>
                  <a:noFill/>
                </a:ln>
                <a:solidFill>
                  <a:srgbClr val="FF0000"/>
                </a:solidFill>
                <a:effectLst/>
                <a:latin typeface="Cambria" panose="02040503050406030204" pitchFamily="18" charset="0"/>
              </a:rPr>
              <a:t>le 1</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FF0000"/>
                </a:solidFill>
                <a:effectLst/>
                <a:latin typeface="Cambria" panose="02040503050406030204" pitchFamily="18" charset="0"/>
              </a:rPr>
              <a:t>Relevant laboratory values</a:t>
            </a:r>
            <a:endParaRPr kumimoji="0" lang="en-US" altLang="en-US" sz="1200" b="0" i="0" u="none" strike="noStrike" cap="none" normalizeH="0" baseline="0" dirty="0" smtClean="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382235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838200" y="2172494"/>
          <a:ext cx="10515600" cy="3657600"/>
        </p:xfrm>
        <a:graphic>
          <a:graphicData uri="http://schemas.openxmlformats.org/drawingml/2006/table">
            <a:tbl>
              <a:tblPr/>
              <a:tblGrid>
                <a:gridCol w="3505200">
                  <a:extLst>
                    <a:ext uri="{9D8B030D-6E8A-4147-A177-3AD203B41FA5}">
                      <a16:colId xmlns:a16="http://schemas.microsoft.com/office/drawing/2014/main" val="2588143481"/>
                    </a:ext>
                  </a:extLst>
                </a:gridCol>
                <a:gridCol w="3505200">
                  <a:extLst>
                    <a:ext uri="{9D8B030D-6E8A-4147-A177-3AD203B41FA5}">
                      <a16:colId xmlns:a16="http://schemas.microsoft.com/office/drawing/2014/main" val="2493862937"/>
                    </a:ext>
                  </a:extLst>
                </a:gridCol>
                <a:gridCol w="3505200">
                  <a:extLst>
                    <a:ext uri="{9D8B030D-6E8A-4147-A177-3AD203B41FA5}">
                      <a16:colId xmlns:a16="http://schemas.microsoft.com/office/drawing/2014/main" val="1252302711"/>
                    </a:ext>
                  </a:extLst>
                </a:gridCol>
              </a:tblGrid>
              <a:tr h="0">
                <a:tc>
                  <a:txBody>
                    <a:bodyPr/>
                    <a:lstStyle/>
                    <a:p>
                      <a:pPr fontAlgn="auto"/>
                      <a:r>
                        <a:rPr lang="en-US" b="0">
                          <a:effectLst/>
                        </a:rPr>
                        <a:t>Arterial blood gas</a:t>
                      </a:r>
                    </a:p>
                  </a:txBody>
                  <a:tcPr anchor="ctr">
                    <a:lnL>
                      <a:noFill/>
                    </a:lnL>
                    <a:lnR>
                      <a:noFill/>
                    </a:lnR>
                    <a:lnT>
                      <a:noFill/>
                    </a:lnT>
                    <a:lnB>
                      <a:noFill/>
                    </a:lnB>
                    <a:solidFill>
                      <a:srgbClr val="CCCCCC"/>
                    </a:solidFill>
                  </a:tcPr>
                </a:tc>
                <a:tc>
                  <a:txBody>
                    <a:bodyPr/>
                    <a:lstStyle/>
                    <a:p>
                      <a:pPr fontAlgn="auto"/>
                      <a:r>
                        <a:rPr lang="en-US" b="0">
                          <a:effectLst/>
                        </a:rPr>
                        <a:t>Reference range </a:t>
                      </a:r>
                    </a:p>
                  </a:txBody>
                  <a:tcPr anchor="ctr">
                    <a:lnL>
                      <a:noFill/>
                    </a:lnL>
                    <a:lnR>
                      <a:noFill/>
                    </a:lnR>
                    <a:lnT>
                      <a:noFill/>
                    </a:lnT>
                    <a:lnB>
                      <a:noFill/>
                    </a:lnB>
                    <a:solidFill>
                      <a:srgbClr val="CCCCCC"/>
                    </a:solidFill>
                  </a:tcPr>
                </a:tc>
                <a:tc>
                  <a:txBody>
                    <a:bodyPr/>
                    <a:lstStyle/>
                    <a:p>
                      <a:pPr fontAlgn="auto"/>
                      <a:r>
                        <a:rPr lang="en-US" b="0">
                          <a:effectLst/>
                        </a:rPr>
                        <a:t>Value on presentation</a:t>
                      </a:r>
                    </a:p>
                  </a:txBody>
                  <a:tcPr anchor="ctr">
                    <a:lnL>
                      <a:noFill/>
                    </a:lnL>
                    <a:lnR>
                      <a:noFill/>
                    </a:lnR>
                    <a:lnT>
                      <a:noFill/>
                    </a:lnT>
                    <a:lnB>
                      <a:noFill/>
                    </a:lnB>
                    <a:solidFill>
                      <a:srgbClr val="CCCCCC"/>
                    </a:solidFill>
                  </a:tcPr>
                </a:tc>
                <a:extLst>
                  <a:ext uri="{0D108BD9-81ED-4DB2-BD59-A6C34878D82A}">
                    <a16:rowId xmlns:a16="http://schemas.microsoft.com/office/drawing/2014/main" val="1054079824"/>
                  </a:ext>
                </a:extLst>
              </a:tr>
              <a:tr h="0">
                <a:tc>
                  <a:txBody>
                    <a:bodyPr/>
                    <a:lstStyle/>
                    <a:p>
                      <a:pPr fontAlgn="auto"/>
                      <a:r>
                        <a:rPr lang="en-US" b="0">
                          <a:effectLst/>
                        </a:rPr>
                        <a:t>Mode</a:t>
                      </a:r>
                    </a:p>
                  </a:txBody>
                  <a:tcPr anchor="ctr">
                    <a:lnL>
                      <a:noFill/>
                    </a:lnL>
                    <a:lnR>
                      <a:noFill/>
                    </a:lnR>
                    <a:lnT>
                      <a:noFill/>
                    </a:lnT>
                    <a:lnB>
                      <a:noFill/>
                    </a:lnB>
                  </a:tcPr>
                </a:tc>
                <a:tc>
                  <a:txBody>
                    <a:bodyPr/>
                    <a:lstStyle/>
                    <a:p>
                      <a:pPr fontAlgn="auto"/>
                      <a:r>
                        <a:rPr lang="en-US" b="0">
                          <a:effectLst/>
                        </a:rPr>
                        <a:t> </a:t>
                      </a:r>
                    </a:p>
                  </a:txBody>
                  <a:tcPr anchor="ctr">
                    <a:lnL>
                      <a:noFill/>
                    </a:lnL>
                    <a:lnR>
                      <a:noFill/>
                    </a:lnR>
                    <a:lnT>
                      <a:noFill/>
                    </a:lnT>
                    <a:lnB>
                      <a:noFill/>
                    </a:lnB>
                  </a:tcPr>
                </a:tc>
                <a:tc>
                  <a:txBody>
                    <a:bodyPr/>
                    <a:lstStyle/>
                    <a:p>
                      <a:pPr fontAlgn="auto"/>
                      <a:r>
                        <a:rPr lang="en-US" b="0">
                          <a:effectLst/>
                        </a:rPr>
                        <a:t>BIPAP</a:t>
                      </a:r>
                    </a:p>
                  </a:txBody>
                  <a:tcPr anchor="ctr">
                    <a:lnL>
                      <a:noFill/>
                    </a:lnL>
                    <a:lnR>
                      <a:noFill/>
                    </a:lnR>
                    <a:lnT>
                      <a:noFill/>
                    </a:lnT>
                    <a:lnB>
                      <a:noFill/>
                    </a:lnB>
                  </a:tcPr>
                </a:tc>
                <a:extLst>
                  <a:ext uri="{0D108BD9-81ED-4DB2-BD59-A6C34878D82A}">
                    <a16:rowId xmlns:a16="http://schemas.microsoft.com/office/drawing/2014/main" val="2521726222"/>
                  </a:ext>
                </a:extLst>
              </a:tr>
              <a:tr h="0">
                <a:tc>
                  <a:txBody>
                    <a:bodyPr/>
                    <a:lstStyle/>
                    <a:p>
                      <a:pPr fontAlgn="auto"/>
                      <a:r>
                        <a:rPr lang="en-US" b="0">
                          <a:effectLst/>
                        </a:rPr>
                        <a:t>Fio2</a:t>
                      </a:r>
                    </a:p>
                  </a:txBody>
                  <a:tcPr anchor="ctr">
                    <a:lnL>
                      <a:noFill/>
                    </a:lnL>
                    <a:lnR>
                      <a:noFill/>
                    </a:lnR>
                    <a:lnT>
                      <a:noFill/>
                    </a:lnT>
                    <a:lnB>
                      <a:noFill/>
                    </a:lnB>
                    <a:solidFill>
                      <a:srgbClr val="CCCCCC"/>
                    </a:solidFill>
                  </a:tcPr>
                </a:tc>
                <a:tc>
                  <a:txBody>
                    <a:bodyPr/>
                    <a:lstStyle/>
                    <a:p>
                      <a:pPr fontAlgn="auto"/>
                      <a:r>
                        <a:rPr lang="en-US" b="0">
                          <a:effectLst/>
                        </a:rPr>
                        <a:t> </a:t>
                      </a:r>
                    </a:p>
                  </a:txBody>
                  <a:tcPr anchor="ctr">
                    <a:lnL>
                      <a:noFill/>
                    </a:lnL>
                    <a:lnR>
                      <a:noFill/>
                    </a:lnR>
                    <a:lnT>
                      <a:noFill/>
                    </a:lnT>
                    <a:lnB>
                      <a:noFill/>
                    </a:lnB>
                    <a:solidFill>
                      <a:srgbClr val="CCCCCC"/>
                    </a:solidFill>
                  </a:tcPr>
                </a:tc>
                <a:tc>
                  <a:txBody>
                    <a:bodyPr/>
                    <a:lstStyle/>
                    <a:p>
                      <a:pPr fontAlgn="auto"/>
                      <a:r>
                        <a:rPr lang="en-US" b="0">
                          <a:effectLst/>
                        </a:rPr>
                        <a:t>35%</a:t>
                      </a:r>
                    </a:p>
                  </a:txBody>
                  <a:tcPr anchor="ctr">
                    <a:lnL>
                      <a:noFill/>
                    </a:lnL>
                    <a:lnR>
                      <a:noFill/>
                    </a:lnR>
                    <a:lnT>
                      <a:noFill/>
                    </a:lnT>
                    <a:lnB>
                      <a:noFill/>
                    </a:lnB>
                    <a:solidFill>
                      <a:srgbClr val="CCCCCC"/>
                    </a:solidFill>
                  </a:tcPr>
                </a:tc>
                <a:extLst>
                  <a:ext uri="{0D108BD9-81ED-4DB2-BD59-A6C34878D82A}">
                    <a16:rowId xmlns:a16="http://schemas.microsoft.com/office/drawing/2014/main" val="788868810"/>
                  </a:ext>
                </a:extLst>
              </a:tr>
              <a:tr h="0">
                <a:tc>
                  <a:txBody>
                    <a:bodyPr/>
                    <a:lstStyle/>
                    <a:p>
                      <a:pPr fontAlgn="auto"/>
                      <a:r>
                        <a:rPr lang="en-US" b="0">
                          <a:effectLst/>
                        </a:rPr>
                        <a:t>IPAP</a:t>
                      </a:r>
                    </a:p>
                  </a:txBody>
                  <a:tcPr anchor="ctr">
                    <a:lnL>
                      <a:noFill/>
                    </a:lnL>
                    <a:lnR>
                      <a:noFill/>
                    </a:lnR>
                    <a:lnT>
                      <a:noFill/>
                    </a:lnT>
                    <a:lnB>
                      <a:noFill/>
                    </a:lnB>
                  </a:tcPr>
                </a:tc>
                <a:tc>
                  <a:txBody>
                    <a:bodyPr/>
                    <a:lstStyle/>
                    <a:p>
                      <a:pPr fontAlgn="auto"/>
                      <a:r>
                        <a:rPr lang="en-US" b="0">
                          <a:effectLst/>
                        </a:rPr>
                        <a:t> </a:t>
                      </a:r>
                    </a:p>
                  </a:txBody>
                  <a:tcPr anchor="ctr">
                    <a:lnL>
                      <a:noFill/>
                    </a:lnL>
                    <a:lnR>
                      <a:noFill/>
                    </a:lnR>
                    <a:lnT>
                      <a:noFill/>
                    </a:lnT>
                    <a:lnB>
                      <a:noFill/>
                    </a:lnB>
                  </a:tcPr>
                </a:tc>
                <a:tc>
                  <a:txBody>
                    <a:bodyPr/>
                    <a:lstStyle/>
                    <a:p>
                      <a:pPr fontAlgn="auto"/>
                      <a:r>
                        <a:rPr lang="en-US" b="0">
                          <a:effectLst/>
                        </a:rPr>
                        <a:t>10</a:t>
                      </a:r>
                    </a:p>
                  </a:txBody>
                  <a:tcPr anchor="ctr">
                    <a:lnL>
                      <a:noFill/>
                    </a:lnL>
                    <a:lnR>
                      <a:noFill/>
                    </a:lnR>
                    <a:lnT>
                      <a:noFill/>
                    </a:lnT>
                    <a:lnB>
                      <a:noFill/>
                    </a:lnB>
                  </a:tcPr>
                </a:tc>
                <a:extLst>
                  <a:ext uri="{0D108BD9-81ED-4DB2-BD59-A6C34878D82A}">
                    <a16:rowId xmlns:a16="http://schemas.microsoft.com/office/drawing/2014/main" val="1196367110"/>
                  </a:ext>
                </a:extLst>
              </a:tr>
              <a:tr h="0">
                <a:tc>
                  <a:txBody>
                    <a:bodyPr/>
                    <a:lstStyle/>
                    <a:p>
                      <a:pPr fontAlgn="auto"/>
                      <a:r>
                        <a:rPr lang="en-US" b="0">
                          <a:effectLst/>
                        </a:rPr>
                        <a:t>EPAP</a:t>
                      </a:r>
                    </a:p>
                  </a:txBody>
                  <a:tcPr anchor="ctr">
                    <a:lnL>
                      <a:noFill/>
                    </a:lnL>
                    <a:lnR>
                      <a:noFill/>
                    </a:lnR>
                    <a:lnT>
                      <a:noFill/>
                    </a:lnT>
                    <a:lnB>
                      <a:noFill/>
                    </a:lnB>
                    <a:solidFill>
                      <a:srgbClr val="CCCCCC"/>
                    </a:solidFill>
                  </a:tcPr>
                </a:tc>
                <a:tc>
                  <a:txBody>
                    <a:bodyPr/>
                    <a:lstStyle/>
                    <a:p>
                      <a:pPr fontAlgn="auto"/>
                      <a:r>
                        <a:rPr lang="en-US" b="0">
                          <a:effectLst/>
                        </a:rPr>
                        <a:t> </a:t>
                      </a:r>
                    </a:p>
                  </a:txBody>
                  <a:tcPr anchor="ctr">
                    <a:lnL>
                      <a:noFill/>
                    </a:lnL>
                    <a:lnR>
                      <a:noFill/>
                    </a:lnR>
                    <a:lnT>
                      <a:noFill/>
                    </a:lnT>
                    <a:lnB>
                      <a:noFill/>
                    </a:lnB>
                    <a:solidFill>
                      <a:srgbClr val="CCCCCC"/>
                    </a:solidFill>
                  </a:tcPr>
                </a:tc>
                <a:tc>
                  <a:txBody>
                    <a:bodyPr/>
                    <a:lstStyle/>
                    <a:p>
                      <a:pPr fontAlgn="auto"/>
                      <a:r>
                        <a:rPr lang="en-US" b="0">
                          <a:effectLst/>
                        </a:rPr>
                        <a:t>5</a:t>
                      </a:r>
                    </a:p>
                  </a:txBody>
                  <a:tcPr anchor="ctr">
                    <a:lnL>
                      <a:noFill/>
                    </a:lnL>
                    <a:lnR>
                      <a:noFill/>
                    </a:lnR>
                    <a:lnT>
                      <a:noFill/>
                    </a:lnT>
                    <a:lnB>
                      <a:noFill/>
                    </a:lnB>
                    <a:solidFill>
                      <a:srgbClr val="CCCCCC"/>
                    </a:solidFill>
                  </a:tcPr>
                </a:tc>
                <a:extLst>
                  <a:ext uri="{0D108BD9-81ED-4DB2-BD59-A6C34878D82A}">
                    <a16:rowId xmlns:a16="http://schemas.microsoft.com/office/drawing/2014/main" val="2899929103"/>
                  </a:ext>
                </a:extLst>
              </a:tr>
              <a:tr h="0">
                <a:tc>
                  <a:txBody>
                    <a:bodyPr/>
                    <a:lstStyle/>
                    <a:p>
                      <a:pPr fontAlgn="auto"/>
                      <a:r>
                        <a:rPr lang="en-US" b="0">
                          <a:effectLst/>
                        </a:rPr>
                        <a:t>PH</a:t>
                      </a:r>
                    </a:p>
                  </a:txBody>
                  <a:tcPr anchor="ctr">
                    <a:lnL>
                      <a:noFill/>
                    </a:lnL>
                    <a:lnR>
                      <a:noFill/>
                    </a:lnR>
                    <a:lnT>
                      <a:noFill/>
                    </a:lnT>
                    <a:lnB>
                      <a:noFill/>
                    </a:lnB>
                  </a:tcPr>
                </a:tc>
                <a:tc>
                  <a:txBody>
                    <a:bodyPr/>
                    <a:lstStyle/>
                    <a:p>
                      <a:pPr fontAlgn="auto"/>
                      <a:r>
                        <a:rPr lang="en-US" b="0">
                          <a:effectLst/>
                        </a:rPr>
                        <a:t>7.35-5.45</a:t>
                      </a:r>
                    </a:p>
                  </a:txBody>
                  <a:tcPr anchor="ctr">
                    <a:lnL>
                      <a:noFill/>
                    </a:lnL>
                    <a:lnR>
                      <a:noFill/>
                    </a:lnR>
                    <a:lnT>
                      <a:noFill/>
                    </a:lnT>
                    <a:lnB>
                      <a:noFill/>
                    </a:lnB>
                  </a:tcPr>
                </a:tc>
                <a:tc>
                  <a:txBody>
                    <a:bodyPr/>
                    <a:lstStyle/>
                    <a:p>
                      <a:pPr fontAlgn="auto"/>
                      <a:r>
                        <a:rPr lang="en-US" b="0">
                          <a:effectLst/>
                        </a:rPr>
                        <a:t>6.93</a:t>
                      </a:r>
                    </a:p>
                  </a:txBody>
                  <a:tcPr anchor="ctr">
                    <a:lnL>
                      <a:noFill/>
                    </a:lnL>
                    <a:lnR>
                      <a:noFill/>
                    </a:lnR>
                    <a:lnT>
                      <a:noFill/>
                    </a:lnT>
                    <a:lnB>
                      <a:noFill/>
                    </a:lnB>
                  </a:tcPr>
                </a:tc>
                <a:extLst>
                  <a:ext uri="{0D108BD9-81ED-4DB2-BD59-A6C34878D82A}">
                    <a16:rowId xmlns:a16="http://schemas.microsoft.com/office/drawing/2014/main" val="3704242993"/>
                  </a:ext>
                </a:extLst>
              </a:tr>
              <a:tr h="0">
                <a:tc>
                  <a:txBody>
                    <a:bodyPr/>
                    <a:lstStyle/>
                    <a:p>
                      <a:pPr fontAlgn="auto"/>
                      <a:r>
                        <a:rPr lang="en-US" b="0">
                          <a:effectLst/>
                        </a:rPr>
                        <a:t>PCO2</a:t>
                      </a:r>
                    </a:p>
                  </a:txBody>
                  <a:tcPr anchor="ctr">
                    <a:lnL>
                      <a:noFill/>
                    </a:lnL>
                    <a:lnR>
                      <a:noFill/>
                    </a:lnR>
                    <a:lnT>
                      <a:noFill/>
                    </a:lnT>
                    <a:lnB>
                      <a:noFill/>
                    </a:lnB>
                    <a:solidFill>
                      <a:srgbClr val="CCCCCC"/>
                    </a:solidFill>
                  </a:tcPr>
                </a:tc>
                <a:tc>
                  <a:txBody>
                    <a:bodyPr/>
                    <a:lstStyle/>
                    <a:p>
                      <a:pPr fontAlgn="auto"/>
                      <a:r>
                        <a:rPr lang="en-US" b="0">
                          <a:effectLst/>
                        </a:rPr>
                        <a:t>35-45 mmHg</a:t>
                      </a:r>
                    </a:p>
                  </a:txBody>
                  <a:tcPr anchor="ctr">
                    <a:lnL>
                      <a:noFill/>
                    </a:lnL>
                    <a:lnR>
                      <a:noFill/>
                    </a:lnR>
                    <a:lnT>
                      <a:noFill/>
                    </a:lnT>
                    <a:lnB>
                      <a:noFill/>
                    </a:lnB>
                    <a:solidFill>
                      <a:srgbClr val="CCCCCC"/>
                    </a:solidFill>
                  </a:tcPr>
                </a:tc>
                <a:tc>
                  <a:txBody>
                    <a:bodyPr/>
                    <a:lstStyle/>
                    <a:p>
                      <a:pPr fontAlgn="auto"/>
                      <a:r>
                        <a:rPr lang="en-US" b="0">
                          <a:effectLst/>
                        </a:rPr>
                        <a:t>13</a:t>
                      </a:r>
                    </a:p>
                  </a:txBody>
                  <a:tcPr anchor="ctr">
                    <a:lnL>
                      <a:noFill/>
                    </a:lnL>
                    <a:lnR>
                      <a:noFill/>
                    </a:lnR>
                    <a:lnT>
                      <a:noFill/>
                    </a:lnT>
                    <a:lnB>
                      <a:noFill/>
                    </a:lnB>
                    <a:solidFill>
                      <a:srgbClr val="CCCCCC"/>
                    </a:solidFill>
                  </a:tcPr>
                </a:tc>
                <a:extLst>
                  <a:ext uri="{0D108BD9-81ED-4DB2-BD59-A6C34878D82A}">
                    <a16:rowId xmlns:a16="http://schemas.microsoft.com/office/drawing/2014/main" val="3418466934"/>
                  </a:ext>
                </a:extLst>
              </a:tr>
              <a:tr h="0">
                <a:tc>
                  <a:txBody>
                    <a:bodyPr/>
                    <a:lstStyle/>
                    <a:p>
                      <a:pPr fontAlgn="auto"/>
                      <a:r>
                        <a:rPr lang="en-US" b="0">
                          <a:effectLst/>
                        </a:rPr>
                        <a:t>PO2</a:t>
                      </a:r>
                    </a:p>
                  </a:txBody>
                  <a:tcPr anchor="ctr">
                    <a:lnL>
                      <a:noFill/>
                    </a:lnL>
                    <a:lnR>
                      <a:noFill/>
                    </a:lnR>
                    <a:lnT>
                      <a:noFill/>
                    </a:lnT>
                    <a:lnB>
                      <a:noFill/>
                    </a:lnB>
                  </a:tcPr>
                </a:tc>
                <a:tc>
                  <a:txBody>
                    <a:bodyPr/>
                    <a:lstStyle/>
                    <a:p>
                      <a:pPr fontAlgn="auto"/>
                      <a:r>
                        <a:rPr lang="en-US" b="0">
                          <a:effectLst/>
                        </a:rPr>
                        <a:t>&gt;80 mmHg</a:t>
                      </a:r>
                    </a:p>
                  </a:txBody>
                  <a:tcPr anchor="ctr">
                    <a:lnL>
                      <a:noFill/>
                    </a:lnL>
                    <a:lnR>
                      <a:noFill/>
                    </a:lnR>
                    <a:lnT>
                      <a:noFill/>
                    </a:lnT>
                    <a:lnB>
                      <a:noFill/>
                    </a:lnB>
                  </a:tcPr>
                </a:tc>
                <a:tc>
                  <a:txBody>
                    <a:bodyPr/>
                    <a:lstStyle/>
                    <a:p>
                      <a:pPr fontAlgn="auto"/>
                      <a:r>
                        <a:rPr lang="en-US" b="0">
                          <a:effectLst/>
                        </a:rPr>
                        <a:t>109</a:t>
                      </a:r>
                    </a:p>
                  </a:txBody>
                  <a:tcPr anchor="ctr">
                    <a:lnL>
                      <a:noFill/>
                    </a:lnL>
                    <a:lnR>
                      <a:noFill/>
                    </a:lnR>
                    <a:lnT>
                      <a:noFill/>
                    </a:lnT>
                    <a:lnB>
                      <a:noFill/>
                    </a:lnB>
                  </a:tcPr>
                </a:tc>
                <a:extLst>
                  <a:ext uri="{0D108BD9-81ED-4DB2-BD59-A6C34878D82A}">
                    <a16:rowId xmlns:a16="http://schemas.microsoft.com/office/drawing/2014/main" val="3497045720"/>
                  </a:ext>
                </a:extLst>
              </a:tr>
              <a:tr h="0">
                <a:tc>
                  <a:txBody>
                    <a:bodyPr/>
                    <a:lstStyle/>
                    <a:p>
                      <a:pPr fontAlgn="auto"/>
                      <a:r>
                        <a:rPr lang="en-US" b="0">
                          <a:effectLst/>
                        </a:rPr>
                        <a:t>HOC3</a:t>
                      </a:r>
                    </a:p>
                  </a:txBody>
                  <a:tcPr anchor="ctr">
                    <a:lnL>
                      <a:noFill/>
                    </a:lnL>
                    <a:lnR>
                      <a:noFill/>
                    </a:lnR>
                    <a:lnT>
                      <a:noFill/>
                    </a:lnT>
                    <a:lnB>
                      <a:noFill/>
                    </a:lnB>
                    <a:solidFill>
                      <a:srgbClr val="CCCCCC"/>
                    </a:solidFill>
                  </a:tcPr>
                </a:tc>
                <a:tc>
                  <a:txBody>
                    <a:bodyPr/>
                    <a:lstStyle/>
                    <a:p>
                      <a:pPr fontAlgn="auto"/>
                      <a:r>
                        <a:rPr lang="en-US" b="0">
                          <a:effectLst/>
                        </a:rPr>
                        <a:t>22-26 mmol/L</a:t>
                      </a:r>
                    </a:p>
                  </a:txBody>
                  <a:tcPr anchor="ctr">
                    <a:lnL>
                      <a:noFill/>
                    </a:lnL>
                    <a:lnR>
                      <a:noFill/>
                    </a:lnR>
                    <a:lnT>
                      <a:noFill/>
                    </a:lnT>
                    <a:lnB>
                      <a:noFill/>
                    </a:lnB>
                    <a:solidFill>
                      <a:srgbClr val="CCCCCC"/>
                    </a:solidFill>
                  </a:tcPr>
                </a:tc>
                <a:tc>
                  <a:txBody>
                    <a:bodyPr/>
                    <a:lstStyle/>
                    <a:p>
                      <a:pPr fontAlgn="auto"/>
                      <a:r>
                        <a:rPr lang="en-US" b="0">
                          <a:effectLst/>
                        </a:rPr>
                        <a:t>2.8</a:t>
                      </a:r>
                    </a:p>
                  </a:txBody>
                  <a:tcPr anchor="ctr">
                    <a:lnL>
                      <a:noFill/>
                    </a:lnL>
                    <a:lnR>
                      <a:noFill/>
                    </a:lnR>
                    <a:lnT>
                      <a:noFill/>
                    </a:lnT>
                    <a:lnB>
                      <a:noFill/>
                    </a:lnB>
                    <a:solidFill>
                      <a:srgbClr val="CCCCCC"/>
                    </a:solidFill>
                  </a:tcPr>
                </a:tc>
                <a:extLst>
                  <a:ext uri="{0D108BD9-81ED-4DB2-BD59-A6C34878D82A}">
                    <a16:rowId xmlns:a16="http://schemas.microsoft.com/office/drawing/2014/main" val="60191079"/>
                  </a:ext>
                </a:extLst>
              </a:tr>
              <a:tr h="0">
                <a:tc>
                  <a:txBody>
                    <a:bodyPr/>
                    <a:lstStyle/>
                    <a:p>
                      <a:pPr fontAlgn="auto"/>
                      <a:r>
                        <a:rPr lang="en-US" b="0">
                          <a:effectLst/>
                        </a:rPr>
                        <a:t>O2 saturation</a:t>
                      </a:r>
                    </a:p>
                  </a:txBody>
                  <a:tcPr anchor="ctr">
                    <a:lnL>
                      <a:noFill/>
                    </a:lnL>
                    <a:lnR>
                      <a:noFill/>
                    </a:lnR>
                    <a:lnT>
                      <a:noFill/>
                    </a:lnT>
                    <a:lnB>
                      <a:noFill/>
                    </a:lnB>
                  </a:tcPr>
                </a:tc>
                <a:tc>
                  <a:txBody>
                    <a:bodyPr/>
                    <a:lstStyle/>
                    <a:p>
                      <a:pPr fontAlgn="auto"/>
                      <a:r>
                        <a:rPr lang="en-US" b="0">
                          <a:effectLst/>
                        </a:rPr>
                        <a:t>&gt;90 %</a:t>
                      </a:r>
                    </a:p>
                  </a:txBody>
                  <a:tcPr anchor="ctr">
                    <a:lnL>
                      <a:noFill/>
                    </a:lnL>
                    <a:lnR>
                      <a:noFill/>
                    </a:lnR>
                    <a:lnT>
                      <a:noFill/>
                    </a:lnT>
                    <a:lnB>
                      <a:noFill/>
                    </a:lnB>
                  </a:tcPr>
                </a:tc>
                <a:tc>
                  <a:txBody>
                    <a:bodyPr/>
                    <a:lstStyle/>
                    <a:p>
                      <a:pPr fontAlgn="auto"/>
                      <a:r>
                        <a:rPr lang="en-US" b="0" dirty="0">
                          <a:effectLst/>
                        </a:rPr>
                        <a:t>98.2</a:t>
                      </a:r>
                    </a:p>
                  </a:txBody>
                  <a:tcPr anchor="ctr">
                    <a:lnL>
                      <a:noFill/>
                    </a:lnL>
                    <a:lnR>
                      <a:noFill/>
                    </a:lnR>
                    <a:lnT>
                      <a:noFill/>
                    </a:lnT>
                    <a:lnB>
                      <a:noFill/>
                    </a:lnB>
                  </a:tcPr>
                </a:tc>
                <a:extLst>
                  <a:ext uri="{0D108BD9-81ED-4DB2-BD59-A6C34878D82A}">
                    <a16:rowId xmlns:a16="http://schemas.microsoft.com/office/drawing/2014/main" val="1414198552"/>
                  </a:ext>
                </a:extLst>
              </a:tr>
            </a:tbl>
          </a:graphicData>
        </a:graphic>
      </p:graphicFrame>
      <p:sp>
        <p:nvSpPr>
          <p:cNvPr id="5" name="Rectangle 1"/>
          <p:cNvSpPr>
            <a:spLocks noChangeArrowheads="1"/>
          </p:cNvSpPr>
          <p:nvPr/>
        </p:nvSpPr>
        <p:spPr bwMode="auto">
          <a:xfrm>
            <a:off x="969264" y="266219"/>
            <a:ext cx="5679247" cy="152337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25392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smtClean="0">
                <a:ln>
                  <a:noFill/>
                </a:ln>
                <a:solidFill>
                  <a:srgbClr val="FF0000"/>
                </a:solidFill>
                <a:effectLst/>
                <a:latin typeface="Cambria" panose="02040503050406030204" pitchFamily="18" charset="0"/>
              </a:rPr>
              <a:t>Table 2</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rgbClr val="FF0000"/>
                </a:solidFill>
                <a:effectLst/>
                <a:latin typeface="Cambria" panose="02040503050406030204" pitchFamily="18" charset="0"/>
              </a:rPr>
              <a:t>Table </a:t>
            </a:r>
            <a:r>
              <a:rPr kumimoji="0" lang="en-US" altLang="en-US" sz="2400" b="1" i="0" u="none" strike="noStrike" cap="none" normalizeH="0" baseline="0" dirty="0" smtClean="0">
                <a:ln>
                  <a:noFill/>
                </a:ln>
                <a:solidFill>
                  <a:srgbClr val="FF0000"/>
                </a:solidFill>
                <a:effectLst/>
                <a:latin typeface="Cambria" panose="02040503050406030204" pitchFamily="18" charset="0"/>
                <a:hlinkClick r:id="rId2"/>
              </a:rPr>
              <a:t>​Table2</a:t>
            </a:r>
            <a:r>
              <a:rPr kumimoji="0" lang="en-US" altLang="en-US" sz="2400" b="1" i="0" u="sng" strike="noStrike" cap="none" normalizeH="0" baseline="0" dirty="0" smtClean="0">
                <a:ln>
                  <a:noFill/>
                </a:ln>
                <a:solidFill>
                  <a:srgbClr val="FF0000"/>
                </a:solidFill>
                <a:effectLst/>
                <a:latin typeface="Cambria" panose="02040503050406030204" pitchFamily="18" charset="0"/>
                <a:hlinkClick r:id="rId2"/>
              </a:rPr>
              <a:t>2</a:t>
            </a:r>
            <a:r>
              <a:rPr kumimoji="0" lang="en-US" altLang="en-US" sz="2400" b="1" i="0" u="none" strike="noStrike" cap="none" normalizeH="0" baseline="0" dirty="0" smtClean="0">
                <a:ln>
                  <a:noFill/>
                </a:ln>
                <a:solidFill>
                  <a:srgbClr val="FF0000"/>
                </a:solidFill>
                <a:effectLst/>
                <a:latin typeface="Cambria" panose="02040503050406030204" pitchFamily="18" charset="0"/>
              </a:rPr>
              <a:t> venous blood gas analysis</a:t>
            </a:r>
            <a:endParaRPr kumimoji="0" lang="en-US" altLang="en-US" sz="1400" b="0" i="0" u="none" strike="noStrike" cap="none" normalizeH="0" baseline="0" dirty="0" smtClean="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4899358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300" b="1" i="1" dirty="0" smtClean="0">
                <a:solidFill>
                  <a:srgbClr val="FF0000"/>
                </a:solidFill>
              </a:rPr>
              <a:t>Making the Diagnosis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85000" lnSpcReduction="20000"/>
          </a:bodyPr>
          <a:lstStyle/>
          <a:p>
            <a:r>
              <a:rPr lang="en-US" b="1" dirty="0" smtClean="0"/>
              <a:t>The </a:t>
            </a:r>
            <a:r>
              <a:rPr lang="en-US" b="1" dirty="0"/>
              <a:t>amount of ketones in the blood or urine should be checked if a person with diabetes has:</a:t>
            </a:r>
            <a:endParaRPr lang="en-US" dirty="0"/>
          </a:p>
          <a:p>
            <a:r>
              <a:rPr lang="en-US" dirty="0"/>
              <a:t>symptoms of DKA</a:t>
            </a:r>
          </a:p>
          <a:p>
            <a:r>
              <a:rPr lang="en-US" dirty="0"/>
              <a:t>fasting blood glucose levels above 14 </a:t>
            </a:r>
            <a:r>
              <a:rPr lang="en-US" dirty="0" err="1"/>
              <a:t>mmol</a:t>
            </a:r>
            <a:r>
              <a:rPr lang="en-US" dirty="0"/>
              <a:t>/L (252 mg/</a:t>
            </a:r>
            <a:r>
              <a:rPr lang="en-US" dirty="0" err="1"/>
              <a:t>dL</a:t>
            </a:r>
            <a:r>
              <a:rPr lang="en-US" dirty="0"/>
              <a:t>)</a:t>
            </a:r>
          </a:p>
          <a:p>
            <a:r>
              <a:rPr lang="en-US" dirty="0"/>
              <a:t>infection or illness</a:t>
            </a:r>
          </a:p>
          <a:p>
            <a:r>
              <a:rPr lang="en-US" dirty="0"/>
              <a:t>Ketone levels can be easily measured at home; a positive test may require immediate medical attention. A doctor or health care professional can show you how to measure the amount of ketones in your blood or urine and let you know at what levels you will need to contact your doctor or go to the emergency department.</a:t>
            </a:r>
          </a:p>
          <a:p>
            <a:r>
              <a:rPr lang="en-US" dirty="0"/>
              <a:t>Your doctor or health care provider may also take blood tests to measure levels of ketones, electrolytes (e.g., sodium and potassium), pH (a measure of how acidic your blood is), and glucose</a:t>
            </a:r>
          </a:p>
          <a:p>
            <a:endParaRPr lang="en-US" dirty="0"/>
          </a:p>
        </p:txBody>
      </p:sp>
    </p:spTree>
    <p:extLst>
      <p:ext uri="{BB962C8B-B14F-4D97-AF65-F5344CB8AC3E}">
        <p14:creationId xmlns:p14="http://schemas.microsoft.com/office/powerpoint/2010/main" val="22494135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338774"/>
          </a:xfrm>
        </p:spPr>
        <p:txBody>
          <a:bodyPr/>
          <a:lstStyle/>
          <a:p>
            <a:pPr lvl="0"/>
            <a:r>
              <a:rPr lang="en-US" altLang="en-US" b="1" i="1" dirty="0">
                <a:solidFill>
                  <a:srgbClr val="FF0000"/>
                </a:solidFill>
                <a:latin typeface="Google Sans"/>
                <a:cs typeface="Arial" panose="020B0604020202020204" pitchFamily="34" charset="0"/>
              </a:rPr>
              <a:t>What is the triad of DKA?</a:t>
            </a:r>
            <a:r>
              <a:rPr lang="en-US" altLang="en-US" sz="2800" b="1" i="1" dirty="0">
                <a:solidFill>
                  <a:srgbClr val="FF0000"/>
                </a:solidFill>
                <a:cs typeface="Arial" panose="020B0604020202020204" pitchFamily="34" charset="0"/>
              </a:rPr>
              <a:t/>
            </a:r>
            <a:br>
              <a:rPr lang="en-US" altLang="en-US" sz="2800" b="1" i="1" dirty="0">
                <a:solidFill>
                  <a:srgbClr val="FF0000"/>
                </a:solidFill>
                <a:cs typeface="Arial" panose="020B0604020202020204" pitchFamily="34" charset="0"/>
              </a:rPr>
            </a:br>
            <a:endParaRPr lang="en-US" dirty="0"/>
          </a:p>
        </p:txBody>
      </p:sp>
      <p:sp>
        <p:nvSpPr>
          <p:cNvPr id="3" name="Content Placeholder 2"/>
          <p:cNvSpPr>
            <a:spLocks noGrp="1"/>
          </p:cNvSpPr>
          <p:nvPr>
            <p:ph idx="1"/>
          </p:nvPr>
        </p:nvSpPr>
        <p:spPr>
          <a:xfrm flipH="1">
            <a:off x="13190112" y="2737307"/>
            <a:ext cx="45719" cy="392585"/>
          </a:xfrm>
        </p:spPr>
        <p:txBody>
          <a:bodyPr>
            <a:normAutofit fontScale="92500" lnSpcReduction="20000"/>
          </a:bodyPr>
          <a:lstStyle/>
          <a:p>
            <a:endParaRPr lang="en-US" dirty="0"/>
          </a:p>
        </p:txBody>
      </p:sp>
      <p:sp>
        <p:nvSpPr>
          <p:cNvPr id="4" name="Rectangle 1"/>
          <p:cNvSpPr>
            <a:spLocks noChangeArrowheads="1"/>
          </p:cNvSpPr>
          <p:nvPr/>
        </p:nvSpPr>
        <p:spPr bwMode="auto">
          <a:xfrm>
            <a:off x="0" y="3257214"/>
            <a:ext cx="12001500" cy="227877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92046" rIns="0" bIns="9204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400" b="0" i="0" u="none" strike="noStrike" cap="none" normalizeH="0" baseline="0" dirty="0" smtClean="0">
                <a:ln>
                  <a:noFill/>
                </a:ln>
                <a:solidFill>
                  <a:srgbClr val="202124"/>
                </a:solidFill>
                <a:effectLst/>
                <a:latin typeface="Arial" panose="020B0604020202020204" pitchFamily="34" charset="0"/>
                <a:cs typeface="Arial" panose="020B0604020202020204" pitchFamily="34" charset="0"/>
              </a:rPr>
              <a:t> </a:t>
            </a:r>
            <a:r>
              <a:rPr kumimoji="0" lang="en-US" altLang="en-US" sz="1800" b="0" i="0" u="none" strike="noStrike" cap="none" normalizeH="0" baseline="0" dirty="0" smtClean="0">
                <a:ln>
                  <a:noFill/>
                </a:ln>
                <a:solidFill>
                  <a:srgbClr val="202124"/>
                </a:solidFill>
                <a:effectLst/>
                <a:latin typeface="Arial" panose="020B0604020202020204" pitchFamily="34" charset="0"/>
                <a:cs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0" i="0" u="none" strike="noStrike" cap="none" normalizeH="0" baseline="0" dirty="0" smtClean="0">
                <a:ln>
                  <a:noFill/>
                </a:ln>
                <a:solidFill>
                  <a:srgbClr val="4D5156"/>
                </a:solidFill>
                <a:effectLst/>
                <a:latin typeface="Google Sans"/>
                <a:cs typeface="Arial" panose="020B0604020202020204" pitchFamily="34" charset="0"/>
              </a:rPr>
              <a:t>The triad of DKA (</a:t>
            </a:r>
            <a:r>
              <a:rPr kumimoji="0" lang="en-US" altLang="en-US" sz="3600" b="0" i="0" u="none" strike="noStrike" cap="none" normalizeH="0" baseline="0" dirty="0" smtClean="0">
                <a:ln>
                  <a:noFill/>
                </a:ln>
                <a:solidFill>
                  <a:srgbClr val="040C28"/>
                </a:solidFill>
                <a:effectLst/>
                <a:latin typeface="Google Sans"/>
                <a:cs typeface="Arial" panose="020B0604020202020204" pitchFamily="34" charset="0"/>
              </a:rPr>
              <a:t>hyperglycemia, </a:t>
            </a:r>
            <a:r>
              <a:rPr kumimoji="0" lang="en-US" altLang="en-US" sz="3600" b="0" i="0" u="none" strike="noStrike" cap="none" normalizeH="0" baseline="0" dirty="0" err="1" smtClean="0">
                <a:ln>
                  <a:noFill/>
                </a:ln>
                <a:solidFill>
                  <a:srgbClr val="040C28"/>
                </a:solidFill>
                <a:effectLst/>
                <a:latin typeface="Google Sans"/>
                <a:cs typeface="Arial" panose="020B0604020202020204" pitchFamily="34" charset="0"/>
              </a:rPr>
              <a:t>acidemia</a:t>
            </a:r>
            <a:r>
              <a:rPr kumimoji="0" lang="en-US" altLang="en-US" sz="3600" b="0" i="0" u="none" strike="noStrike" cap="none" normalizeH="0" baseline="0" dirty="0" smtClean="0">
                <a:ln>
                  <a:noFill/>
                </a:ln>
                <a:solidFill>
                  <a:srgbClr val="040C28"/>
                </a:solidFill>
                <a:effectLst/>
                <a:latin typeface="Google Sans"/>
                <a:cs typeface="Arial" panose="020B0604020202020204" pitchFamily="34" charset="0"/>
              </a:rPr>
              <a:t>, and </a:t>
            </a:r>
            <a:r>
              <a:rPr kumimoji="0" lang="en-US" altLang="en-US" sz="3600" b="0" i="0" u="none" strike="noStrike" cap="none" normalizeH="0" baseline="0" dirty="0" err="1" smtClean="0">
                <a:ln>
                  <a:noFill/>
                </a:ln>
                <a:solidFill>
                  <a:srgbClr val="040C28"/>
                </a:solidFill>
                <a:effectLst/>
                <a:latin typeface="Google Sans"/>
                <a:cs typeface="Arial" panose="020B0604020202020204" pitchFamily="34" charset="0"/>
              </a:rPr>
              <a:t>ketonemia</a:t>
            </a:r>
            <a:r>
              <a:rPr kumimoji="0" lang="en-US" altLang="en-US" sz="3600" b="0" i="0" u="none" strike="noStrike" cap="none" normalizeH="0" baseline="0" dirty="0" smtClean="0">
                <a:ln>
                  <a:noFill/>
                </a:ln>
                <a:solidFill>
                  <a:srgbClr val="4D5156"/>
                </a:solidFill>
                <a:effectLst/>
                <a:latin typeface="Google Sans"/>
                <a:cs typeface="Arial" panose="020B0604020202020204" pitchFamily="34" charset="0"/>
              </a:rPr>
              <a:t>)</a:t>
            </a:r>
          </a:p>
        </p:txBody>
      </p:sp>
      <p:pic>
        <p:nvPicPr>
          <p:cNvPr id="9218" name="Picture 2" descr="Hyperglycemic Crises: Diabetic Ketoacidosis and Hyperglycemic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41450" y="-661875"/>
            <a:ext cx="5136217" cy="2487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9596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94309"/>
            <a:ext cx="10515600" cy="1325563"/>
          </a:xfrm>
        </p:spPr>
        <p:txBody>
          <a:bodyPr>
            <a:normAutofit fontScale="90000"/>
          </a:bodyPr>
          <a:lstStyle/>
          <a:p>
            <a:r>
              <a:rPr lang="en-US" sz="5300" b="1" i="1" dirty="0" smtClean="0">
                <a:solidFill>
                  <a:srgbClr val="FF0000"/>
                </a:solidFill>
              </a:rPr>
              <a:t>What are the signs and symptoms of a diabetic emergency?</a:t>
            </a:r>
            <a:r>
              <a:rPr lang="en-US" dirty="0" smtClean="0"/>
              <a:t/>
            </a:r>
            <a:br>
              <a:rPr lang="en-US" dirty="0" smtClean="0"/>
            </a:br>
            <a:endParaRPr lang="en-US" dirty="0"/>
          </a:p>
        </p:txBody>
      </p:sp>
      <p:sp>
        <p:nvSpPr>
          <p:cNvPr id="3" name="Content Placeholder 2"/>
          <p:cNvSpPr>
            <a:spLocks noGrp="1"/>
          </p:cNvSpPr>
          <p:nvPr>
            <p:ph idx="1"/>
          </p:nvPr>
        </p:nvSpPr>
        <p:spPr>
          <a:xfrm>
            <a:off x="838200" y="2194559"/>
            <a:ext cx="10515600" cy="3982403"/>
          </a:xfrm>
        </p:spPr>
        <p:txBody>
          <a:bodyPr/>
          <a:lstStyle/>
          <a:p>
            <a:r>
              <a:rPr lang="en-US" dirty="0" smtClean="0"/>
              <a:t>hunger</a:t>
            </a:r>
            <a:r>
              <a:rPr lang="en-US" dirty="0"/>
              <a:t>.</a:t>
            </a:r>
          </a:p>
          <a:p>
            <a:r>
              <a:rPr lang="en-US" dirty="0"/>
              <a:t>clammy skin.</a:t>
            </a:r>
          </a:p>
          <a:p>
            <a:r>
              <a:rPr lang="en-US" dirty="0"/>
              <a:t>profuse sweating.</a:t>
            </a:r>
          </a:p>
          <a:p>
            <a:r>
              <a:rPr lang="en-US" dirty="0"/>
              <a:t>drowsiness or confusion.</a:t>
            </a:r>
          </a:p>
          <a:p>
            <a:r>
              <a:rPr lang="en-US" dirty="0"/>
              <a:t>weakness or feeling faint.</a:t>
            </a:r>
          </a:p>
          <a:p>
            <a:r>
              <a:rPr lang="en-US" dirty="0"/>
              <a:t>sudden loss of responsiveness.</a:t>
            </a:r>
          </a:p>
          <a:p>
            <a:endParaRPr lang="en-US" dirty="0"/>
          </a:p>
        </p:txBody>
      </p:sp>
    </p:spTree>
    <p:extLst>
      <p:ext uri="{BB962C8B-B14F-4D97-AF65-F5344CB8AC3E}">
        <p14:creationId xmlns:p14="http://schemas.microsoft.com/office/powerpoint/2010/main" val="386638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arn(inVertical)">
                                      <p:cBhvr>
                                        <p:cTn id="21" dur="500"/>
                                        <p:tgtEl>
                                          <p:spTgt spid="3">
                                            <p:txEl>
                                              <p:pRg st="3" end="3"/>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barn(inVertical)">
                                      <p:cBhvr>
                                        <p:cTn id="24" dur="500"/>
                                        <p:tgtEl>
                                          <p:spTgt spid="3">
                                            <p:txEl>
                                              <p:pRg st="4" end="4"/>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300" b="1" i="1" dirty="0" smtClean="0">
                <a:solidFill>
                  <a:srgbClr val="FF0000"/>
                </a:solidFill>
              </a:rPr>
              <a:t>What is the first aid of DKA?</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sz="3600" dirty="0" smtClean="0"/>
              <a:t>Drink </a:t>
            </a:r>
            <a:r>
              <a:rPr lang="en-US" sz="3600" dirty="0"/>
              <a:t>extra water or sugar-free drinks to prevent dehydration. Wait 30 minutes after you take extra insulin or missed medicines. Then check your blood sugar again. If symptoms of high blood sugar get worse or your blood sugar level keeps rising, call your doctor or nurse advice line</a:t>
            </a:r>
          </a:p>
          <a:p>
            <a:endParaRPr lang="en-US" dirty="0"/>
          </a:p>
        </p:txBody>
      </p:sp>
    </p:spTree>
    <p:extLst>
      <p:ext uri="{BB962C8B-B14F-4D97-AF65-F5344CB8AC3E}">
        <p14:creationId xmlns:p14="http://schemas.microsoft.com/office/powerpoint/2010/main" val="2484513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1184467" cy="1325563"/>
          </a:xfrm>
        </p:spPr>
        <p:txBody>
          <a:bodyPr>
            <a:normAutofit fontScale="90000"/>
          </a:bodyPr>
          <a:lstStyle/>
          <a:p>
            <a:r>
              <a:rPr lang="en-US" sz="5300" b="1" i="1" dirty="0" smtClean="0">
                <a:solidFill>
                  <a:srgbClr val="FF0000"/>
                </a:solidFill>
              </a:rPr>
              <a:t>What is the immediate intervention for DKA?</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sz="3600" dirty="0" smtClean="0"/>
              <a:t>After </a:t>
            </a:r>
            <a:r>
              <a:rPr lang="en-US" sz="3600" dirty="0"/>
              <a:t>initial stabilization of circulation, airway, and breathing as a priority, specific treatment of DKA requires correction of hyperglycemia with intravenous insulin, frequent monitoring, and replacement of electrolytes, mainly potassium, correction of hypovolemia with intravenous fluids, and correction of acidosis</a:t>
            </a:r>
          </a:p>
          <a:p>
            <a:endParaRPr lang="en-US" dirty="0"/>
          </a:p>
        </p:txBody>
      </p:sp>
    </p:spTree>
    <p:extLst>
      <p:ext uri="{BB962C8B-B14F-4D97-AF65-F5344CB8AC3E}">
        <p14:creationId xmlns:p14="http://schemas.microsoft.com/office/powerpoint/2010/main" val="60434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What glucose level is an emergency?</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sz="3600" dirty="0" smtClean="0"/>
              <a:t>A </a:t>
            </a:r>
            <a:r>
              <a:rPr lang="en-US" sz="3600" dirty="0"/>
              <a:t>high blood sugar level of more than 240 with or without symptoms requires calling the doctor immediately. Healthcare providers will administer ER treatment to reduce the level and symptoms. After leaving the ER, follow the doctor's instructions to avoid another incident of DKA</a:t>
            </a:r>
          </a:p>
          <a:p>
            <a:endParaRPr lang="en-US" dirty="0"/>
          </a:p>
        </p:txBody>
      </p:sp>
    </p:spTree>
    <p:extLst>
      <p:ext uri="{BB962C8B-B14F-4D97-AF65-F5344CB8AC3E}">
        <p14:creationId xmlns:p14="http://schemas.microsoft.com/office/powerpoint/2010/main" val="3750369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An external file that holds a picture, illustration, etc.&#10;Object name is cureus-0013-00000016923-i0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59636" y="365125"/>
            <a:ext cx="8872728" cy="6181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414033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300" b="1" i="1" dirty="0">
                <a:solidFill>
                  <a:srgbClr val="FF0000"/>
                </a:solidFill>
              </a:rPr>
              <a:t>DKA Signs and Symptoms</a:t>
            </a:r>
            <a:r>
              <a:rPr lang="en-US" b="1" i="1" dirty="0">
                <a:solidFill>
                  <a:srgbClr val="FF0000"/>
                </a:solidFill>
              </a:rPr>
              <a:t/>
            </a:r>
            <a:br>
              <a:rPr lang="en-US" b="1" i="1" dirty="0">
                <a:solidFill>
                  <a:srgbClr val="FF0000"/>
                </a:solidFill>
              </a:rPr>
            </a:br>
            <a:endParaRPr lang="en-US" dirty="0"/>
          </a:p>
        </p:txBody>
      </p:sp>
      <p:sp>
        <p:nvSpPr>
          <p:cNvPr id="3" name="Content Placeholder 2"/>
          <p:cNvSpPr>
            <a:spLocks noGrp="1"/>
          </p:cNvSpPr>
          <p:nvPr>
            <p:ph idx="1"/>
          </p:nvPr>
        </p:nvSpPr>
        <p:spPr/>
        <p:txBody>
          <a:bodyPr>
            <a:normAutofit/>
          </a:bodyPr>
          <a:lstStyle/>
          <a:p>
            <a:r>
              <a:rPr lang="en-US" dirty="0" smtClean="0"/>
              <a:t>Fast</a:t>
            </a:r>
            <a:r>
              <a:rPr lang="en-US" dirty="0"/>
              <a:t>, deep breathing.</a:t>
            </a:r>
          </a:p>
          <a:p>
            <a:r>
              <a:rPr lang="en-US" dirty="0"/>
              <a:t>Dry skin and mouth.</a:t>
            </a:r>
          </a:p>
          <a:p>
            <a:r>
              <a:rPr lang="en-US" dirty="0"/>
              <a:t>Flushed face.</a:t>
            </a:r>
          </a:p>
          <a:p>
            <a:r>
              <a:rPr lang="en-US" dirty="0"/>
              <a:t>Fruity-smelling breath.</a:t>
            </a:r>
          </a:p>
          <a:p>
            <a:r>
              <a:rPr lang="en-US" dirty="0"/>
              <a:t>Headache.</a:t>
            </a:r>
          </a:p>
          <a:p>
            <a:r>
              <a:rPr lang="en-US" dirty="0"/>
              <a:t>Muscle stiffness or aches.</a:t>
            </a:r>
          </a:p>
          <a:p>
            <a:r>
              <a:rPr lang="en-US" dirty="0"/>
              <a:t>Being very tired.</a:t>
            </a:r>
          </a:p>
          <a:p>
            <a:r>
              <a:rPr lang="en-US" dirty="0"/>
              <a:t>Nausea and vomiting</a:t>
            </a:r>
          </a:p>
          <a:p>
            <a:endParaRPr lang="en-US" dirty="0"/>
          </a:p>
        </p:txBody>
      </p:sp>
    </p:spTree>
    <p:extLst>
      <p:ext uri="{BB962C8B-B14F-4D97-AF65-F5344CB8AC3E}">
        <p14:creationId xmlns:p14="http://schemas.microsoft.com/office/powerpoint/2010/main" val="428583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down)">
                                      <p:cBhvr>
                                        <p:cTn id="15" dur="500"/>
                                        <p:tgtEl>
                                          <p:spTgt spid="3">
                                            <p:txEl>
                                              <p:pRg st="1" end="1"/>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down)">
                                      <p:cBhvr>
                                        <p:cTn id="18" dur="500"/>
                                        <p:tgtEl>
                                          <p:spTgt spid="3">
                                            <p:txEl>
                                              <p:pRg st="2" end="2"/>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ipe(down)">
                                      <p:cBhvr>
                                        <p:cTn id="21" dur="500"/>
                                        <p:tgtEl>
                                          <p:spTgt spid="3">
                                            <p:txEl>
                                              <p:pRg st="3" end="3"/>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down)">
                                      <p:cBhvr>
                                        <p:cTn id="24" dur="500"/>
                                        <p:tgtEl>
                                          <p:spTgt spid="3">
                                            <p:txEl>
                                              <p:pRg st="4" end="4"/>
                                            </p:txEl>
                                          </p:spTgt>
                                        </p:tgtEl>
                                      </p:cBhvr>
                                    </p:animEffect>
                                  </p:childTnLst>
                                </p:cTn>
                              </p:par>
                              <p:par>
                                <p:cTn id="25" presetID="2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wipe(down)">
                                      <p:cBhvr>
                                        <p:cTn id="30" dur="500"/>
                                        <p:tgtEl>
                                          <p:spTgt spid="3">
                                            <p:txEl>
                                              <p:pRg st="6" end="6"/>
                                            </p:txEl>
                                          </p:spTgt>
                                        </p:tgtEl>
                                      </p:cBhvr>
                                    </p:animEffect>
                                  </p:childTnLst>
                                </p:cTn>
                              </p:par>
                              <p:par>
                                <p:cTn id="31" presetID="22" presetClass="entr" presetSubtype="4"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wipe(down)">
                                      <p:cBhvr>
                                        <p:cTn id="3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altLang="en-US" dirty="0">
                <a:solidFill>
                  <a:srgbClr val="FF0000"/>
                </a:solidFill>
                <a:latin typeface="Google Sans"/>
                <a:cs typeface="Arial" panose="020B0604020202020204" pitchFamily="34" charset="0"/>
              </a:rPr>
              <a:t>What are the 4 Ps of DKA?</a:t>
            </a:r>
            <a:r>
              <a:rPr lang="en-US" altLang="en-US" sz="2800" dirty="0">
                <a:solidFill>
                  <a:srgbClr val="FF0000"/>
                </a:solidFill>
                <a:cs typeface="Arial" panose="020B0604020202020204" pitchFamily="34" charset="0"/>
              </a:rPr>
              <a:t/>
            </a:r>
            <a:br>
              <a:rPr lang="en-US" altLang="en-US" sz="2800" dirty="0">
                <a:solidFill>
                  <a:srgbClr val="FF0000"/>
                </a:solidFill>
                <a:cs typeface="Arial" panose="020B0604020202020204" pitchFamily="34" charset="0"/>
              </a:rPr>
            </a:br>
            <a:endParaRPr lang="en-US" dirty="0"/>
          </a:p>
        </p:txBody>
      </p:sp>
      <p:sp>
        <p:nvSpPr>
          <p:cNvPr id="3" name="Content Placeholder 2"/>
          <p:cNvSpPr>
            <a:spLocks noGrp="1"/>
          </p:cNvSpPr>
          <p:nvPr>
            <p:ph idx="1"/>
          </p:nvPr>
        </p:nvSpPr>
        <p:spPr/>
        <p:txBody>
          <a:bodyPr/>
          <a:lstStyle/>
          <a:p>
            <a:endParaRPr lang="en-US" dirty="0"/>
          </a:p>
        </p:txBody>
      </p:sp>
      <p:sp>
        <p:nvSpPr>
          <p:cNvPr id="4" name="Rectangle 1"/>
          <p:cNvSpPr>
            <a:spLocks noChangeArrowheads="1"/>
          </p:cNvSpPr>
          <p:nvPr/>
        </p:nvSpPr>
        <p:spPr bwMode="auto">
          <a:xfrm>
            <a:off x="237744" y="1446550"/>
            <a:ext cx="11116056" cy="503337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92046" rIns="0" bIns="9204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100" b="0" i="0" u="none" strike="noStrike" cap="none" normalizeH="0" baseline="0" dirty="0" smtClean="0">
                <a:ln>
                  <a:noFill/>
                </a:ln>
                <a:solidFill>
                  <a:srgbClr val="202124"/>
                </a:solidFill>
                <a:effectLst/>
                <a:latin typeface="Arial" panose="020B0604020202020204" pitchFamily="34" charset="0"/>
                <a:cs typeface="Arial" panose="020B0604020202020204" pitchFamily="34" charset="0"/>
              </a:rPr>
              <a:t> </a:t>
            </a:r>
            <a:r>
              <a:rPr kumimoji="0" lang="en-US" altLang="en-US" sz="1800" b="0" i="0" u="none" strike="noStrike" cap="none" normalizeH="0" baseline="0" dirty="0" smtClean="0">
                <a:ln>
                  <a:noFill/>
                </a:ln>
                <a:solidFill>
                  <a:srgbClr val="202124"/>
                </a:solidFill>
                <a:effectLst/>
                <a:latin typeface="Arial" panose="020B0604020202020204" pitchFamily="34" charset="0"/>
                <a:cs typeface="Arial" panose="020B0604020202020204" pitchFamily="34" charset="0"/>
              </a:rPr>
              <a:t>                                                </a:t>
            </a:r>
            <a:endParaRPr kumimoji="0" lang="en-US" altLang="en-US" sz="5400" b="0" i="0" u="none" strike="noStrike" cap="none" normalizeH="0" baseline="0" dirty="0" smtClean="0">
              <a:ln>
                <a:noFill/>
              </a:ln>
              <a:solidFill>
                <a:srgbClr val="202124"/>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smtClean="0">
                <a:ln>
                  <a:noFill/>
                </a:ln>
                <a:solidFill>
                  <a:srgbClr val="4D5156"/>
                </a:solidFill>
                <a:effectLst/>
                <a:latin typeface="Google Sans"/>
                <a:cs typeface="Arial" panose="020B0604020202020204" pitchFamily="34" charset="0"/>
              </a:rPr>
              <a:t>People with diabetes often experience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smtClean="0">
                <a:ln>
                  <a:noFill/>
                </a:ln>
                <a:solidFill>
                  <a:srgbClr val="4D5156"/>
                </a:solidFill>
                <a:effectLst/>
                <a:latin typeface="Google Sans"/>
                <a:cs typeface="Arial" panose="020B0604020202020204" pitchFamily="34" charset="0"/>
              </a:rPr>
              <a:t> one or more of the 4 Ps associated with the condition: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smtClean="0">
                <a:ln>
                  <a:noFill/>
                </a:ln>
                <a:solidFill>
                  <a:srgbClr val="4D5156"/>
                </a:solidFill>
                <a:effectLst/>
                <a:latin typeface="Google Sans"/>
                <a:cs typeface="Arial" panose="020B0604020202020204" pitchFamily="34" charset="0"/>
              </a:rPr>
              <a:t> </a:t>
            </a:r>
            <a:r>
              <a:rPr kumimoji="0" lang="en-US" altLang="en-US" sz="3200" b="0" i="0" u="none" strike="noStrike" cap="none" normalizeH="0" baseline="0" dirty="0" smtClean="0">
                <a:ln>
                  <a:noFill/>
                </a:ln>
                <a:solidFill>
                  <a:schemeClr val="accent2">
                    <a:lumMod val="75000"/>
                  </a:schemeClr>
                </a:solidFill>
                <a:effectLst/>
                <a:latin typeface="Google Sans"/>
                <a:cs typeface="Arial" panose="020B0604020202020204" pitchFamily="34" charset="0"/>
              </a:rPr>
              <a:t>polyuria, polydipsia, polyphagia and polyneuropathy</a:t>
            </a:r>
            <a:r>
              <a:rPr kumimoji="0" lang="en-US" altLang="en-US" sz="3200" b="0" i="0" u="none" strike="noStrike" cap="none" normalizeH="0" baseline="0" dirty="0" smtClean="0">
                <a:ln>
                  <a:noFill/>
                </a:ln>
                <a:solidFill>
                  <a:srgbClr val="4D5156"/>
                </a:solidFill>
                <a:effectLst/>
                <a:latin typeface="Google Sans"/>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smtClean="0">
                <a:ln>
                  <a:noFill/>
                </a:ln>
                <a:solidFill>
                  <a:srgbClr val="4D5156"/>
                </a:solidFill>
                <a:effectLst/>
                <a:latin typeface="Google Sans"/>
                <a:cs typeface="Arial" panose="020B0604020202020204" pitchFamily="34" charset="0"/>
              </a:rPr>
              <a:t> usually resulting from high blood glucose levels.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smtClean="0">
                <a:ln>
                  <a:noFill/>
                </a:ln>
                <a:solidFill>
                  <a:srgbClr val="4D5156"/>
                </a:solidFill>
                <a:effectLst/>
                <a:latin typeface="Google Sans"/>
                <a:cs typeface="Arial" panose="020B0604020202020204" pitchFamily="34" charset="0"/>
              </a:rPr>
              <a:t> Proper management is crucial to avoid potential complications arising from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smtClean="0">
                <a:ln>
                  <a:noFill/>
                </a:ln>
                <a:solidFill>
                  <a:srgbClr val="4D5156"/>
                </a:solidFill>
                <a:effectLst/>
                <a:latin typeface="Google Sans"/>
                <a:cs typeface="Arial" panose="020B0604020202020204" pitchFamily="34" charset="0"/>
              </a:rPr>
              <a:t>these symptoms</a:t>
            </a:r>
            <a:endParaRPr kumimoji="0" lang="en-US" altLang="en-US" sz="1400" b="0" i="0" u="none" strike="noStrike" cap="none" normalizeH="0" baseline="0" dirty="0" smtClean="0">
              <a:ln>
                <a:noFill/>
              </a:ln>
              <a:solidFill>
                <a:srgbClr val="202124"/>
              </a:solidFill>
              <a:effectLst/>
              <a:latin typeface="Arial" panose="020B0604020202020204" pitchFamily="34" charset="0"/>
              <a:cs typeface="Arial" panose="020B0604020202020204" pitchFamily="34" charset="0"/>
            </a:endParaRPr>
          </a:p>
        </p:txBody>
      </p:sp>
      <p:pic>
        <p:nvPicPr>
          <p:cNvPr id="8194" name="Picture 2" descr="Symptoms and Management of the 4 Ps of Diabetes: Polyuria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1841" y="1256767"/>
            <a:ext cx="3152775" cy="144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2508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barn(inVertical)">
                                      <p:cBhvr>
                                        <p:cTn id="15" dur="500"/>
                                        <p:tgtEl>
                                          <p:spTgt spid="4">
                                            <p:txEl>
                                              <p:pRg st="2" end="2"/>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barn(inVertical)">
                                      <p:cBhvr>
                                        <p:cTn id="18" dur="500"/>
                                        <p:tgtEl>
                                          <p:spTgt spid="4">
                                            <p:txEl>
                                              <p:pRg st="3" end="3"/>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barn(inVertical)">
                                      <p:cBhvr>
                                        <p:cTn id="21" dur="500"/>
                                        <p:tgtEl>
                                          <p:spTgt spid="4">
                                            <p:txEl>
                                              <p:pRg st="4" end="4"/>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Effect transition="in" filter="barn(inVertical)">
                                      <p:cBhvr>
                                        <p:cTn id="24" dur="500"/>
                                        <p:tgtEl>
                                          <p:spTgt spid="4">
                                            <p:txEl>
                                              <p:pRg st="5" end="5"/>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barn(inVertical)">
                                      <p:cBhvr>
                                        <p:cTn id="2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07911"/>
            <a:ext cx="10515600" cy="1207911"/>
          </a:xfrm>
        </p:spPr>
        <p:txBody>
          <a:bodyPr>
            <a:normAutofit fontScale="90000"/>
          </a:bodyPr>
          <a:lstStyle/>
          <a:p>
            <a:r>
              <a:rPr lang="en-US" b="1" i="1" dirty="0">
                <a:solidFill>
                  <a:srgbClr val="FF0000"/>
                </a:solidFill>
              </a:rPr>
              <a:t>What is the glucose level for DKA?</a:t>
            </a:r>
            <a:br>
              <a:rPr lang="en-US" b="1" i="1" dirty="0">
                <a:solidFill>
                  <a:srgbClr val="FF0000"/>
                </a:solidFill>
              </a:rPr>
            </a:br>
            <a:endParaRPr lang="en-US" dirty="0"/>
          </a:p>
        </p:txBody>
      </p:sp>
      <p:sp>
        <p:nvSpPr>
          <p:cNvPr id="3" name="Content Placeholder 2"/>
          <p:cNvSpPr>
            <a:spLocks noGrp="1"/>
          </p:cNvSpPr>
          <p:nvPr>
            <p:ph idx="1"/>
          </p:nvPr>
        </p:nvSpPr>
        <p:spPr>
          <a:xfrm>
            <a:off x="838200" y="2777067"/>
            <a:ext cx="10515600" cy="3399896"/>
          </a:xfrm>
        </p:spPr>
        <p:txBody>
          <a:bodyPr/>
          <a:lstStyle/>
          <a:p>
            <a:r>
              <a:rPr lang="en-US" sz="3600" dirty="0" smtClean="0"/>
              <a:t>Commonly </a:t>
            </a:r>
            <a:r>
              <a:rPr lang="en-US" sz="3600" dirty="0"/>
              <a:t>accepted criteria for diabetic ketoacidosis are blood glucose greater than </a:t>
            </a:r>
            <a:r>
              <a:rPr lang="en-US" sz="3600" dirty="0">
                <a:solidFill>
                  <a:schemeClr val="accent2">
                    <a:lumMod val="75000"/>
                  </a:schemeClr>
                </a:solidFill>
              </a:rPr>
              <a:t>250</a:t>
            </a:r>
            <a:r>
              <a:rPr lang="en-US" sz="3600" dirty="0"/>
              <a:t> mg/dl, arterial pH less than</a:t>
            </a:r>
            <a:r>
              <a:rPr lang="en-US" sz="3600" dirty="0">
                <a:solidFill>
                  <a:schemeClr val="accent2">
                    <a:lumMod val="75000"/>
                  </a:schemeClr>
                </a:solidFill>
              </a:rPr>
              <a:t> 7.3</a:t>
            </a:r>
            <a:r>
              <a:rPr lang="en-US" sz="3600" dirty="0"/>
              <a:t>, serum bicarbonate less than </a:t>
            </a:r>
            <a:r>
              <a:rPr lang="en-US" sz="3600" dirty="0">
                <a:solidFill>
                  <a:schemeClr val="accent2">
                    <a:lumMod val="75000"/>
                  </a:schemeClr>
                </a:solidFill>
              </a:rPr>
              <a:t>15</a:t>
            </a:r>
            <a:r>
              <a:rPr lang="en-US" sz="3600" dirty="0"/>
              <a:t> </a:t>
            </a:r>
            <a:r>
              <a:rPr lang="en-US" sz="3600" dirty="0" err="1"/>
              <a:t>mEq</a:t>
            </a:r>
            <a:r>
              <a:rPr lang="en-US" sz="3600" dirty="0"/>
              <a:t>/l, and the presence of </a:t>
            </a:r>
            <a:r>
              <a:rPr lang="en-US" sz="3600" dirty="0" err="1"/>
              <a:t>ketonemia</a:t>
            </a:r>
            <a:r>
              <a:rPr lang="en-US" sz="3600" dirty="0"/>
              <a:t> or </a:t>
            </a:r>
            <a:r>
              <a:rPr lang="en-US" sz="3600" dirty="0" err="1"/>
              <a:t>ketonuria</a:t>
            </a:r>
            <a:r>
              <a:rPr lang="en-US" sz="3600" dirty="0"/>
              <a:t>. The normal anion gap is 12 </a:t>
            </a:r>
            <a:r>
              <a:rPr lang="en-US" sz="3600" dirty="0" err="1"/>
              <a:t>mEq</a:t>
            </a:r>
            <a:r>
              <a:rPr lang="en-US" sz="3600" dirty="0"/>
              <a:t>/l</a:t>
            </a:r>
          </a:p>
          <a:p>
            <a:endParaRPr lang="en-US" dirty="0"/>
          </a:p>
        </p:txBody>
      </p:sp>
    </p:spTree>
    <p:extLst>
      <p:ext uri="{BB962C8B-B14F-4D97-AF65-F5344CB8AC3E}">
        <p14:creationId xmlns:p14="http://schemas.microsoft.com/office/powerpoint/2010/main" val="3563928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300" b="1" i="1" dirty="0">
                <a:solidFill>
                  <a:srgbClr val="FF0000"/>
                </a:solidFill>
              </a:rPr>
              <a:t>What happens during DKA?</a:t>
            </a:r>
            <a:r>
              <a:rPr lang="en-US" dirty="0">
                <a:solidFill>
                  <a:srgbClr val="FF0000"/>
                </a:solidFill>
              </a:rPr>
              <a:t/>
            </a:r>
            <a:br>
              <a:rPr lang="en-US" dirty="0">
                <a:solidFill>
                  <a:srgbClr val="FF0000"/>
                </a:solidFill>
              </a:rPr>
            </a:br>
            <a:endParaRPr lang="en-US" dirty="0"/>
          </a:p>
        </p:txBody>
      </p:sp>
      <p:sp>
        <p:nvSpPr>
          <p:cNvPr id="3" name="Content Placeholder 2"/>
          <p:cNvSpPr>
            <a:spLocks noGrp="1"/>
          </p:cNvSpPr>
          <p:nvPr>
            <p:ph idx="1"/>
          </p:nvPr>
        </p:nvSpPr>
        <p:spPr/>
        <p:txBody>
          <a:bodyPr>
            <a:normAutofit/>
          </a:bodyPr>
          <a:lstStyle/>
          <a:p>
            <a:r>
              <a:rPr lang="en-US" sz="3600" dirty="0" smtClean="0"/>
              <a:t>DKA </a:t>
            </a:r>
            <a:r>
              <a:rPr lang="en-US" sz="3600" dirty="0"/>
              <a:t>is caused by an overload of ketones present in your blood. When your cells don't get the glucose they need for energy, your body begins to burn fat for energy, which produces ketones. Ketones are chemicals that the body creates when it breaks down fat to use for energy</a:t>
            </a:r>
          </a:p>
        </p:txBody>
      </p:sp>
    </p:spTree>
    <p:extLst>
      <p:ext uri="{BB962C8B-B14F-4D97-AF65-F5344CB8AC3E}">
        <p14:creationId xmlns:p14="http://schemas.microsoft.com/office/powerpoint/2010/main" val="2241602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300" b="1" i="1" dirty="0">
                <a:solidFill>
                  <a:srgbClr val="FF0000"/>
                </a:solidFill>
              </a:rPr>
              <a:t>Why does DKA cause vomiting</a:t>
            </a:r>
            <a:r>
              <a:rPr lang="en-US" sz="5300" dirty="0"/>
              <a:t>?</a:t>
            </a:r>
            <a:r>
              <a:rPr lang="en-US" dirty="0"/>
              <a:t/>
            </a:r>
            <a:br>
              <a:rPr lang="en-US" dirty="0"/>
            </a:br>
            <a:endParaRPr lang="en-US" dirty="0"/>
          </a:p>
        </p:txBody>
      </p:sp>
      <p:sp>
        <p:nvSpPr>
          <p:cNvPr id="3" name="Content Placeholder 2"/>
          <p:cNvSpPr>
            <a:spLocks noGrp="1"/>
          </p:cNvSpPr>
          <p:nvPr>
            <p:ph idx="1"/>
          </p:nvPr>
        </p:nvSpPr>
        <p:spPr/>
        <p:txBody>
          <a:bodyPr/>
          <a:lstStyle/>
          <a:p>
            <a:endParaRPr lang="en-US" dirty="0"/>
          </a:p>
          <a:p>
            <a:r>
              <a:rPr lang="en-US" sz="3200" dirty="0"/>
              <a:t>As ketones accumulate in the blood, more ketones will be passed in the urine, taking sodium and potassium salts out with them. Over time, levels of sodium and potassium salts in the body become depleted, which can cause nausea and vomiting. The result is a vicious cycle. Dehydration is another complication of DKA</a:t>
            </a:r>
          </a:p>
          <a:p>
            <a:endParaRPr lang="en-US" dirty="0"/>
          </a:p>
        </p:txBody>
      </p:sp>
    </p:spTree>
    <p:extLst>
      <p:ext uri="{BB962C8B-B14F-4D97-AF65-F5344CB8AC3E}">
        <p14:creationId xmlns:p14="http://schemas.microsoft.com/office/powerpoint/2010/main" val="233457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48267"/>
            <a:ext cx="10515600" cy="1230489"/>
          </a:xfrm>
        </p:spPr>
        <p:txBody>
          <a:bodyPr>
            <a:normAutofit fontScale="90000"/>
          </a:bodyPr>
          <a:lstStyle/>
          <a:p>
            <a:r>
              <a:rPr lang="en-US" b="1" i="1" dirty="0">
                <a:solidFill>
                  <a:srgbClr val="FF0000"/>
                </a:solidFill>
              </a:rPr>
              <a:t>DKA may occur with insulin deficiency, under the following circumstances</a:t>
            </a:r>
            <a:r>
              <a:rPr lang="en-US" b="1" dirty="0">
                <a:solidFill>
                  <a:srgbClr val="FF0000"/>
                </a:solidFill>
              </a:rPr>
              <a:t>:</a:t>
            </a:r>
            <a:r>
              <a:rPr lang="en-US" dirty="0"/>
              <a:t/>
            </a:r>
            <a:br>
              <a:rPr lang="en-US" dirty="0"/>
            </a:br>
            <a:endParaRPr lang="en-US" dirty="0"/>
          </a:p>
        </p:txBody>
      </p:sp>
      <p:sp>
        <p:nvSpPr>
          <p:cNvPr id="3" name="Content Placeholder 2"/>
          <p:cNvSpPr>
            <a:spLocks noGrp="1"/>
          </p:cNvSpPr>
          <p:nvPr>
            <p:ph idx="1"/>
          </p:nvPr>
        </p:nvSpPr>
        <p:spPr>
          <a:xfrm>
            <a:off x="838200" y="2483555"/>
            <a:ext cx="10515600" cy="4188177"/>
          </a:xfrm>
        </p:spPr>
        <p:txBody>
          <a:bodyPr>
            <a:normAutofit fontScale="92500"/>
          </a:bodyPr>
          <a:lstStyle/>
          <a:p>
            <a:r>
              <a:rPr lang="en-US" dirty="0" smtClean="0"/>
              <a:t>during </a:t>
            </a:r>
            <a:r>
              <a:rPr lang="en-US" dirty="0"/>
              <a:t>an infection or illness (e.g., urinary tract infection or pneumonia)</a:t>
            </a:r>
          </a:p>
          <a:p>
            <a:r>
              <a:rPr lang="en-US" dirty="0"/>
              <a:t>after stressful events or trauma (including heart attack, stroke, or surgery)</a:t>
            </a:r>
          </a:p>
          <a:p>
            <a:r>
              <a:rPr lang="en-US" dirty="0"/>
              <a:t>inadequate insulin treatment (e.g., when someone is not yet diagnosed, or someone who is diagnosed but misses a dose of insulin or does not give themselves enough insulin, or someone is using a faulty insulin pump)</a:t>
            </a:r>
          </a:p>
          <a:p>
            <a:r>
              <a:rPr lang="en-US" dirty="0"/>
              <a:t>Some medications have been associated with increasing your risk of DKA, including steroids, thiazide diuretics (e.g., hydrochlorothiazide), </a:t>
            </a:r>
            <a:r>
              <a:rPr lang="en-US" dirty="0" err="1"/>
              <a:t>sympathomimetics</a:t>
            </a:r>
            <a:r>
              <a:rPr lang="en-US" dirty="0"/>
              <a:t> (e.g., amphetamine, pseudoephedrine), and a class of medications used in diabetes called SGLT2-inhibitors (e.g., </a:t>
            </a:r>
            <a:r>
              <a:rPr lang="en-US" dirty="0" err="1"/>
              <a:t>canagliflozin</a:t>
            </a:r>
            <a:r>
              <a:rPr lang="en-US" dirty="0"/>
              <a:t>, </a:t>
            </a:r>
            <a:r>
              <a:rPr lang="en-US" dirty="0" err="1"/>
              <a:t>dapagliflozin</a:t>
            </a:r>
            <a:r>
              <a:rPr lang="en-US" dirty="0"/>
              <a:t>, </a:t>
            </a:r>
            <a:r>
              <a:rPr lang="en-US" dirty="0" err="1"/>
              <a:t>empagliflozin</a:t>
            </a:r>
            <a:r>
              <a:rPr lang="en-US" dirty="0"/>
              <a:t>)</a:t>
            </a:r>
          </a:p>
          <a:p>
            <a:endParaRPr lang="en-US" dirty="0"/>
          </a:p>
        </p:txBody>
      </p:sp>
    </p:spTree>
    <p:extLst>
      <p:ext uri="{BB962C8B-B14F-4D97-AF65-F5344CB8AC3E}">
        <p14:creationId xmlns:p14="http://schemas.microsoft.com/office/powerpoint/2010/main" val="733420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arn(inVertical)">
                                      <p:cBhvr>
                                        <p:cTn id="21"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Dehydration is another complication of DKA</a:t>
            </a:r>
            <a:endParaRPr lang="en-US" b="1" i="1" dirty="0">
              <a:solidFill>
                <a:srgbClr val="FF0000"/>
              </a:solidFill>
            </a:endParaRPr>
          </a:p>
        </p:txBody>
      </p:sp>
      <p:sp>
        <p:nvSpPr>
          <p:cNvPr id="3" name="Content Placeholder 2"/>
          <p:cNvSpPr>
            <a:spLocks noGrp="1"/>
          </p:cNvSpPr>
          <p:nvPr>
            <p:ph idx="1"/>
          </p:nvPr>
        </p:nvSpPr>
        <p:spPr/>
        <p:txBody>
          <a:bodyPr>
            <a:normAutofit/>
          </a:bodyPr>
          <a:lstStyle/>
          <a:p>
            <a:r>
              <a:rPr lang="en-US" sz="3600" i="1" dirty="0" smtClean="0"/>
              <a:t>.</a:t>
            </a:r>
            <a:r>
              <a:rPr lang="en-US" sz="3600" i="1" dirty="0"/>
              <a:t> High levels of ketones are associated with high sugar levels in the blood and urine. More water is drawn into the urine, resulting in frequent urination. Combined with vomiting – from an upset stomach, or possibly due to a bout of flu or illness – the body quickly loses too much water and electrolytes</a:t>
            </a:r>
          </a:p>
        </p:txBody>
      </p:sp>
    </p:spTree>
    <p:extLst>
      <p:ext uri="{BB962C8B-B14F-4D97-AF65-F5344CB8AC3E}">
        <p14:creationId xmlns:p14="http://schemas.microsoft.com/office/powerpoint/2010/main" val="2999840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1156872"/>
            <a:ext cx="10515600" cy="2350257"/>
          </a:xfrm>
        </p:spPr>
        <p:txBody>
          <a:bodyPr/>
          <a:lstStyle/>
          <a:p>
            <a:pPr lvl="0"/>
            <a:r>
              <a:rPr lang="en-US" altLang="en-US" i="1" dirty="0">
                <a:solidFill>
                  <a:srgbClr val="FF0000"/>
                </a:solidFill>
                <a:latin typeface="Google Sans"/>
                <a:cs typeface="Arial" panose="020B0604020202020204" pitchFamily="34" charset="0"/>
              </a:rPr>
              <a:t>How can I treat DKA?</a:t>
            </a:r>
            <a:r>
              <a:rPr lang="en-US" altLang="en-US" b="1" dirty="0">
                <a:solidFill>
                  <a:srgbClr val="FF0000"/>
                </a:solidFill>
                <a:cs typeface="Arial" panose="020B0604020202020204" pitchFamily="34" charset="0"/>
              </a:rPr>
              <a:t/>
            </a:r>
            <a:br>
              <a:rPr lang="en-US" altLang="en-US" b="1" dirty="0">
                <a:solidFill>
                  <a:srgbClr val="FF0000"/>
                </a:solidFill>
                <a:cs typeface="Arial" panose="020B0604020202020204" pitchFamily="34" charset="0"/>
              </a:rPr>
            </a:br>
            <a:endParaRPr lang="en-US" dirty="0"/>
          </a:p>
        </p:txBody>
      </p:sp>
      <p:sp>
        <p:nvSpPr>
          <p:cNvPr id="6" name="Content Placeholder 2"/>
          <p:cNvSpPr>
            <a:spLocks noGrp="1"/>
          </p:cNvSpPr>
          <p:nvPr>
            <p:ph idx="1"/>
          </p:nvPr>
        </p:nvSpPr>
        <p:spPr>
          <a:xfrm flipV="1">
            <a:off x="12893040" y="6399026"/>
            <a:ext cx="386015" cy="769869"/>
          </a:xfrm>
        </p:spPr>
        <p:txBody>
          <a:bodyPr>
            <a:normAutofit/>
          </a:bodyPr>
          <a:lstStyle/>
          <a:p>
            <a:endParaRPr lang="en-US" dirty="0"/>
          </a:p>
        </p:txBody>
      </p:sp>
      <p:sp>
        <p:nvSpPr>
          <p:cNvPr id="7" name="Rectangle 1"/>
          <p:cNvSpPr>
            <a:spLocks noChangeArrowheads="1"/>
          </p:cNvSpPr>
          <p:nvPr/>
        </p:nvSpPr>
        <p:spPr bwMode="auto">
          <a:xfrm>
            <a:off x="347472" y="2207078"/>
            <a:ext cx="10186416" cy="403309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92046" rIns="0" bIns="9204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800" b="0" i="0" u="none" strike="noStrike" cap="none" normalizeH="0" baseline="0" dirty="0" smtClean="0">
                <a:ln>
                  <a:noFill/>
                </a:ln>
                <a:solidFill>
                  <a:srgbClr val="202124"/>
                </a:solidFill>
                <a:effectLst/>
                <a:latin typeface="Arial" panose="020B0604020202020204" pitchFamily="34" charset="0"/>
                <a:cs typeface="Arial" panose="020B0604020202020204" pitchFamily="34" charset="0"/>
              </a:rPr>
              <a:t> </a:t>
            </a:r>
            <a:r>
              <a:rPr kumimoji="0" lang="en-US" altLang="en-US" sz="2400" b="0" i="0" u="none" strike="noStrike" cap="none" normalizeH="0" baseline="0" dirty="0" smtClean="0">
                <a:ln>
                  <a:noFill/>
                </a:ln>
                <a:solidFill>
                  <a:srgbClr val="202124"/>
                </a:solidFill>
                <a:effectLst/>
                <a:latin typeface="Arial" panose="020B0604020202020204" pitchFamily="34" charset="0"/>
                <a:cs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smtClean="0">
                <a:ln>
                  <a:noFill/>
                </a:ln>
                <a:solidFill>
                  <a:srgbClr val="4D5156"/>
                </a:solidFill>
                <a:effectLst/>
                <a:latin typeface="Google Sans"/>
                <a:cs typeface="Arial" panose="020B0604020202020204" pitchFamily="34" charset="0"/>
              </a:rPr>
              <a:t>The major treatment of this condition is </a:t>
            </a:r>
            <a:r>
              <a:rPr kumimoji="0" lang="en-US" altLang="en-US" sz="2800" b="0" i="0" u="none" strike="noStrike" cap="none" normalizeH="0" baseline="0" dirty="0" smtClean="0">
                <a:ln>
                  <a:noFill/>
                </a:ln>
                <a:solidFill>
                  <a:srgbClr val="040C28"/>
                </a:solidFill>
                <a:effectLst/>
                <a:latin typeface="Google Sans"/>
                <a:cs typeface="Arial" panose="020B0604020202020204" pitchFamily="34" charset="0"/>
              </a:rPr>
              <a:t>initial rehydration (using isotonic saline) with subsequent potassium replacement and low-dose insulin therapy</a:t>
            </a:r>
            <a:r>
              <a:rPr kumimoji="0" lang="en-US" altLang="en-US" sz="2800" b="0" i="0" u="none" strike="noStrike" cap="none" normalizeH="0" baseline="0" dirty="0" smtClean="0">
                <a:ln>
                  <a:noFill/>
                </a:ln>
                <a:solidFill>
                  <a:srgbClr val="4D5156"/>
                </a:solidFill>
                <a:effectLst/>
                <a:latin typeface="Google Sans"/>
                <a:cs typeface="Arial" panose="020B0604020202020204" pitchFamily="34" charset="0"/>
              </a:rPr>
              <a:t>. The use of bicarbonate is not recommended in most patients</a:t>
            </a:r>
            <a:endParaRPr kumimoji="0" lang="en-US" altLang="en-US" sz="4000" b="0" i="0" u="none" strike="noStrike" cap="none" normalizeH="0" baseline="0" dirty="0" smtClean="0">
              <a:ln>
                <a:noFill/>
              </a:ln>
              <a:solidFill>
                <a:srgbClr val="202124"/>
              </a:solidFill>
              <a:effectLst/>
              <a:latin typeface="Arial" panose="020B0604020202020204" pitchFamily="34" charset="0"/>
              <a:cs typeface="Arial" panose="020B0604020202020204" pitchFamily="34" charset="0"/>
            </a:endParaRPr>
          </a:p>
        </p:txBody>
      </p:sp>
      <p:pic>
        <p:nvPicPr>
          <p:cNvPr id="8" name="Picture 2" descr="Management of Diabetic Ketoacidosis | AAF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V="1">
            <a:off x="-2923577" y="552041"/>
            <a:ext cx="853985" cy="1138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1710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What IV solution is best for DKA?</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sz="4000" i="1" dirty="0" smtClean="0"/>
              <a:t>Normal </a:t>
            </a:r>
            <a:r>
              <a:rPr lang="en-US" sz="4000" i="1" dirty="0"/>
              <a:t>saline (0.9%) has been the traditional fluid of choice, for both, volume resuscitation and deficit replacement in DKA. However, the risk of AKI with its liberal chloride content remains a contentious issue</a:t>
            </a:r>
          </a:p>
          <a:p>
            <a:endParaRPr lang="en-US" dirty="0"/>
          </a:p>
        </p:txBody>
      </p:sp>
    </p:spTree>
    <p:extLst>
      <p:ext uri="{BB962C8B-B14F-4D97-AF65-F5344CB8AC3E}">
        <p14:creationId xmlns:p14="http://schemas.microsoft.com/office/powerpoint/2010/main" val="2235558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b="1" i="1" dirty="0" smtClean="0">
                <a:solidFill>
                  <a:srgbClr val="FF0000"/>
                </a:solidFill>
              </a:rPr>
              <a:t>What is the most common complication of DKA?</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sz="3600" i="1" dirty="0" smtClean="0">
                <a:solidFill>
                  <a:schemeClr val="accent2">
                    <a:lumMod val="75000"/>
                  </a:schemeClr>
                </a:solidFill>
              </a:rPr>
              <a:t>Hypoglycemia</a:t>
            </a:r>
            <a:r>
              <a:rPr lang="en-US" sz="3600" i="1" dirty="0"/>
              <a:t> is the most common complication of diabetic ketoacidosis while being treated, occurring in an estimated 5–25% of patients with DKA. [37] Acute adverse outcomes of hypoglycemia include seizures, arrhythmias, and cardiovascular events. Hourly blood sugar monitoring is needed in the acute phase of </a:t>
            </a:r>
            <a:r>
              <a:rPr lang="en-US" sz="3600" i="1" dirty="0" smtClean="0"/>
              <a:t>treatment</a:t>
            </a:r>
            <a:endParaRPr lang="en-US" sz="3600" i="1" dirty="0"/>
          </a:p>
          <a:p>
            <a:endParaRPr lang="en-US" dirty="0"/>
          </a:p>
        </p:txBody>
      </p:sp>
    </p:spTree>
    <p:extLst>
      <p:ext uri="{BB962C8B-B14F-4D97-AF65-F5344CB8AC3E}">
        <p14:creationId xmlns:p14="http://schemas.microsoft.com/office/powerpoint/2010/main" val="3282107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An external file that holds a picture, illustration, etc.&#10;Object name is cureus-0013-00000016923-i0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4592" y="0"/>
            <a:ext cx="1202740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62822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rPr>
              <a:t>Symptoms and Complications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25000" lnSpcReduction="20000"/>
          </a:bodyPr>
          <a:lstStyle/>
          <a:p>
            <a:r>
              <a:rPr lang="en-US" sz="8000" i="1" dirty="0" smtClean="0"/>
              <a:t>High </a:t>
            </a:r>
            <a:r>
              <a:rPr lang="en-US" sz="8000" i="1" dirty="0"/>
              <a:t>levels of ketones usually build up in the blood and urine, causing the symptoms of DKA:</a:t>
            </a:r>
          </a:p>
          <a:p>
            <a:r>
              <a:rPr lang="en-US" sz="8000" i="1" dirty="0"/>
              <a:t>abdominal pain (especially in children)</a:t>
            </a:r>
          </a:p>
          <a:p>
            <a:r>
              <a:rPr lang="en-US" sz="8000" i="1" dirty="0"/>
              <a:t>confusion</a:t>
            </a:r>
          </a:p>
          <a:p>
            <a:r>
              <a:rPr lang="en-US" sz="8000" i="1" dirty="0"/>
              <a:t>decreased perspiration</a:t>
            </a:r>
          </a:p>
          <a:p>
            <a:r>
              <a:rPr lang="en-US" sz="8000" i="1" dirty="0"/>
              <a:t>deep and </a:t>
            </a:r>
            <a:r>
              <a:rPr lang="en-US" sz="8000" i="1" dirty="0" err="1"/>
              <a:t>laboured</a:t>
            </a:r>
            <a:r>
              <a:rPr lang="en-US" sz="8000" i="1" dirty="0"/>
              <a:t> breathing (a later symptom)</a:t>
            </a:r>
          </a:p>
          <a:p>
            <a:r>
              <a:rPr lang="en-US" sz="8000" i="1" dirty="0"/>
              <a:t>dry, cool skin</a:t>
            </a:r>
          </a:p>
          <a:p>
            <a:r>
              <a:rPr lang="en-US" sz="8000" i="1" dirty="0"/>
              <a:t>excessive thirst and urination</a:t>
            </a:r>
          </a:p>
          <a:p>
            <a:r>
              <a:rPr lang="en-US" sz="8000" i="1" dirty="0"/>
              <a:t>fatigue</a:t>
            </a:r>
          </a:p>
          <a:p>
            <a:r>
              <a:rPr lang="en-US" sz="8000" i="1" dirty="0"/>
              <a:t>high blood glucose</a:t>
            </a:r>
          </a:p>
          <a:p>
            <a:r>
              <a:rPr lang="en-US" sz="8000" i="1" dirty="0"/>
              <a:t>nausea and vomiting</a:t>
            </a:r>
          </a:p>
          <a:p>
            <a:r>
              <a:rPr lang="en-US" sz="8000" i="1" dirty="0"/>
              <a:t>presence of ketones in the blood or urine</a:t>
            </a:r>
          </a:p>
          <a:p>
            <a:r>
              <a:rPr lang="en-US" sz="8000" i="1" dirty="0"/>
              <a:t>rapid weight loss</a:t>
            </a:r>
          </a:p>
          <a:p>
            <a:r>
              <a:rPr lang="en-US" sz="8000" i="1" dirty="0"/>
              <a:t>sweet, fruity </a:t>
            </a:r>
            <a:r>
              <a:rPr lang="en-US" sz="8000" i="1" dirty="0" err="1"/>
              <a:t>odour</a:t>
            </a:r>
            <a:r>
              <a:rPr lang="en-US" sz="8000" i="1" dirty="0"/>
              <a:t> on the breath (it may smell like nail polish remover)</a:t>
            </a:r>
          </a:p>
          <a:p>
            <a:endParaRPr lang="en-US" dirty="0"/>
          </a:p>
        </p:txBody>
      </p:sp>
    </p:spTree>
    <p:extLst>
      <p:ext uri="{BB962C8B-B14F-4D97-AF65-F5344CB8AC3E}">
        <p14:creationId xmlns:p14="http://schemas.microsoft.com/office/powerpoint/2010/main" val="266910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arn(inVertical)">
                                      <p:cBhvr>
                                        <p:cTn id="21" dur="500"/>
                                        <p:tgtEl>
                                          <p:spTgt spid="3">
                                            <p:txEl>
                                              <p:pRg st="3" end="3"/>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barn(inVertical)">
                                      <p:cBhvr>
                                        <p:cTn id="24" dur="500"/>
                                        <p:tgtEl>
                                          <p:spTgt spid="3">
                                            <p:txEl>
                                              <p:pRg st="4" end="4"/>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barn(inVertical)">
                                      <p:cBhvr>
                                        <p:cTn id="30" dur="500"/>
                                        <p:tgtEl>
                                          <p:spTgt spid="3">
                                            <p:txEl>
                                              <p:pRg st="6" end="6"/>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barn(inVertical)">
                                      <p:cBhvr>
                                        <p:cTn id="33" dur="500"/>
                                        <p:tgtEl>
                                          <p:spTgt spid="3">
                                            <p:txEl>
                                              <p:pRg st="7" end="7"/>
                                            </p:txEl>
                                          </p:spTgt>
                                        </p:tgtEl>
                                      </p:cBhvr>
                                    </p:animEffect>
                                  </p:childTnLst>
                                </p:cTn>
                              </p:par>
                              <p:par>
                                <p:cTn id="34" presetID="16" presetClass="entr" presetSubtype="21" fill="hold" nodeType="with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barn(inVertical)">
                                      <p:cBhvr>
                                        <p:cTn id="36" dur="500"/>
                                        <p:tgtEl>
                                          <p:spTgt spid="3">
                                            <p:txEl>
                                              <p:pRg st="8" end="8"/>
                                            </p:txEl>
                                          </p:spTgt>
                                        </p:tgtEl>
                                      </p:cBhvr>
                                    </p:animEffect>
                                  </p:childTnLst>
                                </p:cTn>
                              </p:par>
                              <p:par>
                                <p:cTn id="37" presetID="16" presetClass="entr" presetSubtype="21"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Effect transition="in" filter="barn(inVertical)">
                                      <p:cBhvr>
                                        <p:cTn id="39" dur="500"/>
                                        <p:tgtEl>
                                          <p:spTgt spid="3">
                                            <p:txEl>
                                              <p:pRg st="9" end="9"/>
                                            </p:txEl>
                                          </p:spTgt>
                                        </p:tgtEl>
                                      </p:cBhvr>
                                    </p:animEffect>
                                  </p:childTnLst>
                                </p:cTn>
                              </p:par>
                              <p:par>
                                <p:cTn id="40" presetID="16" presetClass="entr" presetSubtype="21" fill="hold" nodeType="with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barn(inVertical)">
                                      <p:cBhvr>
                                        <p:cTn id="42" dur="500"/>
                                        <p:tgtEl>
                                          <p:spTgt spid="3">
                                            <p:txEl>
                                              <p:pRg st="10" end="10"/>
                                            </p:txEl>
                                          </p:spTgt>
                                        </p:tgtEl>
                                      </p:cBhvr>
                                    </p:animEffect>
                                  </p:childTnLst>
                                </p:cTn>
                              </p:par>
                              <p:par>
                                <p:cTn id="43" presetID="16" presetClass="entr" presetSubtype="21" fill="hold" nodeType="withEffect">
                                  <p:stCondLst>
                                    <p:cond delay="0"/>
                                  </p:stCondLst>
                                  <p:childTnLst>
                                    <p:set>
                                      <p:cBhvr>
                                        <p:cTn id="44" dur="1" fill="hold">
                                          <p:stCondLst>
                                            <p:cond delay="0"/>
                                          </p:stCondLst>
                                        </p:cTn>
                                        <p:tgtEl>
                                          <p:spTgt spid="3">
                                            <p:txEl>
                                              <p:pRg st="11" end="11"/>
                                            </p:txEl>
                                          </p:spTgt>
                                        </p:tgtEl>
                                        <p:attrNameLst>
                                          <p:attrName>style.visibility</p:attrName>
                                        </p:attrNameLst>
                                      </p:cBhvr>
                                      <p:to>
                                        <p:strVal val="visible"/>
                                      </p:to>
                                    </p:set>
                                    <p:animEffect transition="in" filter="barn(inVertical)">
                                      <p:cBhvr>
                                        <p:cTn id="45" dur="500"/>
                                        <p:tgtEl>
                                          <p:spTgt spid="3">
                                            <p:txEl>
                                              <p:pRg st="11" end="11"/>
                                            </p:txEl>
                                          </p:spTgt>
                                        </p:tgtEl>
                                      </p:cBhvr>
                                    </p:animEffect>
                                  </p:childTnLst>
                                </p:cTn>
                              </p:par>
                              <p:par>
                                <p:cTn id="46" presetID="16" presetClass="entr" presetSubtype="21" fill="hold" nodeType="withEffect">
                                  <p:stCondLst>
                                    <p:cond delay="0"/>
                                  </p:stCondLst>
                                  <p:childTnLst>
                                    <p:set>
                                      <p:cBhvr>
                                        <p:cTn id="47" dur="1" fill="hold">
                                          <p:stCondLst>
                                            <p:cond delay="0"/>
                                          </p:stCondLst>
                                        </p:cTn>
                                        <p:tgtEl>
                                          <p:spTgt spid="3">
                                            <p:txEl>
                                              <p:pRg st="12" end="12"/>
                                            </p:txEl>
                                          </p:spTgt>
                                        </p:tgtEl>
                                        <p:attrNameLst>
                                          <p:attrName>style.visibility</p:attrName>
                                        </p:attrNameLst>
                                      </p:cBhvr>
                                      <p:to>
                                        <p:strVal val="visible"/>
                                      </p:to>
                                    </p:set>
                                    <p:animEffect transition="in" filter="barn(inVertical)">
                                      <p:cBhvr>
                                        <p:cTn id="48"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5311" y="1189214"/>
            <a:ext cx="10515600" cy="1325563"/>
          </a:xfrm>
        </p:spPr>
        <p:txBody>
          <a:bodyPr>
            <a:normAutofit fontScale="90000"/>
          </a:bodyPr>
          <a:lstStyle/>
          <a:p>
            <a:r>
              <a:rPr lang="en-US" b="1" i="1" dirty="0" smtClean="0">
                <a:solidFill>
                  <a:srgbClr val="FF0000"/>
                </a:solidFill>
              </a:rPr>
              <a:t>What are the long-term effects of diabetic ketoacidosis?</a:t>
            </a:r>
            <a:r>
              <a:rPr lang="en-US" dirty="0" smtClean="0"/>
              <a:t/>
            </a:r>
            <a:br>
              <a:rPr lang="en-US" dirty="0" smtClean="0"/>
            </a:br>
            <a:endParaRPr lang="en-US" dirty="0"/>
          </a:p>
        </p:txBody>
      </p:sp>
      <p:sp>
        <p:nvSpPr>
          <p:cNvPr id="3" name="Content Placeholder 2"/>
          <p:cNvSpPr>
            <a:spLocks noGrp="1"/>
          </p:cNvSpPr>
          <p:nvPr>
            <p:ph idx="1"/>
          </p:nvPr>
        </p:nvSpPr>
        <p:spPr>
          <a:xfrm>
            <a:off x="838200" y="3160889"/>
            <a:ext cx="10515600" cy="3016074"/>
          </a:xfrm>
        </p:spPr>
        <p:txBody>
          <a:bodyPr>
            <a:normAutofit/>
          </a:bodyPr>
          <a:lstStyle/>
          <a:p>
            <a:r>
              <a:rPr lang="en-US" sz="3600" i="1" dirty="0" smtClean="0"/>
              <a:t>"</a:t>
            </a:r>
            <a:r>
              <a:rPr lang="en-US" sz="3600" i="1" dirty="0"/>
              <a:t>DKA also has long-term consequences," </a:t>
            </a:r>
            <a:r>
              <a:rPr lang="en-US" sz="3600" i="1" dirty="0" err="1"/>
              <a:t>Rewers</a:t>
            </a:r>
            <a:r>
              <a:rPr lang="en-US" sz="3600" i="1" dirty="0"/>
              <a:t> says. "It changes brain development and brain functioning for a long time. Kids who had DKA can show memory and learning problems going on for several years</a:t>
            </a:r>
          </a:p>
        </p:txBody>
      </p:sp>
    </p:spTree>
    <p:extLst>
      <p:ext uri="{BB962C8B-B14F-4D97-AF65-F5344CB8AC3E}">
        <p14:creationId xmlns:p14="http://schemas.microsoft.com/office/powerpoint/2010/main" val="3187359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 y="365125"/>
            <a:ext cx="12090399" cy="2304922"/>
          </a:xfrm>
        </p:spPr>
        <p:txBody>
          <a:bodyPr>
            <a:normAutofit/>
          </a:bodyPr>
          <a:lstStyle/>
          <a:p>
            <a:r>
              <a:rPr lang="en-US" b="1" i="1" dirty="0" smtClean="0">
                <a:solidFill>
                  <a:srgbClr val="FF0000"/>
                </a:solidFill>
              </a:rPr>
              <a:t>What is the most common cause of mortality in DKA?</a:t>
            </a:r>
            <a:r>
              <a:rPr lang="en-US" dirty="0" smtClean="0"/>
              <a:t/>
            </a:r>
            <a:br>
              <a:rPr lang="en-US" dirty="0" smtClean="0"/>
            </a:br>
            <a:endParaRPr lang="en-US" dirty="0"/>
          </a:p>
        </p:txBody>
      </p:sp>
      <p:sp>
        <p:nvSpPr>
          <p:cNvPr id="3" name="Content Placeholder 2"/>
          <p:cNvSpPr>
            <a:spLocks noGrp="1"/>
          </p:cNvSpPr>
          <p:nvPr>
            <p:ph idx="1"/>
          </p:nvPr>
        </p:nvSpPr>
        <p:spPr>
          <a:xfrm>
            <a:off x="838200" y="2670047"/>
            <a:ext cx="10515600" cy="3506915"/>
          </a:xfrm>
        </p:spPr>
        <p:txBody>
          <a:bodyPr/>
          <a:lstStyle/>
          <a:p>
            <a:r>
              <a:rPr lang="en-US" sz="4000" i="1" dirty="0" smtClean="0">
                <a:solidFill>
                  <a:schemeClr val="accent2">
                    <a:lumMod val="75000"/>
                  </a:schemeClr>
                </a:solidFill>
              </a:rPr>
              <a:t>Cerebral </a:t>
            </a:r>
            <a:r>
              <a:rPr lang="en-US" sz="4000" i="1" dirty="0">
                <a:solidFill>
                  <a:schemeClr val="accent2">
                    <a:lumMod val="75000"/>
                  </a:schemeClr>
                </a:solidFill>
              </a:rPr>
              <a:t>edema</a:t>
            </a:r>
            <a:r>
              <a:rPr lang="en-US" sz="4000" i="1" dirty="0"/>
              <a:t> is the predominant cause for mortality in children with DKA from developed countries, while recent data from developing countries has shown higher incidence of cerebral edema, sepsis, shock and renal failure as the cause for death in</a:t>
            </a:r>
          </a:p>
          <a:p>
            <a:endParaRPr lang="en-US" dirty="0"/>
          </a:p>
        </p:txBody>
      </p:sp>
    </p:spTree>
    <p:extLst>
      <p:ext uri="{BB962C8B-B14F-4D97-AF65-F5344CB8AC3E}">
        <p14:creationId xmlns:p14="http://schemas.microsoft.com/office/powerpoint/2010/main" val="99349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48947"/>
            <a:ext cx="10515600" cy="1325563"/>
          </a:xfrm>
        </p:spPr>
        <p:txBody>
          <a:bodyPr/>
          <a:lstStyle/>
          <a:p>
            <a:r>
              <a:rPr lang="en-US" b="1" i="1" dirty="0" smtClean="0">
                <a:solidFill>
                  <a:srgbClr val="FF0000"/>
                </a:solidFill>
              </a:rPr>
              <a:t>What are 4 potential complications from deteriorating DKA</a:t>
            </a:r>
            <a:endParaRPr lang="en-US" b="1" i="1" dirty="0">
              <a:solidFill>
                <a:srgbClr val="FF0000"/>
              </a:solidFill>
            </a:endParaRPr>
          </a:p>
        </p:txBody>
      </p:sp>
      <p:sp>
        <p:nvSpPr>
          <p:cNvPr id="3" name="Content Placeholder 2"/>
          <p:cNvSpPr>
            <a:spLocks noGrp="1"/>
          </p:cNvSpPr>
          <p:nvPr>
            <p:ph idx="1"/>
          </p:nvPr>
        </p:nvSpPr>
        <p:spPr>
          <a:xfrm>
            <a:off x="838200" y="2935111"/>
            <a:ext cx="10515600" cy="3241852"/>
          </a:xfrm>
        </p:spPr>
        <p:txBody>
          <a:bodyPr/>
          <a:lstStyle/>
          <a:p>
            <a:r>
              <a:rPr lang="en-US" sz="4000" i="1" dirty="0" smtClean="0"/>
              <a:t>Four </a:t>
            </a:r>
            <a:r>
              <a:rPr lang="en-US" sz="4000" i="1" dirty="0"/>
              <a:t>potential complications from deteriorating DKA include </a:t>
            </a:r>
            <a:r>
              <a:rPr lang="en-US" sz="4000" i="1" dirty="0" err="1"/>
              <a:t>Kussmaul's</a:t>
            </a:r>
            <a:r>
              <a:rPr lang="en-US" sz="4000" i="1" dirty="0"/>
              <a:t> respirations (deep, rapid breaths), fruity acetone-like breath, dry skin and nausea and </a:t>
            </a:r>
            <a:r>
              <a:rPr lang="en-US" sz="4000" i="1" dirty="0" smtClean="0"/>
              <a:t>vomiting</a:t>
            </a:r>
            <a:endParaRPr lang="en-US" sz="4000" i="1" dirty="0"/>
          </a:p>
          <a:p>
            <a:endParaRPr lang="en-US" dirty="0"/>
          </a:p>
        </p:txBody>
      </p:sp>
    </p:spTree>
    <p:extLst>
      <p:ext uri="{BB962C8B-B14F-4D97-AF65-F5344CB8AC3E}">
        <p14:creationId xmlns:p14="http://schemas.microsoft.com/office/powerpoint/2010/main" val="4246941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288" y="1065037"/>
            <a:ext cx="10515600" cy="1325563"/>
          </a:xfrm>
        </p:spPr>
        <p:txBody>
          <a:bodyPr/>
          <a:lstStyle/>
          <a:p>
            <a:r>
              <a:rPr lang="en-US" b="1" i="1" dirty="0" smtClean="0">
                <a:solidFill>
                  <a:srgbClr val="FF0000"/>
                </a:solidFill>
              </a:rPr>
              <a:t>Which drugs cause DKA?</a:t>
            </a:r>
            <a:r>
              <a:rPr lang="en-US" dirty="0" smtClean="0"/>
              <a:t/>
            </a:r>
            <a:br>
              <a:rPr lang="en-US" dirty="0" smtClean="0"/>
            </a:br>
            <a:endParaRPr lang="en-US" dirty="0"/>
          </a:p>
        </p:txBody>
      </p:sp>
      <p:sp>
        <p:nvSpPr>
          <p:cNvPr id="3" name="Content Placeholder 2"/>
          <p:cNvSpPr>
            <a:spLocks noGrp="1"/>
          </p:cNvSpPr>
          <p:nvPr>
            <p:ph idx="1"/>
          </p:nvPr>
        </p:nvSpPr>
        <p:spPr>
          <a:xfrm>
            <a:off x="838200" y="2957689"/>
            <a:ext cx="10515600" cy="3219274"/>
          </a:xfrm>
        </p:spPr>
        <p:txBody>
          <a:bodyPr/>
          <a:lstStyle/>
          <a:p>
            <a:r>
              <a:rPr lang="en-US" sz="3200" i="1" dirty="0" smtClean="0"/>
              <a:t>Drugs </a:t>
            </a:r>
            <a:r>
              <a:rPr lang="en-US" sz="3600" i="1" dirty="0"/>
              <a:t>which have been involved in episodes of lethal DKA include methadone and cocaine</a:t>
            </a:r>
            <a:r>
              <a:rPr lang="en-US" sz="3600" i="1" baseline="30000" dirty="0"/>
              <a:t>8,9</a:t>
            </a:r>
            <a:r>
              <a:rPr lang="en-US" sz="3600" i="1" dirty="0"/>
              <a:t> in addition to </a:t>
            </a:r>
            <a:r>
              <a:rPr lang="el-GR" sz="3600" i="1" dirty="0"/>
              <a:t>β-</a:t>
            </a:r>
            <a:r>
              <a:rPr lang="en-US" sz="3600" i="1" dirty="0"/>
              <a:t>blockers (such as propranolol, metoprolol and atenolol), thiazide diuretics, second-generation antipsychotics (particularly olanzapine and clozapine), corticosteroids, </a:t>
            </a:r>
            <a:r>
              <a:rPr lang="en-US" sz="3600" i="1" dirty="0" err="1"/>
              <a:t>calcineurin</a:t>
            </a:r>
            <a:r>
              <a:rPr lang="en-US" sz="3600" i="1" dirty="0"/>
              <a:t> inhibitors and protease </a:t>
            </a:r>
          </a:p>
          <a:p>
            <a:endParaRPr lang="en-US" dirty="0"/>
          </a:p>
        </p:txBody>
      </p:sp>
    </p:spTree>
    <p:extLst>
      <p:ext uri="{BB962C8B-B14F-4D97-AF65-F5344CB8AC3E}">
        <p14:creationId xmlns:p14="http://schemas.microsoft.com/office/powerpoint/2010/main" val="2451023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tulane.ccproject.com/wp-content/uploads/sites/10/2018/03/F2.large_.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12888"/>
            <a:ext cx="1219200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63700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r>
              <a:rPr lang="en-US" dirty="0"/>
              <a:t>What are your symptoms?</a:t>
            </a:r>
          </a:p>
          <a:p>
            <a:r>
              <a:rPr lang="en-US" dirty="0"/>
              <a:t>When did your symptoms develop? Are they getting worse?</a:t>
            </a:r>
          </a:p>
          <a:p>
            <a:r>
              <a:rPr lang="en-US" dirty="0"/>
              <a:t>Have you been diagnosed with diabetes?</a:t>
            </a:r>
          </a:p>
          <a:p>
            <a:r>
              <a:rPr lang="en-US" dirty="0"/>
              <a:t>Have you recently checked your blood sugar level?</a:t>
            </a:r>
          </a:p>
          <a:p>
            <a:r>
              <a:rPr lang="en-US" dirty="0"/>
              <a:t>Have you recently checked your ketone level?</a:t>
            </a:r>
          </a:p>
          <a:p>
            <a:r>
              <a:rPr lang="en-US" dirty="0"/>
              <a:t>Have you lost your appetite?</a:t>
            </a:r>
          </a:p>
          <a:p>
            <a:r>
              <a:rPr lang="en-US" dirty="0"/>
              <a:t>Can you keep fluids down?</a:t>
            </a:r>
          </a:p>
          <a:p>
            <a:r>
              <a:rPr lang="en-US" dirty="0"/>
              <a:t>Are you having trouble breathing?</a:t>
            </a:r>
          </a:p>
          <a:p>
            <a:r>
              <a:rPr lang="en-US" dirty="0"/>
              <a:t>Do you have chest pain?</a:t>
            </a:r>
          </a:p>
          <a:p>
            <a:r>
              <a:rPr lang="en-US" dirty="0"/>
              <a:t>Have you had a recent illness or infection?</a:t>
            </a:r>
          </a:p>
          <a:p>
            <a:r>
              <a:rPr lang="en-US" dirty="0"/>
              <a:t>Have you had recent stress or trauma?</a:t>
            </a:r>
          </a:p>
          <a:p>
            <a:r>
              <a:rPr lang="en-US" dirty="0"/>
              <a:t>Have you recently used alcohol or recreational drugs?</a:t>
            </a:r>
          </a:p>
          <a:p>
            <a:r>
              <a:rPr lang="en-US" dirty="0"/>
              <a:t>How closely have you been following your diabetes treatment plan?</a:t>
            </a:r>
          </a:p>
          <a:p>
            <a:r>
              <a:rPr lang="en-US" dirty="0"/>
              <a:t>How well have you been managing your diabetes just before these symptoms started?</a:t>
            </a:r>
          </a:p>
          <a:p>
            <a:endParaRPr lang="en-US" dirty="0"/>
          </a:p>
        </p:txBody>
      </p:sp>
    </p:spTree>
    <p:extLst>
      <p:ext uri="{BB962C8B-B14F-4D97-AF65-F5344CB8AC3E}">
        <p14:creationId xmlns:p14="http://schemas.microsoft.com/office/powerpoint/2010/main" val="3580691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i="1" dirty="0" smtClean="0">
                <a:solidFill>
                  <a:srgbClr val="FF0000"/>
                </a:solidFill>
              </a:rPr>
              <a:t>DKA</a:t>
            </a:r>
            <a:endParaRPr lang="en-US" sz="4800" b="1" i="1" dirty="0">
              <a:solidFill>
                <a:srgbClr val="FF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96221732"/>
              </p:ext>
            </p:extLst>
          </p:nvPr>
        </p:nvGraphicFramePr>
        <p:xfrm>
          <a:off x="90311" y="1825626"/>
          <a:ext cx="10553305" cy="4351336"/>
        </p:xfrm>
        <a:graphic>
          <a:graphicData uri="http://schemas.openxmlformats.org/drawingml/2006/table">
            <a:tbl>
              <a:tblPr/>
              <a:tblGrid>
                <a:gridCol w="1466407">
                  <a:extLst>
                    <a:ext uri="{9D8B030D-6E8A-4147-A177-3AD203B41FA5}">
                      <a16:colId xmlns:a16="http://schemas.microsoft.com/office/drawing/2014/main" val="3868432116"/>
                    </a:ext>
                  </a:extLst>
                </a:gridCol>
                <a:gridCol w="4459311">
                  <a:extLst>
                    <a:ext uri="{9D8B030D-6E8A-4147-A177-3AD203B41FA5}">
                      <a16:colId xmlns:a16="http://schemas.microsoft.com/office/drawing/2014/main" val="4121771921"/>
                    </a:ext>
                  </a:extLst>
                </a:gridCol>
                <a:gridCol w="4627587">
                  <a:extLst>
                    <a:ext uri="{9D8B030D-6E8A-4147-A177-3AD203B41FA5}">
                      <a16:colId xmlns:a16="http://schemas.microsoft.com/office/drawing/2014/main" val="141549029"/>
                    </a:ext>
                  </a:extLst>
                </a:gridCol>
              </a:tblGrid>
              <a:tr h="543917">
                <a:tc>
                  <a:txBody>
                    <a:bodyPr/>
                    <a:lstStyle/>
                    <a:p>
                      <a:pPr algn="l" fontAlgn="ctr"/>
                      <a:endParaRPr lang="en-US" sz="1600">
                        <a:effectLst/>
                      </a:endParaRP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b="1">
                          <a:effectLst/>
                        </a:rPr>
                        <a:t>DKA</a:t>
                      </a:r>
                      <a:endParaRPr lang="en-US" sz="1600">
                        <a:effectLst/>
                      </a:endParaRP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b="1">
                          <a:effectLst/>
                        </a:rPr>
                        <a:t>HHS</a:t>
                      </a:r>
                      <a:endParaRPr lang="en-US" sz="1600">
                        <a:effectLst/>
                      </a:endParaRP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716294917"/>
                  </a:ext>
                </a:extLst>
              </a:tr>
              <a:tr h="543917">
                <a:tc>
                  <a:txBody>
                    <a:bodyPr/>
                    <a:lstStyle/>
                    <a:p>
                      <a:pPr algn="l" fontAlgn="ctr"/>
                      <a:r>
                        <a:rPr lang="en-US" sz="1600" b="1">
                          <a:effectLst/>
                        </a:rPr>
                        <a:t>Pathophysiology</a:t>
                      </a:r>
                      <a:endParaRPr lang="en-US" sz="1600">
                        <a:effectLst/>
                      </a:endParaRP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a:effectLst/>
                        </a:rPr>
                        <a:t>Insulin deficiency ► mobilize fatty acids ► ketogenesis</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a:effectLst/>
                        </a:rPr>
                        <a:t>Hyperglycemia ► osmotic diuresis ► volume depletion</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977082601"/>
                  </a:ext>
                </a:extLst>
              </a:tr>
              <a:tr h="543917">
                <a:tc>
                  <a:txBody>
                    <a:bodyPr/>
                    <a:lstStyle/>
                    <a:p>
                      <a:pPr algn="l" fontAlgn="ctr"/>
                      <a:r>
                        <a:rPr lang="en-US" sz="1600" b="1">
                          <a:effectLst/>
                        </a:rPr>
                        <a:t>Glucose</a:t>
                      </a:r>
                      <a:endParaRPr lang="en-US" sz="1600">
                        <a:effectLst/>
                      </a:endParaRP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a:effectLst/>
                        </a:rPr>
                        <a:t>&gt;250</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a:effectLst/>
                        </a:rPr>
                        <a:t>&gt;600</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605330805"/>
                  </a:ext>
                </a:extLst>
              </a:tr>
              <a:tr h="543917">
                <a:tc>
                  <a:txBody>
                    <a:bodyPr/>
                    <a:lstStyle/>
                    <a:p>
                      <a:pPr algn="l" fontAlgn="ctr"/>
                      <a:r>
                        <a:rPr lang="en-US" sz="1600" b="1">
                          <a:effectLst/>
                        </a:rPr>
                        <a:t>pH</a:t>
                      </a:r>
                      <a:endParaRPr lang="en-US" sz="1600">
                        <a:effectLst/>
                      </a:endParaRP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a:effectLst/>
                        </a:rPr>
                        <a:t>&lt;7.3</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a:effectLst/>
                        </a:rPr>
                        <a:t>&gt;/= 7.3</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849735950"/>
                  </a:ext>
                </a:extLst>
              </a:tr>
              <a:tr h="543917">
                <a:tc>
                  <a:txBody>
                    <a:bodyPr/>
                    <a:lstStyle/>
                    <a:p>
                      <a:pPr algn="l" fontAlgn="ctr"/>
                      <a:r>
                        <a:rPr lang="en-US" sz="1600" b="1">
                          <a:effectLst/>
                        </a:rPr>
                        <a:t>AG</a:t>
                      </a:r>
                      <a:endParaRPr lang="en-US" sz="1600">
                        <a:effectLst/>
                      </a:endParaRP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a:effectLst/>
                        </a:rPr>
                        <a:t>Positive</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a:effectLst/>
                        </a:rPr>
                        <a:t>Variable</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591808142"/>
                  </a:ext>
                </a:extLst>
              </a:tr>
              <a:tr h="543917">
                <a:tc>
                  <a:txBody>
                    <a:bodyPr/>
                    <a:lstStyle/>
                    <a:p>
                      <a:pPr algn="l" fontAlgn="ctr"/>
                      <a:r>
                        <a:rPr lang="en-US" sz="1600" b="1">
                          <a:effectLst/>
                        </a:rPr>
                        <a:t>Bicarb</a:t>
                      </a:r>
                      <a:endParaRPr lang="en-US" sz="1600">
                        <a:effectLst/>
                      </a:endParaRP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a:effectLst/>
                        </a:rPr>
                        <a:t>&lt;18</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a:effectLst/>
                        </a:rPr>
                        <a:t>&gt;18</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617275345"/>
                  </a:ext>
                </a:extLst>
              </a:tr>
              <a:tr h="543917">
                <a:tc>
                  <a:txBody>
                    <a:bodyPr/>
                    <a:lstStyle/>
                    <a:p>
                      <a:pPr algn="l" fontAlgn="ctr"/>
                      <a:r>
                        <a:rPr lang="en-US" sz="1600" b="1">
                          <a:effectLst/>
                        </a:rPr>
                        <a:t>Ketones</a:t>
                      </a:r>
                      <a:endParaRPr lang="en-US" sz="1600">
                        <a:effectLst/>
                      </a:endParaRP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a:effectLst/>
                        </a:rPr>
                        <a:t>Positive in blood and urine</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ctr"/>
                      <a:r>
                        <a:rPr lang="en-US" sz="1600" dirty="0">
                          <a:effectLst/>
                        </a:rPr>
                        <a:t>None to small</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866060678"/>
                  </a:ext>
                </a:extLst>
              </a:tr>
              <a:tr h="543917">
                <a:tc>
                  <a:txBody>
                    <a:bodyPr/>
                    <a:lstStyle/>
                    <a:p>
                      <a:pPr algn="l" fontAlgn="ctr"/>
                      <a:r>
                        <a:rPr lang="en-US" sz="1600" b="1">
                          <a:effectLst/>
                        </a:rPr>
                        <a:t>Serum Osm</a:t>
                      </a:r>
                      <a:endParaRPr lang="en-US" sz="1600">
                        <a:effectLst/>
                      </a:endParaRPr>
                    </a:p>
                  </a:txBody>
                  <a:tcPr marL="41573" marR="41573" marT="20787" marB="20787" anchor="ctr">
                    <a:lnL>
                      <a:noFill/>
                    </a:lnL>
                    <a:lnR>
                      <a:noFill/>
                    </a:lnR>
                    <a:lnT w="7620" cap="flat" cmpd="sng" algn="ctr">
                      <a:solidFill>
                        <a:srgbClr val="DDDDDD"/>
                      </a:solidFill>
                      <a:prstDash val="solid"/>
                      <a:round/>
                      <a:headEnd type="none" w="med" len="med"/>
                      <a:tailEnd type="none" w="med" len="med"/>
                    </a:lnT>
                    <a:lnB>
                      <a:noFill/>
                    </a:lnB>
                    <a:solidFill>
                      <a:srgbClr val="FFFFFF"/>
                    </a:solidFill>
                  </a:tcPr>
                </a:tc>
                <a:tc>
                  <a:txBody>
                    <a:bodyPr/>
                    <a:lstStyle/>
                    <a:p>
                      <a:pPr algn="l" fontAlgn="ctr"/>
                      <a:r>
                        <a:rPr lang="en-US" sz="1600" dirty="0">
                          <a:effectLst/>
                        </a:rPr>
                        <a:t>Variable</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a:noFill/>
                    </a:lnB>
                    <a:solidFill>
                      <a:srgbClr val="FFFFFF"/>
                    </a:solidFill>
                  </a:tcPr>
                </a:tc>
                <a:tc>
                  <a:txBody>
                    <a:bodyPr/>
                    <a:lstStyle/>
                    <a:p>
                      <a:pPr algn="l" fontAlgn="ctr"/>
                      <a:r>
                        <a:rPr lang="en-US" sz="1600" dirty="0">
                          <a:effectLst/>
                        </a:rPr>
                        <a:t>&gt;320</a:t>
                      </a:r>
                    </a:p>
                  </a:txBody>
                  <a:tcPr marL="41573" marR="41573" marT="20787" marB="20787" anchor="ctr">
                    <a:lnL>
                      <a:noFill/>
                    </a:lnL>
                    <a:lnR>
                      <a:noFill/>
                    </a:lnR>
                    <a:lnT w="7620" cap="flat" cmpd="sng" algn="ctr">
                      <a:solidFill>
                        <a:srgbClr val="DDDDDD"/>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862390250"/>
                  </a:ext>
                </a:extLst>
              </a:tr>
            </a:tbl>
          </a:graphicData>
        </a:graphic>
      </p:graphicFrame>
    </p:spTree>
    <p:extLst>
      <p:ext uri="{BB962C8B-B14F-4D97-AF65-F5344CB8AC3E}">
        <p14:creationId xmlns:p14="http://schemas.microsoft.com/office/powerpoint/2010/main" val="39459627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Laboratory investigations revealed random plasma glucose of 426 mg/</a:t>
            </a:r>
            <a:r>
              <a:rPr lang="en-US" dirty="0" err="1"/>
              <a:t>dL</a:t>
            </a:r>
            <a:r>
              <a:rPr lang="en-US" dirty="0"/>
              <a:t>, moderate acetone, anion gap 24 and potassium of 3.4 </a:t>
            </a:r>
            <a:r>
              <a:rPr lang="en-US" dirty="0" err="1"/>
              <a:t>mmol</a:t>
            </a:r>
            <a:r>
              <a:rPr lang="en-US" dirty="0"/>
              <a:t>/l(Table </a:t>
            </a:r>
            <a:r>
              <a:rPr lang="en-US" dirty="0">
                <a:hlinkClick r:id="rId2"/>
              </a:rPr>
              <a:t>​</a:t>
            </a:r>
            <a:r>
              <a:rPr lang="en-US" dirty="0" err="1">
                <a:hlinkClick r:id="rId2"/>
              </a:rPr>
              <a:t>mmol</a:t>
            </a:r>
            <a:r>
              <a:rPr lang="en-US" dirty="0">
                <a:hlinkClick r:id="rId2"/>
              </a:rPr>
              <a:t>/l(Table1).</a:t>
            </a:r>
            <a:r>
              <a:rPr lang="en-US" u="sng" dirty="0">
                <a:hlinkClick r:id="rId2"/>
              </a:rPr>
              <a:t>1</a:t>
            </a:r>
            <a:r>
              <a:rPr lang="en-US" dirty="0"/>
              <a:t>). Venous blood gas analysis on a 3 L nasal cannula indicated severe metabolic acidosis (pH 6.93 and HCO 3-2.8 </a:t>
            </a:r>
            <a:r>
              <a:rPr lang="en-US" dirty="0" err="1"/>
              <a:t>mmol</a:t>
            </a:r>
            <a:r>
              <a:rPr lang="en-US" dirty="0"/>
              <a:t>/L) (Table </a:t>
            </a:r>
            <a:r>
              <a:rPr lang="en-US" dirty="0">
                <a:hlinkClick r:id="rId3"/>
              </a:rPr>
              <a:t>​(Table2).</a:t>
            </a:r>
            <a:r>
              <a:rPr lang="en-US" u="sng" dirty="0">
                <a:hlinkClick r:id="rId3"/>
              </a:rPr>
              <a:t>2</a:t>
            </a:r>
            <a:r>
              <a:rPr lang="en-US" dirty="0"/>
              <a:t>). Urine ketones were present. </a:t>
            </a:r>
          </a:p>
        </p:txBody>
      </p:sp>
    </p:spTree>
    <p:extLst>
      <p:ext uri="{BB962C8B-B14F-4D97-AF65-F5344CB8AC3E}">
        <p14:creationId xmlns:p14="http://schemas.microsoft.com/office/powerpoint/2010/main" val="17518432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55572367"/>
              </p:ext>
            </p:extLst>
          </p:nvPr>
        </p:nvGraphicFramePr>
        <p:xfrm>
          <a:off x="0" y="841247"/>
          <a:ext cx="11960352" cy="5171727"/>
        </p:xfrm>
        <a:graphic>
          <a:graphicData uri="http://schemas.openxmlformats.org/drawingml/2006/table">
            <a:tbl>
              <a:tblPr/>
              <a:tblGrid>
                <a:gridCol w="3986784">
                  <a:extLst>
                    <a:ext uri="{9D8B030D-6E8A-4147-A177-3AD203B41FA5}">
                      <a16:colId xmlns:a16="http://schemas.microsoft.com/office/drawing/2014/main" val="975739086"/>
                    </a:ext>
                  </a:extLst>
                </a:gridCol>
                <a:gridCol w="3986784">
                  <a:extLst>
                    <a:ext uri="{9D8B030D-6E8A-4147-A177-3AD203B41FA5}">
                      <a16:colId xmlns:a16="http://schemas.microsoft.com/office/drawing/2014/main" val="2748026193"/>
                    </a:ext>
                  </a:extLst>
                </a:gridCol>
                <a:gridCol w="3986784">
                  <a:extLst>
                    <a:ext uri="{9D8B030D-6E8A-4147-A177-3AD203B41FA5}">
                      <a16:colId xmlns:a16="http://schemas.microsoft.com/office/drawing/2014/main" val="622799088"/>
                    </a:ext>
                  </a:extLst>
                </a:gridCol>
              </a:tblGrid>
              <a:tr h="470157">
                <a:tc>
                  <a:txBody>
                    <a:bodyPr/>
                    <a:lstStyle/>
                    <a:p>
                      <a:pPr fontAlgn="auto"/>
                      <a:r>
                        <a:rPr lang="en-US" b="0">
                          <a:effectLst/>
                        </a:rPr>
                        <a:t>Comprehensive metabolic panel</a:t>
                      </a:r>
                    </a:p>
                  </a:txBody>
                  <a:tcPr anchor="ctr">
                    <a:lnL>
                      <a:noFill/>
                    </a:lnL>
                    <a:lnR>
                      <a:noFill/>
                    </a:lnR>
                    <a:lnT>
                      <a:noFill/>
                    </a:lnT>
                    <a:lnB>
                      <a:noFill/>
                    </a:lnB>
                    <a:solidFill>
                      <a:srgbClr val="CCCCCC"/>
                    </a:solidFill>
                  </a:tcPr>
                </a:tc>
                <a:tc>
                  <a:txBody>
                    <a:bodyPr/>
                    <a:lstStyle/>
                    <a:p>
                      <a:pPr fontAlgn="auto"/>
                      <a:r>
                        <a:rPr lang="en-US" b="0">
                          <a:effectLst/>
                        </a:rPr>
                        <a:t>Reference range </a:t>
                      </a:r>
                    </a:p>
                  </a:txBody>
                  <a:tcPr anchor="ctr">
                    <a:lnL>
                      <a:noFill/>
                    </a:lnL>
                    <a:lnR>
                      <a:noFill/>
                    </a:lnR>
                    <a:lnT>
                      <a:noFill/>
                    </a:lnT>
                    <a:lnB>
                      <a:noFill/>
                    </a:lnB>
                    <a:solidFill>
                      <a:srgbClr val="CCCCCC"/>
                    </a:solidFill>
                  </a:tcPr>
                </a:tc>
                <a:tc>
                  <a:txBody>
                    <a:bodyPr/>
                    <a:lstStyle/>
                    <a:p>
                      <a:pPr fontAlgn="auto"/>
                      <a:r>
                        <a:rPr lang="en-US" b="0">
                          <a:effectLst/>
                        </a:rPr>
                        <a:t>Value on presentation</a:t>
                      </a:r>
                    </a:p>
                  </a:txBody>
                  <a:tcPr anchor="ctr">
                    <a:lnL>
                      <a:noFill/>
                    </a:lnL>
                    <a:lnR>
                      <a:noFill/>
                    </a:lnR>
                    <a:lnT>
                      <a:noFill/>
                    </a:lnT>
                    <a:lnB>
                      <a:noFill/>
                    </a:lnB>
                    <a:solidFill>
                      <a:srgbClr val="CCCCCC"/>
                    </a:solidFill>
                  </a:tcPr>
                </a:tc>
                <a:extLst>
                  <a:ext uri="{0D108BD9-81ED-4DB2-BD59-A6C34878D82A}">
                    <a16:rowId xmlns:a16="http://schemas.microsoft.com/office/drawing/2014/main" val="151653856"/>
                  </a:ext>
                </a:extLst>
              </a:tr>
              <a:tr h="470157">
                <a:tc>
                  <a:txBody>
                    <a:bodyPr/>
                    <a:lstStyle/>
                    <a:p>
                      <a:pPr fontAlgn="auto"/>
                      <a:r>
                        <a:rPr lang="en-US" b="0">
                          <a:effectLst/>
                        </a:rPr>
                        <a:t>Creatinine</a:t>
                      </a:r>
                    </a:p>
                  </a:txBody>
                  <a:tcPr anchor="ctr">
                    <a:lnL>
                      <a:noFill/>
                    </a:lnL>
                    <a:lnR>
                      <a:noFill/>
                    </a:lnR>
                    <a:lnT>
                      <a:noFill/>
                    </a:lnT>
                    <a:lnB>
                      <a:noFill/>
                    </a:lnB>
                  </a:tcPr>
                </a:tc>
                <a:tc>
                  <a:txBody>
                    <a:bodyPr/>
                    <a:lstStyle/>
                    <a:p>
                      <a:pPr fontAlgn="auto"/>
                      <a:r>
                        <a:rPr lang="en-US" b="0">
                          <a:effectLst/>
                        </a:rPr>
                        <a:t>0.4-1 mg/dl</a:t>
                      </a:r>
                    </a:p>
                  </a:txBody>
                  <a:tcPr anchor="ctr">
                    <a:lnL>
                      <a:noFill/>
                    </a:lnL>
                    <a:lnR>
                      <a:noFill/>
                    </a:lnR>
                    <a:lnT>
                      <a:noFill/>
                    </a:lnT>
                    <a:lnB>
                      <a:noFill/>
                    </a:lnB>
                  </a:tcPr>
                </a:tc>
                <a:tc>
                  <a:txBody>
                    <a:bodyPr/>
                    <a:lstStyle/>
                    <a:p>
                      <a:pPr fontAlgn="auto"/>
                      <a:r>
                        <a:rPr lang="en-US" b="0">
                          <a:effectLst/>
                        </a:rPr>
                        <a:t>1.08</a:t>
                      </a:r>
                    </a:p>
                  </a:txBody>
                  <a:tcPr anchor="ctr">
                    <a:lnL>
                      <a:noFill/>
                    </a:lnL>
                    <a:lnR>
                      <a:noFill/>
                    </a:lnR>
                    <a:lnT>
                      <a:noFill/>
                    </a:lnT>
                    <a:lnB>
                      <a:noFill/>
                    </a:lnB>
                  </a:tcPr>
                </a:tc>
                <a:extLst>
                  <a:ext uri="{0D108BD9-81ED-4DB2-BD59-A6C34878D82A}">
                    <a16:rowId xmlns:a16="http://schemas.microsoft.com/office/drawing/2014/main" val="1636665488"/>
                  </a:ext>
                </a:extLst>
              </a:tr>
              <a:tr h="470157">
                <a:tc>
                  <a:txBody>
                    <a:bodyPr/>
                    <a:lstStyle/>
                    <a:p>
                      <a:pPr fontAlgn="auto"/>
                      <a:r>
                        <a:rPr lang="en-US" b="0">
                          <a:effectLst/>
                        </a:rPr>
                        <a:t>Urea Nitrogen</a:t>
                      </a:r>
                    </a:p>
                  </a:txBody>
                  <a:tcPr anchor="ctr">
                    <a:lnL>
                      <a:noFill/>
                    </a:lnL>
                    <a:lnR>
                      <a:noFill/>
                    </a:lnR>
                    <a:lnT>
                      <a:noFill/>
                    </a:lnT>
                    <a:lnB>
                      <a:noFill/>
                    </a:lnB>
                    <a:solidFill>
                      <a:srgbClr val="CCCCCC"/>
                    </a:solidFill>
                  </a:tcPr>
                </a:tc>
                <a:tc>
                  <a:txBody>
                    <a:bodyPr/>
                    <a:lstStyle/>
                    <a:p>
                      <a:pPr fontAlgn="auto"/>
                      <a:r>
                        <a:rPr lang="en-US" b="0" dirty="0">
                          <a:effectLst/>
                        </a:rPr>
                        <a:t>8-20 mg/dl</a:t>
                      </a:r>
                    </a:p>
                  </a:txBody>
                  <a:tcPr anchor="ctr">
                    <a:lnL>
                      <a:noFill/>
                    </a:lnL>
                    <a:lnR>
                      <a:noFill/>
                    </a:lnR>
                    <a:lnT>
                      <a:noFill/>
                    </a:lnT>
                    <a:lnB>
                      <a:noFill/>
                    </a:lnB>
                    <a:solidFill>
                      <a:srgbClr val="CCCCCC"/>
                    </a:solidFill>
                  </a:tcPr>
                </a:tc>
                <a:tc>
                  <a:txBody>
                    <a:bodyPr/>
                    <a:lstStyle/>
                    <a:p>
                      <a:pPr fontAlgn="auto"/>
                      <a:r>
                        <a:rPr lang="en-US" b="0">
                          <a:effectLst/>
                        </a:rPr>
                        <a:t>12</a:t>
                      </a:r>
                    </a:p>
                  </a:txBody>
                  <a:tcPr anchor="ctr">
                    <a:lnL>
                      <a:noFill/>
                    </a:lnL>
                    <a:lnR>
                      <a:noFill/>
                    </a:lnR>
                    <a:lnT>
                      <a:noFill/>
                    </a:lnT>
                    <a:lnB>
                      <a:noFill/>
                    </a:lnB>
                    <a:solidFill>
                      <a:srgbClr val="CCCCCC"/>
                    </a:solidFill>
                  </a:tcPr>
                </a:tc>
                <a:extLst>
                  <a:ext uri="{0D108BD9-81ED-4DB2-BD59-A6C34878D82A}">
                    <a16:rowId xmlns:a16="http://schemas.microsoft.com/office/drawing/2014/main" val="74136329"/>
                  </a:ext>
                </a:extLst>
              </a:tr>
              <a:tr h="470157">
                <a:tc>
                  <a:txBody>
                    <a:bodyPr/>
                    <a:lstStyle/>
                    <a:p>
                      <a:pPr fontAlgn="auto"/>
                      <a:r>
                        <a:rPr lang="en-US" b="0">
                          <a:effectLst/>
                        </a:rPr>
                        <a:t>Glucose Level</a:t>
                      </a:r>
                    </a:p>
                  </a:txBody>
                  <a:tcPr anchor="ctr">
                    <a:lnL>
                      <a:noFill/>
                    </a:lnL>
                    <a:lnR>
                      <a:noFill/>
                    </a:lnR>
                    <a:lnT>
                      <a:noFill/>
                    </a:lnT>
                    <a:lnB>
                      <a:noFill/>
                    </a:lnB>
                  </a:tcPr>
                </a:tc>
                <a:tc>
                  <a:txBody>
                    <a:bodyPr/>
                    <a:lstStyle/>
                    <a:p>
                      <a:pPr fontAlgn="auto"/>
                      <a:r>
                        <a:rPr lang="en-US" b="0">
                          <a:effectLst/>
                        </a:rPr>
                        <a:t>74-118 mg/dl</a:t>
                      </a:r>
                    </a:p>
                  </a:txBody>
                  <a:tcPr anchor="ctr">
                    <a:lnL>
                      <a:noFill/>
                    </a:lnL>
                    <a:lnR>
                      <a:noFill/>
                    </a:lnR>
                    <a:lnT>
                      <a:noFill/>
                    </a:lnT>
                    <a:lnB>
                      <a:noFill/>
                    </a:lnB>
                  </a:tcPr>
                </a:tc>
                <a:tc>
                  <a:txBody>
                    <a:bodyPr/>
                    <a:lstStyle/>
                    <a:p>
                      <a:pPr fontAlgn="auto"/>
                      <a:r>
                        <a:rPr lang="en-US" b="0">
                          <a:effectLst/>
                        </a:rPr>
                        <a:t>426</a:t>
                      </a:r>
                    </a:p>
                  </a:txBody>
                  <a:tcPr anchor="ctr">
                    <a:lnL>
                      <a:noFill/>
                    </a:lnL>
                    <a:lnR>
                      <a:noFill/>
                    </a:lnR>
                    <a:lnT>
                      <a:noFill/>
                    </a:lnT>
                    <a:lnB>
                      <a:noFill/>
                    </a:lnB>
                  </a:tcPr>
                </a:tc>
                <a:extLst>
                  <a:ext uri="{0D108BD9-81ED-4DB2-BD59-A6C34878D82A}">
                    <a16:rowId xmlns:a16="http://schemas.microsoft.com/office/drawing/2014/main" val="3534619224"/>
                  </a:ext>
                </a:extLst>
              </a:tr>
              <a:tr h="470157">
                <a:tc>
                  <a:txBody>
                    <a:bodyPr/>
                    <a:lstStyle/>
                    <a:p>
                      <a:pPr fontAlgn="auto"/>
                      <a:r>
                        <a:rPr lang="en-US" b="0">
                          <a:effectLst/>
                        </a:rPr>
                        <a:t>Calcium Level</a:t>
                      </a:r>
                    </a:p>
                  </a:txBody>
                  <a:tcPr anchor="ctr">
                    <a:lnL>
                      <a:noFill/>
                    </a:lnL>
                    <a:lnR>
                      <a:noFill/>
                    </a:lnR>
                    <a:lnT>
                      <a:noFill/>
                    </a:lnT>
                    <a:lnB>
                      <a:noFill/>
                    </a:lnB>
                    <a:solidFill>
                      <a:srgbClr val="CCCCCC"/>
                    </a:solidFill>
                  </a:tcPr>
                </a:tc>
                <a:tc>
                  <a:txBody>
                    <a:bodyPr/>
                    <a:lstStyle/>
                    <a:p>
                      <a:pPr fontAlgn="auto"/>
                      <a:r>
                        <a:rPr lang="en-US" b="0">
                          <a:effectLst/>
                        </a:rPr>
                        <a:t>8.9-10.3 mg/dl</a:t>
                      </a:r>
                    </a:p>
                  </a:txBody>
                  <a:tcPr anchor="ctr">
                    <a:lnL>
                      <a:noFill/>
                    </a:lnL>
                    <a:lnR>
                      <a:noFill/>
                    </a:lnR>
                    <a:lnT>
                      <a:noFill/>
                    </a:lnT>
                    <a:lnB>
                      <a:noFill/>
                    </a:lnB>
                    <a:solidFill>
                      <a:srgbClr val="CCCCCC"/>
                    </a:solidFill>
                  </a:tcPr>
                </a:tc>
                <a:tc>
                  <a:txBody>
                    <a:bodyPr/>
                    <a:lstStyle/>
                    <a:p>
                      <a:pPr fontAlgn="auto"/>
                      <a:r>
                        <a:rPr lang="en-US" b="0">
                          <a:effectLst/>
                        </a:rPr>
                        <a:t>7.6</a:t>
                      </a:r>
                    </a:p>
                  </a:txBody>
                  <a:tcPr anchor="ctr">
                    <a:lnL>
                      <a:noFill/>
                    </a:lnL>
                    <a:lnR>
                      <a:noFill/>
                    </a:lnR>
                    <a:lnT>
                      <a:noFill/>
                    </a:lnT>
                    <a:lnB>
                      <a:noFill/>
                    </a:lnB>
                    <a:solidFill>
                      <a:srgbClr val="CCCCCC"/>
                    </a:solidFill>
                  </a:tcPr>
                </a:tc>
                <a:extLst>
                  <a:ext uri="{0D108BD9-81ED-4DB2-BD59-A6C34878D82A}">
                    <a16:rowId xmlns:a16="http://schemas.microsoft.com/office/drawing/2014/main" val="1639759922"/>
                  </a:ext>
                </a:extLst>
              </a:tr>
              <a:tr h="470157">
                <a:tc>
                  <a:txBody>
                    <a:bodyPr/>
                    <a:lstStyle/>
                    <a:p>
                      <a:pPr fontAlgn="auto"/>
                      <a:r>
                        <a:rPr lang="en-US" b="0">
                          <a:effectLst/>
                        </a:rPr>
                        <a:t>Albumin Level</a:t>
                      </a:r>
                    </a:p>
                  </a:txBody>
                  <a:tcPr anchor="ctr">
                    <a:lnL>
                      <a:noFill/>
                    </a:lnL>
                    <a:lnR>
                      <a:noFill/>
                    </a:lnR>
                    <a:lnT>
                      <a:noFill/>
                    </a:lnT>
                    <a:lnB>
                      <a:noFill/>
                    </a:lnB>
                  </a:tcPr>
                </a:tc>
                <a:tc>
                  <a:txBody>
                    <a:bodyPr/>
                    <a:lstStyle/>
                    <a:p>
                      <a:pPr fontAlgn="auto"/>
                      <a:r>
                        <a:rPr lang="en-US" b="0">
                          <a:effectLst/>
                        </a:rPr>
                        <a:t>3.5-4.8 g/dl</a:t>
                      </a:r>
                    </a:p>
                  </a:txBody>
                  <a:tcPr anchor="ctr">
                    <a:lnL>
                      <a:noFill/>
                    </a:lnL>
                    <a:lnR>
                      <a:noFill/>
                    </a:lnR>
                    <a:lnT>
                      <a:noFill/>
                    </a:lnT>
                    <a:lnB>
                      <a:noFill/>
                    </a:lnB>
                  </a:tcPr>
                </a:tc>
                <a:tc>
                  <a:txBody>
                    <a:bodyPr/>
                    <a:lstStyle/>
                    <a:p>
                      <a:pPr fontAlgn="auto"/>
                      <a:r>
                        <a:rPr lang="en-US" b="0">
                          <a:effectLst/>
                        </a:rPr>
                        <a:t>2.9</a:t>
                      </a:r>
                    </a:p>
                  </a:txBody>
                  <a:tcPr anchor="ctr">
                    <a:lnL>
                      <a:noFill/>
                    </a:lnL>
                    <a:lnR>
                      <a:noFill/>
                    </a:lnR>
                    <a:lnT>
                      <a:noFill/>
                    </a:lnT>
                    <a:lnB>
                      <a:noFill/>
                    </a:lnB>
                  </a:tcPr>
                </a:tc>
                <a:extLst>
                  <a:ext uri="{0D108BD9-81ED-4DB2-BD59-A6C34878D82A}">
                    <a16:rowId xmlns:a16="http://schemas.microsoft.com/office/drawing/2014/main" val="2810667261"/>
                  </a:ext>
                </a:extLst>
              </a:tr>
              <a:tr h="470157">
                <a:tc>
                  <a:txBody>
                    <a:bodyPr/>
                    <a:lstStyle/>
                    <a:p>
                      <a:pPr fontAlgn="auto"/>
                      <a:r>
                        <a:rPr lang="en-US" b="0">
                          <a:effectLst/>
                        </a:rPr>
                        <a:t>Sodium Level</a:t>
                      </a:r>
                    </a:p>
                  </a:txBody>
                  <a:tcPr anchor="ctr">
                    <a:lnL>
                      <a:noFill/>
                    </a:lnL>
                    <a:lnR>
                      <a:noFill/>
                    </a:lnR>
                    <a:lnT>
                      <a:noFill/>
                    </a:lnT>
                    <a:lnB>
                      <a:noFill/>
                    </a:lnB>
                    <a:solidFill>
                      <a:srgbClr val="CCCCCC"/>
                    </a:solidFill>
                  </a:tcPr>
                </a:tc>
                <a:tc>
                  <a:txBody>
                    <a:bodyPr/>
                    <a:lstStyle/>
                    <a:p>
                      <a:pPr fontAlgn="auto"/>
                      <a:r>
                        <a:rPr lang="en-US" b="0">
                          <a:effectLst/>
                        </a:rPr>
                        <a:t>136-144 mmol/l</a:t>
                      </a:r>
                    </a:p>
                  </a:txBody>
                  <a:tcPr anchor="ctr">
                    <a:lnL>
                      <a:noFill/>
                    </a:lnL>
                    <a:lnR>
                      <a:noFill/>
                    </a:lnR>
                    <a:lnT>
                      <a:noFill/>
                    </a:lnT>
                    <a:lnB>
                      <a:noFill/>
                    </a:lnB>
                    <a:solidFill>
                      <a:srgbClr val="CCCCCC"/>
                    </a:solidFill>
                  </a:tcPr>
                </a:tc>
                <a:tc>
                  <a:txBody>
                    <a:bodyPr/>
                    <a:lstStyle/>
                    <a:p>
                      <a:pPr fontAlgn="auto"/>
                      <a:r>
                        <a:rPr lang="en-US" b="0">
                          <a:effectLst/>
                        </a:rPr>
                        <a:t>139</a:t>
                      </a:r>
                    </a:p>
                  </a:txBody>
                  <a:tcPr anchor="ctr">
                    <a:lnL>
                      <a:noFill/>
                    </a:lnL>
                    <a:lnR>
                      <a:noFill/>
                    </a:lnR>
                    <a:lnT>
                      <a:noFill/>
                    </a:lnT>
                    <a:lnB>
                      <a:noFill/>
                    </a:lnB>
                    <a:solidFill>
                      <a:srgbClr val="CCCCCC"/>
                    </a:solidFill>
                  </a:tcPr>
                </a:tc>
                <a:extLst>
                  <a:ext uri="{0D108BD9-81ED-4DB2-BD59-A6C34878D82A}">
                    <a16:rowId xmlns:a16="http://schemas.microsoft.com/office/drawing/2014/main" val="559658172"/>
                  </a:ext>
                </a:extLst>
              </a:tr>
              <a:tr h="470157">
                <a:tc>
                  <a:txBody>
                    <a:bodyPr/>
                    <a:lstStyle/>
                    <a:p>
                      <a:pPr fontAlgn="auto"/>
                      <a:r>
                        <a:rPr lang="en-US" b="0">
                          <a:effectLst/>
                        </a:rPr>
                        <a:t>Potassium Level</a:t>
                      </a:r>
                    </a:p>
                  </a:txBody>
                  <a:tcPr anchor="ctr">
                    <a:lnL>
                      <a:noFill/>
                    </a:lnL>
                    <a:lnR>
                      <a:noFill/>
                    </a:lnR>
                    <a:lnT>
                      <a:noFill/>
                    </a:lnT>
                    <a:lnB>
                      <a:noFill/>
                    </a:lnB>
                  </a:tcPr>
                </a:tc>
                <a:tc>
                  <a:txBody>
                    <a:bodyPr/>
                    <a:lstStyle/>
                    <a:p>
                      <a:pPr fontAlgn="auto"/>
                      <a:r>
                        <a:rPr lang="en-US" b="0">
                          <a:effectLst/>
                        </a:rPr>
                        <a:t>3.6-5.1 mmol/l</a:t>
                      </a:r>
                    </a:p>
                  </a:txBody>
                  <a:tcPr anchor="ctr">
                    <a:lnL>
                      <a:noFill/>
                    </a:lnL>
                    <a:lnR>
                      <a:noFill/>
                    </a:lnR>
                    <a:lnT>
                      <a:noFill/>
                    </a:lnT>
                    <a:lnB>
                      <a:noFill/>
                    </a:lnB>
                  </a:tcPr>
                </a:tc>
                <a:tc>
                  <a:txBody>
                    <a:bodyPr/>
                    <a:lstStyle/>
                    <a:p>
                      <a:pPr fontAlgn="auto"/>
                      <a:r>
                        <a:rPr lang="en-US" b="0">
                          <a:effectLst/>
                        </a:rPr>
                        <a:t>3.4</a:t>
                      </a:r>
                    </a:p>
                  </a:txBody>
                  <a:tcPr anchor="ctr">
                    <a:lnL>
                      <a:noFill/>
                    </a:lnL>
                    <a:lnR>
                      <a:noFill/>
                    </a:lnR>
                    <a:lnT>
                      <a:noFill/>
                    </a:lnT>
                    <a:lnB>
                      <a:noFill/>
                    </a:lnB>
                  </a:tcPr>
                </a:tc>
                <a:extLst>
                  <a:ext uri="{0D108BD9-81ED-4DB2-BD59-A6C34878D82A}">
                    <a16:rowId xmlns:a16="http://schemas.microsoft.com/office/drawing/2014/main" val="3754932855"/>
                  </a:ext>
                </a:extLst>
              </a:tr>
              <a:tr h="470157">
                <a:tc>
                  <a:txBody>
                    <a:bodyPr/>
                    <a:lstStyle/>
                    <a:p>
                      <a:pPr fontAlgn="auto"/>
                      <a:r>
                        <a:rPr lang="en-US" b="0">
                          <a:effectLst/>
                        </a:rPr>
                        <a:t>Chloride Level</a:t>
                      </a:r>
                    </a:p>
                  </a:txBody>
                  <a:tcPr anchor="ctr">
                    <a:lnL>
                      <a:noFill/>
                    </a:lnL>
                    <a:lnR>
                      <a:noFill/>
                    </a:lnR>
                    <a:lnT>
                      <a:noFill/>
                    </a:lnT>
                    <a:lnB>
                      <a:noFill/>
                    </a:lnB>
                    <a:solidFill>
                      <a:srgbClr val="CCCCCC"/>
                    </a:solidFill>
                  </a:tcPr>
                </a:tc>
                <a:tc>
                  <a:txBody>
                    <a:bodyPr/>
                    <a:lstStyle/>
                    <a:p>
                      <a:pPr fontAlgn="auto"/>
                      <a:r>
                        <a:rPr lang="en-US" b="0">
                          <a:effectLst/>
                        </a:rPr>
                        <a:t>101-111 mmol/l</a:t>
                      </a:r>
                    </a:p>
                  </a:txBody>
                  <a:tcPr anchor="ctr">
                    <a:lnL>
                      <a:noFill/>
                    </a:lnL>
                    <a:lnR>
                      <a:noFill/>
                    </a:lnR>
                    <a:lnT>
                      <a:noFill/>
                    </a:lnT>
                    <a:lnB>
                      <a:noFill/>
                    </a:lnB>
                    <a:solidFill>
                      <a:srgbClr val="CCCCCC"/>
                    </a:solidFill>
                  </a:tcPr>
                </a:tc>
                <a:tc>
                  <a:txBody>
                    <a:bodyPr/>
                    <a:lstStyle/>
                    <a:p>
                      <a:pPr fontAlgn="auto"/>
                      <a:r>
                        <a:rPr lang="en-US" b="0">
                          <a:effectLst/>
                        </a:rPr>
                        <a:t>110</a:t>
                      </a:r>
                    </a:p>
                  </a:txBody>
                  <a:tcPr anchor="ctr">
                    <a:lnL>
                      <a:noFill/>
                    </a:lnL>
                    <a:lnR>
                      <a:noFill/>
                    </a:lnR>
                    <a:lnT>
                      <a:noFill/>
                    </a:lnT>
                    <a:lnB>
                      <a:noFill/>
                    </a:lnB>
                    <a:solidFill>
                      <a:srgbClr val="CCCCCC"/>
                    </a:solidFill>
                  </a:tcPr>
                </a:tc>
                <a:extLst>
                  <a:ext uri="{0D108BD9-81ED-4DB2-BD59-A6C34878D82A}">
                    <a16:rowId xmlns:a16="http://schemas.microsoft.com/office/drawing/2014/main" val="3162731570"/>
                  </a:ext>
                </a:extLst>
              </a:tr>
              <a:tr h="470157">
                <a:tc>
                  <a:txBody>
                    <a:bodyPr/>
                    <a:lstStyle/>
                    <a:p>
                      <a:pPr fontAlgn="auto"/>
                      <a:r>
                        <a:rPr lang="en-US" b="0">
                          <a:effectLst/>
                        </a:rPr>
                        <a:t>Total Co2</a:t>
                      </a:r>
                    </a:p>
                  </a:txBody>
                  <a:tcPr anchor="ctr">
                    <a:lnL>
                      <a:noFill/>
                    </a:lnL>
                    <a:lnR>
                      <a:noFill/>
                    </a:lnR>
                    <a:lnT>
                      <a:noFill/>
                    </a:lnT>
                    <a:lnB>
                      <a:noFill/>
                    </a:lnB>
                  </a:tcPr>
                </a:tc>
                <a:tc>
                  <a:txBody>
                    <a:bodyPr/>
                    <a:lstStyle/>
                    <a:p>
                      <a:pPr fontAlgn="auto"/>
                      <a:r>
                        <a:rPr lang="en-US" b="0">
                          <a:effectLst/>
                        </a:rPr>
                        <a:t>22-32 mmol/l</a:t>
                      </a:r>
                    </a:p>
                  </a:txBody>
                  <a:tcPr anchor="ctr">
                    <a:lnL>
                      <a:noFill/>
                    </a:lnL>
                    <a:lnR>
                      <a:noFill/>
                    </a:lnR>
                    <a:lnT>
                      <a:noFill/>
                    </a:lnT>
                    <a:lnB>
                      <a:noFill/>
                    </a:lnB>
                  </a:tcPr>
                </a:tc>
                <a:tc>
                  <a:txBody>
                    <a:bodyPr/>
                    <a:lstStyle/>
                    <a:p>
                      <a:pPr fontAlgn="auto"/>
                      <a:r>
                        <a:rPr lang="en-US" b="0">
                          <a:effectLst/>
                        </a:rPr>
                        <a:t>4</a:t>
                      </a:r>
                    </a:p>
                  </a:txBody>
                  <a:tcPr anchor="ctr">
                    <a:lnL>
                      <a:noFill/>
                    </a:lnL>
                    <a:lnR>
                      <a:noFill/>
                    </a:lnR>
                    <a:lnT>
                      <a:noFill/>
                    </a:lnT>
                    <a:lnB>
                      <a:noFill/>
                    </a:lnB>
                  </a:tcPr>
                </a:tc>
                <a:extLst>
                  <a:ext uri="{0D108BD9-81ED-4DB2-BD59-A6C34878D82A}">
                    <a16:rowId xmlns:a16="http://schemas.microsoft.com/office/drawing/2014/main" val="853947922"/>
                  </a:ext>
                </a:extLst>
              </a:tr>
              <a:tr h="470157">
                <a:tc>
                  <a:txBody>
                    <a:bodyPr/>
                    <a:lstStyle/>
                    <a:p>
                      <a:pPr fontAlgn="auto"/>
                      <a:r>
                        <a:rPr lang="en-US" b="0">
                          <a:effectLst/>
                        </a:rPr>
                        <a:t>Anion GAP (AGAP)</a:t>
                      </a:r>
                    </a:p>
                  </a:txBody>
                  <a:tcPr anchor="ctr">
                    <a:lnL>
                      <a:noFill/>
                    </a:lnL>
                    <a:lnR>
                      <a:noFill/>
                    </a:lnR>
                    <a:lnT>
                      <a:noFill/>
                    </a:lnT>
                    <a:lnB>
                      <a:noFill/>
                    </a:lnB>
                    <a:solidFill>
                      <a:srgbClr val="CCCCCC"/>
                    </a:solidFill>
                  </a:tcPr>
                </a:tc>
                <a:tc>
                  <a:txBody>
                    <a:bodyPr/>
                    <a:lstStyle/>
                    <a:p>
                      <a:pPr fontAlgn="auto"/>
                      <a:r>
                        <a:rPr lang="en-US" b="0">
                          <a:effectLst/>
                        </a:rPr>
                        <a:t>3-9 mmol/l</a:t>
                      </a:r>
                    </a:p>
                  </a:txBody>
                  <a:tcPr anchor="ctr">
                    <a:lnL>
                      <a:noFill/>
                    </a:lnL>
                    <a:lnR>
                      <a:noFill/>
                    </a:lnR>
                    <a:lnT>
                      <a:noFill/>
                    </a:lnT>
                    <a:lnB>
                      <a:noFill/>
                    </a:lnB>
                    <a:solidFill>
                      <a:srgbClr val="CCCCCC"/>
                    </a:solidFill>
                  </a:tcPr>
                </a:tc>
                <a:tc>
                  <a:txBody>
                    <a:bodyPr/>
                    <a:lstStyle/>
                    <a:p>
                      <a:pPr fontAlgn="auto"/>
                      <a:r>
                        <a:rPr lang="en-US" b="0" dirty="0">
                          <a:effectLst/>
                        </a:rPr>
                        <a:t>24</a:t>
                      </a:r>
                    </a:p>
                  </a:txBody>
                  <a:tcPr anchor="ctr">
                    <a:lnL>
                      <a:noFill/>
                    </a:lnL>
                    <a:lnR>
                      <a:noFill/>
                    </a:lnR>
                    <a:lnT>
                      <a:noFill/>
                    </a:lnT>
                    <a:lnB>
                      <a:noFill/>
                    </a:lnB>
                    <a:solidFill>
                      <a:srgbClr val="CCCCCC"/>
                    </a:solidFill>
                  </a:tcPr>
                </a:tc>
                <a:extLst>
                  <a:ext uri="{0D108BD9-81ED-4DB2-BD59-A6C34878D82A}">
                    <a16:rowId xmlns:a16="http://schemas.microsoft.com/office/drawing/2014/main" val="2008055772"/>
                  </a:ext>
                </a:extLst>
              </a:tr>
            </a:tbl>
          </a:graphicData>
        </a:graphic>
      </p:graphicFrame>
      <p:sp>
        <p:nvSpPr>
          <p:cNvPr id="5" name="Rectangle 1"/>
          <p:cNvSpPr>
            <a:spLocks noChangeArrowheads="1"/>
          </p:cNvSpPr>
          <p:nvPr/>
        </p:nvSpPr>
        <p:spPr bwMode="auto">
          <a:xfrm>
            <a:off x="0" y="-502307"/>
            <a:ext cx="12895248" cy="146181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5392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smtClean="0">
                <a:ln>
                  <a:noFill/>
                </a:ln>
                <a:solidFill>
                  <a:srgbClr val="FF0000"/>
                </a:solidFill>
                <a:effectLst/>
                <a:latin typeface="Cambria" panose="02040503050406030204" pitchFamily="18" charset="0"/>
              </a:rPr>
              <a:t>Tab</a:t>
            </a:r>
            <a:r>
              <a:rPr kumimoji="0" lang="en-US" altLang="en-US" sz="2800" b="0" i="0" u="none" strike="noStrike" cap="none" normalizeH="0" baseline="0" dirty="0" smtClean="0">
                <a:ln>
                  <a:noFill/>
                </a:ln>
                <a:solidFill>
                  <a:srgbClr val="FF0000"/>
                </a:solidFill>
                <a:effectLst/>
                <a:latin typeface="Cambria" panose="02040503050406030204" pitchFamily="18" charset="0"/>
              </a:rPr>
              <a:t>le 1</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FF0000"/>
                </a:solidFill>
                <a:effectLst/>
                <a:latin typeface="Cambria" panose="02040503050406030204" pitchFamily="18" charset="0"/>
              </a:rPr>
              <a:t>Relevant laboratory values</a:t>
            </a:r>
            <a:endParaRPr kumimoji="0" lang="en-US" altLang="en-US" sz="1200" b="0" i="0" u="none" strike="noStrike" cap="none" normalizeH="0" baseline="0" dirty="0" smtClean="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446048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TotalTime>
  <Words>2436</Words>
  <Application>Microsoft Office PowerPoint</Application>
  <PresentationFormat>Widescreen</PresentationFormat>
  <Paragraphs>390</Paragraphs>
  <Slides>66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66</vt:i4>
      </vt:variant>
    </vt:vector>
  </HeadingPairs>
  <TitlesOfParts>
    <vt:vector size="73" baseType="lpstr">
      <vt:lpstr>Arial</vt:lpstr>
      <vt:lpstr>Calibri</vt:lpstr>
      <vt:lpstr>Calibri Light</vt:lpstr>
      <vt:lpstr>Cambria</vt:lpstr>
      <vt:lpstr>Google Sans</vt:lpstr>
      <vt:lpstr>Times New Roman</vt:lpstr>
      <vt:lpstr>Office Theme</vt:lpstr>
      <vt:lpstr>بنام خدا</vt:lpstr>
      <vt:lpstr>Diabetic ketoacidosis</vt:lpstr>
      <vt:lpstr>PowerPoint Presentation</vt:lpstr>
      <vt:lpstr>PowerPoint Presentation</vt:lpstr>
      <vt:lpstr>PowerPoint Presentation</vt:lpstr>
      <vt:lpstr>PowerPoint Presentation</vt:lpstr>
      <vt:lpstr>DKA</vt:lpstr>
      <vt:lpstr>PowerPoint Presentation</vt:lpstr>
      <vt:lpstr>PowerPoint Presentation</vt:lpstr>
      <vt:lpstr>PowerPoint Presentation</vt:lpstr>
      <vt:lpstr>Making the Diagnosis </vt:lpstr>
      <vt:lpstr>What is the triad of DKA? </vt:lpstr>
      <vt:lpstr>What are the signs and symptoms of a diabetic emergency? </vt:lpstr>
      <vt:lpstr>What is the first aid of DKA? </vt:lpstr>
      <vt:lpstr>What is the immediate intervention for DKA? </vt:lpstr>
      <vt:lpstr>What glucose level is an emergency? </vt:lpstr>
      <vt:lpstr>DKA Signs and Symptoms </vt:lpstr>
      <vt:lpstr>What are the 4 Ps of DKA? </vt:lpstr>
      <vt:lpstr>What is the glucose level for DKA? </vt:lpstr>
      <vt:lpstr>What happens during DKA? </vt:lpstr>
      <vt:lpstr>Why does DKA cause vomiting? </vt:lpstr>
      <vt:lpstr>DKA may occur with insulin deficiency, under the following circumstances: </vt:lpstr>
      <vt:lpstr>Dehydration is another complication of DKA</vt:lpstr>
      <vt:lpstr>How can I treat DKA? </vt:lpstr>
      <vt:lpstr>What IV solution is best for DKA? </vt:lpstr>
      <vt:lpstr>What is the most common complication of DKA? </vt:lpstr>
      <vt:lpstr>Symptoms and Complications </vt:lpstr>
      <vt:lpstr>What are the long-term effects of diabetic ketoacidosis? </vt:lpstr>
      <vt:lpstr>What is the most common cause of mortality in DKA? </vt:lpstr>
      <vt:lpstr>What are 4 potential complications from deteriorating DKA</vt:lpstr>
      <vt:lpstr>Which drugs cause DKA? </vt:lpstr>
      <vt:lpstr>PowerPoint Presentation</vt:lpstr>
      <vt:lpstr>PowerPoint Presentation</vt:lpstr>
      <vt:lpstr>بنام خدا</vt:lpstr>
      <vt:lpstr>Diabetic ketoacidosis</vt:lpstr>
      <vt:lpstr>PowerPoint Presentation</vt:lpstr>
      <vt:lpstr>PowerPoint Presentation</vt:lpstr>
      <vt:lpstr>PowerPoint Presentation</vt:lpstr>
      <vt:lpstr>PowerPoint Presentation</vt:lpstr>
      <vt:lpstr>DKA</vt:lpstr>
      <vt:lpstr>PowerPoint Presentation</vt:lpstr>
      <vt:lpstr>PowerPoint Presentation</vt:lpstr>
      <vt:lpstr>PowerPoint Presentation</vt:lpstr>
      <vt:lpstr>Making the Diagnosis </vt:lpstr>
      <vt:lpstr>What is the triad of DKA? </vt:lpstr>
      <vt:lpstr>What are the signs and symptoms of a diabetic emergency? </vt:lpstr>
      <vt:lpstr>What is the first aid of DKA? </vt:lpstr>
      <vt:lpstr>What is the immediate intervention for DKA? </vt:lpstr>
      <vt:lpstr>What glucose level is an emergency? </vt:lpstr>
      <vt:lpstr>DKA Signs and Symptoms </vt:lpstr>
      <vt:lpstr>What are the 4 Ps of DKA? </vt:lpstr>
      <vt:lpstr>What is the glucose level for DKA? </vt:lpstr>
      <vt:lpstr>What happens during DKA? </vt:lpstr>
      <vt:lpstr>Why does DKA cause vomiting? </vt:lpstr>
      <vt:lpstr>DKA may occur with insulin deficiency, under the following circumstances: </vt:lpstr>
      <vt:lpstr>Dehydration is another complication of DKA</vt:lpstr>
      <vt:lpstr>How can I treat DKA? </vt:lpstr>
      <vt:lpstr>What IV solution is best for DKA? </vt:lpstr>
      <vt:lpstr>What is the most common complication of DKA? </vt:lpstr>
      <vt:lpstr>Symptoms and Complications </vt:lpstr>
      <vt:lpstr>What are the long-term effects of diabetic ketoacidosis? </vt:lpstr>
      <vt:lpstr>What is the most common cause of mortality in DKA? </vt:lpstr>
      <vt:lpstr>What are 4 potential complications from deteriorating DKA</vt:lpstr>
      <vt:lpstr>Which drugs cause DKA?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dka</dc:title>
  <dc:creator>K1</dc:creator>
  <cp:lastModifiedBy>K1</cp:lastModifiedBy>
  <cp:revision>17</cp:revision>
  <dcterms:created xsi:type="dcterms:W3CDTF">2024-01-31T19:57:50Z</dcterms:created>
  <dcterms:modified xsi:type="dcterms:W3CDTF">2024-02-01T03:53:45Z</dcterms:modified>
</cp:coreProperties>
</file>