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87" r:id="rId3"/>
    <p:sldId id="268" r:id="rId4"/>
    <p:sldId id="269" r:id="rId5"/>
    <p:sldId id="277" r:id="rId6"/>
    <p:sldId id="270" r:id="rId7"/>
    <p:sldId id="271" r:id="rId8"/>
    <p:sldId id="272" r:id="rId9"/>
    <p:sldId id="273" r:id="rId10"/>
    <p:sldId id="274" r:id="rId11"/>
    <p:sldId id="275" r:id="rId12"/>
    <p:sldId id="276" r:id="rId13"/>
    <p:sldId id="288" r:id="rId14"/>
    <p:sldId id="267" r:id="rId15"/>
    <p:sldId id="278" r:id="rId16"/>
    <p:sldId id="279" r:id="rId17"/>
    <p:sldId id="280" r:id="rId18"/>
    <p:sldId id="284" r:id="rId19"/>
    <p:sldId id="281" r:id="rId20"/>
    <p:sldId id="282" r:id="rId21"/>
    <p:sldId id="283" r:id="rId22"/>
    <p:sldId id="285"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B28C02-F0C1-474B-8799-D9192117BD63}"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257545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B28C02-F0C1-474B-8799-D9192117BD63}"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3264137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B28C02-F0C1-474B-8799-D9192117BD63}"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1216132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B28C02-F0C1-474B-8799-D9192117BD63}"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1464709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B28C02-F0C1-474B-8799-D9192117BD63}" type="datetimeFigureOut">
              <a:rPr lang="en-US" smtClean="0"/>
              <a:t>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3805269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B28C02-F0C1-474B-8799-D9192117BD63}" type="datetimeFigureOut">
              <a:rPr lang="en-US" smtClean="0"/>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3879287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B28C02-F0C1-474B-8799-D9192117BD63}" type="datetimeFigureOut">
              <a:rPr lang="en-US" smtClean="0"/>
              <a:t>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307888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B28C02-F0C1-474B-8799-D9192117BD63}" type="datetimeFigureOut">
              <a:rPr lang="en-US" smtClean="0"/>
              <a:t>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1788408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B28C02-F0C1-474B-8799-D9192117BD63}" type="datetimeFigureOut">
              <a:rPr lang="en-US" smtClean="0"/>
              <a:t>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3195142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B28C02-F0C1-474B-8799-D9192117BD63}" type="datetimeFigureOut">
              <a:rPr lang="en-US" smtClean="0"/>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195637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B28C02-F0C1-474B-8799-D9192117BD63}" type="datetimeFigureOut">
              <a:rPr lang="en-US" smtClean="0"/>
              <a:t>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3DBE8-308C-4B30-8982-7D9DBFD74792}" type="slidenum">
              <a:rPr lang="en-US" smtClean="0"/>
              <a:t>‹#›</a:t>
            </a:fld>
            <a:endParaRPr lang="en-US"/>
          </a:p>
        </p:txBody>
      </p:sp>
    </p:spTree>
    <p:extLst>
      <p:ext uri="{BB962C8B-B14F-4D97-AF65-F5344CB8AC3E}">
        <p14:creationId xmlns:p14="http://schemas.microsoft.com/office/powerpoint/2010/main" val="1398764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B28C02-F0C1-474B-8799-D9192117BD63}" type="datetimeFigureOut">
              <a:rPr lang="en-US" smtClean="0"/>
              <a:t>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B3DBE8-308C-4B30-8982-7D9DBFD74792}" type="slidenum">
              <a:rPr lang="en-US" smtClean="0"/>
              <a:t>‹#›</a:t>
            </a:fld>
            <a:endParaRPr lang="en-US"/>
          </a:p>
        </p:txBody>
      </p:sp>
    </p:spTree>
    <p:extLst>
      <p:ext uri="{BB962C8B-B14F-4D97-AF65-F5344CB8AC3E}">
        <p14:creationId xmlns:p14="http://schemas.microsoft.com/office/powerpoint/2010/main" val="3268612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909" y="1122363"/>
            <a:ext cx="11526982" cy="1149782"/>
          </a:xfrm>
        </p:spPr>
        <p:txBody>
          <a:bodyPr/>
          <a:lstStyle/>
          <a:p>
            <a:r>
              <a:rPr lang="en-US" dirty="0" smtClean="0"/>
              <a:t>Hypocalcemia and hypercalcemia</a:t>
            </a:r>
            <a:endParaRPr lang="en-US" dirty="0"/>
          </a:p>
        </p:txBody>
      </p:sp>
      <p:sp>
        <p:nvSpPr>
          <p:cNvPr id="3" name="Subtitle 2"/>
          <p:cNvSpPr>
            <a:spLocks noGrp="1"/>
          </p:cNvSpPr>
          <p:nvPr>
            <p:ph type="subTitle" idx="1"/>
          </p:nvPr>
        </p:nvSpPr>
        <p:spPr/>
        <p:txBody>
          <a:bodyPr>
            <a:normAutofit fontScale="77500" lnSpcReduction="20000"/>
          </a:bodyPr>
          <a:lstStyle/>
          <a:p>
            <a:r>
              <a:rPr lang="en-US" dirty="0" err="1" smtClean="0"/>
              <a:t>Nazanin</a:t>
            </a:r>
            <a:r>
              <a:rPr lang="en-US" dirty="0" smtClean="0"/>
              <a:t> </a:t>
            </a:r>
            <a:r>
              <a:rPr lang="en-US" dirty="0" err="1" smtClean="0"/>
              <a:t>Alaei</a:t>
            </a:r>
            <a:endParaRPr lang="en-US" dirty="0" smtClean="0"/>
          </a:p>
          <a:p>
            <a:r>
              <a:rPr lang="en-US" dirty="0" smtClean="0"/>
              <a:t>MD</a:t>
            </a:r>
          </a:p>
          <a:p>
            <a:r>
              <a:rPr lang="en-US" dirty="0" smtClean="0"/>
              <a:t>EM Specialist</a:t>
            </a:r>
          </a:p>
          <a:p>
            <a:r>
              <a:rPr lang="en-US" dirty="0" smtClean="0"/>
              <a:t>Assistant Professor</a:t>
            </a:r>
          </a:p>
          <a:p>
            <a:r>
              <a:rPr lang="en-US" dirty="0" smtClean="0"/>
              <a:t>Iran University of Medical sciences</a:t>
            </a:r>
            <a:endParaRPr lang="en-US" dirty="0"/>
          </a:p>
        </p:txBody>
      </p:sp>
    </p:spTree>
    <p:extLst>
      <p:ext uri="{BB962C8B-B14F-4D97-AF65-F5344CB8AC3E}">
        <p14:creationId xmlns:p14="http://schemas.microsoft.com/office/powerpoint/2010/main" val="2115763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50487" y="496154"/>
            <a:ext cx="7589258" cy="5223471"/>
          </a:xfrm>
          <a:prstGeom prst="rect">
            <a:avLst/>
          </a:prstGeom>
        </p:spPr>
      </p:pic>
    </p:spTree>
    <p:extLst>
      <p:ext uri="{BB962C8B-B14F-4D97-AF65-F5344CB8AC3E}">
        <p14:creationId xmlns:p14="http://schemas.microsoft.com/office/powerpoint/2010/main" val="3342952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87145" y="1025236"/>
            <a:ext cx="8933529" cy="4442356"/>
          </a:xfrm>
          <a:prstGeom prst="rect">
            <a:avLst/>
          </a:prstGeom>
        </p:spPr>
      </p:pic>
    </p:spTree>
    <p:extLst>
      <p:ext uri="{BB962C8B-B14F-4D97-AF65-F5344CB8AC3E}">
        <p14:creationId xmlns:p14="http://schemas.microsoft.com/office/powerpoint/2010/main" val="3553407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30582" y="240307"/>
            <a:ext cx="7647709" cy="5684916"/>
          </a:xfrm>
          <a:prstGeom prst="rect">
            <a:avLst/>
          </a:prstGeom>
        </p:spPr>
      </p:pic>
    </p:spTree>
    <p:extLst>
      <p:ext uri="{BB962C8B-B14F-4D97-AF65-F5344CB8AC3E}">
        <p14:creationId xmlns:p14="http://schemas.microsoft.com/office/powerpoint/2010/main" val="2598375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82" y="157308"/>
            <a:ext cx="10515600" cy="673966"/>
          </a:xfrm>
        </p:spPr>
        <p:txBody>
          <a:bodyPr>
            <a:normAutofit fontScale="90000"/>
          </a:bodyPr>
          <a:lstStyle/>
          <a:p>
            <a:r>
              <a:rPr lang="en-US" dirty="0" smtClean="0"/>
              <a:t>Case Presentation 2</a:t>
            </a:r>
            <a:endParaRPr lang="en-US" dirty="0"/>
          </a:p>
        </p:txBody>
      </p:sp>
      <p:sp>
        <p:nvSpPr>
          <p:cNvPr id="3" name="Content Placeholder 2"/>
          <p:cNvSpPr>
            <a:spLocks noGrp="1"/>
          </p:cNvSpPr>
          <p:nvPr>
            <p:ph idx="1"/>
          </p:nvPr>
        </p:nvSpPr>
        <p:spPr>
          <a:xfrm>
            <a:off x="96982" y="928256"/>
            <a:ext cx="11582400" cy="5195454"/>
          </a:xfrm>
        </p:spPr>
        <p:txBody>
          <a:bodyPr>
            <a:noAutofit/>
          </a:bodyPr>
          <a:lstStyle/>
          <a:p>
            <a:pPr marL="0" indent="0">
              <a:buNone/>
            </a:pPr>
            <a:r>
              <a:rPr lang="en-US" sz="1800" dirty="0" smtClean="0"/>
              <a:t>The </a:t>
            </a:r>
            <a:r>
              <a:rPr lang="en-US" sz="1800" dirty="0"/>
              <a:t>patient is a 55-year-old male with a history of hypertension and chronic kidney disease. He has been on medication for his hypertension for the past 10 years and has been undergoing regular monitoring for his kidney function.</a:t>
            </a:r>
            <a:r>
              <a:rPr lang="en-US" sz="1800" dirty="0"/>
              <a:t/>
            </a:r>
            <a:br>
              <a:rPr lang="en-US" sz="1800" dirty="0"/>
            </a:br>
            <a:r>
              <a:rPr lang="en-US" sz="1800" b="1" dirty="0"/>
              <a:t/>
            </a:r>
            <a:br>
              <a:rPr lang="en-US" sz="1800" b="1" dirty="0"/>
            </a:br>
            <a:r>
              <a:rPr lang="en-US" sz="1800" b="1" dirty="0"/>
              <a:t>Present Illness:</a:t>
            </a:r>
            <a:r>
              <a:rPr lang="en-US" sz="1800" b="1" dirty="0"/>
              <a:t/>
            </a:r>
            <a:br>
              <a:rPr lang="en-US" sz="1800" b="1" dirty="0"/>
            </a:br>
            <a:r>
              <a:rPr lang="en-US" sz="1800" dirty="0"/>
              <a:t>The patient presents to the emergency department with complaints of fatigue, weakness, and frequent urination. He also reports experiencing nausea and constipation over the past </a:t>
            </a:r>
            <a:r>
              <a:rPr lang="en-US" sz="1800" dirty="0" smtClean="0"/>
              <a:t>several days. </a:t>
            </a:r>
            <a:r>
              <a:rPr lang="en-US" sz="1800" dirty="0"/>
              <a:t>On further questioning, he admits to having bone pain and difficulty concentrating. His family members have also noticed a change in his behavior, describing him as being more irritable than usual.</a:t>
            </a:r>
            <a:r>
              <a:rPr lang="en-US" sz="1800" dirty="0"/>
              <a:t/>
            </a:r>
            <a:br>
              <a:rPr lang="en-US" sz="1800" dirty="0"/>
            </a:br>
            <a:r>
              <a:rPr lang="en-US" sz="1800" dirty="0"/>
              <a:t/>
            </a:r>
            <a:br>
              <a:rPr lang="en-US" sz="1800" dirty="0"/>
            </a:br>
            <a:r>
              <a:rPr lang="en-US" sz="1800" b="1" dirty="0"/>
              <a:t>Physical Examination:</a:t>
            </a:r>
            <a:r>
              <a:rPr lang="en-US" sz="1800" dirty="0"/>
              <a:t/>
            </a:r>
            <a:br>
              <a:rPr lang="en-US" sz="1800" dirty="0"/>
            </a:br>
            <a:r>
              <a:rPr lang="en-US" sz="1800" dirty="0"/>
              <a:t>Upon physical examination, the patient appears lethargic and dehydrated. His blood pressure is elevated at 160/90 mmHg, and he has a rapid pulse of 110 beats per minute. There are no signs of respiratory distress, but he appears pale. Upon palpation of his abdomen, there is tenderness in the epigastric region. His neurological examination reveals decreased deep tendon reflexes and confusion.</a:t>
            </a:r>
            <a:r>
              <a:rPr lang="en-US" sz="1800" dirty="0"/>
              <a:t/>
            </a:r>
            <a:br>
              <a:rPr lang="en-US" sz="1800" dirty="0"/>
            </a:br>
            <a:r>
              <a:rPr lang="en-US" sz="1800" b="1" dirty="0"/>
              <a:t/>
            </a:r>
            <a:br>
              <a:rPr lang="en-US" sz="1800" b="1" dirty="0"/>
            </a:br>
            <a:r>
              <a:rPr lang="en-US" sz="1800" b="1" dirty="0"/>
              <a:t>Laboratory Findings:</a:t>
            </a:r>
            <a:r>
              <a:rPr lang="en-US" sz="1800" b="1" dirty="0"/>
              <a:t/>
            </a:r>
            <a:br>
              <a:rPr lang="en-US" sz="1800" b="1" dirty="0"/>
            </a:br>
            <a:r>
              <a:rPr lang="en-US" sz="1800" dirty="0"/>
              <a:t>Laboratory investigations reveal an elevated serum calcium level of 12 mg/</a:t>
            </a:r>
            <a:r>
              <a:rPr lang="en-US" sz="1800" dirty="0" err="1"/>
              <a:t>dL</a:t>
            </a:r>
            <a:r>
              <a:rPr lang="en-US" sz="1800" dirty="0"/>
              <a:t> (normal range: 8.5-10.2 mg/</a:t>
            </a:r>
            <a:r>
              <a:rPr lang="en-US" sz="1800" dirty="0" err="1"/>
              <a:t>dL</a:t>
            </a:r>
            <a:r>
              <a:rPr lang="en-US" sz="1800" dirty="0"/>
              <a:t>). His creatinine level is also elevated at 2.5 mg/</a:t>
            </a:r>
            <a:r>
              <a:rPr lang="en-US" sz="1800" dirty="0" err="1"/>
              <a:t>dL</a:t>
            </a:r>
            <a:r>
              <a:rPr lang="en-US" sz="1800" dirty="0"/>
              <a:t> (normal range: 0.6-1.3 mg/</a:t>
            </a:r>
            <a:r>
              <a:rPr lang="en-US" sz="1800" dirty="0" err="1"/>
              <a:t>dL</a:t>
            </a:r>
            <a:r>
              <a:rPr lang="en-US" sz="1800" dirty="0"/>
              <a:t>), indicating impaired kidney function. The patient's parathyroid hormone (PTH) level is low at 15 </a:t>
            </a:r>
            <a:r>
              <a:rPr lang="en-US" sz="1800" dirty="0" err="1"/>
              <a:t>pg</a:t>
            </a:r>
            <a:r>
              <a:rPr lang="en-US" sz="1800" dirty="0"/>
              <a:t>/mL (normal range: 15-65 </a:t>
            </a:r>
            <a:r>
              <a:rPr lang="en-US" sz="1800" dirty="0" err="1"/>
              <a:t>pg</a:t>
            </a:r>
            <a:r>
              <a:rPr lang="en-US" sz="1800" dirty="0"/>
              <a:t>/mL), suggesting primary hyperparathyroidism as the cause of hypercalcemia.</a:t>
            </a:r>
            <a:r>
              <a:rPr lang="en-US" sz="1800" dirty="0"/>
              <a:t/>
            </a:r>
            <a:br>
              <a:rPr lang="en-US" sz="1800" dirty="0"/>
            </a:br>
            <a:endParaRPr lang="en-US" sz="1800" dirty="0"/>
          </a:p>
        </p:txBody>
      </p:sp>
    </p:spTree>
    <p:extLst>
      <p:ext uri="{BB962C8B-B14F-4D97-AF65-F5344CB8AC3E}">
        <p14:creationId xmlns:p14="http://schemas.microsoft.com/office/powerpoint/2010/main" val="96890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37194" y="641905"/>
            <a:ext cx="6814623" cy="4817900"/>
          </a:xfrm>
          <a:prstGeom prst="rect">
            <a:avLst/>
          </a:prstGeom>
        </p:spPr>
      </p:pic>
    </p:spTree>
    <p:extLst>
      <p:ext uri="{BB962C8B-B14F-4D97-AF65-F5344CB8AC3E}">
        <p14:creationId xmlns:p14="http://schemas.microsoft.com/office/powerpoint/2010/main" val="212914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1782" y="831273"/>
            <a:ext cx="10208092" cy="4965418"/>
          </a:xfrm>
          <a:prstGeom prst="rect">
            <a:avLst/>
          </a:prstGeom>
        </p:spPr>
      </p:pic>
    </p:spTree>
    <p:extLst>
      <p:ext uri="{BB962C8B-B14F-4D97-AF65-F5344CB8AC3E}">
        <p14:creationId xmlns:p14="http://schemas.microsoft.com/office/powerpoint/2010/main" val="149998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1055" y="720436"/>
            <a:ext cx="9882925" cy="5080573"/>
          </a:xfrm>
          <a:prstGeom prst="rect">
            <a:avLst/>
          </a:prstGeom>
        </p:spPr>
      </p:pic>
    </p:spTree>
    <p:extLst>
      <p:ext uri="{BB962C8B-B14F-4D97-AF65-F5344CB8AC3E}">
        <p14:creationId xmlns:p14="http://schemas.microsoft.com/office/powerpoint/2010/main" val="1151921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2609" y="1052947"/>
            <a:ext cx="8763276" cy="4346678"/>
          </a:xfrm>
          <a:prstGeom prst="rect">
            <a:avLst/>
          </a:prstGeom>
        </p:spPr>
      </p:pic>
    </p:spTree>
    <p:extLst>
      <p:ext uri="{BB962C8B-B14F-4D97-AF65-F5344CB8AC3E}">
        <p14:creationId xmlns:p14="http://schemas.microsoft.com/office/powerpoint/2010/main" val="1414993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26703" y="589185"/>
            <a:ext cx="7496170" cy="5129572"/>
          </a:xfrm>
          <a:prstGeom prst="rect">
            <a:avLst/>
          </a:prstGeom>
        </p:spPr>
      </p:pic>
    </p:spTree>
    <p:extLst>
      <p:ext uri="{BB962C8B-B14F-4D97-AF65-F5344CB8AC3E}">
        <p14:creationId xmlns:p14="http://schemas.microsoft.com/office/powerpoint/2010/main" val="3241739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56120" y="415636"/>
            <a:ext cx="7959863" cy="5203093"/>
          </a:xfrm>
          <a:prstGeom prst="rect">
            <a:avLst/>
          </a:prstGeom>
        </p:spPr>
      </p:pic>
    </p:spTree>
    <p:extLst>
      <p:ext uri="{BB962C8B-B14F-4D97-AF65-F5344CB8AC3E}">
        <p14:creationId xmlns:p14="http://schemas.microsoft.com/office/powerpoint/2010/main" val="3355128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327"/>
            <a:ext cx="10515600" cy="1325563"/>
          </a:xfrm>
        </p:spPr>
        <p:txBody>
          <a:bodyPr/>
          <a:lstStyle/>
          <a:p>
            <a:r>
              <a:rPr lang="en-US" dirty="0" smtClean="0"/>
              <a:t>Case Presentation 1</a:t>
            </a:r>
            <a:endParaRPr lang="en-US" dirty="0"/>
          </a:p>
        </p:txBody>
      </p:sp>
      <p:sp>
        <p:nvSpPr>
          <p:cNvPr id="3" name="Content Placeholder 2"/>
          <p:cNvSpPr>
            <a:spLocks noGrp="1"/>
          </p:cNvSpPr>
          <p:nvPr>
            <p:ph idx="1"/>
          </p:nvPr>
        </p:nvSpPr>
        <p:spPr>
          <a:xfrm>
            <a:off x="221673" y="1343890"/>
            <a:ext cx="11132127" cy="5818909"/>
          </a:xfrm>
        </p:spPr>
        <p:txBody>
          <a:bodyPr>
            <a:normAutofit/>
          </a:bodyPr>
          <a:lstStyle/>
          <a:p>
            <a:pPr marL="0" indent="0">
              <a:buNone/>
            </a:pPr>
            <a:r>
              <a:rPr lang="en-US" sz="1800" dirty="0"/>
              <a:t/>
            </a:r>
            <a:br>
              <a:rPr lang="en-US" sz="1800" dirty="0"/>
            </a:br>
            <a:r>
              <a:rPr lang="en-US" sz="1800" dirty="0"/>
              <a:t>The patient is a 45-year-old female with a history of hypothyroidism and chronic kidney disease. She has been on levothyroxine for the past 10 years and has been undergoing regular hemodialysis for the past 5 years.</a:t>
            </a:r>
            <a:r>
              <a:rPr lang="en-US" sz="1800" dirty="0"/>
              <a:t/>
            </a:r>
            <a:br>
              <a:rPr lang="en-US" sz="1800" dirty="0"/>
            </a:br>
            <a:r>
              <a:rPr lang="en-US" sz="1800" dirty="0"/>
              <a:t/>
            </a:r>
            <a:br>
              <a:rPr lang="en-US" sz="1800" dirty="0"/>
            </a:br>
            <a:r>
              <a:rPr lang="en-US" sz="1800" b="1" dirty="0"/>
              <a:t>Present Illness:</a:t>
            </a:r>
            <a:r>
              <a:rPr lang="en-US" sz="1800" dirty="0"/>
              <a:t/>
            </a:r>
            <a:br>
              <a:rPr lang="en-US" sz="1800" dirty="0"/>
            </a:br>
            <a:r>
              <a:rPr lang="en-US" sz="1800" dirty="0"/>
              <a:t>The patient presents to the emergency department with complaints of muscle cramps, tingling in her fingers and toes, and frequent episodes of numbness. She also reports experiencing fatigue and weakness over the past few </a:t>
            </a:r>
            <a:r>
              <a:rPr lang="en-US" sz="1800" dirty="0" smtClean="0"/>
              <a:t>days</a:t>
            </a:r>
            <a:r>
              <a:rPr lang="en-US" sz="1800" dirty="0"/>
              <a:t>. On further questioning, she mentions that she has been feeling more irritable and anxious than usual.</a:t>
            </a:r>
            <a:r>
              <a:rPr lang="en-US" sz="1800" dirty="0"/>
              <a:t/>
            </a:r>
            <a:br>
              <a:rPr lang="en-US" sz="1800" dirty="0"/>
            </a:br>
            <a:r>
              <a:rPr lang="en-US" sz="1800" dirty="0"/>
              <a:t/>
            </a:r>
            <a:br>
              <a:rPr lang="en-US" sz="1800" dirty="0"/>
            </a:br>
            <a:r>
              <a:rPr lang="en-US" sz="1800" b="1" dirty="0"/>
              <a:t>Physical Examination:</a:t>
            </a:r>
            <a:r>
              <a:rPr lang="en-US" sz="1800" dirty="0"/>
              <a:t/>
            </a:r>
            <a:br>
              <a:rPr lang="en-US" sz="1800" dirty="0"/>
            </a:br>
            <a:r>
              <a:rPr lang="en-US" sz="1800" dirty="0"/>
              <a:t>On physical examination, the patient appears fatigued and slightly pale. Her blood pressure is 130/80 mmHg, heart rate is 90 beats per minute, and respiratory rate is 18 breaths per minute. Upon palpation, her muscles are found to be tender to touch. </a:t>
            </a:r>
            <a:r>
              <a:rPr lang="en-US" sz="1800" dirty="0" err="1"/>
              <a:t>Chvostek's</a:t>
            </a:r>
            <a:r>
              <a:rPr lang="en-US" sz="1800" dirty="0"/>
              <a:t> sign is positive, with facial twitching elicited upon tapping the facial nerve just anterior to the ear. Trousseau's sign is also positive, with carpal spasm induced by inflating a blood pressure cuff on her arm.</a:t>
            </a:r>
            <a:r>
              <a:rPr lang="en-US" sz="1800" dirty="0"/>
              <a:t/>
            </a:r>
            <a:br>
              <a:rPr lang="en-US" sz="1800" dirty="0"/>
            </a:br>
            <a:r>
              <a:rPr lang="en-US" sz="1800" dirty="0"/>
              <a:t/>
            </a:r>
            <a:br>
              <a:rPr lang="en-US" sz="1800" dirty="0"/>
            </a:br>
            <a:r>
              <a:rPr lang="en-US" sz="1800" b="1" dirty="0"/>
              <a:t>Laboratory Findings:</a:t>
            </a:r>
            <a:r>
              <a:rPr lang="en-US" sz="1800" dirty="0"/>
              <a:t/>
            </a:r>
            <a:br>
              <a:rPr lang="en-US" sz="1800" dirty="0"/>
            </a:br>
            <a:r>
              <a:rPr lang="en-US" sz="1800" dirty="0"/>
              <a:t>Laboratory tests reveal a serum calcium level of 7.5 mg/</a:t>
            </a:r>
            <a:r>
              <a:rPr lang="en-US" sz="1800" dirty="0" err="1"/>
              <a:t>dL</a:t>
            </a:r>
            <a:r>
              <a:rPr lang="en-US" sz="1800" dirty="0"/>
              <a:t> (normal range: 8.5-10.5 mg/</a:t>
            </a:r>
            <a:r>
              <a:rPr lang="en-US" sz="1800" dirty="0" err="1"/>
              <a:t>dL</a:t>
            </a:r>
            <a:r>
              <a:rPr lang="en-US" sz="1800" dirty="0"/>
              <a:t>), along with low levels of albumin at 3 g/</a:t>
            </a:r>
            <a:r>
              <a:rPr lang="en-US" sz="1800" dirty="0" err="1"/>
              <a:t>dL</a:t>
            </a:r>
            <a:r>
              <a:rPr lang="en-US" sz="1800" dirty="0"/>
              <a:t> (normal range: 3.5-5 g/</a:t>
            </a:r>
            <a:r>
              <a:rPr lang="en-US" sz="1800" dirty="0" err="1"/>
              <a:t>dL</a:t>
            </a:r>
            <a:r>
              <a:rPr lang="en-US" sz="1800" dirty="0"/>
              <a:t>). The patient's serum phosphorus level is elevated at 6 mg/</a:t>
            </a:r>
            <a:r>
              <a:rPr lang="en-US" sz="1800" dirty="0" err="1"/>
              <a:t>dL</a:t>
            </a:r>
            <a:r>
              <a:rPr lang="en-US" sz="1800" dirty="0"/>
              <a:t> (normal range: 2.5-4.5 mg/</a:t>
            </a:r>
            <a:r>
              <a:rPr lang="en-US" sz="1800" dirty="0" err="1"/>
              <a:t>dL</a:t>
            </a:r>
            <a:r>
              <a:rPr lang="en-US" sz="1800" dirty="0"/>
              <a:t>), while her parathyroid hormone (PTH) level is low at 15 </a:t>
            </a:r>
            <a:r>
              <a:rPr lang="en-US" sz="1800" dirty="0" err="1"/>
              <a:t>pg</a:t>
            </a:r>
            <a:r>
              <a:rPr lang="en-US" sz="1800" dirty="0"/>
              <a:t>/mL (normal range: 15-65 </a:t>
            </a:r>
            <a:r>
              <a:rPr lang="en-US" sz="1800" dirty="0" err="1"/>
              <a:t>pg</a:t>
            </a:r>
            <a:r>
              <a:rPr lang="en-US" sz="1800" dirty="0"/>
              <a:t>/mL).</a:t>
            </a:r>
            <a:endParaRPr lang="en-US" sz="1800" dirty="0"/>
          </a:p>
        </p:txBody>
      </p:sp>
    </p:spTree>
    <p:extLst>
      <p:ext uri="{BB962C8B-B14F-4D97-AF65-F5344CB8AC3E}">
        <p14:creationId xmlns:p14="http://schemas.microsoft.com/office/powerpoint/2010/main" val="177319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79836" y="803564"/>
            <a:ext cx="8480790" cy="4524634"/>
          </a:xfrm>
          <a:prstGeom prst="rect">
            <a:avLst/>
          </a:prstGeom>
        </p:spPr>
      </p:pic>
    </p:spTree>
    <p:extLst>
      <p:ext uri="{BB962C8B-B14F-4D97-AF65-F5344CB8AC3E}">
        <p14:creationId xmlns:p14="http://schemas.microsoft.com/office/powerpoint/2010/main" val="1172828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71970" y="803565"/>
            <a:ext cx="8804096" cy="4727710"/>
          </a:xfrm>
          <a:prstGeom prst="rect">
            <a:avLst/>
          </a:prstGeom>
        </p:spPr>
      </p:pic>
    </p:spTree>
    <p:extLst>
      <p:ext uri="{BB962C8B-B14F-4D97-AF65-F5344CB8AC3E}">
        <p14:creationId xmlns:p14="http://schemas.microsoft.com/office/powerpoint/2010/main" val="1793203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39714" y="955963"/>
            <a:ext cx="7735992" cy="4483919"/>
          </a:xfrm>
          <a:prstGeom prst="rect">
            <a:avLst/>
          </a:prstGeom>
        </p:spPr>
      </p:pic>
    </p:spTree>
    <p:extLst>
      <p:ext uri="{BB962C8B-B14F-4D97-AF65-F5344CB8AC3E}">
        <p14:creationId xmlns:p14="http://schemas.microsoft.com/office/powerpoint/2010/main" val="3422813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64825" y="697454"/>
            <a:ext cx="7916484" cy="4986157"/>
          </a:xfrm>
          <a:prstGeom prst="rect">
            <a:avLst/>
          </a:prstGeom>
        </p:spPr>
      </p:pic>
    </p:spTree>
    <p:extLst>
      <p:ext uri="{BB962C8B-B14F-4D97-AF65-F5344CB8AC3E}">
        <p14:creationId xmlns:p14="http://schemas.microsoft.com/office/powerpoint/2010/main" val="2568347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99058" y="311499"/>
            <a:ext cx="7205160" cy="6098701"/>
          </a:xfrm>
          <a:prstGeom prst="rect">
            <a:avLst/>
          </a:prstGeom>
        </p:spPr>
      </p:pic>
    </p:spTree>
    <p:extLst>
      <p:ext uri="{BB962C8B-B14F-4D97-AF65-F5344CB8AC3E}">
        <p14:creationId xmlns:p14="http://schemas.microsoft.com/office/powerpoint/2010/main" val="123531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5045" y="595746"/>
            <a:ext cx="9756424" cy="5066288"/>
          </a:xfrm>
          <a:prstGeom prst="rect">
            <a:avLst/>
          </a:prstGeom>
        </p:spPr>
      </p:pic>
    </p:spTree>
    <p:extLst>
      <p:ext uri="{BB962C8B-B14F-4D97-AF65-F5344CB8AC3E}">
        <p14:creationId xmlns:p14="http://schemas.microsoft.com/office/powerpoint/2010/main" val="62102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54269" y="651165"/>
            <a:ext cx="8847403" cy="4764924"/>
          </a:xfrm>
          <a:prstGeom prst="rect">
            <a:avLst/>
          </a:prstGeom>
        </p:spPr>
      </p:pic>
    </p:spTree>
    <p:extLst>
      <p:ext uri="{BB962C8B-B14F-4D97-AF65-F5344CB8AC3E}">
        <p14:creationId xmlns:p14="http://schemas.microsoft.com/office/powerpoint/2010/main" val="3786040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36627" y="817418"/>
            <a:ext cx="7302805" cy="4918215"/>
          </a:xfrm>
          <a:prstGeom prst="rect">
            <a:avLst/>
          </a:prstGeom>
        </p:spPr>
      </p:pic>
    </p:spTree>
    <p:extLst>
      <p:ext uri="{BB962C8B-B14F-4D97-AF65-F5344CB8AC3E}">
        <p14:creationId xmlns:p14="http://schemas.microsoft.com/office/powerpoint/2010/main" val="66468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0956" y="1246908"/>
            <a:ext cx="9003536" cy="4137099"/>
          </a:xfrm>
          <a:prstGeom prst="rect">
            <a:avLst/>
          </a:prstGeom>
        </p:spPr>
      </p:pic>
    </p:spTree>
    <p:extLst>
      <p:ext uri="{BB962C8B-B14F-4D97-AF65-F5344CB8AC3E}">
        <p14:creationId xmlns:p14="http://schemas.microsoft.com/office/powerpoint/2010/main" val="2771037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78880" y="692728"/>
            <a:ext cx="9341435" cy="4948948"/>
          </a:xfrm>
          <a:prstGeom prst="rect">
            <a:avLst/>
          </a:prstGeom>
        </p:spPr>
      </p:pic>
    </p:spTree>
    <p:extLst>
      <p:ext uri="{BB962C8B-B14F-4D97-AF65-F5344CB8AC3E}">
        <p14:creationId xmlns:p14="http://schemas.microsoft.com/office/powerpoint/2010/main" val="2653229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84015" y="581892"/>
            <a:ext cx="9336941" cy="5254204"/>
          </a:xfrm>
          <a:prstGeom prst="rect">
            <a:avLst/>
          </a:prstGeom>
        </p:spPr>
      </p:pic>
    </p:spTree>
    <p:extLst>
      <p:ext uri="{BB962C8B-B14F-4D97-AF65-F5344CB8AC3E}">
        <p14:creationId xmlns:p14="http://schemas.microsoft.com/office/powerpoint/2010/main" val="1249061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61</Words>
  <Application>Microsoft Office PowerPoint</Application>
  <PresentationFormat>Widescreen</PresentationFormat>
  <Paragraphs>10</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Hypocalcemia and hypercalcemia</vt:lpstr>
      <vt:lpstr>Case Presentation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Presentation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ekbatana</dc:creator>
  <cp:lastModifiedBy>Nazanin Alaie</cp:lastModifiedBy>
  <cp:revision>13</cp:revision>
  <dcterms:created xsi:type="dcterms:W3CDTF">2024-01-28T19:01:17Z</dcterms:created>
  <dcterms:modified xsi:type="dcterms:W3CDTF">2024-02-01T06:44:05Z</dcterms:modified>
</cp:coreProperties>
</file>