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 the name of GOD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93459"/>
            <a:ext cx="6172200" cy="6522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12548"/>
            <a:ext cx="6248400" cy="647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Q1: Interpret this PFT.</a:t>
            </a:r>
          </a:p>
          <a:p>
            <a:pPr>
              <a:buNone/>
            </a:pPr>
            <a:r>
              <a:rPr lang="en-US" dirty="0" smtClean="0"/>
              <a:t>Q2: What is the most likely diagnosis?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Spirometry</a:t>
            </a:r>
            <a:r>
              <a:rPr lang="en-US" dirty="0" smtClean="0"/>
              <a:t> is normal:</a:t>
            </a:r>
          </a:p>
          <a:p>
            <a:pPr>
              <a:buNone/>
            </a:pPr>
            <a:r>
              <a:rPr lang="en-US" dirty="0" smtClean="0"/>
              <a:t>– FV loop:</a:t>
            </a:r>
          </a:p>
          <a:p>
            <a:pPr marL="514350" indent="-514350">
              <a:buAutoNum type="alphaLcParenBoth"/>
            </a:pPr>
            <a:r>
              <a:rPr lang="en-US" dirty="0" smtClean="0"/>
              <a:t>The pre-BD curve is interrupted by a cough in its 1</a:t>
            </a:r>
            <a:r>
              <a:rPr lang="en-US" baseline="30000" dirty="0" smtClean="0"/>
              <a:t>st</a:t>
            </a:r>
            <a:r>
              <a:rPr lang="en-US" dirty="0" smtClean="0"/>
              <a:t> second. The study is not reproducible.</a:t>
            </a:r>
          </a:p>
          <a:p>
            <a:pPr>
              <a:buNone/>
            </a:pPr>
            <a:r>
              <a:rPr lang="en-US" dirty="0" smtClean="0"/>
              <a:t>(b) The curve looks normal and slightly smaller than the predicted one. FVC and the ratio look normal.</a:t>
            </a:r>
          </a:p>
          <a:p>
            <a:pPr>
              <a:buNone/>
            </a:pPr>
            <a:r>
              <a:rPr lang="en-US" dirty="0" smtClean="0"/>
              <a:t>(c) Post-BD curve is smaller than the pre-BD curve indicating lack of response to </a:t>
            </a:r>
            <a:r>
              <a:rPr lang="en-US" dirty="0" err="1" smtClean="0"/>
              <a:t>BDs.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Spirometric</a:t>
            </a:r>
            <a:r>
              <a:rPr lang="en-US" dirty="0" smtClean="0"/>
              <a:t> data:</a:t>
            </a:r>
          </a:p>
          <a:p>
            <a:pPr>
              <a:buNone/>
            </a:pPr>
            <a:r>
              <a:rPr lang="en-US" dirty="0" smtClean="0"/>
              <a:t>(a) FVC, FEV1 and the ratio are normal with no response to BD.</a:t>
            </a:r>
          </a:p>
          <a:p>
            <a:pPr>
              <a:buNone/>
            </a:pPr>
            <a:r>
              <a:rPr lang="en-US" dirty="0" smtClean="0"/>
              <a:t>(b) ↓ FEF75 (nonspecific and may be seen in obesity)</a:t>
            </a:r>
          </a:p>
          <a:p>
            <a:pPr>
              <a:buNone/>
            </a:pPr>
            <a:r>
              <a:rPr lang="en-US" dirty="0" smtClean="0"/>
              <a:t>• Lung volume study is normal except for an isolated reduction in ERV suggesting obesity.</a:t>
            </a:r>
          </a:p>
          <a:p>
            <a:pPr>
              <a:buNone/>
            </a:pPr>
            <a:r>
              <a:rPr lang="en-US" dirty="0" smtClean="0"/>
              <a:t>– DLCO and DLCO/VA are normal indicating that there is no gas exchange abnormality.</a:t>
            </a:r>
          </a:p>
          <a:p>
            <a:pPr>
              <a:buNone/>
            </a:pPr>
            <a:r>
              <a:rPr lang="en-US" dirty="0" smtClean="0"/>
              <a:t>• Conclusion: Normal PFT with isolated reduction in ERV suggestive of obesity. The patient’s weight at the time of the test was 108 kg with a BMI of 33.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48-year-old female with chronic </a:t>
            </a:r>
            <a:r>
              <a:rPr lang="en-US" dirty="0" err="1" smtClean="0"/>
              <a:t>dyspnea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59333"/>
            <a:ext cx="6019800" cy="610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Q1: Interpret this FV loop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• FV loop morphology looks acceptable.</a:t>
            </a:r>
          </a:p>
          <a:p>
            <a:pPr>
              <a:buNone/>
            </a:pPr>
            <a:r>
              <a:rPr lang="en-US" dirty="0" smtClean="0"/>
              <a:t>• It is small and has a steep slope (witch’s hat)</a:t>
            </a:r>
          </a:p>
          <a:p>
            <a:pPr>
              <a:buNone/>
            </a:pPr>
            <a:r>
              <a:rPr lang="en-US" dirty="0" smtClean="0"/>
              <a:t>• Its width (FVC) is low with normal ratio suggesting</a:t>
            </a:r>
          </a:p>
          <a:p>
            <a:pPr>
              <a:buNone/>
            </a:pPr>
            <a:r>
              <a:rPr lang="en-US" dirty="0" smtClean="0"/>
              <a:t>restriction.</a:t>
            </a:r>
          </a:p>
          <a:p>
            <a:pPr>
              <a:buNone/>
            </a:pPr>
            <a:r>
              <a:rPr lang="en-US" dirty="0" smtClean="0"/>
              <a:t>• It is shifted to the right compared to the predicted indicating</a:t>
            </a:r>
          </a:p>
          <a:p>
            <a:pPr>
              <a:buNone/>
            </a:pPr>
            <a:r>
              <a:rPr lang="en-US" dirty="0" smtClean="0"/>
              <a:t>decreased TLC and RV which is consistent with a restrictive</a:t>
            </a:r>
          </a:p>
          <a:p>
            <a:pPr>
              <a:buNone/>
            </a:pPr>
            <a:r>
              <a:rPr lang="en-US" dirty="0" smtClean="0"/>
              <a:t>defect secondary to a lung disease with reduced compliance</a:t>
            </a:r>
          </a:p>
          <a:p>
            <a:pPr>
              <a:buNone/>
            </a:pPr>
            <a:r>
              <a:rPr lang="en-US" dirty="0" smtClean="0"/>
              <a:t>such as interstitial lung disease.</a:t>
            </a:r>
          </a:p>
          <a:p>
            <a:pPr>
              <a:buNone/>
            </a:pPr>
            <a:r>
              <a:rPr lang="en-US" dirty="0" smtClean="0"/>
              <a:t>• This patient was found to have interstitial fibrosis secondary</a:t>
            </a:r>
          </a:p>
          <a:p>
            <a:pPr>
              <a:buNone/>
            </a:pPr>
            <a:r>
              <a:rPr lang="en-US" dirty="0" smtClean="0"/>
              <a:t>to </a:t>
            </a:r>
            <a:r>
              <a:rPr lang="en-US" dirty="0" err="1" smtClean="0"/>
              <a:t>sarcoidosis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61-year-old female, Caucasian. Unexplained SOB.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Cases on PFT</a:t>
            </a:r>
            <a:endParaRPr lang="en-US"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154" y="762000"/>
            <a:ext cx="7675846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074" y="2133600"/>
            <a:ext cx="848985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Q1: Interpret this PFT.</a:t>
            </a:r>
          </a:p>
          <a:p>
            <a:r>
              <a:rPr lang="en-US" dirty="0" smtClean="0"/>
              <a:t>Q2: What are the most likely diagnoses?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Spirometry</a:t>
            </a:r>
            <a:r>
              <a:rPr lang="en-US" dirty="0" smtClean="0"/>
              <a:t> is normal with no response to bronchodilators.</a:t>
            </a:r>
          </a:p>
          <a:p>
            <a:pPr>
              <a:buNone/>
            </a:pPr>
            <a:r>
              <a:rPr lang="en-US" dirty="0" smtClean="0"/>
              <a:t>• Lung volume study is normal.</a:t>
            </a:r>
          </a:p>
          <a:p>
            <a:pPr>
              <a:buNone/>
            </a:pPr>
            <a:r>
              <a:rPr lang="en-US" dirty="0" smtClean="0"/>
              <a:t>• DLCO is extremely low suggesting a gas exchange abnormality.</a:t>
            </a:r>
          </a:p>
          <a:p>
            <a:pPr>
              <a:buNone/>
            </a:pPr>
            <a:r>
              <a:rPr lang="en-US" dirty="0" smtClean="0"/>
              <a:t>• Conclusion: Isolated reduction in the diffusing capacity indicating</a:t>
            </a:r>
          </a:p>
          <a:p>
            <a:pPr>
              <a:buNone/>
            </a:pPr>
            <a:r>
              <a:rPr lang="en-US" dirty="0" smtClean="0"/>
              <a:t>an early </a:t>
            </a:r>
            <a:r>
              <a:rPr lang="en-US" dirty="0" err="1" smtClean="0"/>
              <a:t>parenchymal</a:t>
            </a:r>
            <a:r>
              <a:rPr lang="en-US" dirty="0" smtClean="0"/>
              <a:t> lung disease, pulmonary vascular</a:t>
            </a:r>
          </a:p>
          <a:p>
            <a:pPr>
              <a:buNone/>
            </a:pPr>
            <a:r>
              <a:rPr lang="en-US" dirty="0" smtClean="0"/>
              <a:t>disease or anemia.</a:t>
            </a:r>
          </a:p>
          <a:p>
            <a:pPr>
              <a:buNone/>
            </a:pPr>
            <a:r>
              <a:rPr lang="en-US" dirty="0" smtClean="0"/>
              <a:t>• This patient has a pulmonary artery systolic pressure of</a:t>
            </a:r>
          </a:p>
          <a:p>
            <a:pPr>
              <a:buNone/>
            </a:pPr>
            <a:r>
              <a:rPr lang="en-US" dirty="0" smtClean="0"/>
              <a:t>74 mmHg i.e. pulmonary hypertension.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55-year-old male, Caucasian, weight 84 kg; history of shortness of breath.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908" y="1524000"/>
            <a:ext cx="814218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645" y="838200"/>
            <a:ext cx="8288994" cy="51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04800"/>
            <a:ext cx="5029200" cy="63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Q1: Interpret this PFT.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Answer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• VT curve looks normal (no predicted curve to compare with).</a:t>
            </a:r>
          </a:p>
          <a:p>
            <a:pPr>
              <a:buNone/>
            </a:pPr>
            <a:r>
              <a:rPr lang="en-US" sz="1800" dirty="0" smtClean="0"/>
              <a:t>• FV loop:</a:t>
            </a:r>
          </a:p>
          <a:p>
            <a:pPr>
              <a:buNone/>
            </a:pPr>
            <a:r>
              <a:rPr lang="en-US" sz="1800" dirty="0" smtClean="0"/>
              <a:t>– Curve quality looks suboptimal which could be due to a disease state.</a:t>
            </a:r>
          </a:p>
          <a:p>
            <a:pPr>
              <a:buNone/>
            </a:pPr>
            <a:r>
              <a:rPr lang="en-US" sz="1800" dirty="0" smtClean="0"/>
              <a:t>– Curve is small with a flat </a:t>
            </a:r>
            <a:r>
              <a:rPr lang="en-US" sz="1800" dirty="0" err="1" smtClean="0"/>
              <a:t>inspiratory</a:t>
            </a:r>
            <a:r>
              <a:rPr lang="en-US" sz="1800" dirty="0" smtClean="0"/>
              <a:t> component. This suggests a variable </a:t>
            </a:r>
            <a:r>
              <a:rPr lang="en-US" sz="1800" dirty="0" err="1" smtClean="0"/>
              <a:t>extrathoracic</a:t>
            </a:r>
            <a:r>
              <a:rPr lang="en-US" sz="1800" dirty="0" smtClean="0"/>
              <a:t> upper airway obstruction.</a:t>
            </a:r>
          </a:p>
          <a:p>
            <a:pPr>
              <a:buNone/>
            </a:pPr>
            <a:r>
              <a:rPr lang="en-US" sz="1800" dirty="0" smtClean="0"/>
              <a:t>– The expiratory component of the curve is not significantly abnormal.</a:t>
            </a:r>
          </a:p>
          <a:p>
            <a:pPr>
              <a:buNone/>
            </a:pPr>
            <a:r>
              <a:rPr lang="en-US" sz="1800" dirty="0" smtClean="0"/>
              <a:t>• </a:t>
            </a:r>
            <a:r>
              <a:rPr lang="en-US" sz="1800" dirty="0" err="1" smtClean="0"/>
              <a:t>Spirometric</a:t>
            </a:r>
            <a:r>
              <a:rPr lang="en-US" sz="1800" dirty="0" smtClean="0"/>
              <a:t> data:</a:t>
            </a:r>
          </a:p>
          <a:p>
            <a:pPr>
              <a:buNone/>
            </a:pPr>
            <a:r>
              <a:rPr lang="en-US" sz="1800" dirty="0" smtClean="0"/>
              <a:t>– Normal FVC, FEV1 and FEV1/FVC ratio.</a:t>
            </a:r>
          </a:p>
          <a:p>
            <a:pPr>
              <a:buNone/>
            </a:pPr>
            <a:r>
              <a:rPr lang="en-US" sz="1800" dirty="0" smtClean="0"/>
              <a:t>– ↓ FEF25–75 is nonspecific.</a:t>
            </a:r>
          </a:p>
          <a:p>
            <a:pPr>
              <a:buNone/>
            </a:pPr>
            <a:r>
              <a:rPr lang="en-US" sz="1800" dirty="0" smtClean="0"/>
              <a:t>– FIF50/FEF50 is much less than 1 indicating a variable </a:t>
            </a:r>
            <a:r>
              <a:rPr lang="en-US" sz="1800" dirty="0" err="1" smtClean="0"/>
              <a:t>extrathoracic</a:t>
            </a:r>
            <a:r>
              <a:rPr lang="en-US" sz="1800" dirty="0" smtClean="0"/>
              <a:t> upper airway obstruction.</a:t>
            </a:r>
          </a:p>
          <a:p>
            <a:pPr>
              <a:buNone/>
            </a:pPr>
            <a:r>
              <a:rPr lang="en-US" sz="1800" dirty="0" smtClean="0"/>
              <a:t>• Lung volume study:</a:t>
            </a:r>
          </a:p>
          <a:p>
            <a:pPr>
              <a:buNone/>
            </a:pPr>
            <a:r>
              <a:rPr lang="en-US" sz="1800" dirty="0" smtClean="0"/>
              <a:t>– Normal TLC with low RV.</a:t>
            </a:r>
          </a:p>
          <a:p>
            <a:pPr>
              <a:buNone/>
            </a:pPr>
            <a:r>
              <a:rPr lang="en-US" sz="1800" dirty="0" smtClean="0"/>
              <a:t>• DLCO and DLCO/VA are normal.</a:t>
            </a:r>
          </a:p>
          <a:p>
            <a:pPr>
              <a:buNone/>
            </a:pPr>
            <a:r>
              <a:rPr lang="en-US" sz="1800" dirty="0" smtClean="0"/>
              <a:t>• Conclusion: The only significant abnormality is the flattened </a:t>
            </a:r>
            <a:r>
              <a:rPr lang="en-US" sz="1800" dirty="0" err="1" smtClean="0"/>
              <a:t>inspiratory</a:t>
            </a:r>
            <a:r>
              <a:rPr lang="en-US" sz="1800" dirty="0" smtClean="0"/>
              <a:t> component of FV loop and a very low FIF50/FEF50 ratio indicating a variable </a:t>
            </a:r>
            <a:r>
              <a:rPr lang="en-US" sz="1800" dirty="0" err="1" smtClean="0"/>
              <a:t>extrathoracic</a:t>
            </a:r>
            <a:r>
              <a:rPr lang="en-US" sz="1800" dirty="0" smtClean="0"/>
              <a:t> upper airway obstruction. This patient has laryngeal </a:t>
            </a:r>
            <a:r>
              <a:rPr lang="en-US" sz="1800" dirty="0" err="1" smtClean="0"/>
              <a:t>stenosis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52-year-old female, Caucasian. Heavy smoker. History of chronic </a:t>
            </a:r>
            <a:r>
              <a:rPr lang="en-US" dirty="0" err="1" smtClean="0"/>
              <a:t>dyspnea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22-year-old male, Caucasian, weight 81 kg; history of shortness of breath.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8397241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930" y="1219200"/>
            <a:ext cx="775607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67202"/>
            <a:ext cx="5105400" cy="642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Q1: Interpret this PFT.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Answer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• FV loop:</a:t>
            </a:r>
          </a:p>
          <a:p>
            <a:pPr>
              <a:buNone/>
            </a:pPr>
            <a:r>
              <a:rPr lang="en-US" sz="1800" dirty="0" smtClean="0"/>
              <a:t>– Is small and flat at both </a:t>
            </a:r>
            <a:r>
              <a:rPr lang="en-US" sz="1800" dirty="0" err="1" smtClean="0"/>
              <a:t>inspiratory</a:t>
            </a:r>
            <a:r>
              <a:rPr lang="en-US" sz="1800" dirty="0" smtClean="0"/>
              <a:t> and expiratory components, suggesting fixed upper airway obstruction.</a:t>
            </a:r>
          </a:p>
          <a:p>
            <a:pPr>
              <a:buNone/>
            </a:pPr>
            <a:r>
              <a:rPr lang="en-US" sz="1800" dirty="0" smtClean="0"/>
              <a:t>• </a:t>
            </a:r>
            <a:r>
              <a:rPr lang="en-US" sz="1800" dirty="0" err="1" smtClean="0"/>
              <a:t>Spirometric</a:t>
            </a:r>
            <a:r>
              <a:rPr lang="en-US" sz="1800" dirty="0" smtClean="0"/>
              <a:t> data:</a:t>
            </a:r>
          </a:p>
          <a:p>
            <a:pPr>
              <a:buNone/>
            </a:pPr>
            <a:r>
              <a:rPr lang="en-US" sz="1800" dirty="0" smtClean="0"/>
              <a:t>– Reduced FVC and FEV1 with a normal FEV1/FVC ratio suggesting a restrictive disease.</a:t>
            </a:r>
          </a:p>
          <a:p>
            <a:pPr>
              <a:buNone/>
            </a:pPr>
            <a:r>
              <a:rPr lang="en-US" sz="1800" dirty="0" smtClean="0"/>
              <a:t>– Reduced PEF, FEF50 and FIF50. FIF50/FEF50 ratio is around 1 which is indicating a fixed upper airway obstruction.</a:t>
            </a:r>
          </a:p>
          <a:p>
            <a:pPr>
              <a:buNone/>
            </a:pPr>
            <a:r>
              <a:rPr lang="en-US" sz="1800" dirty="0" smtClean="0"/>
              <a:t>• Lung volume study:</a:t>
            </a:r>
          </a:p>
          <a:p>
            <a:pPr>
              <a:buNone/>
            </a:pPr>
            <a:r>
              <a:rPr lang="en-US" sz="1800" dirty="0" smtClean="0"/>
              <a:t>– Lung volumes are all significantly reduced confirming severe restriction.</a:t>
            </a:r>
          </a:p>
          <a:p>
            <a:pPr>
              <a:buNone/>
            </a:pPr>
            <a:r>
              <a:rPr lang="en-US" sz="1800" dirty="0" smtClean="0"/>
              <a:t>• DLCO is also low which overcorrects when VA is taken into consideration, which possibly indicates that there is no significant </a:t>
            </a:r>
            <a:r>
              <a:rPr lang="en-US" sz="1800" dirty="0" err="1" smtClean="0"/>
              <a:t>parenchymal</a:t>
            </a:r>
            <a:r>
              <a:rPr lang="en-US" sz="1800" dirty="0" smtClean="0"/>
              <a:t> abnormality.</a:t>
            </a:r>
          </a:p>
          <a:p>
            <a:pPr>
              <a:buNone/>
            </a:pPr>
            <a:r>
              <a:rPr lang="en-US" sz="1800" dirty="0" smtClean="0"/>
              <a:t>• Conclusion: fixed upper airway obstruction with severe restriction.</a:t>
            </a:r>
          </a:p>
          <a:p>
            <a:pPr>
              <a:buNone/>
            </a:pPr>
            <a:r>
              <a:rPr lang="en-US" sz="1800" dirty="0" smtClean="0"/>
              <a:t>This patient has lymphoma with significant </a:t>
            </a:r>
            <a:r>
              <a:rPr lang="en-US" sz="1800" dirty="0" err="1" smtClean="0"/>
              <a:t>paratracheal</a:t>
            </a:r>
            <a:r>
              <a:rPr lang="en-US" sz="1800" dirty="0" smtClean="0"/>
              <a:t> </a:t>
            </a:r>
            <a:r>
              <a:rPr lang="en-US" sz="1800" dirty="0" err="1" smtClean="0"/>
              <a:t>lymphadenopathy</a:t>
            </a:r>
            <a:r>
              <a:rPr lang="en-US" sz="1800" dirty="0" smtClean="0"/>
              <a:t> compressing the trachea. He was also found to have significant bilateral pleural effusions related to his lymphoma causing this significant restriction.</a:t>
            </a:r>
            <a:endParaRPr lang="en-US" sz="1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78-year-old male, Caucasian, weight 80 kg.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40369"/>
            <a:ext cx="5943600" cy="641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0077"/>
            <a:ext cx="3962399" cy="681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Q1: Interpret this PFT.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37160"/>
            <a:ext cx="6689725" cy="672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Spirometry</a:t>
            </a:r>
            <a:r>
              <a:rPr lang="en-US" dirty="0" smtClean="0"/>
              <a:t> is obstructive:</a:t>
            </a:r>
          </a:p>
          <a:p>
            <a:pPr>
              <a:buNone/>
            </a:pPr>
            <a:r>
              <a:rPr lang="en-US" dirty="0" smtClean="0"/>
              <a:t>– VT curve looks flat. FET is 9 seconds.</a:t>
            </a:r>
          </a:p>
          <a:p>
            <a:pPr>
              <a:buNone/>
            </a:pPr>
            <a:r>
              <a:rPr lang="en-US" dirty="0" smtClean="0"/>
              <a:t>– FV loop:</a:t>
            </a:r>
          </a:p>
          <a:p>
            <a:pPr>
              <a:buNone/>
            </a:pPr>
            <a:r>
              <a:rPr lang="en-US" dirty="0" smtClean="0"/>
              <a:t>(a) The expiratory curve is small and scooped out, suggesting an obstructive disorder.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Spirometric</a:t>
            </a:r>
            <a:r>
              <a:rPr lang="en-US" dirty="0" smtClean="0"/>
              <a:t> data:</a:t>
            </a:r>
          </a:p>
          <a:p>
            <a:pPr>
              <a:buNone/>
            </a:pPr>
            <a:r>
              <a:rPr lang="en-US" dirty="0" smtClean="0"/>
              <a:t>– Reduced FVC and FEV1 with a reduced FEV1/FVC ratio , suggesting a severe obstructive disorder. FEF25–75 is reduced going with an obstructive disorder.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Lung volume study is restrictive:</a:t>
            </a:r>
          </a:p>
          <a:p>
            <a:pPr>
              <a:buNone/>
            </a:pPr>
            <a:r>
              <a:rPr lang="en-US" dirty="0" smtClean="0"/>
              <a:t>– Mildly reduced TLC with a normal RV and increased RV/TLC ratio. The reduced TLC indicates a restrictive disorder.</a:t>
            </a:r>
          </a:p>
          <a:p>
            <a:pPr>
              <a:buNone/>
            </a:pPr>
            <a:r>
              <a:rPr lang="en-US" dirty="0" smtClean="0"/>
              <a:t>• DLCO is reduced which may be seen in restrictive or </a:t>
            </a:r>
            <a:r>
              <a:rPr lang="en-US" dirty="0" err="1" smtClean="0"/>
              <a:t>pulmonaryvascular</a:t>
            </a:r>
            <a:r>
              <a:rPr lang="en-US" dirty="0" smtClean="0"/>
              <a:t> disorders.</a:t>
            </a:r>
          </a:p>
          <a:p>
            <a:pPr>
              <a:buNone/>
            </a:pPr>
            <a:r>
              <a:rPr lang="en-US" dirty="0" smtClean="0"/>
              <a:t>• Conclusion: Severe obstructive disorder with a mild restriction.</a:t>
            </a:r>
          </a:p>
          <a:p>
            <a:pPr>
              <a:buNone/>
            </a:pPr>
            <a:r>
              <a:rPr lang="en-US" dirty="0" smtClean="0"/>
              <a:t>This patient has COPD (emphysema) and lung</a:t>
            </a:r>
          </a:p>
          <a:p>
            <a:pPr>
              <a:buNone/>
            </a:pPr>
            <a:r>
              <a:rPr lang="en-US" dirty="0" smtClean="0"/>
              <a:t>resection.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17535"/>
            <a:ext cx="5486400" cy="644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Q1: Interpret this PFT.</a:t>
            </a:r>
          </a:p>
          <a:p>
            <a:pPr>
              <a:buNone/>
            </a:pPr>
            <a:r>
              <a:rPr lang="en-US" dirty="0" smtClean="0"/>
              <a:t>Q2: What are the most likely diagnoses?</a:t>
            </a:r>
          </a:p>
          <a:p>
            <a:pPr>
              <a:buNone/>
            </a:pPr>
            <a:r>
              <a:rPr lang="en-US" dirty="0" smtClean="0"/>
              <a:t>Q3: How can you estimate the volume of trapped air?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/>
              <a:t>Spirometry</a:t>
            </a:r>
            <a:r>
              <a:rPr lang="en-US" dirty="0" smtClean="0"/>
              <a:t> is obstructive:</a:t>
            </a:r>
          </a:p>
          <a:p>
            <a:pPr>
              <a:buNone/>
            </a:pPr>
            <a:r>
              <a:rPr lang="en-US" dirty="0" smtClean="0"/>
              <a:t>– VT curve:</a:t>
            </a:r>
          </a:p>
          <a:p>
            <a:pPr marL="514350" indent="-514350">
              <a:buAutoNum type="alphaLcParenBoth"/>
            </a:pPr>
            <a:r>
              <a:rPr lang="en-US" dirty="0" smtClean="0"/>
              <a:t>Is flattened, suggesting obstructive defect. Notice that the FET (16 seconds) is prolonged which supports the obstructive nature of the disorder.</a:t>
            </a:r>
          </a:p>
          <a:p>
            <a:pPr>
              <a:buNone/>
            </a:pPr>
            <a:r>
              <a:rPr lang="en-US" dirty="0" smtClean="0"/>
              <a:t>(b) The post bronchodilator curve shows a better morphology indicating a degree of bronchodilator response that needs to be defined numerically.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• Lung volume study is obstructive</a:t>
            </a:r>
          </a:p>
          <a:p>
            <a:pPr>
              <a:buNone/>
            </a:pPr>
            <a:r>
              <a:rPr lang="en-US" sz="2400" dirty="0" smtClean="0"/>
              <a:t>– TLC and RV are ↑ with a very ↑ RV/TLC ratio suggesting</a:t>
            </a:r>
          </a:p>
          <a:p>
            <a:pPr>
              <a:buNone/>
            </a:pPr>
            <a:r>
              <a:rPr lang="en-US" sz="2400" dirty="0" smtClean="0"/>
              <a:t>emphysema with hyperinflation and air-trapping</a:t>
            </a:r>
          </a:p>
          <a:p>
            <a:pPr>
              <a:buNone/>
            </a:pPr>
            <a:r>
              <a:rPr lang="en-US" sz="2400" dirty="0" smtClean="0"/>
              <a:t>(in asthma TLC is usually normal)</a:t>
            </a:r>
          </a:p>
          <a:p>
            <a:pPr>
              <a:buNone/>
            </a:pPr>
            <a:r>
              <a:rPr lang="en-US" sz="2400" dirty="0" smtClean="0"/>
              <a:t>(Based on </a:t>
            </a:r>
            <a:r>
              <a:rPr lang="en-US" sz="2400" dirty="0" err="1" smtClean="0"/>
              <a:t>spirometry</a:t>
            </a:r>
            <a:r>
              <a:rPr lang="en-US" sz="2400" dirty="0" smtClean="0"/>
              <a:t> and lung volumes, both support </a:t>
            </a:r>
            <a:r>
              <a:rPr lang="en-US" sz="2400" dirty="0" err="1" smtClean="0"/>
              <a:t>obstruction,but</a:t>
            </a:r>
            <a:r>
              <a:rPr lang="en-US" sz="2400" dirty="0" smtClean="0"/>
              <a:t> COPD (emphysema) is the most likely as in asthma TLC is usually normal. DLCO will be of help)</a:t>
            </a:r>
          </a:p>
          <a:p>
            <a:pPr>
              <a:buNone/>
            </a:pPr>
            <a:r>
              <a:rPr lang="en-US" sz="2400" dirty="0" smtClean="0"/>
              <a:t>• DLCO</a:t>
            </a:r>
          </a:p>
          <a:p>
            <a:pPr>
              <a:buNone/>
            </a:pPr>
            <a:r>
              <a:rPr lang="en-US" sz="2400" dirty="0" smtClean="0"/>
              <a:t>– DLCO is extremely low suggesting a gas exchange abnormality,</a:t>
            </a:r>
          </a:p>
          <a:p>
            <a:pPr>
              <a:buNone/>
            </a:pPr>
            <a:r>
              <a:rPr lang="en-US" sz="2400" dirty="0" smtClean="0"/>
              <a:t>favoring emphysema.</a:t>
            </a:r>
          </a:p>
          <a:p>
            <a:pPr>
              <a:buNone/>
            </a:pPr>
            <a:r>
              <a:rPr lang="en-US" sz="2400" dirty="0" smtClean="0"/>
              <a:t>• Conclusion: very severe obstructive disorder with significant</a:t>
            </a:r>
          </a:p>
          <a:p>
            <a:pPr>
              <a:buNone/>
            </a:pPr>
            <a:r>
              <a:rPr lang="en-US" sz="2400" dirty="0" smtClean="0"/>
              <a:t>reversibility and impaired gas exchange suggesting emphysema.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 54-year-old male, Caucasian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1093</Words>
  <Application>Microsoft Office PowerPoint</Application>
  <PresentationFormat>On-screen Show (4:3)</PresentationFormat>
  <Paragraphs>119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In the name of GOD</vt:lpstr>
      <vt:lpstr>Cases on PFT</vt:lpstr>
      <vt:lpstr>Case 1</vt:lpstr>
      <vt:lpstr>Slide 4</vt:lpstr>
      <vt:lpstr>Slide 5</vt:lpstr>
      <vt:lpstr>Questions </vt:lpstr>
      <vt:lpstr>Answers </vt:lpstr>
      <vt:lpstr>Slide 8</vt:lpstr>
      <vt:lpstr>Case 2</vt:lpstr>
      <vt:lpstr>Slide 10</vt:lpstr>
      <vt:lpstr>Slide 11</vt:lpstr>
      <vt:lpstr>Questions </vt:lpstr>
      <vt:lpstr>Answers </vt:lpstr>
      <vt:lpstr>Slide 14</vt:lpstr>
      <vt:lpstr>Case 3</vt:lpstr>
      <vt:lpstr>Slide 16</vt:lpstr>
      <vt:lpstr>Question </vt:lpstr>
      <vt:lpstr>Answer </vt:lpstr>
      <vt:lpstr>Case 4</vt:lpstr>
      <vt:lpstr>Slide 20</vt:lpstr>
      <vt:lpstr>Slide 21</vt:lpstr>
      <vt:lpstr>Questions </vt:lpstr>
      <vt:lpstr>Answers </vt:lpstr>
      <vt:lpstr>Case 5</vt:lpstr>
      <vt:lpstr>Slide 25</vt:lpstr>
      <vt:lpstr>Slide 26</vt:lpstr>
      <vt:lpstr>Slide 27</vt:lpstr>
      <vt:lpstr>Question </vt:lpstr>
      <vt:lpstr>Answer </vt:lpstr>
      <vt:lpstr>Case 6</vt:lpstr>
      <vt:lpstr>Slide 31</vt:lpstr>
      <vt:lpstr>Slide 32</vt:lpstr>
      <vt:lpstr>Slide 33</vt:lpstr>
      <vt:lpstr>Question </vt:lpstr>
      <vt:lpstr>Answer </vt:lpstr>
      <vt:lpstr>Case 7</vt:lpstr>
      <vt:lpstr>Slide 37</vt:lpstr>
      <vt:lpstr>Slide 38</vt:lpstr>
      <vt:lpstr>Question </vt:lpstr>
      <vt:lpstr>Answer </vt:lpstr>
      <vt:lpstr>Slide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name of GOD</dc:title>
  <dc:creator>mohsen sadeghi</dc:creator>
  <cp:lastModifiedBy>mohsen sadeghi</cp:lastModifiedBy>
  <cp:revision>15</cp:revision>
  <dcterms:created xsi:type="dcterms:W3CDTF">2006-08-16T00:00:00Z</dcterms:created>
  <dcterms:modified xsi:type="dcterms:W3CDTF">2021-01-10T16:27:21Z</dcterms:modified>
</cp:coreProperties>
</file>