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6" r:id="rId3"/>
    <p:sldId id="258" r:id="rId4"/>
    <p:sldId id="259" r:id="rId5"/>
    <p:sldId id="260" r:id="rId6"/>
    <p:sldId id="261" r:id="rId7"/>
    <p:sldId id="309" r:id="rId8"/>
    <p:sldId id="262" r:id="rId9"/>
    <p:sldId id="263" r:id="rId10"/>
    <p:sldId id="287" r:id="rId11"/>
    <p:sldId id="264" r:id="rId12"/>
    <p:sldId id="288" r:id="rId13"/>
    <p:sldId id="289" r:id="rId14"/>
    <p:sldId id="265" r:id="rId15"/>
    <p:sldId id="266" r:id="rId16"/>
    <p:sldId id="267" r:id="rId17"/>
    <p:sldId id="268" r:id="rId18"/>
    <p:sldId id="269" r:id="rId19"/>
    <p:sldId id="270" r:id="rId20"/>
    <p:sldId id="272" r:id="rId21"/>
    <p:sldId id="273" r:id="rId22"/>
    <p:sldId id="274" r:id="rId23"/>
    <p:sldId id="276" r:id="rId24"/>
    <p:sldId id="278" r:id="rId25"/>
    <p:sldId id="279" r:id="rId26"/>
    <p:sldId id="280" r:id="rId27"/>
    <p:sldId id="281" r:id="rId28"/>
    <p:sldId id="282" r:id="rId29"/>
    <p:sldId id="284" r:id="rId30"/>
    <p:sldId id="285" r:id="rId31"/>
    <p:sldId id="283" r:id="rId32"/>
    <p:sldId id="307" r:id="rId33"/>
    <p:sldId id="308"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290" r:id="rId49"/>
    <p:sldId id="305"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snapToGrid="0">
      <p:cViewPr varScale="1">
        <p:scale>
          <a:sx n="111" d="100"/>
          <a:sy n="111" d="100"/>
        </p:scale>
        <p:origin x="-52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2F114EA-AE59-1543-80AA-FE41C450EFB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 xmlns:a16="http://schemas.microsoft.com/office/drawing/2014/main" id="{14D9662F-A556-0948-93E7-C6ED4C65AB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 xmlns:a16="http://schemas.microsoft.com/office/drawing/2014/main" id="{3359A31C-8D0C-4943-9547-F670CCA8D8E8}"/>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5" name="Footer Placeholder 4">
            <a:extLst>
              <a:ext uri="{FF2B5EF4-FFF2-40B4-BE49-F238E27FC236}">
                <a16:creationId xmlns="" xmlns:a16="http://schemas.microsoft.com/office/drawing/2014/main" id="{84CD2AC9-5359-B64A-BEAC-8F69BDF7D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D52750D-0CE3-784C-B26A-6AEA18A5AED8}"/>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1407513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9D117D-6970-D049-AEB3-DA9C1DB7DB4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 xmlns:a16="http://schemas.microsoft.com/office/drawing/2014/main" id="{6E01F017-F03B-CE4A-9A5B-07C0779F50D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329C23D1-DCD7-4346-90A5-D93B2B098FE9}"/>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5" name="Footer Placeholder 4">
            <a:extLst>
              <a:ext uri="{FF2B5EF4-FFF2-40B4-BE49-F238E27FC236}">
                <a16:creationId xmlns="" xmlns:a16="http://schemas.microsoft.com/office/drawing/2014/main" id="{F512D9F9-2DDD-FE4D-91A4-6E9ED56FA1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E8842C8-BBF0-7344-A898-8471741A433B}"/>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11234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4BF18AF3-7C1F-544C-8214-574597B7B57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 xmlns:a16="http://schemas.microsoft.com/office/drawing/2014/main" id="{F3FE93D8-027B-AF49-AD3D-D5B2042AD2C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84BC4492-1E41-1443-8273-AB19DAC61F86}"/>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5" name="Footer Placeholder 4">
            <a:extLst>
              <a:ext uri="{FF2B5EF4-FFF2-40B4-BE49-F238E27FC236}">
                <a16:creationId xmlns="" xmlns:a16="http://schemas.microsoft.com/office/drawing/2014/main" id="{482AE238-55BD-5540-AD97-CFA1E3608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D49F631-088D-9143-B331-0E5572CC8482}"/>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3539369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792B6B5-8DEE-7B42-AAAA-C192B7DAF3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4DB1FFE3-4C3E-3846-82B8-18BD4B7C3DB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783EA0B4-669A-344D-8BAF-EE849948DAD8}"/>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5" name="Footer Placeholder 4">
            <a:extLst>
              <a:ext uri="{FF2B5EF4-FFF2-40B4-BE49-F238E27FC236}">
                <a16:creationId xmlns="" xmlns:a16="http://schemas.microsoft.com/office/drawing/2014/main" id="{847C55D0-5862-AF4E-A2A1-4F73B688D8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6F89E8E-68BF-1B40-AB14-8CB1086EA32F}"/>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1131895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B50C14E-E9B5-2A4A-9F9B-55A2F9C380B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 xmlns:a16="http://schemas.microsoft.com/office/drawing/2014/main" id="{60066D89-CD5F-8A4F-8B41-8E8800A33B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 xmlns:a16="http://schemas.microsoft.com/office/drawing/2014/main" id="{2F4F0F9A-3462-9849-A32D-C371969816C1}"/>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5" name="Footer Placeholder 4">
            <a:extLst>
              <a:ext uri="{FF2B5EF4-FFF2-40B4-BE49-F238E27FC236}">
                <a16:creationId xmlns="" xmlns:a16="http://schemas.microsoft.com/office/drawing/2014/main" id="{6D7D4AE7-CB92-0644-BBCB-2D3BE74487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87B6160-A977-944E-A2D5-AB8056D3B9FD}"/>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1754516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E1B7B8B-7973-9C43-9DD8-034E5FF02D5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2AA6C27F-8E4F-9C48-AC4B-17991359667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 xmlns:a16="http://schemas.microsoft.com/office/drawing/2014/main" id="{3D4D4FE8-C82B-8041-84E0-C2A59218E4D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 xmlns:a16="http://schemas.microsoft.com/office/drawing/2014/main" id="{790AE14D-12D5-7E4D-A179-86F485DD848A}"/>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6" name="Footer Placeholder 5">
            <a:extLst>
              <a:ext uri="{FF2B5EF4-FFF2-40B4-BE49-F238E27FC236}">
                <a16:creationId xmlns="" xmlns:a16="http://schemas.microsoft.com/office/drawing/2014/main" id="{B05E20B8-ABE0-DC48-9E74-9BF818869D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DC43E23-A068-C549-87BC-28CB3FA297B1}"/>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3914086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070F422-003A-6E4D-AC4C-4F793C2104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 xmlns:a16="http://schemas.microsoft.com/office/drawing/2014/main" id="{10BCF5C5-3B5D-654C-ABBB-8A9588AC09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 xmlns:a16="http://schemas.microsoft.com/office/drawing/2014/main" id="{2C8B2FB9-599A-DD44-8CF4-CC0B6FE2C63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 xmlns:a16="http://schemas.microsoft.com/office/drawing/2014/main" id="{EA0B3745-51A8-8B4A-ACEB-9D54B5DE50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 xmlns:a16="http://schemas.microsoft.com/office/drawing/2014/main" id="{8706550D-7341-2E49-90A2-7219164F91B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 xmlns:a16="http://schemas.microsoft.com/office/drawing/2014/main" id="{67E26313-E083-274D-8E04-4208E453314A}"/>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8" name="Footer Placeholder 7">
            <a:extLst>
              <a:ext uri="{FF2B5EF4-FFF2-40B4-BE49-F238E27FC236}">
                <a16:creationId xmlns="" xmlns:a16="http://schemas.microsoft.com/office/drawing/2014/main" id="{821E9589-7D10-CF4C-ADC2-004B3F44FE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47809234-7BF6-524F-AA13-4141D05FA18B}"/>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190086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0F6864-528F-8D4A-AA17-E60EEA8D3F9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 xmlns:a16="http://schemas.microsoft.com/office/drawing/2014/main" id="{DCAE2CAD-EC39-5D4F-9DB9-400CA49A8B71}"/>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4" name="Footer Placeholder 3">
            <a:extLst>
              <a:ext uri="{FF2B5EF4-FFF2-40B4-BE49-F238E27FC236}">
                <a16:creationId xmlns="" xmlns:a16="http://schemas.microsoft.com/office/drawing/2014/main" id="{C4396B2D-1B13-E24C-8061-D6D010F5CD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467AB72-36CE-094B-9B5A-DB13973F1D55}"/>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899272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12DB120-5727-0C43-8EDE-CE22901F9C8F}"/>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3" name="Footer Placeholder 2">
            <a:extLst>
              <a:ext uri="{FF2B5EF4-FFF2-40B4-BE49-F238E27FC236}">
                <a16:creationId xmlns="" xmlns:a16="http://schemas.microsoft.com/office/drawing/2014/main" id="{8A9F7E2D-BE96-8B4E-9866-C6A57E4458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E5CB61B1-7CF7-9D40-8FE3-26B142B84195}"/>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3051888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756398-ADF5-8543-82E5-38980F91FA3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 xmlns:a16="http://schemas.microsoft.com/office/drawing/2014/main" id="{74B84AC2-A601-2045-B0FB-8A2A50C8AB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 xmlns:a16="http://schemas.microsoft.com/office/drawing/2014/main" id="{AC986A2A-1323-074D-95F7-241F069E02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 xmlns:a16="http://schemas.microsoft.com/office/drawing/2014/main" id="{2C131973-3184-714C-BC70-D5152DBFC1B7}"/>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6" name="Footer Placeholder 5">
            <a:extLst>
              <a:ext uri="{FF2B5EF4-FFF2-40B4-BE49-F238E27FC236}">
                <a16:creationId xmlns="" xmlns:a16="http://schemas.microsoft.com/office/drawing/2014/main" id="{4FD19823-F230-1F4A-9120-574FC388E2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CE3AB29-ECBC-F94B-96BE-5CE31B5089DB}"/>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545804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7898BF-C91C-3346-8924-EAE9E0244D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 xmlns:a16="http://schemas.microsoft.com/office/drawing/2014/main" id="{FD1DAA46-9C2D-0643-99A1-696598CC93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539B0F7C-4391-FA46-8D52-E7F27DFD2B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 xmlns:a16="http://schemas.microsoft.com/office/drawing/2014/main" id="{75110170-AD23-FC45-96AD-20791357066A}"/>
              </a:ext>
            </a:extLst>
          </p:cNvPr>
          <p:cNvSpPr>
            <a:spLocks noGrp="1"/>
          </p:cNvSpPr>
          <p:nvPr>
            <p:ph type="dt" sz="half" idx="10"/>
          </p:nvPr>
        </p:nvSpPr>
        <p:spPr/>
        <p:txBody>
          <a:bodyPr/>
          <a:lstStyle/>
          <a:p>
            <a:fld id="{DB7B0AD2-BDC6-0C45-B007-D854E9852B95}" type="datetimeFigureOut">
              <a:rPr lang="en-US" smtClean="0"/>
              <a:pPr/>
              <a:t>5/15/2024</a:t>
            </a:fld>
            <a:endParaRPr lang="en-US"/>
          </a:p>
        </p:txBody>
      </p:sp>
      <p:sp>
        <p:nvSpPr>
          <p:cNvPr id="6" name="Footer Placeholder 5">
            <a:extLst>
              <a:ext uri="{FF2B5EF4-FFF2-40B4-BE49-F238E27FC236}">
                <a16:creationId xmlns="" xmlns:a16="http://schemas.microsoft.com/office/drawing/2014/main" id="{649CB748-9E08-A34E-BE87-AC587D26A6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6E81DEB-546A-B64F-B0FD-F40EFA1D1851}"/>
              </a:ext>
            </a:extLst>
          </p:cNvPr>
          <p:cNvSpPr>
            <a:spLocks noGrp="1"/>
          </p:cNvSpPr>
          <p:nvPr>
            <p:ph type="sldNum" sz="quarter" idx="12"/>
          </p:nvPr>
        </p:nvSpPr>
        <p:spPr/>
        <p:txBody>
          <a:bodyPr/>
          <a:lstStyle/>
          <a:p>
            <a:fld id="{78313969-A445-1B49-8610-BB42C1AF2D35}" type="slidenum">
              <a:rPr lang="en-US" smtClean="0"/>
              <a:pPr/>
              <a:t>‹#›</a:t>
            </a:fld>
            <a:endParaRPr lang="en-US"/>
          </a:p>
        </p:txBody>
      </p:sp>
    </p:spTree>
    <p:extLst>
      <p:ext uri="{BB962C8B-B14F-4D97-AF65-F5344CB8AC3E}">
        <p14:creationId xmlns:p14="http://schemas.microsoft.com/office/powerpoint/2010/main" val="1705629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D1BF005-FE73-E447-BC90-9B53A324BD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 xmlns:a16="http://schemas.microsoft.com/office/drawing/2014/main" id="{F192E893-DA48-C54E-A27F-D02D401B55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 xmlns:a16="http://schemas.microsoft.com/office/drawing/2014/main" id="{9A54523B-30E5-ED41-8794-4721D6E2FE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B0AD2-BDC6-0C45-B007-D854E9852B95}" type="datetimeFigureOut">
              <a:rPr lang="en-US" smtClean="0"/>
              <a:pPr/>
              <a:t>5/15/2024</a:t>
            </a:fld>
            <a:endParaRPr lang="en-US"/>
          </a:p>
        </p:txBody>
      </p:sp>
      <p:sp>
        <p:nvSpPr>
          <p:cNvPr id="5" name="Footer Placeholder 4">
            <a:extLst>
              <a:ext uri="{FF2B5EF4-FFF2-40B4-BE49-F238E27FC236}">
                <a16:creationId xmlns="" xmlns:a16="http://schemas.microsoft.com/office/drawing/2014/main" id="{7DBFC9F4-187C-4848-8681-95B91FE403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47852288-939B-FA49-AB06-7385BA3783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313969-A445-1B49-8610-BB42C1AF2D35}" type="slidenum">
              <a:rPr lang="en-US" smtClean="0"/>
              <a:pPr/>
              <a:t>‹#›</a:t>
            </a:fld>
            <a:endParaRPr lang="en-US"/>
          </a:p>
        </p:txBody>
      </p:sp>
    </p:spTree>
    <p:extLst>
      <p:ext uri="{BB962C8B-B14F-4D97-AF65-F5344CB8AC3E}">
        <p14:creationId xmlns:p14="http://schemas.microsoft.com/office/powerpoint/2010/main" val="3201099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5BAE6B-DD99-4F4F-8DED-EB2F6C109F59}"/>
              </a:ext>
            </a:extLst>
          </p:cNvPr>
          <p:cNvSpPr>
            <a:spLocks noGrp="1"/>
          </p:cNvSpPr>
          <p:nvPr>
            <p:ph type="ctrTitle"/>
          </p:nvPr>
        </p:nvSpPr>
        <p:spPr/>
        <p:txBody>
          <a:bodyPr/>
          <a:lstStyle/>
          <a:p>
            <a:r>
              <a:rPr lang="en-GB"/>
              <a:t>Spirometry</a:t>
            </a:r>
            <a:endParaRPr lang="en-US"/>
          </a:p>
        </p:txBody>
      </p:sp>
      <p:sp>
        <p:nvSpPr>
          <p:cNvPr id="3" name="Content Placeholder 2">
            <a:extLst>
              <a:ext uri="{FF2B5EF4-FFF2-40B4-BE49-F238E27FC236}">
                <a16:creationId xmlns="" xmlns:a16="http://schemas.microsoft.com/office/drawing/2014/main" id="{662F7F88-0A13-F44F-99F9-FB2787C5C62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49249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7398B5-FB5C-D29E-2337-B34764DF53AD}"/>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63419D38-73D3-F049-5230-1ED550C0B28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93520" y="39342"/>
            <a:ext cx="8747760" cy="6743868"/>
          </a:xfrm>
        </p:spPr>
      </p:pic>
    </p:spTree>
    <p:extLst>
      <p:ext uri="{BB962C8B-B14F-4D97-AF65-F5344CB8AC3E}">
        <p14:creationId xmlns:p14="http://schemas.microsoft.com/office/powerpoint/2010/main" val="4027798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E9D90A-32DF-AE4B-9336-5FDC7AB7237D}"/>
              </a:ext>
            </a:extLst>
          </p:cNvPr>
          <p:cNvSpPr>
            <a:spLocks noGrp="1"/>
          </p:cNvSpPr>
          <p:nvPr>
            <p:ph type="title"/>
          </p:nvPr>
        </p:nvSpPr>
        <p:spPr/>
        <p:txBody>
          <a:bodyPr/>
          <a:lstStyle/>
          <a:p>
            <a:r>
              <a:rPr lang="en-GB" b="1" i="0">
                <a:solidFill>
                  <a:srgbClr val="000000"/>
                </a:solidFill>
                <a:effectLst/>
                <a:latin typeface="Arial" panose="020B0604020202020204" pitchFamily="34" charset="0"/>
              </a:rPr>
              <a:t>ADEQUACY OF TEST</a:t>
            </a:r>
            <a:endParaRPr lang="en-US"/>
          </a:p>
        </p:txBody>
      </p:sp>
      <p:sp>
        <p:nvSpPr>
          <p:cNvPr id="3" name="Content Placeholder 2">
            <a:extLst>
              <a:ext uri="{FF2B5EF4-FFF2-40B4-BE49-F238E27FC236}">
                <a16:creationId xmlns="" xmlns:a16="http://schemas.microsoft.com/office/drawing/2014/main" id="{04E2DE0A-3E51-5346-849D-9F7786209C70}"/>
              </a:ext>
            </a:extLst>
          </p:cNvPr>
          <p:cNvSpPr>
            <a:spLocks noGrp="1"/>
          </p:cNvSpPr>
          <p:nvPr>
            <p:ph idx="1"/>
          </p:nvPr>
        </p:nvSpPr>
        <p:spPr/>
        <p:txBody>
          <a:bodyPr>
            <a:normAutofit fontScale="62500" lnSpcReduction="20000"/>
          </a:bodyPr>
          <a:lstStyle/>
          <a:p>
            <a:pPr>
              <a:lnSpc>
                <a:spcPct val="120000"/>
              </a:lnSpc>
            </a:pPr>
            <a:r>
              <a:rPr lang="en-GB" b="0" i="0" dirty="0">
                <a:solidFill>
                  <a:srgbClr val="000000"/>
                </a:solidFill>
                <a:effectLst/>
                <a:latin typeface="Arial" panose="020B0604020202020204" pitchFamily="34" charset="0"/>
              </a:rPr>
              <a:t>An adequate test usually requires three acceptable and repeatable forced vital capacity (FVC)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a:t>
            </a:r>
            <a:r>
              <a:rPr lang="en-GB" b="0" i="0" u="sng" dirty="0">
                <a:solidFill>
                  <a:srgbClr val="00905A"/>
                </a:solidFill>
                <a:effectLst/>
                <a:latin typeface="Arial" panose="020B0604020202020204" pitchFamily="34" charset="0"/>
              </a:rPr>
              <a:t>10</a:t>
            </a:r>
            <a:r>
              <a:rPr lang="en-GB" b="0" i="0" dirty="0">
                <a:solidFill>
                  <a:srgbClr val="000000"/>
                </a:solidFill>
                <a:effectLst/>
                <a:latin typeface="Arial" panose="020B0604020202020204" pitchFamily="34" charset="0"/>
              </a:rPr>
              <a:t>]. The clinician and technician must learn to recognize the patterns of acceptable and unacceptable efforts, since poorly performed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often mimic disease patterns. Detection of poorly performed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requires direct inspection of both flow-volume curves and volume-time spirograms (</a:t>
            </a:r>
            <a:r>
              <a:rPr lang="en-GB" b="0" i="0" u="sng" dirty="0">
                <a:solidFill>
                  <a:srgbClr val="00905A"/>
                </a:solidFill>
                <a:effectLst/>
                <a:latin typeface="Arial" panose="020B0604020202020204" pitchFamily="34" charset="0"/>
              </a:rPr>
              <a:t>figure 2</a:t>
            </a:r>
            <a:r>
              <a:rPr lang="en-GB" b="0" i="0" dirty="0">
                <a:solidFill>
                  <a:srgbClr val="000000"/>
                </a:solidFill>
                <a:effectLst/>
                <a:latin typeface="Arial" panose="020B0604020202020204" pitchFamily="34" charset="0"/>
              </a:rPr>
              <a:t>) [</a:t>
            </a:r>
            <a:r>
              <a:rPr lang="en-GB" b="0" i="0" u="sng" dirty="0">
                <a:solidFill>
                  <a:srgbClr val="00905A"/>
                </a:solidFill>
                <a:effectLst/>
                <a:latin typeface="Arial" panose="020B0604020202020204" pitchFamily="34" charset="0"/>
              </a:rPr>
              <a:t>14,22</a:t>
            </a:r>
            <a:r>
              <a:rPr lang="en-GB" b="0" i="0" dirty="0">
                <a:solidFill>
                  <a:srgbClr val="000000"/>
                </a:solidFill>
                <a:effectLst/>
                <a:latin typeface="Arial" panose="020B0604020202020204" pitchFamily="34" charset="0"/>
              </a:rPr>
              <a:t>].</a:t>
            </a:r>
          </a:p>
          <a:p>
            <a:pPr>
              <a:lnSpc>
                <a:spcPct val="120000"/>
              </a:lnSpc>
            </a:pPr>
            <a:r>
              <a:rPr lang="en-GB" b="0" i="0" dirty="0">
                <a:solidFill>
                  <a:srgbClr val="000000"/>
                </a:solidFill>
                <a:effectLst/>
                <a:latin typeface="Arial" panose="020B0604020202020204" pitchFamily="34" charset="0"/>
              </a:rPr>
              <a:t>An acceptable </a:t>
            </a:r>
            <a:r>
              <a:rPr lang="en-GB" b="0" i="0" dirty="0" err="1">
                <a:solidFill>
                  <a:srgbClr val="000000"/>
                </a:solidFill>
                <a:effectLst/>
                <a:latin typeface="Arial" panose="020B0604020202020204" pitchFamily="34" charset="0"/>
              </a:rPr>
              <a:t>maneuver</a:t>
            </a:r>
            <a:r>
              <a:rPr lang="en-GB" b="0" i="0" dirty="0">
                <a:solidFill>
                  <a:srgbClr val="000000"/>
                </a:solidFill>
                <a:effectLst/>
                <a:latin typeface="Arial" panose="020B0604020202020204" pitchFamily="34" charset="0"/>
              </a:rPr>
              <a:t> requires a sharp peak in the flow curve and an expiratory duration that reaches a plateau of exhaled volume or 15 seconds, or greater than six seconds if measuring FEV</a:t>
            </a:r>
            <a:r>
              <a:rPr lang="en-GB" b="0" i="0" baseline="-25000" dirty="0">
                <a:solidFill>
                  <a:srgbClr val="000000"/>
                </a:solidFill>
                <a:effectLst/>
                <a:latin typeface="Arial" panose="020B0604020202020204" pitchFamily="34" charset="0"/>
              </a:rPr>
              <a:t>6</a:t>
            </a:r>
            <a:r>
              <a:rPr lang="en-GB" b="0" i="0" dirty="0">
                <a:solidFill>
                  <a:srgbClr val="000000"/>
                </a:solidFill>
                <a:effectLst/>
                <a:latin typeface="Arial" panose="020B0604020202020204" pitchFamily="34" charset="0"/>
              </a:rPr>
              <a:t> instead of FVC (</a:t>
            </a:r>
            <a:r>
              <a:rPr lang="en-GB" b="0" i="0" u="sng" dirty="0">
                <a:solidFill>
                  <a:srgbClr val="00905A"/>
                </a:solidFill>
                <a:effectLst/>
                <a:latin typeface="Arial" panose="020B0604020202020204" pitchFamily="34" charset="0"/>
              </a:rPr>
              <a:t>figure 3</a:t>
            </a:r>
            <a:r>
              <a:rPr lang="en-GB" b="0" i="0" dirty="0">
                <a:solidFill>
                  <a:srgbClr val="000000"/>
                </a:solidFill>
                <a:effectLst/>
                <a:latin typeface="Arial" panose="020B0604020202020204" pitchFamily="34" charset="0"/>
              </a:rPr>
              <a:t>). At least three acceptable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should be available for analysis.</a:t>
            </a:r>
          </a:p>
          <a:p>
            <a:pPr>
              <a:lnSpc>
                <a:spcPct val="120000"/>
              </a:lnSpc>
            </a:pPr>
            <a:r>
              <a:rPr lang="en-GB" b="0" i="0" dirty="0">
                <a:solidFill>
                  <a:srgbClr val="000000"/>
                </a:solidFill>
                <a:effectLst/>
                <a:latin typeface="Arial" panose="020B0604020202020204" pitchFamily="34" charset="0"/>
              </a:rPr>
              <a:t>Repeatability is determined by comparing the FVC and FEV</a:t>
            </a:r>
            <a:r>
              <a:rPr lang="en-GB" b="0" i="0" baseline="-25000" dirty="0">
                <a:solidFill>
                  <a:srgbClr val="000000"/>
                </a:solidFill>
                <a:effectLst/>
                <a:latin typeface="Arial" panose="020B0604020202020204" pitchFamily="34" charset="0"/>
              </a:rPr>
              <a:t>1</a:t>
            </a:r>
            <a:r>
              <a:rPr lang="en-GB" b="0" i="0" dirty="0">
                <a:solidFill>
                  <a:srgbClr val="000000"/>
                </a:solidFill>
                <a:effectLst/>
                <a:latin typeface="Arial" panose="020B0604020202020204" pitchFamily="34" charset="0"/>
              </a:rPr>
              <a:t> values of the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The two highest values for FVC and for FEV</a:t>
            </a:r>
            <a:r>
              <a:rPr lang="en-GB" b="0" i="0" baseline="-25000" dirty="0">
                <a:solidFill>
                  <a:srgbClr val="000000"/>
                </a:solidFill>
                <a:effectLst/>
                <a:latin typeface="Arial" panose="020B0604020202020204" pitchFamily="34" charset="0"/>
              </a:rPr>
              <a:t>1</a:t>
            </a:r>
            <a:r>
              <a:rPr lang="en-GB" b="0" i="0" dirty="0">
                <a:solidFill>
                  <a:srgbClr val="000000"/>
                </a:solidFill>
                <a:effectLst/>
                <a:latin typeface="Arial" panose="020B0604020202020204" pitchFamily="34" charset="0"/>
              </a:rPr>
              <a:t> should be within 0.15 L of each other (for adults; the limit is 0.10 L for children) [</a:t>
            </a:r>
            <a:r>
              <a:rPr lang="en-GB" b="0" i="0" u="sng" dirty="0">
                <a:solidFill>
                  <a:srgbClr val="00905A"/>
                </a:solidFill>
                <a:effectLst/>
                <a:latin typeface="Arial" panose="020B0604020202020204" pitchFamily="34" charset="0"/>
              </a:rPr>
              <a:t>10,23</a:t>
            </a:r>
            <a:r>
              <a:rPr lang="en-GB" b="0" i="0" dirty="0">
                <a:solidFill>
                  <a:srgbClr val="000000"/>
                </a:solidFill>
                <a:effectLst/>
                <a:latin typeface="Arial" panose="020B0604020202020204" pitchFamily="34" charset="0"/>
              </a:rPr>
              <a:t>].</a:t>
            </a:r>
          </a:p>
          <a:p>
            <a:pPr>
              <a:lnSpc>
                <a:spcPct val="120000"/>
              </a:lnSpc>
            </a:pPr>
            <a:r>
              <a:rPr lang="en-GB" b="0" i="0" dirty="0">
                <a:solidFill>
                  <a:srgbClr val="000000"/>
                </a:solidFill>
                <a:effectLst/>
                <a:latin typeface="Arial" panose="020B0604020202020204" pitchFamily="34" charset="0"/>
              </a:rPr>
              <a:t>The grading system for the quality of spirometry factors in the number of acceptable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and the degree of repeatability for FEV</a:t>
            </a:r>
            <a:r>
              <a:rPr lang="en-GB" b="0" i="0" baseline="-25000" dirty="0">
                <a:solidFill>
                  <a:srgbClr val="000000"/>
                </a:solidFill>
                <a:effectLst/>
                <a:latin typeface="Arial" panose="020B0604020202020204" pitchFamily="34" charset="0"/>
              </a:rPr>
              <a:t>1</a:t>
            </a:r>
            <a:r>
              <a:rPr lang="en-GB" b="0" i="0" dirty="0">
                <a:solidFill>
                  <a:srgbClr val="000000"/>
                </a:solidFill>
                <a:effectLst/>
                <a:latin typeface="Arial" panose="020B0604020202020204" pitchFamily="34" charset="0"/>
              </a:rPr>
              <a:t> and FVC separately (</a:t>
            </a:r>
            <a:r>
              <a:rPr lang="en-GB" b="0" i="0" u="sng" dirty="0">
                <a:solidFill>
                  <a:srgbClr val="00905A"/>
                </a:solidFill>
                <a:effectLst/>
                <a:latin typeface="Arial" panose="020B0604020202020204" pitchFamily="34" charset="0"/>
              </a:rPr>
              <a:t>table 1</a:t>
            </a:r>
            <a:r>
              <a:rPr lang="en-GB" b="0" i="0" dirty="0">
                <a:solidFill>
                  <a:srgbClr val="000000"/>
                </a:solidFill>
                <a:effectLst/>
                <a:latin typeface="Arial" panose="020B0604020202020204" pitchFamily="34" charset="0"/>
              </a:rPr>
              <a:t>) [</a:t>
            </a:r>
            <a:r>
              <a:rPr lang="en-GB" b="0" i="0" u="sng" dirty="0">
                <a:solidFill>
                  <a:srgbClr val="00905A"/>
                </a:solidFill>
                <a:effectLst/>
                <a:latin typeface="Arial" panose="020B0604020202020204" pitchFamily="34" charset="0"/>
              </a:rPr>
              <a:t>10</a:t>
            </a:r>
            <a:r>
              <a:rPr lang="en-GB" b="0" i="0" dirty="0">
                <a:solidFill>
                  <a:srgbClr val="000000"/>
                </a:solidFill>
                <a:effectLst/>
                <a:latin typeface="Arial" panose="020B0604020202020204" pitchFamily="34" charset="0"/>
              </a:rPr>
              <a:t>]</a:t>
            </a:r>
          </a:p>
          <a:p>
            <a:pPr>
              <a:lnSpc>
                <a:spcPct val="120000"/>
              </a:lnSpc>
            </a:pPr>
            <a:endParaRPr lang="en-US" dirty="0"/>
          </a:p>
        </p:txBody>
      </p:sp>
    </p:spTree>
    <p:extLst>
      <p:ext uri="{BB962C8B-B14F-4D97-AF65-F5344CB8AC3E}">
        <p14:creationId xmlns:p14="http://schemas.microsoft.com/office/powerpoint/2010/main" val="420107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C6CD4A-B9C1-9E1B-40F7-966DB2A3D790}"/>
              </a:ext>
            </a:extLst>
          </p:cNvPr>
          <p:cNvSpPr>
            <a:spLocks noGrp="1"/>
          </p:cNvSpPr>
          <p:nvPr>
            <p:ph type="title"/>
          </p:nvPr>
        </p:nvSpPr>
        <p:spPr/>
        <p:txBody>
          <a:bodyPr/>
          <a:lstStyle/>
          <a:p>
            <a:endParaRPr lang="fa-IR"/>
          </a:p>
        </p:txBody>
      </p:sp>
      <p:pic>
        <p:nvPicPr>
          <p:cNvPr id="6" name="Content Placeholder 5">
            <a:extLst>
              <a:ext uri="{FF2B5EF4-FFF2-40B4-BE49-F238E27FC236}">
                <a16:creationId xmlns="" xmlns:a16="http://schemas.microsoft.com/office/drawing/2014/main" id="{655512DE-60F0-EB31-A4E5-0911FEC2CD8A}"/>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56649" y="1825625"/>
            <a:ext cx="4944702" cy="4351338"/>
          </a:xfrm>
        </p:spPr>
      </p:pic>
      <p:pic>
        <p:nvPicPr>
          <p:cNvPr id="8" name="Content Placeholder 7">
            <a:extLst>
              <a:ext uri="{FF2B5EF4-FFF2-40B4-BE49-F238E27FC236}">
                <a16:creationId xmlns="" xmlns:a16="http://schemas.microsoft.com/office/drawing/2014/main" id="{EDFF716E-3C60-CF95-1DE4-4F4EB4C28F37}"/>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514588" y="1825625"/>
            <a:ext cx="4496823" cy="4351338"/>
          </a:xfrm>
        </p:spPr>
      </p:pic>
    </p:spTree>
    <p:extLst>
      <p:ext uri="{BB962C8B-B14F-4D97-AF65-F5344CB8AC3E}">
        <p14:creationId xmlns:p14="http://schemas.microsoft.com/office/powerpoint/2010/main" val="4290183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6D6719-E2DB-73C4-4960-63BB7111C034}"/>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C902844D-9CED-12B2-3E7A-CD9990E5749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41040" y="32351"/>
            <a:ext cx="4907280" cy="6822062"/>
          </a:xfrm>
        </p:spPr>
      </p:pic>
    </p:spTree>
    <p:extLst>
      <p:ext uri="{BB962C8B-B14F-4D97-AF65-F5344CB8AC3E}">
        <p14:creationId xmlns:p14="http://schemas.microsoft.com/office/powerpoint/2010/main" val="239568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BD5D8F-3C03-B64F-A72B-3E34BB7F2CBB}"/>
              </a:ext>
            </a:extLst>
          </p:cNvPr>
          <p:cNvSpPr>
            <a:spLocks noGrp="1"/>
          </p:cNvSpPr>
          <p:nvPr>
            <p:ph type="title"/>
          </p:nvPr>
        </p:nvSpPr>
        <p:spPr>
          <a:xfrm>
            <a:off x="838200" y="365125"/>
            <a:ext cx="10515600" cy="1325563"/>
          </a:xfrm>
        </p:spPr>
        <p:txBody>
          <a:bodyPr/>
          <a:lstStyle/>
          <a:p>
            <a:r>
              <a:rPr lang="en-GB"/>
              <a:t>INTERPRETATION</a:t>
            </a:r>
            <a:endParaRPr lang="en-US"/>
          </a:p>
        </p:txBody>
      </p:sp>
      <p:sp>
        <p:nvSpPr>
          <p:cNvPr id="3" name="Content Placeholder 2">
            <a:extLst>
              <a:ext uri="{FF2B5EF4-FFF2-40B4-BE49-F238E27FC236}">
                <a16:creationId xmlns="" xmlns:a16="http://schemas.microsoft.com/office/drawing/2014/main" id="{68620567-32AB-A04C-9A2C-58A3C010BCB0}"/>
              </a:ext>
            </a:extLst>
          </p:cNvPr>
          <p:cNvSpPr>
            <a:spLocks noGrp="1"/>
          </p:cNvSpPr>
          <p:nvPr>
            <p:ph idx="1"/>
          </p:nvPr>
        </p:nvSpPr>
        <p:spPr/>
        <p:txBody>
          <a:bodyPr/>
          <a:lstStyle/>
          <a:p>
            <a:r>
              <a:rPr lang="en-GB"/>
              <a:t>All tracings from the forced expiratory maneuvers should be examined for acceptability and repeatability, according to the criteria mentioned above. The study should then be classified as normal or abnormal, the latter showing an obstructive, a possible restrictive, or a possible mixed pattern. Lung volumes are necessary to confirm whether or not the patient has a restrictive deficit. The severity of the ventilatory impairment is then assessed, according to the algorithm </a:t>
            </a:r>
            <a:endParaRPr lang="en-US"/>
          </a:p>
        </p:txBody>
      </p:sp>
    </p:spTree>
    <p:extLst>
      <p:ext uri="{BB962C8B-B14F-4D97-AF65-F5344CB8AC3E}">
        <p14:creationId xmlns:p14="http://schemas.microsoft.com/office/powerpoint/2010/main" val="2482930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EFD01E-D804-6D48-A9B5-5A5BE85198FB}"/>
              </a:ext>
            </a:extLst>
          </p:cNvPr>
          <p:cNvSpPr>
            <a:spLocks noGrp="1"/>
          </p:cNvSpPr>
          <p:nvPr>
            <p:ph type="title"/>
          </p:nvPr>
        </p:nvSpPr>
        <p:spPr/>
        <p:txBody>
          <a:bodyPr/>
          <a:lstStyle/>
          <a:p>
            <a:endParaRPr lang="en-US"/>
          </a:p>
        </p:txBody>
      </p:sp>
      <p:pic>
        <p:nvPicPr>
          <p:cNvPr id="4" name="Picture 4">
            <a:extLst>
              <a:ext uri="{FF2B5EF4-FFF2-40B4-BE49-F238E27FC236}">
                <a16:creationId xmlns="" xmlns:a16="http://schemas.microsoft.com/office/drawing/2014/main" id="{159227B8-6DE8-2348-AB35-5C04714213F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74792" y="365125"/>
            <a:ext cx="9311927" cy="6269943"/>
          </a:xfrm>
        </p:spPr>
      </p:pic>
    </p:spTree>
    <p:extLst>
      <p:ext uri="{BB962C8B-B14F-4D97-AF65-F5344CB8AC3E}">
        <p14:creationId xmlns:p14="http://schemas.microsoft.com/office/powerpoint/2010/main" val="205723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DCE98F-F33D-7D4E-8E61-B11425E363C2}"/>
              </a:ext>
            </a:extLst>
          </p:cNvPr>
          <p:cNvSpPr>
            <a:spLocks noGrp="1"/>
          </p:cNvSpPr>
          <p:nvPr>
            <p:ph type="title"/>
          </p:nvPr>
        </p:nvSpPr>
        <p:spPr/>
        <p:txBody>
          <a:bodyPr/>
          <a:lstStyle/>
          <a:p>
            <a:r>
              <a:rPr lang="en-GB"/>
              <a:t>Forced vital capacity </a:t>
            </a:r>
            <a:endParaRPr lang="en-US"/>
          </a:p>
        </p:txBody>
      </p:sp>
      <p:sp>
        <p:nvSpPr>
          <p:cNvPr id="3" name="Content Placeholder 2">
            <a:extLst>
              <a:ext uri="{FF2B5EF4-FFF2-40B4-BE49-F238E27FC236}">
                <a16:creationId xmlns="" xmlns:a16="http://schemas.microsoft.com/office/drawing/2014/main" id="{69208A09-866F-8942-8298-5FC0F7D1B61E}"/>
              </a:ext>
            </a:extLst>
          </p:cNvPr>
          <p:cNvSpPr>
            <a:spLocks noGrp="1"/>
          </p:cNvSpPr>
          <p:nvPr>
            <p:ph idx="1"/>
          </p:nvPr>
        </p:nvSpPr>
        <p:spPr/>
        <p:txBody>
          <a:bodyPr>
            <a:normAutofit fontScale="85000" lnSpcReduction="20000"/>
          </a:bodyPr>
          <a:lstStyle/>
          <a:p>
            <a:pPr>
              <a:lnSpc>
                <a:spcPct val="120000"/>
              </a:lnSpc>
            </a:pPr>
            <a:r>
              <a:rPr lang="en-GB" dirty="0"/>
              <a:t>The forced vital capacity (FVC) (also known as the forced expiratory volume) is the maximal volume of air exhaled with a maximally forced effort from a position of full inspiration and is expressed in </a:t>
            </a:r>
            <a:r>
              <a:rPr lang="en-GB" dirty="0" err="1"/>
              <a:t>liters</a:t>
            </a:r>
            <a:r>
              <a:rPr lang="en-GB" dirty="0"/>
              <a:t> [10]. The highest FVC from the three acceptable forced expiratory </a:t>
            </a:r>
            <a:r>
              <a:rPr lang="en-GB" dirty="0" err="1"/>
              <a:t>maneuvers</a:t>
            </a:r>
            <a:r>
              <a:rPr lang="en-GB" dirty="0"/>
              <a:t> is used for interpretation [10].</a:t>
            </a:r>
          </a:p>
          <a:p>
            <a:pPr>
              <a:lnSpc>
                <a:spcPct val="120000"/>
              </a:lnSpc>
            </a:pPr>
            <a:r>
              <a:rPr lang="en-GB" b="1" dirty="0">
                <a:solidFill>
                  <a:srgbClr val="FF0000"/>
                </a:solidFill>
              </a:rPr>
              <a:t>The FVC may be reduced by suboptimal patient effort, airflow limitation, restriction (</a:t>
            </a:r>
            <a:r>
              <a:rPr lang="en-GB" b="1" dirty="0" err="1">
                <a:solidFill>
                  <a:srgbClr val="FF0000"/>
                </a:solidFill>
              </a:rPr>
              <a:t>eg</a:t>
            </a:r>
            <a:r>
              <a:rPr lang="en-GB" b="1" dirty="0">
                <a:solidFill>
                  <a:srgbClr val="FF0000"/>
                </a:solidFill>
              </a:rPr>
              <a:t>, from lung parenchymal, pleural, or thoracic cage disease), or a combination of these </a:t>
            </a:r>
            <a:r>
              <a:rPr lang="en-GB" dirty="0"/>
              <a:t>(algorithm 1). In general, a low FVC needs further evaluation with full pulmonary function tests to determine whether lung restriction is present [24]. Patients with obstruction and low FVC frequently demonstrate air trapping or failure to complete a full exhalation rather than an additional restrictive process. </a:t>
            </a:r>
          </a:p>
          <a:p>
            <a:pPr>
              <a:lnSpc>
                <a:spcPct val="120000"/>
              </a:lnSpc>
            </a:pPr>
            <a:endParaRPr lang="en-US" dirty="0"/>
          </a:p>
        </p:txBody>
      </p:sp>
    </p:spTree>
    <p:extLst>
      <p:ext uri="{BB962C8B-B14F-4D97-AF65-F5344CB8AC3E}">
        <p14:creationId xmlns:p14="http://schemas.microsoft.com/office/powerpoint/2010/main" val="1817720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046906E-B531-B14F-A93A-825FD5F3FD29}"/>
              </a:ext>
            </a:extLst>
          </p:cNvPr>
          <p:cNvSpPr>
            <a:spLocks noGrp="1"/>
          </p:cNvSpPr>
          <p:nvPr>
            <p:ph idx="1"/>
          </p:nvPr>
        </p:nvSpPr>
        <p:spPr>
          <a:xfrm>
            <a:off x="838200" y="802640"/>
            <a:ext cx="10515600" cy="5374323"/>
          </a:xfrm>
        </p:spPr>
        <p:txBody>
          <a:bodyPr>
            <a:normAutofit/>
          </a:bodyPr>
          <a:lstStyle/>
          <a:p>
            <a:pPr>
              <a:lnSpc>
                <a:spcPct val="110000"/>
              </a:lnSpc>
            </a:pPr>
            <a:r>
              <a:rPr lang="en-GB" dirty="0"/>
              <a:t>Due to these potential problems with air trapping and incomplete exhalation, FVC is not used to grade restriction severity. We prefer to assess the severity of restrictive deficits by applying the z-score approach to </a:t>
            </a:r>
            <a:r>
              <a:rPr lang="en-GB" b="1" u="sng" dirty="0">
                <a:solidFill>
                  <a:srgbClr val="FF0000"/>
                </a:solidFill>
              </a:rPr>
              <a:t>total lung capacity </a:t>
            </a:r>
            <a:r>
              <a:rPr lang="en-GB" dirty="0"/>
              <a:t>measurements, when available. </a:t>
            </a:r>
            <a:endParaRPr lang="fa-IR" dirty="0"/>
          </a:p>
          <a:p>
            <a:pPr>
              <a:lnSpc>
                <a:spcPct val="110000"/>
              </a:lnSpc>
            </a:pPr>
            <a:r>
              <a:rPr lang="en-GB" dirty="0"/>
              <a:t>The slow vital capacity (SVC) is the maximal volume of air exhaled after a maximal inspiration, but without a forced effort. The SVC is rarely measured outside of hospital-based pulmonary function labs. </a:t>
            </a:r>
            <a:r>
              <a:rPr lang="en-GB" dirty="0">
                <a:solidFill>
                  <a:srgbClr val="FF0000"/>
                </a:solidFill>
              </a:rPr>
              <a:t>For normal subjects, the slow and forced vital capacities are very close, whereas patients with airflow limitation tend to have a lower FVC than SVC. </a:t>
            </a:r>
          </a:p>
          <a:p>
            <a:pPr>
              <a:lnSpc>
                <a:spcPct val="110000"/>
              </a:lnSpc>
            </a:pPr>
            <a:endParaRPr lang="en-US" dirty="0"/>
          </a:p>
        </p:txBody>
      </p:sp>
    </p:spTree>
    <p:extLst>
      <p:ext uri="{BB962C8B-B14F-4D97-AF65-F5344CB8AC3E}">
        <p14:creationId xmlns:p14="http://schemas.microsoft.com/office/powerpoint/2010/main" val="3765278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8AE4DC-B72B-454F-A8D7-E8F1B5E9EADB}"/>
              </a:ext>
            </a:extLst>
          </p:cNvPr>
          <p:cNvSpPr>
            <a:spLocks noGrp="1"/>
          </p:cNvSpPr>
          <p:nvPr>
            <p:ph type="title"/>
          </p:nvPr>
        </p:nvSpPr>
        <p:spPr/>
        <p:txBody>
          <a:bodyPr/>
          <a:lstStyle/>
          <a:p>
            <a:r>
              <a:rPr lang="en-GB"/>
              <a:t>Forced expiratory volume in six seconds </a:t>
            </a:r>
            <a:endParaRPr lang="en-US"/>
          </a:p>
        </p:txBody>
      </p:sp>
      <p:sp>
        <p:nvSpPr>
          <p:cNvPr id="3" name="Content Placeholder 2">
            <a:extLst>
              <a:ext uri="{FF2B5EF4-FFF2-40B4-BE49-F238E27FC236}">
                <a16:creationId xmlns="" xmlns:a16="http://schemas.microsoft.com/office/drawing/2014/main" id="{1385AEBF-BAAD-454E-A045-902B9AD355DE}"/>
              </a:ext>
            </a:extLst>
          </p:cNvPr>
          <p:cNvSpPr>
            <a:spLocks noGrp="1"/>
          </p:cNvSpPr>
          <p:nvPr>
            <p:ph idx="1"/>
          </p:nvPr>
        </p:nvSpPr>
        <p:spPr/>
        <p:txBody>
          <a:bodyPr/>
          <a:lstStyle/>
          <a:p>
            <a:r>
              <a:rPr lang="en-GB" dirty="0"/>
              <a:t>The forced expiratory volume in six seconds (FEV</a:t>
            </a:r>
            <a:r>
              <a:rPr lang="en-GB" baseline="-25000" dirty="0"/>
              <a:t>6</a:t>
            </a:r>
            <a:r>
              <a:rPr lang="en-GB" dirty="0"/>
              <a:t>) is sometimes used as a surrogate for FVC </a:t>
            </a:r>
            <a:r>
              <a:rPr lang="fa-IR" dirty="0"/>
              <a:t>.</a:t>
            </a:r>
          </a:p>
          <a:p>
            <a:r>
              <a:rPr lang="en-GB" dirty="0"/>
              <a:t>The FEV</a:t>
            </a:r>
            <a:r>
              <a:rPr lang="en-GB" baseline="-25000" dirty="0"/>
              <a:t>6</a:t>
            </a:r>
            <a:r>
              <a:rPr lang="en-GB" dirty="0"/>
              <a:t> has the advantage of being more reproducible than the FVC and less physically demanding for the patient.</a:t>
            </a:r>
            <a:endParaRPr lang="en-US" dirty="0"/>
          </a:p>
        </p:txBody>
      </p:sp>
    </p:spTree>
    <p:extLst>
      <p:ext uri="{BB962C8B-B14F-4D97-AF65-F5344CB8AC3E}">
        <p14:creationId xmlns:p14="http://schemas.microsoft.com/office/powerpoint/2010/main" val="2170093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132D22-25B6-B648-A455-2BE45E6DE199}"/>
              </a:ext>
            </a:extLst>
          </p:cNvPr>
          <p:cNvSpPr>
            <a:spLocks noGrp="1"/>
          </p:cNvSpPr>
          <p:nvPr>
            <p:ph type="title"/>
          </p:nvPr>
        </p:nvSpPr>
        <p:spPr>
          <a:xfrm>
            <a:off x="838200" y="365125"/>
            <a:ext cx="10515600" cy="823595"/>
          </a:xfrm>
        </p:spPr>
        <p:txBody>
          <a:bodyPr/>
          <a:lstStyle/>
          <a:p>
            <a:r>
              <a:rPr lang="en-GB" dirty="0"/>
              <a:t>Forced expiratory volume in one second </a:t>
            </a:r>
            <a:endParaRPr lang="en-US" dirty="0"/>
          </a:p>
        </p:txBody>
      </p:sp>
      <p:sp>
        <p:nvSpPr>
          <p:cNvPr id="3" name="Content Placeholder 2">
            <a:extLst>
              <a:ext uri="{FF2B5EF4-FFF2-40B4-BE49-F238E27FC236}">
                <a16:creationId xmlns="" xmlns:a16="http://schemas.microsoft.com/office/drawing/2014/main" id="{36D08E77-387B-1643-A097-0A47A875BF1B}"/>
              </a:ext>
            </a:extLst>
          </p:cNvPr>
          <p:cNvSpPr>
            <a:spLocks noGrp="1"/>
          </p:cNvSpPr>
          <p:nvPr>
            <p:ph idx="1"/>
          </p:nvPr>
        </p:nvSpPr>
        <p:spPr>
          <a:xfrm>
            <a:off x="838200" y="1361440"/>
            <a:ext cx="10515600" cy="4815523"/>
          </a:xfrm>
        </p:spPr>
        <p:txBody>
          <a:bodyPr>
            <a:normAutofit fontScale="70000" lnSpcReduction="20000"/>
          </a:bodyPr>
          <a:lstStyle/>
          <a:p>
            <a:pPr>
              <a:lnSpc>
                <a:spcPct val="120000"/>
              </a:lnSpc>
            </a:pPr>
            <a:r>
              <a:rPr lang="en-GB" dirty="0"/>
              <a:t>The forced expiratory volume in one second (FEV</a:t>
            </a:r>
            <a:r>
              <a:rPr lang="en-GB" baseline="-25000" dirty="0"/>
              <a:t>1</a:t>
            </a:r>
            <a:r>
              <a:rPr lang="en-GB" dirty="0"/>
              <a:t>) is the maximal volume of air exhaled in the first second of a forced exhalation that follows a full inspiration, expressed in </a:t>
            </a:r>
            <a:r>
              <a:rPr lang="en-GB" dirty="0" err="1"/>
              <a:t>liters</a:t>
            </a:r>
            <a:r>
              <a:rPr lang="en-GB" dirty="0"/>
              <a:t> [21]. The FEV</a:t>
            </a:r>
            <a:r>
              <a:rPr lang="en-GB" baseline="-25000" dirty="0"/>
              <a:t>1</a:t>
            </a:r>
            <a:r>
              <a:rPr lang="en-GB" dirty="0"/>
              <a:t> reflects the average flow rate during the first second of the FVC </a:t>
            </a:r>
            <a:r>
              <a:rPr lang="en-GB" dirty="0" err="1"/>
              <a:t>maneuver</a:t>
            </a:r>
            <a:r>
              <a:rPr lang="en-GB" dirty="0"/>
              <a:t>. </a:t>
            </a:r>
            <a:r>
              <a:rPr lang="en-GB" b="1" dirty="0">
                <a:solidFill>
                  <a:srgbClr val="FF0000"/>
                </a:solidFill>
              </a:rPr>
              <a:t>The FEV</a:t>
            </a:r>
            <a:r>
              <a:rPr lang="en-GB" b="1" baseline="-25000" dirty="0">
                <a:solidFill>
                  <a:srgbClr val="FF0000"/>
                </a:solidFill>
              </a:rPr>
              <a:t>1</a:t>
            </a:r>
            <a:r>
              <a:rPr lang="en-GB" b="1" dirty="0">
                <a:solidFill>
                  <a:srgbClr val="FF0000"/>
                </a:solidFill>
              </a:rPr>
              <a:t> is the most important </a:t>
            </a:r>
            <a:r>
              <a:rPr lang="en-GB" b="1" dirty="0" err="1">
                <a:solidFill>
                  <a:srgbClr val="FF0000"/>
                </a:solidFill>
              </a:rPr>
              <a:t>spirometric</a:t>
            </a:r>
            <a:r>
              <a:rPr lang="en-GB" b="1" dirty="0">
                <a:solidFill>
                  <a:srgbClr val="FF0000"/>
                </a:solidFill>
              </a:rPr>
              <a:t> variable for assessment of the severity of airflow obstruction</a:t>
            </a:r>
            <a:r>
              <a:rPr lang="fa-IR" b="1" dirty="0">
                <a:solidFill>
                  <a:srgbClr val="FF0000"/>
                </a:solidFill>
              </a:rPr>
              <a:t>.</a:t>
            </a:r>
          </a:p>
          <a:p>
            <a:pPr>
              <a:lnSpc>
                <a:spcPct val="120000"/>
              </a:lnSpc>
            </a:pPr>
            <a:r>
              <a:rPr lang="en-GB" dirty="0"/>
              <a:t>The highest FEV</a:t>
            </a:r>
            <a:r>
              <a:rPr lang="en-GB" baseline="-25000" dirty="0"/>
              <a:t>1</a:t>
            </a:r>
            <a:r>
              <a:rPr lang="en-GB" dirty="0"/>
              <a:t> from the three acceptable forced expiratory </a:t>
            </a:r>
            <a:r>
              <a:rPr lang="en-GB" dirty="0" err="1"/>
              <a:t>maneuvers</a:t>
            </a:r>
            <a:r>
              <a:rPr lang="en-GB" dirty="0"/>
              <a:t> is used for interpretation, even if it does not come from the </a:t>
            </a:r>
            <a:r>
              <a:rPr lang="en-GB" dirty="0" err="1"/>
              <a:t>maneuver</a:t>
            </a:r>
            <a:r>
              <a:rPr lang="en-GB" dirty="0"/>
              <a:t> with the highest FVC [10].</a:t>
            </a:r>
          </a:p>
          <a:p>
            <a:pPr>
              <a:lnSpc>
                <a:spcPct val="120000"/>
              </a:lnSpc>
            </a:pPr>
            <a:r>
              <a:rPr lang="en-GB" dirty="0"/>
              <a:t>In patients with asthma, the FEV</a:t>
            </a:r>
            <a:r>
              <a:rPr lang="en-GB" baseline="-25000" dirty="0"/>
              <a:t>1</a:t>
            </a:r>
            <a:r>
              <a:rPr lang="en-GB" dirty="0"/>
              <a:t> typically declines with clinical worsening of airways obstruction and increases with successful treatment of airways obstruction. </a:t>
            </a:r>
            <a:r>
              <a:rPr lang="en-GB" b="1" dirty="0">
                <a:solidFill>
                  <a:srgbClr val="FF0000"/>
                </a:solidFill>
              </a:rPr>
              <a:t>The FEV</a:t>
            </a:r>
            <a:r>
              <a:rPr lang="en-GB" b="1" baseline="-25000" dirty="0">
                <a:solidFill>
                  <a:srgbClr val="FF0000"/>
                </a:solidFill>
              </a:rPr>
              <a:t>1</a:t>
            </a:r>
            <a:r>
              <a:rPr lang="en-GB" b="1" dirty="0">
                <a:solidFill>
                  <a:srgbClr val="FF0000"/>
                </a:solidFill>
              </a:rPr>
              <a:t> should be used for determining the degree of obstruction (mild, moderate, or severe) and for serial comparisons when following patients with asthma or chronic obstructive pulmonary disease (COPD).</a:t>
            </a:r>
          </a:p>
          <a:p>
            <a:pPr>
              <a:lnSpc>
                <a:spcPct val="120000"/>
              </a:lnSpc>
            </a:pPr>
            <a:r>
              <a:rPr lang="en-GB" dirty="0"/>
              <a:t>FEV</a:t>
            </a:r>
            <a:r>
              <a:rPr lang="en-GB" baseline="-25000" dirty="0"/>
              <a:t>1</a:t>
            </a:r>
            <a:r>
              <a:rPr lang="en-GB" dirty="0"/>
              <a:t> may also be used to grade the severity of restrictive or mixed obstructive/restrictive disorders once restriction has been confirmed by lung volumes; however, we prefer to grade pure restriction using total lung capacity when this measurement is available </a:t>
            </a:r>
          </a:p>
          <a:p>
            <a:pPr>
              <a:lnSpc>
                <a:spcPct val="120000"/>
              </a:lnSpc>
            </a:pPr>
            <a:endParaRPr lang="en-US" dirty="0"/>
          </a:p>
        </p:txBody>
      </p:sp>
    </p:spTree>
    <p:extLst>
      <p:ext uri="{BB962C8B-B14F-4D97-AF65-F5344CB8AC3E}">
        <p14:creationId xmlns:p14="http://schemas.microsoft.com/office/powerpoint/2010/main" val="379339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 xmlns:a16="http://schemas.microsoft.com/office/drawing/2014/main" id="{AD4C34BB-8083-3940-A82F-959C1FAED6A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15440" y="121394"/>
            <a:ext cx="8341360" cy="6731341"/>
          </a:xfrm>
        </p:spPr>
      </p:pic>
    </p:spTree>
    <p:extLst>
      <p:ext uri="{BB962C8B-B14F-4D97-AF65-F5344CB8AC3E}">
        <p14:creationId xmlns:p14="http://schemas.microsoft.com/office/powerpoint/2010/main" val="3154759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0BD6D0-699D-C748-8923-4B4249D9314C}"/>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BA74FDE5-7478-6C4E-9923-227A22ECDCD5}"/>
              </a:ext>
            </a:extLst>
          </p:cNvPr>
          <p:cNvSpPr>
            <a:spLocks noGrp="1"/>
          </p:cNvSpPr>
          <p:nvPr>
            <p:ph idx="1"/>
          </p:nvPr>
        </p:nvSpPr>
        <p:spPr/>
        <p:txBody>
          <a:bodyPr/>
          <a:lstStyle/>
          <a:p>
            <a:r>
              <a:rPr lang="en-GB" dirty="0"/>
              <a:t>As a rough guideline, the predicted FEV</a:t>
            </a:r>
            <a:r>
              <a:rPr lang="en-GB" baseline="-25000" dirty="0"/>
              <a:t>1</a:t>
            </a:r>
            <a:r>
              <a:rPr lang="en-GB" dirty="0"/>
              <a:t> for a 50-year-old of average height is about 4 L for a male and 3 L for a female. </a:t>
            </a:r>
            <a:endParaRPr lang="fa-IR" dirty="0"/>
          </a:p>
          <a:p>
            <a:r>
              <a:rPr lang="en-GB" dirty="0"/>
              <a:t>When predicted values have not been calculated, patients with severe COPD generally have an FEV</a:t>
            </a:r>
            <a:r>
              <a:rPr lang="en-GB" baseline="-25000" dirty="0"/>
              <a:t>1</a:t>
            </a:r>
            <a:r>
              <a:rPr lang="en-GB" dirty="0"/>
              <a:t> less than one </a:t>
            </a:r>
            <a:r>
              <a:rPr lang="en-GB" dirty="0" err="1"/>
              <a:t>liter</a:t>
            </a:r>
            <a:r>
              <a:rPr lang="en-GB" dirty="0"/>
              <a:t>, while those with moderate COPD have an FEV</a:t>
            </a:r>
            <a:r>
              <a:rPr lang="en-GB" baseline="-25000" dirty="0"/>
              <a:t>1</a:t>
            </a:r>
            <a:r>
              <a:rPr lang="en-GB" dirty="0"/>
              <a:t> between 1 and 1.5 </a:t>
            </a:r>
            <a:r>
              <a:rPr lang="en-GB" dirty="0" err="1"/>
              <a:t>liters</a:t>
            </a:r>
            <a:r>
              <a:rPr lang="en-GB" dirty="0"/>
              <a:t>. </a:t>
            </a:r>
            <a:endParaRPr lang="fa-IR" dirty="0"/>
          </a:p>
          <a:p>
            <a:r>
              <a:rPr lang="en-GB" dirty="0"/>
              <a:t>Individuals with an FEV</a:t>
            </a:r>
            <a:r>
              <a:rPr lang="en-GB" baseline="-25000" dirty="0"/>
              <a:t>1</a:t>
            </a:r>
            <a:r>
              <a:rPr lang="en-GB" dirty="0"/>
              <a:t> ≤75 percent of predicted are more likely to report </a:t>
            </a:r>
            <a:r>
              <a:rPr lang="en-GB" dirty="0" err="1"/>
              <a:t>dyspnea</a:t>
            </a:r>
            <a:r>
              <a:rPr lang="en-GB" dirty="0"/>
              <a:t>, wheezing, or cough, than those with an FEV</a:t>
            </a:r>
            <a:r>
              <a:rPr lang="en-GB" baseline="-25000" dirty="0"/>
              <a:t>1</a:t>
            </a:r>
            <a:r>
              <a:rPr lang="en-GB" dirty="0"/>
              <a:t> &gt;75 percent predicted</a:t>
            </a:r>
            <a:r>
              <a:rPr lang="fa-IR" dirty="0"/>
              <a:t>.</a:t>
            </a:r>
            <a:endParaRPr lang="en-US" dirty="0"/>
          </a:p>
        </p:txBody>
      </p:sp>
    </p:spTree>
    <p:extLst>
      <p:ext uri="{BB962C8B-B14F-4D97-AF65-F5344CB8AC3E}">
        <p14:creationId xmlns:p14="http://schemas.microsoft.com/office/powerpoint/2010/main" val="3746079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DE60CB-0455-D447-9E34-014BB46B5B10}"/>
              </a:ext>
            </a:extLst>
          </p:cNvPr>
          <p:cNvSpPr>
            <a:spLocks noGrp="1"/>
          </p:cNvSpPr>
          <p:nvPr>
            <p:ph type="title"/>
          </p:nvPr>
        </p:nvSpPr>
        <p:spPr/>
        <p:txBody>
          <a:bodyPr/>
          <a:lstStyle/>
          <a:p>
            <a:r>
              <a:rPr lang="en-GB"/>
              <a:t>Ratio of FEV1/FVC </a:t>
            </a:r>
            <a:endParaRPr lang="en-US"/>
          </a:p>
        </p:txBody>
      </p:sp>
      <p:sp>
        <p:nvSpPr>
          <p:cNvPr id="3" name="Content Placeholder 2">
            <a:extLst>
              <a:ext uri="{FF2B5EF4-FFF2-40B4-BE49-F238E27FC236}">
                <a16:creationId xmlns="" xmlns:a16="http://schemas.microsoft.com/office/drawing/2014/main" id="{322B453B-1B2F-4C44-A894-1F4E3C7B91F5}"/>
              </a:ext>
            </a:extLst>
          </p:cNvPr>
          <p:cNvSpPr>
            <a:spLocks noGrp="1"/>
          </p:cNvSpPr>
          <p:nvPr>
            <p:ph idx="1"/>
          </p:nvPr>
        </p:nvSpPr>
        <p:spPr/>
        <p:txBody>
          <a:bodyPr>
            <a:normAutofit fontScale="92500" lnSpcReduction="20000"/>
          </a:bodyPr>
          <a:lstStyle/>
          <a:p>
            <a:pPr>
              <a:lnSpc>
                <a:spcPct val="110000"/>
              </a:lnSpc>
            </a:pPr>
            <a:r>
              <a:rPr lang="en-GB" dirty="0"/>
              <a:t>The FEV</a:t>
            </a:r>
            <a:r>
              <a:rPr lang="en-GB" baseline="-25000" dirty="0"/>
              <a:t>1</a:t>
            </a:r>
            <a:r>
              <a:rPr lang="en-GB" dirty="0"/>
              <a:t>/FVC ratio is the fraction of the forced vital capacity that can be exhaled in the first second. It is the most important parameter for detecting airflow obstruction in diseases like asthma and COPD</a:t>
            </a:r>
            <a:r>
              <a:rPr lang="fa-IR" dirty="0"/>
              <a:t>.</a:t>
            </a:r>
          </a:p>
          <a:p>
            <a:pPr>
              <a:lnSpc>
                <a:spcPct val="110000"/>
              </a:lnSpc>
            </a:pPr>
            <a:r>
              <a:rPr lang="en-GB" dirty="0"/>
              <a:t>However, once it has been determined that a patient has airways obstruction, the FEV</a:t>
            </a:r>
            <a:r>
              <a:rPr lang="en-GB" baseline="-25000" dirty="0"/>
              <a:t>1</a:t>
            </a:r>
            <a:r>
              <a:rPr lang="en-GB" dirty="0"/>
              <a:t>/FVC ratio is not useful for gauging severity of disease, since </a:t>
            </a:r>
            <a:r>
              <a:rPr lang="en-GB" b="1" dirty="0">
                <a:solidFill>
                  <a:srgbClr val="FF0000"/>
                </a:solidFill>
              </a:rPr>
              <a:t>the FVC often decreases with increasing obstruction due to air trapping or premature termination of exhalation</a:t>
            </a:r>
            <a:r>
              <a:rPr lang="en-GB" dirty="0"/>
              <a:t>. The FEV</a:t>
            </a:r>
            <a:r>
              <a:rPr lang="en-GB" baseline="-25000" dirty="0"/>
              <a:t>1</a:t>
            </a:r>
            <a:r>
              <a:rPr lang="en-GB" dirty="0"/>
              <a:t>, not the FEV</a:t>
            </a:r>
            <a:r>
              <a:rPr lang="en-GB" baseline="-25000" dirty="0"/>
              <a:t>1</a:t>
            </a:r>
            <a:r>
              <a:rPr lang="en-GB" dirty="0"/>
              <a:t>/FVC ratio, should be used to monitor patients with asthma or COPD. </a:t>
            </a:r>
            <a:endParaRPr lang="fa-IR" dirty="0"/>
          </a:p>
          <a:p>
            <a:pPr>
              <a:lnSpc>
                <a:spcPct val="110000"/>
              </a:lnSpc>
            </a:pPr>
            <a:r>
              <a:rPr lang="en-GB" dirty="0"/>
              <a:t>The use of z-score &lt;-1.645 or the fifth percentile LLN for FEV</a:t>
            </a:r>
            <a:r>
              <a:rPr lang="en-GB" baseline="-25000" dirty="0"/>
              <a:t>1</a:t>
            </a:r>
            <a:r>
              <a:rPr lang="en-GB" dirty="0"/>
              <a:t>/FVC to detect airway obstruction reduces the misclassification associated with using a fixed threshold of 0.7</a:t>
            </a:r>
            <a:r>
              <a:rPr lang="fa-IR" dirty="0"/>
              <a:t>.</a:t>
            </a:r>
            <a:endParaRPr lang="en-GB" dirty="0"/>
          </a:p>
          <a:p>
            <a:pPr>
              <a:lnSpc>
                <a:spcPct val="110000"/>
              </a:lnSpc>
            </a:pPr>
            <a:endParaRPr lang="en-US" dirty="0"/>
          </a:p>
        </p:txBody>
      </p:sp>
    </p:spTree>
    <p:extLst>
      <p:ext uri="{BB962C8B-B14F-4D97-AF65-F5344CB8AC3E}">
        <p14:creationId xmlns:p14="http://schemas.microsoft.com/office/powerpoint/2010/main" val="333940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8B189A49-9DFA-D549-85DB-9E4EB13D343C}"/>
              </a:ext>
            </a:extLst>
          </p:cNvPr>
          <p:cNvSpPr>
            <a:spLocks noGrp="1"/>
          </p:cNvSpPr>
          <p:nvPr>
            <p:ph idx="1"/>
          </p:nvPr>
        </p:nvSpPr>
        <p:spPr>
          <a:xfrm>
            <a:off x="838200" y="680720"/>
            <a:ext cx="10515600" cy="5496243"/>
          </a:xfrm>
        </p:spPr>
        <p:txBody>
          <a:bodyPr>
            <a:normAutofit fontScale="92500" lnSpcReduction="10000"/>
          </a:bodyPr>
          <a:lstStyle/>
          <a:p>
            <a:pPr>
              <a:lnSpc>
                <a:spcPct val="110000"/>
              </a:lnSpc>
            </a:pPr>
            <a:r>
              <a:rPr lang="en-GB" dirty="0"/>
              <a:t>If FEV</a:t>
            </a:r>
            <a:r>
              <a:rPr lang="en-GB" baseline="-25000" dirty="0"/>
              <a:t>1</a:t>
            </a:r>
            <a:r>
              <a:rPr lang="en-GB" dirty="0"/>
              <a:t>/FVC is low, but FEV</a:t>
            </a:r>
            <a:r>
              <a:rPr lang="en-GB" baseline="-25000" dirty="0"/>
              <a:t>1</a:t>
            </a:r>
            <a:r>
              <a:rPr lang="en-GB" dirty="0"/>
              <a:t> is normal, this is still considered indicative of mild airflow obstruction. In some cases, a low FEV</a:t>
            </a:r>
            <a:r>
              <a:rPr lang="en-GB" baseline="-25000" dirty="0"/>
              <a:t>1</a:t>
            </a:r>
            <a:r>
              <a:rPr lang="en-GB" dirty="0"/>
              <a:t>/FVC in the presence of a </a:t>
            </a:r>
            <a:r>
              <a:rPr lang="fa-IR" dirty="0"/>
              <a:t>normal</a:t>
            </a:r>
            <a:r>
              <a:rPr lang="en-GB" dirty="0"/>
              <a:t> FEV</a:t>
            </a:r>
            <a:r>
              <a:rPr lang="en-GB" baseline="-25000" dirty="0"/>
              <a:t>1</a:t>
            </a:r>
            <a:r>
              <a:rPr lang="en-GB" dirty="0"/>
              <a:t> is classified as reflecting </a:t>
            </a:r>
            <a:r>
              <a:rPr lang="en-GB" dirty="0" err="1"/>
              <a:t>dysanapsis</a:t>
            </a:r>
            <a:r>
              <a:rPr lang="en-GB" dirty="0"/>
              <a:t>, or airways size being too small relative to lung volume size. While </a:t>
            </a:r>
            <a:r>
              <a:rPr lang="en-GB" dirty="0" err="1"/>
              <a:t>dysanapsis</a:t>
            </a:r>
            <a:r>
              <a:rPr lang="en-GB" dirty="0"/>
              <a:t> may be a physiologically normal variant, it has also been associated with COPD [37], bronchodilator responsiveness, and [38] severe asthma in children with obesity [39].</a:t>
            </a:r>
          </a:p>
          <a:p>
            <a:pPr>
              <a:lnSpc>
                <a:spcPct val="110000"/>
              </a:lnSpc>
            </a:pPr>
            <a:r>
              <a:rPr lang="en-GB" dirty="0"/>
              <a:t>If FEV</a:t>
            </a:r>
            <a:r>
              <a:rPr lang="en-GB" baseline="-25000" dirty="0"/>
              <a:t>1</a:t>
            </a:r>
            <a:r>
              <a:rPr lang="en-GB" dirty="0"/>
              <a:t>/FVC is normal, but FEV</a:t>
            </a:r>
            <a:r>
              <a:rPr lang="en-GB" baseline="-25000" dirty="0"/>
              <a:t>1</a:t>
            </a:r>
            <a:r>
              <a:rPr lang="en-GB" dirty="0"/>
              <a:t> is low, this may represent restriction, which should be evaluated by lung volumes. When lung volumes are not available, this pattern has also been </a:t>
            </a:r>
            <a:r>
              <a:rPr lang="en-GB" dirty="0" err="1"/>
              <a:t>labeled</a:t>
            </a:r>
            <a:r>
              <a:rPr lang="en-GB" dirty="0"/>
              <a:t> "Preserved Ratio Impaired Spirometry", or </a:t>
            </a:r>
            <a:r>
              <a:rPr lang="en-GB" dirty="0" err="1"/>
              <a:t>PRISm</a:t>
            </a:r>
            <a:r>
              <a:rPr lang="en-GB" dirty="0"/>
              <a:t>. It is unclear if </a:t>
            </a:r>
            <a:r>
              <a:rPr lang="en-GB" dirty="0" err="1"/>
              <a:t>PRISm</a:t>
            </a:r>
            <a:r>
              <a:rPr lang="en-GB" dirty="0"/>
              <a:t> is a distinct phenotype of lung disease, but multiple studies have demonstrated that </a:t>
            </a:r>
            <a:r>
              <a:rPr lang="en-GB" dirty="0" err="1"/>
              <a:t>PRISm</a:t>
            </a:r>
            <a:r>
              <a:rPr lang="en-GB" dirty="0"/>
              <a:t> is associated with increased cardiopulmonary disease and mortality</a:t>
            </a:r>
            <a:r>
              <a:rPr lang="fa-IR" dirty="0"/>
              <a:t>.</a:t>
            </a:r>
            <a:endParaRPr lang="en-GB" dirty="0"/>
          </a:p>
          <a:p>
            <a:pPr>
              <a:lnSpc>
                <a:spcPct val="110000"/>
              </a:lnSpc>
            </a:pPr>
            <a:endParaRPr lang="en-US" dirty="0"/>
          </a:p>
        </p:txBody>
      </p:sp>
    </p:spTree>
    <p:extLst>
      <p:ext uri="{BB962C8B-B14F-4D97-AF65-F5344CB8AC3E}">
        <p14:creationId xmlns:p14="http://schemas.microsoft.com/office/powerpoint/2010/main" val="1405326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029520-543F-6646-B92B-C563B15F0130}"/>
              </a:ext>
            </a:extLst>
          </p:cNvPr>
          <p:cNvSpPr>
            <a:spLocks noGrp="1"/>
          </p:cNvSpPr>
          <p:nvPr>
            <p:ph type="title"/>
          </p:nvPr>
        </p:nvSpPr>
        <p:spPr/>
        <p:txBody>
          <a:bodyPr/>
          <a:lstStyle/>
          <a:p>
            <a:r>
              <a:rPr lang="en-GB"/>
              <a:t>Other flow measures</a:t>
            </a:r>
            <a:endParaRPr lang="en-US"/>
          </a:p>
        </p:txBody>
      </p:sp>
      <p:sp>
        <p:nvSpPr>
          <p:cNvPr id="3" name="Content Placeholder 2">
            <a:extLst>
              <a:ext uri="{FF2B5EF4-FFF2-40B4-BE49-F238E27FC236}">
                <a16:creationId xmlns="" xmlns:a16="http://schemas.microsoft.com/office/drawing/2014/main" id="{5ACCBCA5-68EA-A647-86B3-0B7CF55312BA}"/>
              </a:ext>
            </a:extLst>
          </p:cNvPr>
          <p:cNvSpPr>
            <a:spLocks noGrp="1"/>
          </p:cNvSpPr>
          <p:nvPr>
            <p:ph idx="1"/>
          </p:nvPr>
        </p:nvSpPr>
        <p:spPr/>
        <p:txBody>
          <a:bodyPr/>
          <a:lstStyle/>
          <a:p>
            <a:r>
              <a:rPr lang="en-GB" dirty="0"/>
              <a:t>The transition from normal function to moderate airflow obstruction is generally gradual. Physiologists have searched for a test that is more sensitive than the FEV</a:t>
            </a:r>
            <a:r>
              <a:rPr lang="en-GB" baseline="-25000" dirty="0"/>
              <a:t>1</a:t>
            </a:r>
            <a:r>
              <a:rPr lang="en-GB" dirty="0"/>
              <a:t> for detection of airflow obstruction in its early stages. None has proven to be as reliable as the index obtained by dividing the FEV</a:t>
            </a:r>
            <a:r>
              <a:rPr lang="en-GB" baseline="-25000" dirty="0"/>
              <a:t>1</a:t>
            </a:r>
            <a:r>
              <a:rPr lang="en-GB" dirty="0"/>
              <a:t> by the FVC. The forced expiratory flow between 25 and 75 percent of the FVC (also known as FEF25-75 or maximal mid-expiratory flow rate) should not be used to detect "small airways disease" in adults, due to poor specificity and reproducibility</a:t>
            </a:r>
            <a:r>
              <a:rPr lang="fa-IR" dirty="0"/>
              <a:t>.</a:t>
            </a:r>
            <a:endParaRPr lang="en-US" dirty="0"/>
          </a:p>
        </p:txBody>
      </p:sp>
    </p:spTree>
    <p:extLst>
      <p:ext uri="{BB962C8B-B14F-4D97-AF65-F5344CB8AC3E}">
        <p14:creationId xmlns:p14="http://schemas.microsoft.com/office/powerpoint/2010/main" val="2787423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B47D42-17BC-9C49-8146-0D5D0BA1F524}"/>
              </a:ext>
            </a:extLst>
          </p:cNvPr>
          <p:cNvSpPr>
            <a:spLocks noGrp="1"/>
          </p:cNvSpPr>
          <p:nvPr>
            <p:ph type="title"/>
          </p:nvPr>
        </p:nvSpPr>
        <p:spPr/>
        <p:txBody>
          <a:bodyPr/>
          <a:lstStyle/>
          <a:p>
            <a:r>
              <a:rPr lang="en-GB"/>
              <a:t>Flow-volume loops </a:t>
            </a:r>
            <a:endParaRPr lang="en-US"/>
          </a:p>
        </p:txBody>
      </p:sp>
      <p:sp>
        <p:nvSpPr>
          <p:cNvPr id="3" name="Content Placeholder 2">
            <a:extLst>
              <a:ext uri="{FF2B5EF4-FFF2-40B4-BE49-F238E27FC236}">
                <a16:creationId xmlns="" xmlns:a16="http://schemas.microsoft.com/office/drawing/2014/main" id="{7C3EB8F5-83B1-CB46-9958-F1A568EA7C3F}"/>
              </a:ext>
            </a:extLst>
          </p:cNvPr>
          <p:cNvSpPr>
            <a:spLocks noGrp="1"/>
          </p:cNvSpPr>
          <p:nvPr>
            <p:ph idx="1"/>
          </p:nvPr>
        </p:nvSpPr>
        <p:spPr/>
        <p:txBody>
          <a:bodyPr/>
          <a:lstStyle/>
          <a:p>
            <a:r>
              <a:rPr lang="en-GB" dirty="0"/>
              <a:t>The flow-volume loop is a plot of inspiratory and expiratory flow (on the Y-axis) against volume (on the X-axis) during the performance of maximally forced inspiratory and expiratory </a:t>
            </a:r>
            <a:r>
              <a:rPr lang="en-GB" dirty="0" err="1"/>
              <a:t>maneuvers</a:t>
            </a:r>
            <a:r>
              <a:rPr lang="en-GB" dirty="0"/>
              <a:t>. Changes in the contour of the loop can detect upper airway obstruction</a:t>
            </a:r>
            <a:r>
              <a:rPr lang="fa-IR" dirty="0"/>
              <a:t>.</a:t>
            </a:r>
            <a:endParaRPr lang="en-US" dirty="0"/>
          </a:p>
        </p:txBody>
      </p:sp>
    </p:spTree>
    <p:extLst>
      <p:ext uri="{BB962C8B-B14F-4D97-AF65-F5344CB8AC3E}">
        <p14:creationId xmlns:p14="http://schemas.microsoft.com/office/powerpoint/2010/main" val="2809450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76D8CF-B67B-1F49-84A6-EB06B7464224}"/>
              </a:ext>
            </a:extLst>
          </p:cNvPr>
          <p:cNvSpPr>
            <a:spLocks noGrp="1"/>
          </p:cNvSpPr>
          <p:nvPr>
            <p:ph type="title"/>
          </p:nvPr>
        </p:nvSpPr>
        <p:spPr/>
        <p:txBody>
          <a:bodyPr/>
          <a:lstStyle/>
          <a:p>
            <a:r>
              <a:rPr lang="en-GB"/>
              <a:t>Post-bronchodilator spirometry </a:t>
            </a:r>
            <a:endParaRPr lang="en-US"/>
          </a:p>
        </p:txBody>
      </p:sp>
      <p:sp>
        <p:nvSpPr>
          <p:cNvPr id="3" name="Content Placeholder 2">
            <a:extLst>
              <a:ext uri="{FF2B5EF4-FFF2-40B4-BE49-F238E27FC236}">
                <a16:creationId xmlns="" xmlns:a16="http://schemas.microsoft.com/office/drawing/2014/main" id="{DF6CE00E-5FB3-A94A-B42C-3C75E97C01B7}"/>
              </a:ext>
            </a:extLst>
          </p:cNvPr>
          <p:cNvSpPr>
            <a:spLocks noGrp="1"/>
          </p:cNvSpPr>
          <p:nvPr>
            <p:ph idx="1"/>
          </p:nvPr>
        </p:nvSpPr>
        <p:spPr/>
        <p:txBody>
          <a:bodyPr/>
          <a:lstStyle/>
          <a:p>
            <a:r>
              <a:rPr lang="en-GB" dirty="0"/>
              <a:t>In patients who have evidence of airflow limitation on baseline spirometry, and no prior diagnosis of asthma or COPD, post-bronchodilator spirometry may be useful. If post-bronchodilator spirometry is normal, COPD is less likely</a:t>
            </a:r>
            <a:r>
              <a:rPr lang="fa-IR" dirty="0"/>
              <a:t>.</a:t>
            </a:r>
          </a:p>
          <a:p>
            <a:r>
              <a:rPr lang="en-GB" dirty="0"/>
              <a:t>Note, however, that a bronchodilator response alone does not distinguish asthma from COPD [48]. If the change in spirometry post-bronchodilator does not support a diagnosis of obstructive lung disease, referral for bronchial challenge testing (</a:t>
            </a:r>
            <a:r>
              <a:rPr lang="en-GB" dirty="0" err="1"/>
              <a:t>eg</a:t>
            </a:r>
            <a:r>
              <a:rPr lang="en-GB" dirty="0"/>
              <a:t>, with methacholine or exercise) may be </a:t>
            </a:r>
            <a:r>
              <a:rPr lang="en-GB" dirty="0" err="1"/>
              <a:t>helpfu</a:t>
            </a:r>
            <a:r>
              <a:rPr lang="fa-IR" dirty="0"/>
              <a:t>l.</a:t>
            </a:r>
            <a:endParaRPr lang="en-US" dirty="0"/>
          </a:p>
        </p:txBody>
      </p:sp>
    </p:spTree>
    <p:extLst>
      <p:ext uri="{BB962C8B-B14F-4D97-AF65-F5344CB8AC3E}">
        <p14:creationId xmlns:p14="http://schemas.microsoft.com/office/powerpoint/2010/main" val="3353859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FDA0A0-A5AC-9B44-A558-D022DEFA1D3E}"/>
              </a:ext>
            </a:extLst>
          </p:cNvPr>
          <p:cNvSpPr>
            <a:spLocks noGrp="1"/>
          </p:cNvSpPr>
          <p:nvPr>
            <p:ph type="title"/>
          </p:nvPr>
        </p:nvSpPr>
        <p:spPr>
          <a:xfrm>
            <a:off x="838200" y="365125"/>
            <a:ext cx="10515600" cy="661035"/>
          </a:xfrm>
        </p:spPr>
        <p:txBody>
          <a:bodyPr>
            <a:normAutofit fontScale="90000"/>
          </a:bodyPr>
          <a:lstStyle/>
          <a:p>
            <a:r>
              <a:rPr lang="en-GB" dirty="0"/>
              <a:t>LIMITATIONS</a:t>
            </a:r>
            <a:endParaRPr lang="en-US" dirty="0"/>
          </a:p>
        </p:txBody>
      </p:sp>
      <p:sp>
        <p:nvSpPr>
          <p:cNvPr id="3" name="Content Placeholder 2">
            <a:extLst>
              <a:ext uri="{FF2B5EF4-FFF2-40B4-BE49-F238E27FC236}">
                <a16:creationId xmlns="" xmlns:a16="http://schemas.microsoft.com/office/drawing/2014/main" id="{BE6661BB-58F3-0041-9A3E-48B3CFF0B957}"/>
              </a:ext>
            </a:extLst>
          </p:cNvPr>
          <p:cNvSpPr>
            <a:spLocks noGrp="1"/>
          </p:cNvSpPr>
          <p:nvPr>
            <p:ph idx="1"/>
          </p:nvPr>
        </p:nvSpPr>
        <p:spPr>
          <a:xfrm>
            <a:off x="838200" y="1178560"/>
            <a:ext cx="10515600" cy="5008563"/>
          </a:xfrm>
        </p:spPr>
        <p:txBody>
          <a:bodyPr>
            <a:normAutofit fontScale="62500" lnSpcReduction="20000"/>
          </a:bodyPr>
          <a:lstStyle/>
          <a:p>
            <a:pPr marL="0" indent="0">
              <a:lnSpc>
                <a:spcPct val="120000"/>
              </a:lnSpc>
              <a:buNone/>
            </a:pPr>
            <a:r>
              <a:rPr lang="en-GB" dirty="0"/>
              <a:t>Abnormal spirometry results have little if any value in prompting smokers to quit [50-54]. All patients who smoke should be advised to stop smoking and provided smoking cessation assistance.</a:t>
            </a:r>
          </a:p>
          <a:p>
            <a:pPr marL="0" indent="0">
              <a:lnSpc>
                <a:spcPct val="120000"/>
              </a:lnSpc>
              <a:buNone/>
            </a:pPr>
            <a:r>
              <a:rPr lang="en-GB" dirty="0"/>
              <a:t>●In a patient with asthma, which is characterized by variability in clinical symptoms and airflow obstruction, normal airflow at the time of office visits does not exclude airflow obstruction at other times.</a:t>
            </a:r>
          </a:p>
          <a:p>
            <a:pPr marL="0" indent="0">
              <a:lnSpc>
                <a:spcPct val="120000"/>
              </a:lnSpc>
              <a:buNone/>
            </a:pPr>
            <a:r>
              <a:rPr lang="en-GB" dirty="0"/>
              <a:t>●Patients with early interstitial lung disease may have normal spirometry and need further testing of gas transfer with a diffusing capacity of the lungs for carbon monoxide (DLCO) and/or exercise oximetry to identify the cause of </a:t>
            </a:r>
            <a:r>
              <a:rPr lang="en-GB" dirty="0" err="1"/>
              <a:t>dyspnea</a:t>
            </a:r>
            <a:r>
              <a:rPr lang="en-GB" dirty="0"/>
              <a:t> [55].</a:t>
            </a:r>
          </a:p>
          <a:p>
            <a:pPr marL="0" indent="0">
              <a:lnSpc>
                <a:spcPct val="120000"/>
              </a:lnSpc>
              <a:buNone/>
            </a:pPr>
            <a:r>
              <a:rPr lang="en-GB" dirty="0"/>
              <a:t>●Misclassification rates due to suboptimal spirometry performance or interpretation are relatively high in the office setting [7,19,56]. Among eight general practices, rates for successfully meeting American Thoracic Society (ATS) quality standards were below 80 percent [7]. In 16 primary care offices involving 17 different spirometers, only 60 percent of patients had spirometry that met acceptability criteria [19]. Therefore, continuous quality review and feedback to nurses and technologists performing office spirometry are necessary and results should be verified by repeat testing in a Pulmonary Function Test (PFT) laboratory when important clinical decisions will be made based on the results [57,58].</a:t>
            </a:r>
          </a:p>
          <a:p>
            <a:pPr marL="0" indent="0">
              <a:lnSpc>
                <a:spcPct val="120000"/>
              </a:lnSpc>
              <a:buNone/>
            </a:pPr>
            <a:endParaRPr lang="en-US" dirty="0"/>
          </a:p>
        </p:txBody>
      </p:sp>
    </p:spTree>
    <p:extLst>
      <p:ext uri="{BB962C8B-B14F-4D97-AF65-F5344CB8AC3E}">
        <p14:creationId xmlns:p14="http://schemas.microsoft.com/office/powerpoint/2010/main" val="1173220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CB5380-70A2-2B46-88BE-97C40465BD54}"/>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138CF9D7-7893-6C42-BF79-C55451D2D741}"/>
              </a:ext>
            </a:extLst>
          </p:cNvPr>
          <p:cNvSpPr>
            <a:spLocks noGrp="1"/>
          </p:cNvSpPr>
          <p:nvPr>
            <p:ph idx="1"/>
          </p:nvPr>
        </p:nvSpPr>
        <p:spPr/>
        <p:txBody>
          <a:bodyPr/>
          <a:lstStyle/>
          <a:p>
            <a:r>
              <a:rPr lang="en-GB" dirty="0"/>
              <a:t>There are multiple barriers to performing in-office spirometry. One comprehensive survey identified multiple barriers </a:t>
            </a:r>
            <a:r>
              <a:rPr lang="en-GB" b="1" dirty="0">
                <a:solidFill>
                  <a:srgbClr val="FF0000"/>
                </a:solidFill>
              </a:rPr>
              <a:t>including lack of knowledge about how to interpret spirometry, lack of resources (equipment, personnel, skills, time), and lack of belief in importance of results</a:t>
            </a:r>
            <a:r>
              <a:rPr lang="fa-IR" b="1" dirty="0">
                <a:solidFill>
                  <a:srgbClr val="FF0000"/>
                </a:solidFill>
              </a:rPr>
              <a:t>.</a:t>
            </a:r>
            <a:r>
              <a:rPr lang="en-GB" dirty="0"/>
              <a:t> Most of the barriers identified were also true for out-of-office (</a:t>
            </a:r>
            <a:r>
              <a:rPr lang="en-GB" dirty="0" err="1"/>
              <a:t>ie</a:t>
            </a:r>
            <a:r>
              <a:rPr lang="en-GB" dirty="0"/>
              <a:t>, hospital) spirometry, indicating that implementing spirometry in general faces many challenges.</a:t>
            </a:r>
            <a:endParaRPr lang="en-US" dirty="0"/>
          </a:p>
        </p:txBody>
      </p:sp>
    </p:spTree>
    <p:extLst>
      <p:ext uri="{BB962C8B-B14F-4D97-AF65-F5344CB8AC3E}">
        <p14:creationId xmlns:p14="http://schemas.microsoft.com/office/powerpoint/2010/main" val="11180013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FCBF30-BCF7-2446-BF3D-5955D6E656A7}"/>
              </a:ext>
            </a:extLst>
          </p:cNvPr>
          <p:cNvSpPr>
            <a:spLocks noGrp="1"/>
          </p:cNvSpPr>
          <p:nvPr>
            <p:ph type="title"/>
          </p:nvPr>
        </p:nvSpPr>
        <p:spPr/>
        <p:txBody>
          <a:bodyPr/>
          <a:lstStyle/>
          <a:p>
            <a:r>
              <a:rPr lang="en-GB"/>
              <a:t>RISKS</a:t>
            </a:r>
            <a:endParaRPr lang="en-US"/>
          </a:p>
        </p:txBody>
      </p:sp>
      <p:sp>
        <p:nvSpPr>
          <p:cNvPr id="3" name="Content Placeholder 2">
            <a:extLst>
              <a:ext uri="{FF2B5EF4-FFF2-40B4-BE49-F238E27FC236}">
                <a16:creationId xmlns="" xmlns:a16="http://schemas.microsoft.com/office/drawing/2014/main" id="{E7757E62-E6AA-6248-99AE-37FACFEC6502}"/>
              </a:ext>
            </a:extLst>
          </p:cNvPr>
          <p:cNvSpPr>
            <a:spLocks noGrp="1"/>
          </p:cNvSpPr>
          <p:nvPr>
            <p:ph idx="1"/>
          </p:nvPr>
        </p:nvSpPr>
        <p:spPr/>
        <p:txBody>
          <a:bodyPr>
            <a:normAutofit fontScale="92500" lnSpcReduction="10000"/>
          </a:bodyPr>
          <a:lstStyle/>
          <a:p>
            <a:r>
              <a:rPr lang="en-GB" dirty="0"/>
              <a:t>Spirometry is a low-risk procedure and has few side effects [14]. During the test, some patients may experience </a:t>
            </a:r>
            <a:r>
              <a:rPr lang="en-GB" dirty="0">
                <a:solidFill>
                  <a:srgbClr val="FF0000"/>
                </a:solidFill>
              </a:rPr>
              <a:t>dizziness</a:t>
            </a:r>
            <a:r>
              <a:rPr lang="en-GB" dirty="0"/>
              <a:t>. </a:t>
            </a:r>
            <a:r>
              <a:rPr lang="en-GB" dirty="0">
                <a:solidFill>
                  <a:srgbClr val="FF0000"/>
                </a:solidFill>
              </a:rPr>
              <a:t>The forced expiratory </a:t>
            </a:r>
            <a:r>
              <a:rPr lang="en-GB" dirty="0" err="1">
                <a:solidFill>
                  <a:srgbClr val="FF0000"/>
                </a:solidFill>
              </a:rPr>
              <a:t>maneuver</a:t>
            </a:r>
            <a:r>
              <a:rPr lang="en-GB" dirty="0">
                <a:solidFill>
                  <a:srgbClr val="FF0000"/>
                </a:solidFill>
              </a:rPr>
              <a:t> causes an increase in the pressure in the chest, abdomen, head, and eyes. </a:t>
            </a:r>
            <a:r>
              <a:rPr lang="en-GB" dirty="0"/>
              <a:t>In general, </a:t>
            </a:r>
            <a:r>
              <a:rPr lang="en-GB" dirty="0">
                <a:highlight>
                  <a:srgbClr val="FFFF00"/>
                </a:highlight>
              </a:rPr>
              <a:t>patients who have recently (</a:t>
            </a:r>
            <a:r>
              <a:rPr lang="en-GB" dirty="0" err="1">
                <a:highlight>
                  <a:srgbClr val="FFFF00"/>
                </a:highlight>
              </a:rPr>
              <a:t>eg</a:t>
            </a:r>
            <a:r>
              <a:rPr lang="en-GB" dirty="0">
                <a:highlight>
                  <a:srgbClr val="FFFF00"/>
                </a:highlight>
              </a:rPr>
              <a:t>, less than six weeks) had abdominal, intracranial, or eye surgery or a pneumothorax should not perform spirometry, although data are limited.</a:t>
            </a:r>
          </a:p>
          <a:p>
            <a:r>
              <a:rPr lang="en-GB" b="1" dirty="0">
                <a:solidFill>
                  <a:srgbClr val="FF0000"/>
                </a:solidFill>
              </a:rPr>
              <a:t>Spirometry requires exertion and should be avoided in patients with unstable angina or a recent myocardial infarction.</a:t>
            </a:r>
          </a:p>
          <a:p>
            <a:r>
              <a:rPr lang="en-GB" dirty="0"/>
              <a:t>Rarely, performance of a forced expiratory </a:t>
            </a:r>
            <a:r>
              <a:rPr lang="en-GB" dirty="0" err="1"/>
              <a:t>maneuver</a:t>
            </a:r>
            <a:r>
              <a:rPr lang="en-GB" dirty="0"/>
              <a:t> will precipitate acute bronchoconstriction. This seems more likely to occur when a patient's asthma or COPD is poorly controlled. Treatment includes administering inhaled </a:t>
            </a:r>
            <a:r>
              <a:rPr lang="en-GB" dirty="0" err="1"/>
              <a:t>albuterol</a:t>
            </a:r>
            <a:r>
              <a:rPr lang="en-GB" dirty="0"/>
              <a:t> and supplemental oxygen.</a:t>
            </a:r>
          </a:p>
          <a:p>
            <a:endParaRPr lang="en-US" dirty="0"/>
          </a:p>
        </p:txBody>
      </p:sp>
    </p:spTree>
    <p:extLst>
      <p:ext uri="{BB962C8B-B14F-4D97-AF65-F5344CB8AC3E}">
        <p14:creationId xmlns:p14="http://schemas.microsoft.com/office/powerpoint/2010/main" val="2081081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C1A44A-B17F-2D45-96BB-212F755A0B51}"/>
              </a:ext>
            </a:extLst>
          </p:cNvPr>
          <p:cNvSpPr>
            <a:spLocks noGrp="1"/>
          </p:cNvSpPr>
          <p:nvPr>
            <p:ph type="title"/>
          </p:nvPr>
        </p:nvSpPr>
        <p:spPr/>
        <p:txBody>
          <a:bodyPr/>
          <a:lstStyle/>
          <a:p>
            <a:endParaRPr lang="en-US"/>
          </a:p>
        </p:txBody>
      </p:sp>
      <p:pic>
        <p:nvPicPr>
          <p:cNvPr id="4" name="Picture 4">
            <a:extLst>
              <a:ext uri="{FF2B5EF4-FFF2-40B4-BE49-F238E27FC236}">
                <a16:creationId xmlns="" xmlns:a16="http://schemas.microsoft.com/office/drawing/2014/main" id="{51BC831D-8C46-0A4E-A207-12E36DDB678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57255" y="1825625"/>
            <a:ext cx="9277489" cy="4351338"/>
          </a:xfrm>
        </p:spPr>
      </p:pic>
    </p:spTree>
    <p:extLst>
      <p:ext uri="{BB962C8B-B14F-4D97-AF65-F5344CB8AC3E}">
        <p14:creationId xmlns:p14="http://schemas.microsoft.com/office/powerpoint/2010/main" val="282969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49CCEC-D163-4543-9C07-DB1AFC078FA4}"/>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15336DEA-F663-614F-A823-630D4620BE0C}"/>
              </a:ext>
            </a:extLst>
          </p:cNvPr>
          <p:cNvSpPr>
            <a:spLocks noGrp="1"/>
          </p:cNvSpPr>
          <p:nvPr>
            <p:ph idx="1"/>
          </p:nvPr>
        </p:nvSpPr>
        <p:spPr/>
        <p:txBody>
          <a:bodyPr/>
          <a:lstStyle/>
          <a:p>
            <a:r>
              <a:rPr lang="en-GB" b="0" i="0" dirty="0" err="1">
                <a:solidFill>
                  <a:srgbClr val="000000"/>
                </a:solidFill>
                <a:effectLst/>
                <a:latin typeface="Arial" panose="020B0604020202020204" pitchFamily="34" charset="0"/>
              </a:rPr>
              <a:t>Spirometry</a:t>
            </a:r>
            <a:r>
              <a:rPr lang="en-GB" b="0" i="0" dirty="0">
                <a:solidFill>
                  <a:srgbClr val="000000"/>
                </a:solidFill>
                <a:effectLst/>
                <a:latin typeface="Arial" panose="020B0604020202020204" pitchFamily="34" charset="0"/>
              </a:rPr>
              <a:t> is used to measure forced expiratory flow rates and volumes. It is the most commonly used pulmonary function test and is useful in the evaluation of patients with respiratory symptoms (</a:t>
            </a:r>
            <a:r>
              <a:rPr lang="en-GB" b="0" i="0" dirty="0" err="1">
                <a:solidFill>
                  <a:srgbClr val="000000"/>
                </a:solidFill>
                <a:effectLst/>
                <a:latin typeface="Arial" panose="020B0604020202020204" pitchFamily="34" charset="0"/>
              </a:rPr>
              <a:t>eg</a:t>
            </a:r>
            <a:r>
              <a:rPr lang="en-GB" b="0" i="0" dirty="0">
                <a:solidFill>
                  <a:srgbClr val="000000"/>
                </a:solidFill>
                <a:effectLst/>
                <a:latin typeface="Arial" panose="020B0604020202020204" pitchFamily="34" charset="0"/>
              </a:rPr>
              <a:t>, </a:t>
            </a:r>
            <a:r>
              <a:rPr lang="en-GB" b="0" i="0" dirty="0" err="1">
                <a:solidFill>
                  <a:srgbClr val="000000"/>
                </a:solidFill>
                <a:effectLst/>
                <a:latin typeface="Arial" panose="020B0604020202020204" pitchFamily="34" charset="0"/>
              </a:rPr>
              <a:t>dyspnea</a:t>
            </a:r>
            <a:r>
              <a:rPr lang="en-GB" b="0" i="0" dirty="0">
                <a:solidFill>
                  <a:srgbClr val="000000"/>
                </a:solidFill>
                <a:effectLst/>
                <a:latin typeface="Arial" panose="020B0604020202020204" pitchFamily="34" charset="0"/>
              </a:rPr>
              <a:t>, cough, wheeze), and the monitoring of lung function in patients with lung disease, being treated with drugs that can affect lung function, or at risk of lung disease (</a:t>
            </a:r>
            <a:r>
              <a:rPr lang="en-GB" b="0" i="0" dirty="0" err="1">
                <a:solidFill>
                  <a:srgbClr val="000000"/>
                </a:solidFill>
                <a:effectLst/>
                <a:latin typeface="Arial" panose="020B0604020202020204" pitchFamily="34" charset="0"/>
              </a:rPr>
              <a:t>eg</a:t>
            </a:r>
            <a:r>
              <a:rPr lang="en-GB" b="0" i="0" dirty="0">
                <a:solidFill>
                  <a:srgbClr val="000000"/>
                </a:solidFill>
                <a:effectLst/>
                <a:latin typeface="Arial" panose="020B0604020202020204" pitchFamily="34" charset="0"/>
              </a:rPr>
              <a:t>, smoking, occupational exposures, family history).</a:t>
            </a:r>
            <a:endParaRPr lang="en-US" dirty="0"/>
          </a:p>
        </p:txBody>
      </p:sp>
    </p:spTree>
    <p:extLst>
      <p:ext uri="{BB962C8B-B14F-4D97-AF65-F5344CB8AC3E}">
        <p14:creationId xmlns:p14="http://schemas.microsoft.com/office/powerpoint/2010/main" val="2466608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C50DE3-9907-5D47-9497-C92A1F519965}"/>
              </a:ext>
            </a:extLst>
          </p:cNvPr>
          <p:cNvSpPr>
            <a:spLocks noGrp="1"/>
          </p:cNvSpPr>
          <p:nvPr>
            <p:ph type="title"/>
          </p:nvPr>
        </p:nvSpPr>
        <p:spPr/>
        <p:txBody>
          <a:bodyPr/>
          <a:lstStyle/>
          <a:p>
            <a:endParaRPr lang="en-US"/>
          </a:p>
        </p:txBody>
      </p:sp>
      <p:pic>
        <p:nvPicPr>
          <p:cNvPr id="4" name="Picture 4">
            <a:extLst>
              <a:ext uri="{FF2B5EF4-FFF2-40B4-BE49-F238E27FC236}">
                <a16:creationId xmlns="" xmlns:a16="http://schemas.microsoft.com/office/drawing/2014/main" id="{5F8D43B5-BC07-7D47-B27C-C1A6A952E6A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2095716"/>
            <a:ext cx="10515600" cy="3811156"/>
          </a:xfrm>
        </p:spPr>
      </p:pic>
    </p:spTree>
    <p:extLst>
      <p:ext uri="{BB962C8B-B14F-4D97-AF65-F5344CB8AC3E}">
        <p14:creationId xmlns:p14="http://schemas.microsoft.com/office/powerpoint/2010/main" val="2341640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F416BB-EF7E-414A-9BB4-1674FF9CD176}"/>
              </a:ext>
            </a:extLst>
          </p:cNvPr>
          <p:cNvSpPr>
            <a:spLocks noGrp="1"/>
          </p:cNvSpPr>
          <p:nvPr>
            <p:ph type="title"/>
          </p:nvPr>
        </p:nvSpPr>
        <p:spPr/>
        <p:txBody>
          <a:bodyPr/>
          <a:lstStyle/>
          <a:p>
            <a:r>
              <a:rPr lang="en-GB"/>
              <a:t>MONITORING</a:t>
            </a:r>
            <a:endParaRPr lang="en-US"/>
          </a:p>
        </p:txBody>
      </p:sp>
      <p:sp>
        <p:nvSpPr>
          <p:cNvPr id="3" name="Content Placeholder 2">
            <a:extLst>
              <a:ext uri="{FF2B5EF4-FFF2-40B4-BE49-F238E27FC236}">
                <a16:creationId xmlns="" xmlns:a16="http://schemas.microsoft.com/office/drawing/2014/main" id="{D2E6A6EC-3956-794F-A72F-BFDF49F76538}"/>
              </a:ext>
            </a:extLst>
          </p:cNvPr>
          <p:cNvSpPr>
            <a:spLocks noGrp="1"/>
          </p:cNvSpPr>
          <p:nvPr>
            <p:ph idx="1"/>
          </p:nvPr>
        </p:nvSpPr>
        <p:spPr/>
        <p:txBody>
          <a:bodyPr>
            <a:normAutofit fontScale="92500" lnSpcReduction="10000"/>
          </a:bodyPr>
          <a:lstStyle/>
          <a:p>
            <a:pPr marL="0" indent="0">
              <a:lnSpc>
                <a:spcPct val="100000"/>
              </a:lnSpc>
              <a:buNone/>
            </a:pPr>
            <a:r>
              <a:rPr lang="en-GB" dirty="0"/>
              <a:t>Office spirometry is also useful for monitoring control of asthma The National Asthma Education and Prevention Program advises the following frequencies for spirometry testing when caring for patients with asthma:</a:t>
            </a:r>
          </a:p>
          <a:p>
            <a:pPr marL="0" indent="0">
              <a:lnSpc>
                <a:spcPct val="100000"/>
              </a:lnSpc>
              <a:buNone/>
            </a:pPr>
            <a:r>
              <a:rPr lang="en-GB" dirty="0"/>
              <a:t>●At the time of initial assessment</a:t>
            </a:r>
          </a:p>
          <a:p>
            <a:pPr marL="0" indent="0">
              <a:lnSpc>
                <a:spcPct val="100000"/>
              </a:lnSpc>
              <a:buNone/>
            </a:pPr>
            <a:r>
              <a:rPr lang="en-GB" dirty="0"/>
              <a:t>●After treatment is initiated and symptoms and peak flow have stabilized</a:t>
            </a:r>
          </a:p>
          <a:p>
            <a:pPr marL="0" indent="0">
              <a:lnSpc>
                <a:spcPct val="100000"/>
              </a:lnSpc>
              <a:buNone/>
            </a:pPr>
            <a:r>
              <a:rPr lang="en-GB" dirty="0"/>
              <a:t>●During periods of progressive or prolonged loss of asthma control</a:t>
            </a:r>
          </a:p>
          <a:p>
            <a:pPr marL="0" indent="0">
              <a:lnSpc>
                <a:spcPct val="100000"/>
              </a:lnSpc>
              <a:buNone/>
            </a:pPr>
            <a:r>
              <a:rPr lang="en-GB" dirty="0"/>
              <a:t>●At least every one to two years</a:t>
            </a:r>
          </a:p>
          <a:p>
            <a:pPr marL="0" indent="0">
              <a:lnSpc>
                <a:spcPct val="100000"/>
              </a:lnSpc>
              <a:buNone/>
            </a:pPr>
            <a:r>
              <a:rPr lang="en-GB" dirty="0"/>
              <a:t>For patients with chronic obstructive pulmonary disease (COPD), repeat spirometry is advised whenever there is a substantial increase in symptoms or decrease in exercise tolerance</a:t>
            </a:r>
            <a:r>
              <a:rPr lang="fa-IR" dirty="0"/>
              <a:t>.</a:t>
            </a:r>
            <a:endParaRPr lang="en-GB" dirty="0"/>
          </a:p>
          <a:p>
            <a:pPr marL="0" indent="0">
              <a:lnSpc>
                <a:spcPct val="100000"/>
              </a:lnSpc>
              <a:buNone/>
            </a:pPr>
            <a:endParaRPr lang="en-US" dirty="0"/>
          </a:p>
        </p:txBody>
      </p:sp>
    </p:spTree>
    <p:extLst>
      <p:ext uri="{BB962C8B-B14F-4D97-AF65-F5344CB8AC3E}">
        <p14:creationId xmlns:p14="http://schemas.microsoft.com/office/powerpoint/2010/main" val="3478716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_20240407-094746_Mehrsys Medical Library.jpg"/>
          <p:cNvPicPr>
            <a:picLocks noGrp="1" noChangeAspect="1"/>
          </p:cNvPicPr>
          <p:nvPr>
            <p:ph idx="1"/>
          </p:nvPr>
        </p:nvPicPr>
        <p:blipFill>
          <a:blip r:embed="rId2" cstate="print"/>
          <a:stretch>
            <a:fillRect/>
          </a:stretch>
        </p:blipFill>
        <p:spPr>
          <a:xfrm>
            <a:off x="2110154" y="284862"/>
            <a:ext cx="6794695" cy="6335423"/>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shot_20240407-094835_Mehrsys Medical Library.jpg"/>
          <p:cNvPicPr>
            <a:picLocks noGrp="1" noChangeAspect="1"/>
          </p:cNvPicPr>
          <p:nvPr>
            <p:ph idx="1"/>
          </p:nvPr>
        </p:nvPicPr>
        <p:blipFill>
          <a:blip r:embed="rId2" cstate="print"/>
          <a:stretch>
            <a:fillRect/>
          </a:stretch>
        </p:blipFill>
        <p:spPr>
          <a:xfrm>
            <a:off x="3587262" y="-6078"/>
            <a:ext cx="4473525" cy="6768279"/>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FC659B-4506-944F-49BE-1CA655A21A2D}"/>
              </a:ext>
            </a:extLst>
          </p:cNvPr>
          <p:cNvSpPr>
            <a:spLocks noGrp="1"/>
          </p:cNvSpPr>
          <p:nvPr>
            <p:ph type="ctrTitle"/>
          </p:nvPr>
        </p:nvSpPr>
        <p:spPr/>
        <p:txBody>
          <a:bodyPr/>
          <a:lstStyle/>
          <a:p>
            <a:r>
              <a:rPr lang="en-US" dirty="0"/>
              <a:t>E</a:t>
            </a:r>
            <a:r>
              <a:rPr lang="fa-IR" dirty="0"/>
              <a:t>xamples </a:t>
            </a:r>
          </a:p>
        </p:txBody>
      </p:sp>
      <p:sp>
        <p:nvSpPr>
          <p:cNvPr id="3" name="Subtitle 2">
            <a:extLst>
              <a:ext uri="{FF2B5EF4-FFF2-40B4-BE49-F238E27FC236}">
                <a16:creationId xmlns="" xmlns:a16="http://schemas.microsoft.com/office/drawing/2014/main" id="{4A82D249-3288-EB08-77CF-DE769D80F79A}"/>
              </a:ext>
            </a:extLst>
          </p:cNvPr>
          <p:cNvSpPr>
            <a:spLocks noGrp="1"/>
          </p:cNvSpPr>
          <p:nvPr>
            <p:ph type="subTitle" idx="1"/>
          </p:nvPr>
        </p:nvSpPr>
        <p:spPr/>
        <p:txBody>
          <a:bodyPr/>
          <a:lstStyle/>
          <a:p>
            <a:endParaRPr lang="fa-IR"/>
          </a:p>
        </p:txBody>
      </p:sp>
    </p:spTree>
    <p:extLst>
      <p:ext uri="{BB962C8B-B14F-4D97-AF65-F5344CB8AC3E}">
        <p14:creationId xmlns:p14="http://schemas.microsoft.com/office/powerpoint/2010/main" val="2783840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1F143A-1304-1689-41D9-87621CC6A3DC}"/>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0BCDA85D-96CD-EC2E-1951-986C4431A60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07360" y="71811"/>
            <a:ext cx="4297680" cy="6763474"/>
          </a:xfrm>
        </p:spPr>
      </p:pic>
    </p:spTree>
    <p:extLst>
      <p:ext uri="{BB962C8B-B14F-4D97-AF65-F5344CB8AC3E}">
        <p14:creationId xmlns:p14="http://schemas.microsoft.com/office/powerpoint/2010/main" val="19007093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BAEB36-2E86-2387-CD54-6D8E8AD07945}"/>
              </a:ext>
            </a:extLst>
          </p:cNvPr>
          <p:cNvSpPr>
            <a:spLocks noGrp="1"/>
          </p:cNvSpPr>
          <p:nvPr>
            <p:ph type="title"/>
          </p:nvPr>
        </p:nvSpPr>
        <p:spPr/>
        <p:txBody>
          <a:bodyPr/>
          <a:lstStyle/>
          <a:p>
            <a:endParaRPr lang="fa-IR" dirty="0"/>
          </a:p>
        </p:txBody>
      </p:sp>
      <p:pic>
        <p:nvPicPr>
          <p:cNvPr id="5" name="Content Placeholder 4">
            <a:extLst>
              <a:ext uri="{FF2B5EF4-FFF2-40B4-BE49-F238E27FC236}">
                <a16:creationId xmlns="" xmlns:a16="http://schemas.microsoft.com/office/drawing/2014/main" id="{2CF26AC2-867F-75A7-8E3A-05C2AE0A61F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71676" y="193675"/>
            <a:ext cx="5025843" cy="6299200"/>
          </a:xfrm>
        </p:spPr>
      </p:pic>
    </p:spTree>
    <p:extLst>
      <p:ext uri="{BB962C8B-B14F-4D97-AF65-F5344CB8AC3E}">
        <p14:creationId xmlns:p14="http://schemas.microsoft.com/office/powerpoint/2010/main" val="29549475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92039E-644B-A3EC-C030-7902A2BBD74E}"/>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6170D600-B910-1F55-276F-0B210204002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28160" y="236336"/>
            <a:ext cx="3688080" cy="6554551"/>
          </a:xfrm>
        </p:spPr>
      </p:pic>
    </p:spTree>
    <p:extLst>
      <p:ext uri="{BB962C8B-B14F-4D97-AF65-F5344CB8AC3E}">
        <p14:creationId xmlns:p14="http://schemas.microsoft.com/office/powerpoint/2010/main" val="1415671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05C9C2-1715-2607-8001-1E0A27ACC8C1}"/>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F2CF0D95-E6CF-9DC6-1413-1E45DD76FC6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41520" y="174882"/>
            <a:ext cx="2702560" cy="6652455"/>
          </a:xfrm>
        </p:spPr>
      </p:pic>
    </p:spTree>
    <p:extLst>
      <p:ext uri="{BB962C8B-B14F-4D97-AF65-F5344CB8AC3E}">
        <p14:creationId xmlns:p14="http://schemas.microsoft.com/office/powerpoint/2010/main" val="1062106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8B82B2-4122-5333-060F-CF212293A1BE}"/>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1E097049-C4C0-19EF-C3A1-BE933E3BEF4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68800" y="-409"/>
            <a:ext cx="2966720" cy="6873514"/>
          </a:xfrm>
        </p:spPr>
      </p:pic>
    </p:spTree>
    <p:extLst>
      <p:ext uri="{BB962C8B-B14F-4D97-AF65-F5344CB8AC3E}">
        <p14:creationId xmlns:p14="http://schemas.microsoft.com/office/powerpoint/2010/main" val="562138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3CBB90-975B-304E-A21A-B56AE165A3D5}"/>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3BB86FFB-4EF5-F74A-8990-6039AF9268FD}"/>
              </a:ext>
            </a:extLst>
          </p:cNvPr>
          <p:cNvSpPr>
            <a:spLocks noGrp="1"/>
          </p:cNvSpPr>
          <p:nvPr>
            <p:ph idx="1"/>
          </p:nvPr>
        </p:nvSpPr>
        <p:spPr/>
        <p:txBody>
          <a:bodyPr>
            <a:normAutofit/>
          </a:bodyPr>
          <a:lstStyle/>
          <a:p>
            <a:r>
              <a:rPr lang="en-GB" b="0" i="0" dirty="0">
                <a:solidFill>
                  <a:srgbClr val="000000"/>
                </a:solidFill>
                <a:effectLst/>
                <a:latin typeface="Arial" panose="020B0604020202020204" pitchFamily="34" charset="0"/>
              </a:rPr>
              <a:t>In the office setting, spirometry is typically used to detect, confirm, and monitor obstructive airway diseases (</a:t>
            </a:r>
            <a:r>
              <a:rPr lang="en-GB" b="0" i="0" dirty="0" err="1">
                <a:solidFill>
                  <a:srgbClr val="000000"/>
                </a:solidFill>
                <a:effectLst/>
                <a:latin typeface="Arial" panose="020B0604020202020204" pitchFamily="34" charset="0"/>
              </a:rPr>
              <a:t>eg</a:t>
            </a:r>
            <a:r>
              <a:rPr lang="en-GB" b="0" i="0" dirty="0">
                <a:solidFill>
                  <a:srgbClr val="000000"/>
                </a:solidFill>
                <a:effectLst/>
                <a:latin typeface="Arial" panose="020B0604020202020204" pitchFamily="34" charset="0"/>
              </a:rPr>
              <a:t>, asthma, chronic obstructive pulmonary disease [COPD]) and monitor known restrictive lung disease. </a:t>
            </a:r>
            <a:endParaRPr lang="fa-IR" b="0" i="0" dirty="0">
              <a:solidFill>
                <a:srgbClr val="000000"/>
              </a:solidFill>
              <a:effectLst/>
              <a:latin typeface="Arial" panose="020B0604020202020204" pitchFamily="34" charset="0"/>
            </a:endParaRPr>
          </a:p>
          <a:p>
            <a:r>
              <a:rPr lang="en-GB" b="0" i="0" dirty="0">
                <a:solidFill>
                  <a:srgbClr val="000000"/>
                </a:solidFill>
                <a:effectLst/>
                <a:latin typeface="Arial" panose="020B0604020202020204" pitchFamily="34" charset="0"/>
              </a:rPr>
              <a:t>In this setting, </a:t>
            </a:r>
            <a:r>
              <a:rPr lang="en-GB" b="1" i="0" dirty="0">
                <a:solidFill>
                  <a:srgbClr val="FF0000"/>
                </a:solidFill>
                <a:effectLst/>
                <a:latin typeface="Arial" panose="020B0604020202020204" pitchFamily="34" charset="0"/>
              </a:rPr>
              <a:t>the clinician must be knowledgeable about issues related to equipment, performance of the forced expiratory </a:t>
            </a:r>
            <a:r>
              <a:rPr lang="en-GB" b="1" i="0" dirty="0" err="1">
                <a:solidFill>
                  <a:srgbClr val="FF0000"/>
                </a:solidFill>
                <a:effectLst/>
                <a:latin typeface="Arial" panose="020B0604020202020204" pitchFamily="34" charset="0"/>
              </a:rPr>
              <a:t>maneuver</a:t>
            </a:r>
            <a:r>
              <a:rPr lang="en-GB" b="1" i="0" dirty="0">
                <a:solidFill>
                  <a:srgbClr val="FF0000"/>
                </a:solidFill>
                <a:effectLst/>
                <a:latin typeface="Arial" panose="020B0604020202020204" pitchFamily="34" charset="0"/>
              </a:rPr>
              <a:t>, and interpretation of the data to obtain reliable and clinically useful information</a:t>
            </a:r>
            <a:r>
              <a:rPr lang="fa-IR" b="1" i="0" dirty="0">
                <a:solidFill>
                  <a:srgbClr val="FF0000"/>
                </a:solidFill>
                <a:effectLst/>
                <a:latin typeface="Arial" panose="020B0604020202020204" pitchFamily="34" charset="0"/>
              </a:rPr>
              <a:t>.</a:t>
            </a:r>
            <a:endParaRPr lang="en-US" b="1" dirty="0">
              <a:solidFill>
                <a:srgbClr val="FF0000"/>
              </a:solidFill>
            </a:endParaRPr>
          </a:p>
        </p:txBody>
      </p:sp>
    </p:spTree>
    <p:extLst>
      <p:ext uri="{BB962C8B-B14F-4D97-AF65-F5344CB8AC3E}">
        <p14:creationId xmlns:p14="http://schemas.microsoft.com/office/powerpoint/2010/main" val="38656995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B091C2-3AFC-3144-399A-5111BA24EA1B}"/>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13925870-9439-E08D-9C8E-953989AE8B8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87520" y="44782"/>
            <a:ext cx="3098800" cy="6779417"/>
          </a:xfrm>
        </p:spPr>
      </p:pic>
    </p:spTree>
    <p:extLst>
      <p:ext uri="{BB962C8B-B14F-4D97-AF65-F5344CB8AC3E}">
        <p14:creationId xmlns:p14="http://schemas.microsoft.com/office/powerpoint/2010/main" val="5296842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3B6006-4755-6D47-5F8B-4FDEAB85281F}"/>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1F2506A9-6CA7-A74E-AE0F-883EAB47412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87520" y="13364"/>
            <a:ext cx="3108959" cy="6855654"/>
          </a:xfrm>
        </p:spPr>
      </p:pic>
    </p:spTree>
    <p:extLst>
      <p:ext uri="{BB962C8B-B14F-4D97-AF65-F5344CB8AC3E}">
        <p14:creationId xmlns:p14="http://schemas.microsoft.com/office/powerpoint/2010/main" val="31807517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A31EB4-5E6F-B39B-FF04-B34EA9C20E02}"/>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9D580653-5A5B-8183-D466-3A809705B1A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97680" y="15827"/>
            <a:ext cx="3058160" cy="6777546"/>
          </a:xfrm>
        </p:spPr>
      </p:pic>
    </p:spTree>
    <p:extLst>
      <p:ext uri="{BB962C8B-B14F-4D97-AF65-F5344CB8AC3E}">
        <p14:creationId xmlns:p14="http://schemas.microsoft.com/office/powerpoint/2010/main" val="4313014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7B317A-01ED-1D96-4385-F3157C63E649}"/>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B9AAF81F-8D58-61BA-9A20-0D56DB3AF46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35120" y="-29762"/>
            <a:ext cx="3332480" cy="6850707"/>
          </a:xfrm>
        </p:spPr>
      </p:pic>
    </p:spTree>
    <p:extLst>
      <p:ext uri="{BB962C8B-B14F-4D97-AF65-F5344CB8AC3E}">
        <p14:creationId xmlns:p14="http://schemas.microsoft.com/office/powerpoint/2010/main" val="13811823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7DEB09-A841-EE7B-1449-7C3864180A33}"/>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1AAFD98B-5B58-BF67-268E-443211C630D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70400" y="109706"/>
            <a:ext cx="2824480" cy="6761636"/>
          </a:xfrm>
        </p:spPr>
      </p:pic>
    </p:spTree>
    <p:extLst>
      <p:ext uri="{BB962C8B-B14F-4D97-AF65-F5344CB8AC3E}">
        <p14:creationId xmlns:p14="http://schemas.microsoft.com/office/powerpoint/2010/main" val="36770840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5DC47D-6CD0-96B4-629C-60F3CEF91746}"/>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05EAB623-9101-71EE-5B35-990F2481D37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04640" y="-35247"/>
            <a:ext cx="3373120" cy="6837406"/>
          </a:xfrm>
        </p:spPr>
      </p:pic>
    </p:spTree>
    <p:extLst>
      <p:ext uri="{BB962C8B-B14F-4D97-AF65-F5344CB8AC3E}">
        <p14:creationId xmlns:p14="http://schemas.microsoft.com/office/powerpoint/2010/main" val="13337221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F2975D-ED3C-2CA6-A163-2670881E06D4}"/>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8F9DEEA3-5400-3D74-178D-F0B017E8FA4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45280" y="-33302"/>
            <a:ext cx="3302000" cy="6829394"/>
          </a:xfrm>
        </p:spPr>
      </p:pic>
    </p:spTree>
    <p:extLst>
      <p:ext uri="{BB962C8B-B14F-4D97-AF65-F5344CB8AC3E}">
        <p14:creationId xmlns:p14="http://schemas.microsoft.com/office/powerpoint/2010/main" val="5686395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255E532-F412-F3D9-C2F9-6006177027D5}"/>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126F2E80-D8CC-7731-4C70-16CAEF2635A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94480" y="-1745"/>
            <a:ext cx="3423919" cy="6847838"/>
          </a:xfrm>
        </p:spPr>
      </p:pic>
    </p:spTree>
    <p:extLst>
      <p:ext uri="{BB962C8B-B14F-4D97-AF65-F5344CB8AC3E}">
        <p14:creationId xmlns:p14="http://schemas.microsoft.com/office/powerpoint/2010/main" val="20955018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9380A8-B049-7EDB-7E57-6983DB687962}"/>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F367F0A9-7780-928D-F8D7-F9F75637C9A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28160" y="40269"/>
            <a:ext cx="3048000" cy="6829354"/>
          </a:xfrm>
        </p:spPr>
      </p:pic>
    </p:spTree>
    <p:extLst>
      <p:ext uri="{BB962C8B-B14F-4D97-AF65-F5344CB8AC3E}">
        <p14:creationId xmlns:p14="http://schemas.microsoft.com/office/powerpoint/2010/main" val="16675009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26154F-5416-F455-9E7D-0FB74B8AF8C2}"/>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2A312EEA-873D-4552-DCAB-10C07157BA6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94480" y="16125"/>
            <a:ext cx="3454399" cy="6877956"/>
          </a:xfrm>
        </p:spPr>
      </p:pic>
    </p:spTree>
    <p:extLst>
      <p:ext uri="{BB962C8B-B14F-4D97-AF65-F5344CB8AC3E}">
        <p14:creationId xmlns:p14="http://schemas.microsoft.com/office/powerpoint/2010/main" val="1581657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47CD53-82FF-D741-B8A3-44F02B2C6844}"/>
              </a:ext>
            </a:extLst>
          </p:cNvPr>
          <p:cNvSpPr>
            <a:spLocks noGrp="1"/>
          </p:cNvSpPr>
          <p:nvPr>
            <p:ph type="title"/>
          </p:nvPr>
        </p:nvSpPr>
        <p:spPr/>
        <p:txBody>
          <a:bodyPr/>
          <a:lstStyle/>
          <a:p>
            <a:r>
              <a:rPr lang="en-GB" b="1" i="0">
                <a:solidFill>
                  <a:srgbClr val="000000"/>
                </a:solidFill>
                <a:effectLst/>
                <a:latin typeface="Arial" panose="020B0604020202020204" pitchFamily="34" charset="0"/>
              </a:rPr>
              <a:t>EQUIPMENT</a:t>
            </a:r>
            <a:endParaRPr lang="en-US"/>
          </a:p>
        </p:txBody>
      </p:sp>
      <p:sp>
        <p:nvSpPr>
          <p:cNvPr id="3" name="Content Placeholder 2">
            <a:extLst>
              <a:ext uri="{FF2B5EF4-FFF2-40B4-BE49-F238E27FC236}">
                <a16:creationId xmlns="" xmlns:a16="http://schemas.microsoft.com/office/drawing/2014/main" id="{4E14A8E2-5DC7-974A-9901-CD5B552747F3}"/>
              </a:ext>
            </a:extLst>
          </p:cNvPr>
          <p:cNvSpPr>
            <a:spLocks noGrp="1"/>
          </p:cNvSpPr>
          <p:nvPr>
            <p:ph idx="1"/>
          </p:nvPr>
        </p:nvSpPr>
        <p:spPr/>
        <p:txBody>
          <a:bodyPr>
            <a:normAutofit fontScale="70000" lnSpcReduction="20000"/>
          </a:bodyPr>
          <a:lstStyle/>
          <a:p>
            <a:pPr>
              <a:lnSpc>
                <a:spcPct val="120000"/>
              </a:lnSpc>
            </a:pPr>
            <a:r>
              <a:rPr lang="en-GB" b="0" i="0" dirty="0">
                <a:solidFill>
                  <a:srgbClr val="000000"/>
                </a:solidFill>
                <a:effectLst/>
                <a:latin typeface="Arial" panose="020B0604020202020204" pitchFamily="34" charset="0"/>
              </a:rPr>
              <a:t>Office spirometers should meet equipment specifications as described in international guidelines</a:t>
            </a:r>
            <a:r>
              <a:rPr lang="fa-IR" b="0" i="0" dirty="0">
                <a:solidFill>
                  <a:srgbClr val="000000"/>
                </a:solidFill>
                <a:effectLst/>
                <a:latin typeface="Arial" panose="020B0604020202020204" pitchFamily="34" charset="0"/>
              </a:rPr>
              <a:t>.</a:t>
            </a:r>
            <a:r>
              <a:rPr lang="en-GB" b="0" i="0" dirty="0">
                <a:solidFill>
                  <a:srgbClr val="000000"/>
                </a:solidFill>
                <a:effectLst/>
                <a:latin typeface="Arial" panose="020B0604020202020204" pitchFamily="34" charset="0"/>
              </a:rPr>
              <a:t> The majority of spirometers manufactured since 1990 are accurate, although some flow-sensing office spirometers can produce falsely high results</a:t>
            </a:r>
            <a:r>
              <a:rPr lang="fa-IR" b="0" i="0" dirty="0">
                <a:solidFill>
                  <a:srgbClr val="000000"/>
                </a:solidFill>
                <a:effectLst/>
                <a:latin typeface="Arial" panose="020B0604020202020204" pitchFamily="34" charset="0"/>
              </a:rPr>
              <a:t>.</a:t>
            </a:r>
          </a:p>
          <a:p>
            <a:pPr>
              <a:lnSpc>
                <a:spcPct val="120000"/>
              </a:lnSpc>
            </a:pPr>
            <a:r>
              <a:rPr lang="en-GB" b="0" i="0" dirty="0">
                <a:solidFill>
                  <a:srgbClr val="000000"/>
                </a:solidFill>
                <a:effectLst/>
                <a:latin typeface="Arial" panose="020B0604020202020204" pitchFamily="34" charset="0"/>
              </a:rPr>
              <a:t>To avoid cross-contamination between patients when using permanent flow sensors, it is preferable to employ single use disposable flow sensors that practically eliminate the risk of inhalational cross contamination. Disposable one-way mouthpieces may also be used; otherwise, patients should be instructed not to inhale from the spirometer when only forced exhalation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are being obtained.</a:t>
            </a:r>
          </a:p>
          <a:p>
            <a:pPr>
              <a:lnSpc>
                <a:spcPct val="120000"/>
              </a:lnSpc>
            </a:pPr>
            <a:r>
              <a:rPr lang="en-GB" b="0" i="0" dirty="0">
                <a:solidFill>
                  <a:srgbClr val="000000"/>
                </a:solidFill>
                <a:effectLst/>
                <a:latin typeface="Arial" panose="020B0604020202020204" pitchFamily="34" charset="0"/>
              </a:rPr>
              <a:t>Volume sensing spirometers maintain accuracy over many years but are more difficult to clean and are rarely used for office spirometry.</a:t>
            </a:r>
          </a:p>
          <a:p>
            <a:pPr>
              <a:lnSpc>
                <a:spcPct val="120000"/>
              </a:lnSpc>
            </a:pPr>
            <a:endParaRPr lang="en-US" dirty="0"/>
          </a:p>
        </p:txBody>
      </p:sp>
    </p:spTree>
    <p:extLst>
      <p:ext uri="{BB962C8B-B14F-4D97-AF65-F5344CB8AC3E}">
        <p14:creationId xmlns:p14="http://schemas.microsoft.com/office/powerpoint/2010/main" val="284681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2495C0-5546-DDFB-5159-D3CDC600D46B}"/>
              </a:ext>
            </a:extLst>
          </p:cNvPr>
          <p:cNvSpPr>
            <a:spLocks noGrp="1"/>
          </p:cNvSpPr>
          <p:nvPr>
            <p:ph type="title"/>
          </p:nvPr>
        </p:nvSpPr>
        <p:spPr/>
        <p:txBody>
          <a:bodyPr/>
          <a:lstStyle/>
          <a:p>
            <a:endParaRPr lang="fa-IR"/>
          </a:p>
        </p:txBody>
      </p:sp>
      <p:pic>
        <p:nvPicPr>
          <p:cNvPr id="5" name="Content Placeholder 4">
            <a:extLst>
              <a:ext uri="{FF2B5EF4-FFF2-40B4-BE49-F238E27FC236}">
                <a16:creationId xmlns="" xmlns:a16="http://schemas.microsoft.com/office/drawing/2014/main" id="{C167B063-F387-8296-9142-1486124DC1A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064000" y="-11100"/>
            <a:ext cx="3495040" cy="6901320"/>
          </a:xfrm>
        </p:spPr>
      </p:pic>
    </p:spTree>
    <p:extLst>
      <p:ext uri="{BB962C8B-B14F-4D97-AF65-F5344CB8AC3E}">
        <p14:creationId xmlns:p14="http://schemas.microsoft.com/office/powerpoint/2010/main" val="5922849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D48CAA-AB7C-6841-BAA2-4E12520A703C}"/>
              </a:ext>
            </a:extLst>
          </p:cNvPr>
          <p:cNvSpPr>
            <a:spLocks noGrp="1"/>
          </p:cNvSpPr>
          <p:nvPr>
            <p:ph type="title"/>
          </p:nvPr>
        </p:nvSpPr>
        <p:spPr/>
        <p:txBody>
          <a:bodyPr/>
          <a:lstStyle/>
          <a:p>
            <a:r>
              <a:rPr lang="en-GB" b="1" i="0" dirty="0">
                <a:solidFill>
                  <a:srgbClr val="000000"/>
                </a:solidFill>
                <a:effectLst/>
                <a:latin typeface="Arial" panose="020B0604020202020204" pitchFamily="34" charset="0"/>
              </a:rPr>
              <a:t>QUALITY CONTROL</a:t>
            </a:r>
            <a:endParaRPr lang="en-US" dirty="0"/>
          </a:p>
        </p:txBody>
      </p:sp>
      <p:sp>
        <p:nvSpPr>
          <p:cNvPr id="3" name="Content Placeholder 2">
            <a:extLst>
              <a:ext uri="{FF2B5EF4-FFF2-40B4-BE49-F238E27FC236}">
                <a16:creationId xmlns="" xmlns:a16="http://schemas.microsoft.com/office/drawing/2014/main" id="{A077575D-4410-104D-8BAB-DCCBA2D74D17}"/>
              </a:ext>
            </a:extLst>
          </p:cNvPr>
          <p:cNvSpPr>
            <a:spLocks noGrp="1"/>
          </p:cNvSpPr>
          <p:nvPr>
            <p:ph idx="1"/>
          </p:nvPr>
        </p:nvSpPr>
        <p:spPr>
          <a:xfrm>
            <a:off x="838200" y="1825625"/>
            <a:ext cx="10515600" cy="4351338"/>
          </a:xfrm>
        </p:spPr>
        <p:txBody>
          <a:bodyPr>
            <a:normAutofit fontScale="55000" lnSpcReduction="20000"/>
          </a:bodyPr>
          <a:lstStyle/>
          <a:p>
            <a:pPr>
              <a:lnSpc>
                <a:spcPct val="120000"/>
              </a:lnSpc>
            </a:pPr>
            <a:r>
              <a:rPr lang="en-GB" b="0" i="0" dirty="0">
                <a:solidFill>
                  <a:srgbClr val="000000"/>
                </a:solidFill>
                <a:effectLst/>
                <a:latin typeface="Arial" panose="020B0604020202020204" pitchFamily="34" charset="0"/>
              </a:rPr>
              <a:t>Office spirometers should accurately measure the forced expiratory volume in one second (FEV</a:t>
            </a:r>
            <a:r>
              <a:rPr lang="en-GB" b="0" i="0" baseline="-25000" dirty="0">
                <a:solidFill>
                  <a:srgbClr val="000000"/>
                </a:solidFill>
                <a:effectLst/>
                <a:latin typeface="Arial" panose="020B0604020202020204" pitchFamily="34" charset="0"/>
              </a:rPr>
              <a:t>1</a:t>
            </a:r>
            <a:r>
              <a:rPr lang="en-GB" b="0" i="0" dirty="0">
                <a:solidFill>
                  <a:srgbClr val="000000"/>
                </a:solidFill>
                <a:effectLst/>
                <a:latin typeface="Arial" panose="020B0604020202020204" pitchFamily="34" charset="0"/>
              </a:rPr>
              <a:t>), forced expiratory volume in six seconds (FEV</a:t>
            </a:r>
            <a:r>
              <a:rPr lang="en-GB" b="0" i="0" baseline="-25000" dirty="0">
                <a:solidFill>
                  <a:srgbClr val="000000"/>
                </a:solidFill>
                <a:effectLst/>
                <a:latin typeface="Arial" panose="020B0604020202020204" pitchFamily="34" charset="0"/>
              </a:rPr>
              <a:t>6</a:t>
            </a:r>
            <a:r>
              <a:rPr lang="en-GB" b="0" i="0" dirty="0">
                <a:solidFill>
                  <a:srgbClr val="000000"/>
                </a:solidFill>
                <a:effectLst/>
                <a:latin typeface="Arial" panose="020B0604020202020204" pitchFamily="34" charset="0"/>
              </a:rPr>
              <a:t>), and forced vital capacity (FVC) and also provide quality checks and error messages. A survey of 17 spirometers used in primary care offices found only 1 of 17 met accuracy criteria; clearly manufacturers and practitioners need to be aware of potentially significant quality issues related to office spirometry [</a:t>
            </a:r>
            <a:r>
              <a:rPr lang="en-GB" b="0" i="0" u="sng" dirty="0">
                <a:solidFill>
                  <a:srgbClr val="00905A"/>
                </a:solidFill>
                <a:effectLst/>
                <a:latin typeface="Arial" panose="020B0604020202020204" pitchFamily="34" charset="0"/>
              </a:rPr>
              <a:t>19</a:t>
            </a:r>
            <a:r>
              <a:rPr lang="en-GB" b="0" i="0" dirty="0">
                <a:solidFill>
                  <a:srgbClr val="000000"/>
                </a:solidFill>
                <a:effectLst/>
                <a:latin typeface="Arial" panose="020B0604020202020204" pitchFamily="34" charset="0"/>
              </a:rPr>
              <a:t>].</a:t>
            </a:r>
          </a:p>
          <a:p>
            <a:pPr>
              <a:lnSpc>
                <a:spcPct val="120000"/>
              </a:lnSpc>
            </a:pPr>
            <a:r>
              <a:rPr lang="en-GB" b="0" i="0" dirty="0">
                <a:solidFill>
                  <a:srgbClr val="000000"/>
                </a:solidFill>
                <a:effectLst/>
                <a:latin typeface="Arial" panose="020B0604020202020204" pitchFamily="34" charset="0"/>
              </a:rPr>
              <a:t>In addition to internal calibration performed by the device</a:t>
            </a:r>
            <a:r>
              <a:rPr lang="en-GB" b="0" i="0" dirty="0">
                <a:solidFill>
                  <a:srgbClr val="000000"/>
                </a:solidFill>
                <a:effectLst/>
                <a:highlight>
                  <a:srgbClr val="FFFF00"/>
                </a:highlight>
                <a:latin typeface="Arial" panose="020B0604020202020204" pitchFamily="34" charset="0"/>
              </a:rPr>
              <a:t>, daily calibration checks with a three </a:t>
            </a:r>
            <a:r>
              <a:rPr lang="en-GB" b="0" i="0" dirty="0" err="1">
                <a:solidFill>
                  <a:srgbClr val="000000"/>
                </a:solidFill>
                <a:effectLst/>
                <a:highlight>
                  <a:srgbClr val="FFFF00"/>
                </a:highlight>
                <a:latin typeface="Arial" panose="020B0604020202020204" pitchFamily="34" charset="0"/>
              </a:rPr>
              <a:t>liter</a:t>
            </a:r>
            <a:r>
              <a:rPr lang="en-GB" b="0" i="0" dirty="0">
                <a:solidFill>
                  <a:srgbClr val="000000"/>
                </a:solidFill>
                <a:effectLst/>
                <a:highlight>
                  <a:srgbClr val="FFFF00"/>
                </a:highlight>
                <a:latin typeface="Arial" panose="020B0604020202020204" pitchFamily="34" charset="0"/>
              </a:rPr>
              <a:t> syringe are recommended </a:t>
            </a:r>
            <a:r>
              <a:rPr lang="en-GB" b="0" i="0" dirty="0">
                <a:solidFill>
                  <a:srgbClr val="000000"/>
                </a:solidFill>
                <a:effectLst/>
                <a:latin typeface="Arial" panose="020B0604020202020204" pitchFamily="34" charset="0"/>
              </a:rPr>
              <a:t>[</a:t>
            </a:r>
            <a:r>
              <a:rPr lang="en-GB" b="0" i="0" u="sng" dirty="0">
                <a:solidFill>
                  <a:srgbClr val="00905A"/>
                </a:solidFill>
                <a:effectLst/>
                <a:latin typeface="Arial" panose="020B0604020202020204" pitchFamily="34" charset="0"/>
              </a:rPr>
              <a:t>10</a:t>
            </a:r>
            <a:r>
              <a:rPr lang="en-GB" b="0" i="0" dirty="0">
                <a:solidFill>
                  <a:srgbClr val="000000"/>
                </a:solidFill>
                <a:effectLst/>
                <a:latin typeface="Arial" panose="020B0604020202020204" pitchFamily="34" charset="0"/>
              </a:rPr>
              <a:t>]. When performing a calibration check, the three-</a:t>
            </a:r>
            <a:r>
              <a:rPr lang="en-GB" b="0" i="0" dirty="0" err="1">
                <a:solidFill>
                  <a:srgbClr val="000000"/>
                </a:solidFill>
                <a:effectLst/>
                <a:latin typeface="Arial" panose="020B0604020202020204" pitchFamily="34" charset="0"/>
              </a:rPr>
              <a:t>liter</a:t>
            </a:r>
            <a:r>
              <a:rPr lang="en-GB" b="0" i="0" dirty="0">
                <a:solidFill>
                  <a:srgbClr val="000000"/>
                </a:solidFill>
                <a:effectLst/>
                <a:latin typeface="Arial" panose="020B0604020202020204" pitchFamily="34" charset="0"/>
              </a:rPr>
              <a:t> syringe should be discharged into the spirometer three times. The volumes read by the machine should be within 3 percent of three </a:t>
            </a:r>
            <a:r>
              <a:rPr lang="en-GB" b="0" i="0" dirty="0" err="1">
                <a:solidFill>
                  <a:srgbClr val="000000"/>
                </a:solidFill>
                <a:effectLst/>
                <a:latin typeface="Arial" panose="020B0604020202020204" pitchFamily="34" charset="0"/>
              </a:rPr>
              <a:t>liters</a:t>
            </a:r>
            <a:r>
              <a:rPr lang="en-GB" b="0" i="0" dirty="0">
                <a:solidFill>
                  <a:srgbClr val="000000"/>
                </a:solidFill>
                <a:effectLst/>
                <a:latin typeface="Arial" panose="020B0604020202020204" pitchFamily="34" charset="0"/>
              </a:rPr>
              <a:t>. If the spirometer reading remains outside these limits after replacing the flow sensor, the device should be removed from use until checked by the manufacturer.</a:t>
            </a:r>
          </a:p>
          <a:p>
            <a:pPr>
              <a:lnSpc>
                <a:spcPct val="120000"/>
              </a:lnSpc>
            </a:pPr>
            <a:r>
              <a:rPr lang="en-GB" b="0" i="0" dirty="0">
                <a:solidFill>
                  <a:srgbClr val="000000"/>
                </a:solidFill>
                <a:effectLst/>
                <a:latin typeface="Arial" panose="020B0604020202020204" pitchFamily="34" charset="0"/>
              </a:rPr>
              <a:t>It is also essential that the nurse or technician </a:t>
            </a:r>
            <a:r>
              <a:rPr lang="en-GB" b="1" i="0" u="sng" dirty="0">
                <a:solidFill>
                  <a:srgbClr val="FF0000"/>
                </a:solidFill>
                <a:effectLst/>
                <a:latin typeface="Arial" panose="020B0604020202020204" pitchFamily="34" charset="0"/>
              </a:rPr>
              <a:t>enter correct values for age, height, and sex at birth, as these values are used to generate the appropriate predicted values for the individual patient</a:t>
            </a:r>
            <a:r>
              <a:rPr lang="en-GB" b="0" i="0" dirty="0">
                <a:solidFill>
                  <a:srgbClr val="000000"/>
                </a:solidFill>
                <a:effectLst/>
                <a:latin typeface="Arial" panose="020B0604020202020204" pitchFamily="34" charset="0"/>
              </a:rPr>
              <a:t>. Height should be measured with shoes off, preferably using a stadiometer, rather than relying on the patient's stated height. Percent predicted values that are unexpectedly higher or lower than expected are a clue that an incorrect age or height value may have been entered. </a:t>
            </a:r>
            <a:r>
              <a:rPr lang="en-GB" b="0" i="0" u="sng" dirty="0">
                <a:solidFill>
                  <a:srgbClr val="FF0000"/>
                </a:solidFill>
                <a:effectLst/>
                <a:latin typeface="Arial" panose="020B0604020202020204" pitchFamily="34" charset="0"/>
              </a:rPr>
              <a:t>Waist circumference, while not used to calculate predicted normal values, can also be measured because abdominal obesity is a common cause of mildly low values for FEV</a:t>
            </a:r>
            <a:r>
              <a:rPr lang="en-GB" b="0" i="0" u="sng" baseline="-25000" dirty="0">
                <a:solidFill>
                  <a:srgbClr val="FF0000"/>
                </a:solidFill>
                <a:effectLst/>
                <a:latin typeface="Arial" panose="020B0604020202020204" pitchFamily="34" charset="0"/>
              </a:rPr>
              <a:t>1</a:t>
            </a:r>
            <a:r>
              <a:rPr lang="en-GB" b="0" i="0" u="sng" dirty="0">
                <a:solidFill>
                  <a:srgbClr val="FF0000"/>
                </a:solidFill>
                <a:effectLst/>
                <a:latin typeface="Arial" panose="020B0604020202020204" pitchFamily="34" charset="0"/>
              </a:rPr>
              <a:t> and FVC</a:t>
            </a:r>
            <a:r>
              <a:rPr lang="fa-IR" b="0" i="0" u="sng" dirty="0">
                <a:solidFill>
                  <a:srgbClr val="FF0000"/>
                </a:solidFill>
                <a:effectLst/>
                <a:latin typeface="Arial" panose="020B0604020202020204" pitchFamily="34" charset="0"/>
              </a:rPr>
              <a:t>.</a:t>
            </a:r>
            <a:endParaRPr lang="en-GB" b="0" i="0" dirty="0">
              <a:solidFill>
                <a:srgbClr val="000000"/>
              </a:solidFill>
              <a:effectLst/>
              <a:latin typeface="Arial" panose="020B0604020202020204" pitchFamily="34" charset="0"/>
            </a:endParaRPr>
          </a:p>
          <a:p>
            <a:pPr>
              <a:lnSpc>
                <a:spcPct val="120000"/>
              </a:lnSpc>
            </a:pPr>
            <a:endParaRPr lang="en-US" dirty="0"/>
          </a:p>
        </p:txBody>
      </p:sp>
    </p:spTree>
    <p:extLst>
      <p:ext uri="{BB962C8B-B14F-4D97-AF65-F5344CB8AC3E}">
        <p14:creationId xmlns:p14="http://schemas.microsoft.com/office/powerpoint/2010/main" val="2347543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0000"/>
                </a:solidFill>
                <a:latin typeface="Arial" panose="020B0604020202020204" pitchFamily="34" charset="0"/>
              </a:rPr>
              <a:t>Holding bronchodilator medications </a:t>
            </a:r>
            <a:endParaRPr lang="en-US" b="1" dirty="0">
              <a:solidFill>
                <a:srgbClr val="000000"/>
              </a:solidFill>
              <a:latin typeface="Arial" panose="020B0604020202020204" pitchFamily="34" charset="0"/>
            </a:endParaRPr>
          </a:p>
        </p:txBody>
      </p:sp>
      <p:sp>
        <p:nvSpPr>
          <p:cNvPr id="3" name="Content Placeholder 2"/>
          <p:cNvSpPr>
            <a:spLocks noGrp="1"/>
          </p:cNvSpPr>
          <p:nvPr>
            <p:ph idx="1"/>
          </p:nvPr>
        </p:nvSpPr>
        <p:spPr/>
        <p:txBody>
          <a:bodyPr>
            <a:normAutofit fontScale="92500"/>
          </a:bodyPr>
          <a:lstStyle/>
          <a:p>
            <a:pPr>
              <a:lnSpc>
                <a:spcPct val="100000"/>
              </a:lnSpc>
            </a:pPr>
            <a:r>
              <a:rPr lang="en-US" sz="2400" dirty="0" smtClean="0">
                <a:solidFill>
                  <a:srgbClr val="000000"/>
                </a:solidFill>
                <a:latin typeface="Arial" panose="020B0604020202020204" pitchFamily="34" charset="0"/>
              </a:rPr>
              <a:t>In preparation for PFTs, bronchodilator medications are typically held so that bronchodilator response can be assessed after baseline </a:t>
            </a:r>
            <a:r>
              <a:rPr lang="en-US" sz="2400" dirty="0" err="1" smtClean="0">
                <a:solidFill>
                  <a:srgbClr val="000000"/>
                </a:solidFill>
                <a:latin typeface="Arial" panose="020B0604020202020204" pitchFamily="34" charset="0"/>
              </a:rPr>
              <a:t>spirometry</a:t>
            </a:r>
            <a:r>
              <a:rPr lang="en-US" sz="2400" dirty="0" smtClean="0">
                <a:solidFill>
                  <a:srgbClr val="000000"/>
                </a:solidFill>
                <a:latin typeface="Arial" panose="020B0604020202020204" pitchFamily="34" charset="0"/>
              </a:rPr>
              <a:t>. As examples, </a:t>
            </a:r>
            <a:r>
              <a:rPr lang="en-US" sz="2400" dirty="0" smtClean="0">
                <a:solidFill>
                  <a:srgbClr val="0070C0"/>
                </a:solidFill>
                <a:latin typeface="Arial" panose="020B0604020202020204" pitchFamily="34" charset="0"/>
              </a:rPr>
              <a:t>short-acting inhaled beta agonists (</a:t>
            </a:r>
            <a:r>
              <a:rPr lang="en-US" sz="2400" dirty="0" err="1" smtClean="0">
                <a:solidFill>
                  <a:srgbClr val="0070C0"/>
                </a:solidFill>
                <a:latin typeface="Arial" panose="020B0604020202020204" pitchFamily="34" charset="0"/>
              </a:rPr>
              <a:t>eg</a:t>
            </a:r>
            <a:r>
              <a:rPr lang="en-US" sz="2400" dirty="0" smtClean="0">
                <a:solidFill>
                  <a:srgbClr val="0070C0"/>
                </a:solidFill>
                <a:latin typeface="Arial" panose="020B0604020202020204" pitchFamily="34" charset="0"/>
              </a:rPr>
              <a:t>, </a:t>
            </a:r>
            <a:r>
              <a:rPr lang="en-US" sz="2400" dirty="0" err="1" smtClean="0">
                <a:solidFill>
                  <a:srgbClr val="0070C0"/>
                </a:solidFill>
                <a:latin typeface="Arial" panose="020B0604020202020204" pitchFamily="34" charset="0"/>
              </a:rPr>
              <a:t>albuterol</a:t>
            </a:r>
            <a:r>
              <a:rPr lang="en-US" sz="2400" dirty="0" smtClean="0">
                <a:solidFill>
                  <a:srgbClr val="0070C0"/>
                </a:solidFill>
                <a:latin typeface="Arial" panose="020B0604020202020204" pitchFamily="34" charset="0"/>
              </a:rPr>
              <a:t>, </a:t>
            </a:r>
            <a:r>
              <a:rPr lang="en-US" sz="2400" dirty="0" err="1" smtClean="0">
                <a:solidFill>
                  <a:srgbClr val="0070C0"/>
                </a:solidFill>
                <a:latin typeface="Arial" panose="020B0604020202020204" pitchFamily="34" charset="0"/>
              </a:rPr>
              <a:t>salbutamol</a:t>
            </a:r>
            <a:r>
              <a:rPr lang="en-US" sz="2400" dirty="0" smtClean="0">
                <a:solidFill>
                  <a:srgbClr val="0070C0"/>
                </a:solidFill>
                <a:latin typeface="Arial" panose="020B0604020202020204" pitchFamily="34" charset="0"/>
              </a:rPr>
              <a:t>) should not be used for four to six hours prior to testing</a:t>
            </a:r>
            <a:r>
              <a:rPr lang="en-US" sz="2400" dirty="0" smtClean="0">
                <a:solidFill>
                  <a:srgbClr val="000000"/>
                </a:solidFill>
                <a:latin typeface="Arial" panose="020B0604020202020204" pitchFamily="34" charset="0"/>
              </a:rPr>
              <a:t> [6]. </a:t>
            </a:r>
          </a:p>
          <a:p>
            <a:pPr>
              <a:lnSpc>
                <a:spcPct val="100000"/>
              </a:lnSpc>
            </a:pPr>
            <a:r>
              <a:rPr lang="en-US" sz="2400" dirty="0" smtClean="0">
                <a:solidFill>
                  <a:srgbClr val="000000"/>
                </a:solidFill>
                <a:latin typeface="Arial" panose="020B0604020202020204" pitchFamily="34" charset="0"/>
              </a:rPr>
              <a:t>The short-acting </a:t>
            </a:r>
            <a:r>
              <a:rPr lang="en-US" sz="2400" dirty="0" err="1" smtClean="0">
                <a:solidFill>
                  <a:srgbClr val="000000"/>
                </a:solidFill>
                <a:latin typeface="Arial" panose="020B0604020202020204" pitchFamily="34" charset="0"/>
              </a:rPr>
              <a:t>muscarinic</a:t>
            </a:r>
            <a:r>
              <a:rPr lang="en-US" sz="2400" dirty="0" smtClean="0">
                <a:solidFill>
                  <a:srgbClr val="000000"/>
                </a:solidFill>
                <a:latin typeface="Arial" panose="020B0604020202020204" pitchFamily="34" charset="0"/>
              </a:rPr>
              <a:t> antagonist </a:t>
            </a:r>
            <a:r>
              <a:rPr lang="en-US" sz="2400" dirty="0" err="1" smtClean="0">
                <a:solidFill>
                  <a:srgbClr val="000000"/>
                </a:solidFill>
                <a:latin typeface="Arial" panose="020B0604020202020204" pitchFamily="34" charset="0"/>
              </a:rPr>
              <a:t>ipratropium</a:t>
            </a:r>
            <a:r>
              <a:rPr lang="en-US" sz="2400" dirty="0" smtClean="0">
                <a:solidFill>
                  <a:srgbClr val="000000"/>
                </a:solidFill>
                <a:latin typeface="Arial" panose="020B0604020202020204" pitchFamily="34" charset="0"/>
              </a:rPr>
              <a:t> should be held for 12 hours. </a:t>
            </a:r>
          </a:p>
          <a:p>
            <a:pPr>
              <a:lnSpc>
                <a:spcPct val="100000"/>
              </a:lnSpc>
            </a:pPr>
            <a:r>
              <a:rPr lang="en-US" sz="2400" dirty="0" smtClean="0">
                <a:solidFill>
                  <a:srgbClr val="000000"/>
                </a:solidFill>
                <a:latin typeface="Arial" panose="020B0604020202020204" pitchFamily="34" charset="0"/>
              </a:rPr>
              <a:t>Long-acting beta agonist bronchodilators (</a:t>
            </a:r>
            <a:r>
              <a:rPr lang="en-US" sz="2400" dirty="0" err="1" smtClean="0">
                <a:solidFill>
                  <a:srgbClr val="000000"/>
                </a:solidFill>
                <a:latin typeface="Arial" panose="020B0604020202020204" pitchFamily="34" charset="0"/>
              </a:rPr>
              <a:t>eg</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salmeterol</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formoterol</a:t>
            </a:r>
            <a:r>
              <a:rPr lang="en-US" sz="2400" dirty="0" smtClean="0">
                <a:solidFill>
                  <a:srgbClr val="000000"/>
                </a:solidFill>
                <a:latin typeface="Arial" panose="020B0604020202020204" pitchFamily="34" charset="0"/>
              </a:rPr>
              <a:t>) should be held for 24 hours prior to testing. </a:t>
            </a:r>
            <a:endParaRPr lang="en-US" sz="2400" smtClean="0">
              <a:solidFill>
                <a:srgbClr val="000000"/>
              </a:solidFill>
              <a:latin typeface="Arial" panose="020B0604020202020204" pitchFamily="34" charset="0"/>
            </a:endParaRPr>
          </a:p>
          <a:p>
            <a:pPr>
              <a:lnSpc>
                <a:spcPct val="100000"/>
              </a:lnSpc>
            </a:pPr>
            <a:r>
              <a:rPr lang="en-US" sz="2400" smtClean="0">
                <a:solidFill>
                  <a:srgbClr val="000000"/>
                </a:solidFill>
                <a:latin typeface="Arial" panose="020B0604020202020204" pitchFamily="34" charset="0"/>
              </a:rPr>
              <a:t>The </a:t>
            </a:r>
            <a:r>
              <a:rPr lang="en-US" sz="2400" dirty="0" smtClean="0">
                <a:solidFill>
                  <a:srgbClr val="000000"/>
                </a:solidFill>
                <a:latin typeface="Arial" panose="020B0604020202020204" pitchFamily="34" charset="0"/>
              </a:rPr>
              <a:t>ultra-long-acting beta agonists (</a:t>
            </a:r>
            <a:r>
              <a:rPr lang="en-US" sz="2400" dirty="0" err="1" smtClean="0">
                <a:solidFill>
                  <a:srgbClr val="000000"/>
                </a:solidFill>
                <a:latin typeface="Arial" panose="020B0604020202020204" pitchFamily="34" charset="0"/>
              </a:rPr>
              <a:t>eg</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indacaterol</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olodaterol</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vilanterol</a:t>
            </a:r>
            <a:r>
              <a:rPr lang="en-US" sz="2400" dirty="0" smtClean="0">
                <a:solidFill>
                  <a:srgbClr val="000000"/>
                </a:solidFill>
                <a:latin typeface="Arial" panose="020B0604020202020204" pitchFamily="34" charset="0"/>
              </a:rPr>
              <a:t>) should be held for 36 hours, and the long-acting </a:t>
            </a:r>
            <a:r>
              <a:rPr lang="en-US" sz="2400" dirty="0" err="1" smtClean="0">
                <a:solidFill>
                  <a:srgbClr val="000000"/>
                </a:solidFill>
                <a:latin typeface="Arial" panose="020B0604020202020204" pitchFamily="34" charset="0"/>
              </a:rPr>
              <a:t>muscarinic</a:t>
            </a:r>
            <a:r>
              <a:rPr lang="en-US" sz="2400" dirty="0" smtClean="0">
                <a:solidFill>
                  <a:srgbClr val="000000"/>
                </a:solidFill>
                <a:latin typeface="Arial" panose="020B0604020202020204" pitchFamily="34" charset="0"/>
              </a:rPr>
              <a:t> antagonists (also called </a:t>
            </a:r>
            <a:r>
              <a:rPr lang="en-US" sz="2400" dirty="0" err="1" smtClean="0">
                <a:solidFill>
                  <a:srgbClr val="000000"/>
                </a:solidFill>
                <a:latin typeface="Arial" panose="020B0604020202020204" pitchFamily="34" charset="0"/>
              </a:rPr>
              <a:t>anticholinergic</a:t>
            </a:r>
            <a:r>
              <a:rPr lang="en-US" sz="2400" dirty="0" smtClean="0">
                <a:solidFill>
                  <a:srgbClr val="000000"/>
                </a:solidFill>
                <a:latin typeface="Arial" panose="020B0604020202020204" pitchFamily="34" charset="0"/>
              </a:rPr>
              <a:t> agents) </a:t>
            </a:r>
            <a:r>
              <a:rPr lang="en-US" sz="2400" dirty="0" err="1" smtClean="0">
                <a:solidFill>
                  <a:srgbClr val="000000"/>
                </a:solidFill>
                <a:latin typeface="Arial" panose="020B0604020202020204" pitchFamily="34" charset="0"/>
              </a:rPr>
              <a:t>glycopyrrolate</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glycopyrronium</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tiotropium</a:t>
            </a:r>
            <a:r>
              <a:rPr lang="en-US" sz="2400" dirty="0" smtClean="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aclidinium</a:t>
            </a:r>
            <a:r>
              <a:rPr lang="en-US" sz="2400" dirty="0" smtClean="0">
                <a:solidFill>
                  <a:srgbClr val="000000"/>
                </a:solidFill>
                <a:latin typeface="Arial" panose="020B0604020202020204" pitchFamily="34" charset="0"/>
              </a:rPr>
              <a:t>, and </a:t>
            </a:r>
            <a:r>
              <a:rPr lang="en-US" sz="2400" dirty="0" err="1" smtClean="0">
                <a:solidFill>
                  <a:srgbClr val="000000"/>
                </a:solidFill>
                <a:latin typeface="Arial" panose="020B0604020202020204" pitchFamily="34" charset="0"/>
              </a:rPr>
              <a:t>umeclidinium</a:t>
            </a:r>
            <a:r>
              <a:rPr lang="en-US" sz="2400" dirty="0" smtClean="0">
                <a:solidFill>
                  <a:srgbClr val="000000"/>
                </a:solidFill>
                <a:latin typeface="Arial" panose="020B0604020202020204" pitchFamily="34" charset="0"/>
              </a:rPr>
              <a:t> should be held for 36 to 48 hours.</a:t>
            </a:r>
            <a:endParaRPr lang="en-US" sz="2400" dirty="0">
              <a:solidFill>
                <a:srgbClr val="000000"/>
              </a:solidFill>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3DDB78C-872A-2A4B-ADA6-9C2731CD2952}"/>
              </a:ext>
            </a:extLst>
          </p:cNvPr>
          <p:cNvSpPr>
            <a:spLocks noGrp="1"/>
          </p:cNvSpPr>
          <p:nvPr>
            <p:ph type="title"/>
          </p:nvPr>
        </p:nvSpPr>
        <p:spPr/>
        <p:txBody>
          <a:bodyPr/>
          <a:lstStyle/>
          <a:p>
            <a:r>
              <a:rPr lang="en-GB" b="1" i="0">
                <a:solidFill>
                  <a:srgbClr val="000000"/>
                </a:solidFill>
                <a:effectLst/>
                <a:latin typeface="Arial" panose="020B0604020202020204" pitchFamily="34" charset="0"/>
              </a:rPr>
              <a:t>PROCEDURE</a:t>
            </a:r>
            <a:endParaRPr lang="en-US"/>
          </a:p>
        </p:txBody>
      </p:sp>
      <p:sp>
        <p:nvSpPr>
          <p:cNvPr id="3" name="Content Placeholder 2">
            <a:extLst>
              <a:ext uri="{FF2B5EF4-FFF2-40B4-BE49-F238E27FC236}">
                <a16:creationId xmlns="" xmlns:a16="http://schemas.microsoft.com/office/drawing/2014/main" id="{E4F30AEA-1871-CC40-9518-EF329A599673}"/>
              </a:ext>
            </a:extLst>
          </p:cNvPr>
          <p:cNvSpPr>
            <a:spLocks noGrp="1"/>
          </p:cNvSpPr>
          <p:nvPr>
            <p:ph idx="1"/>
          </p:nvPr>
        </p:nvSpPr>
        <p:spPr>
          <a:xfrm>
            <a:off x="629920" y="1493520"/>
            <a:ext cx="10723880" cy="4683443"/>
          </a:xfrm>
        </p:spPr>
        <p:txBody>
          <a:bodyPr>
            <a:normAutofit fontScale="62500" lnSpcReduction="20000"/>
          </a:bodyPr>
          <a:lstStyle/>
          <a:p>
            <a:pPr>
              <a:lnSpc>
                <a:spcPct val="120000"/>
              </a:lnSpc>
            </a:pPr>
            <a:r>
              <a:rPr lang="en-GB" b="0" i="0" dirty="0">
                <a:solidFill>
                  <a:srgbClr val="000000"/>
                </a:solidFill>
                <a:effectLst/>
                <a:latin typeface="Arial" panose="020B0604020202020204" pitchFamily="34" charset="0"/>
              </a:rPr>
              <a:t>Patients are usually </a:t>
            </a:r>
            <a:r>
              <a:rPr lang="en-GB" b="0" i="0" dirty="0">
                <a:solidFill>
                  <a:srgbClr val="FF0000"/>
                </a:solidFill>
                <a:effectLst/>
                <a:latin typeface="Arial" panose="020B0604020202020204" pitchFamily="34" charset="0"/>
              </a:rPr>
              <a:t>seated during spirometry</a:t>
            </a:r>
            <a:r>
              <a:rPr lang="en-GB" b="0" i="0" dirty="0">
                <a:solidFill>
                  <a:srgbClr val="000000"/>
                </a:solidFill>
                <a:effectLst/>
                <a:latin typeface="Arial" panose="020B0604020202020204" pitchFamily="34" charset="0"/>
              </a:rPr>
              <a:t>, unless otherwise noted. </a:t>
            </a:r>
            <a:r>
              <a:rPr lang="en-GB" b="0" i="0" dirty="0">
                <a:solidFill>
                  <a:srgbClr val="FF0000"/>
                </a:solidFill>
                <a:effectLst/>
                <a:latin typeface="Arial" panose="020B0604020202020204" pitchFamily="34" charset="0"/>
              </a:rPr>
              <a:t>Nose clips or manual occlusion of the nares help to prevent air leakage through the nasal passages, although spirometry can be performed without nasal occlusion </a:t>
            </a:r>
            <a:r>
              <a:rPr lang="fa-IR" b="0" i="0" dirty="0">
                <a:solidFill>
                  <a:srgbClr val="000000"/>
                </a:solidFill>
                <a:effectLst/>
                <a:latin typeface="Arial" panose="020B0604020202020204" pitchFamily="34" charset="0"/>
              </a:rPr>
              <a:t>.</a:t>
            </a:r>
            <a:r>
              <a:rPr lang="en-GB" b="0" i="0" dirty="0">
                <a:solidFill>
                  <a:srgbClr val="000000"/>
                </a:solidFill>
                <a:effectLst/>
                <a:latin typeface="Arial" panose="020B0604020202020204" pitchFamily="34" charset="0"/>
              </a:rPr>
              <a:t>The deep inhalation should occur before the mouthpiece is placed in the mouth. Immediately after the deep inhalation, the mouthpiece is placed just inside the mouth between the teeth. The lips should be sealed tightly around the mouthpiece to prevent air leakage during maximal forced exhalation. The patient should then be instructed to blast out the air without hesitation (within two seconds of reaching full inflation). </a:t>
            </a:r>
            <a:r>
              <a:rPr lang="en-GB" b="1" i="0" dirty="0">
                <a:solidFill>
                  <a:srgbClr val="FF0000"/>
                </a:solidFill>
                <a:effectLst/>
                <a:latin typeface="Arial" panose="020B0604020202020204" pitchFamily="34" charset="0"/>
              </a:rPr>
              <a:t>Exhalation should last until a plateau in exhaled volume is reached, or a maximum of 15 seconds.</a:t>
            </a:r>
            <a:r>
              <a:rPr lang="en-GB" b="0" i="0" dirty="0">
                <a:solidFill>
                  <a:srgbClr val="000000"/>
                </a:solidFill>
                <a:effectLst/>
                <a:latin typeface="Arial" panose="020B0604020202020204" pitchFamily="34" charset="0"/>
              </a:rPr>
              <a:t> However, if measuring FEV</a:t>
            </a:r>
            <a:r>
              <a:rPr lang="en-GB" b="0" i="0" baseline="-25000" dirty="0">
                <a:solidFill>
                  <a:srgbClr val="000000"/>
                </a:solidFill>
                <a:effectLst/>
                <a:latin typeface="Arial" panose="020B0604020202020204" pitchFamily="34" charset="0"/>
              </a:rPr>
              <a:t>6</a:t>
            </a:r>
            <a:r>
              <a:rPr lang="en-GB" b="0" i="0" dirty="0">
                <a:solidFill>
                  <a:srgbClr val="000000"/>
                </a:solidFill>
                <a:effectLst/>
                <a:latin typeface="Arial" panose="020B0604020202020204" pitchFamily="34" charset="0"/>
              </a:rPr>
              <a:t> as a surrogate for FVC, then exhalation need only last at least six seconds. </a:t>
            </a:r>
            <a:r>
              <a:rPr lang="en-GB" b="1" i="0" dirty="0">
                <a:solidFill>
                  <a:srgbClr val="FF0000"/>
                </a:solidFill>
                <a:effectLst/>
                <a:latin typeface="Arial" panose="020B0604020202020204" pitchFamily="34" charset="0"/>
              </a:rPr>
              <a:t>To fully evaluate flow volume loops, it is necessary to perform a complete inspiratory </a:t>
            </a:r>
            <a:r>
              <a:rPr lang="en-GB" b="1" i="0" dirty="0" err="1">
                <a:solidFill>
                  <a:srgbClr val="FF0000"/>
                </a:solidFill>
                <a:effectLst/>
                <a:latin typeface="Arial" panose="020B0604020202020204" pitchFamily="34" charset="0"/>
              </a:rPr>
              <a:t>maneuver</a:t>
            </a:r>
            <a:r>
              <a:rPr lang="en-GB" b="1" i="0" dirty="0">
                <a:solidFill>
                  <a:srgbClr val="FF0000"/>
                </a:solidFill>
                <a:effectLst/>
                <a:latin typeface="Arial" panose="020B0604020202020204" pitchFamily="34" charset="0"/>
              </a:rPr>
              <a:t> at the end of the test. </a:t>
            </a:r>
            <a:r>
              <a:rPr lang="en-GB" b="0" i="0" dirty="0">
                <a:solidFill>
                  <a:srgbClr val="000000"/>
                </a:solidFill>
                <a:effectLst/>
                <a:latin typeface="Arial" panose="020B0604020202020204" pitchFamily="34" charset="0"/>
              </a:rPr>
              <a:t>The maximal inspiration at the end of test requires vigorous coaching to achieve good quality results and patients should be informed that this aspect of the </a:t>
            </a:r>
            <a:r>
              <a:rPr lang="en-GB" b="0" i="0" dirty="0" err="1">
                <a:solidFill>
                  <a:srgbClr val="000000"/>
                </a:solidFill>
                <a:effectLst/>
                <a:latin typeface="Arial" panose="020B0604020202020204" pitchFamily="34" charset="0"/>
              </a:rPr>
              <a:t>maneuver</a:t>
            </a:r>
            <a:r>
              <a:rPr lang="en-GB" b="0" i="0" dirty="0">
                <a:solidFill>
                  <a:srgbClr val="000000"/>
                </a:solidFill>
                <a:effectLst/>
                <a:latin typeface="Arial" panose="020B0604020202020204" pitchFamily="34" charset="0"/>
              </a:rPr>
              <a:t> feels somewhat uncomfortable.</a:t>
            </a:r>
          </a:p>
          <a:p>
            <a:pPr>
              <a:lnSpc>
                <a:spcPct val="120000"/>
              </a:lnSpc>
            </a:pPr>
            <a:r>
              <a:rPr lang="en-GB" b="0" i="0" dirty="0">
                <a:solidFill>
                  <a:srgbClr val="000000"/>
                </a:solidFill>
                <a:effectLst/>
                <a:latin typeface="Arial" panose="020B0604020202020204" pitchFamily="34" charset="0"/>
              </a:rPr>
              <a:t>The patient is allowed to rest for several seconds and the procedure is repeated. Usually, three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are performed, although additional tests may be needed if one or more of the curves are unacceptable.</a:t>
            </a:r>
          </a:p>
          <a:p>
            <a:pPr>
              <a:lnSpc>
                <a:spcPct val="120000"/>
              </a:lnSpc>
            </a:pPr>
            <a:endParaRPr lang="en-US" dirty="0"/>
          </a:p>
        </p:txBody>
      </p:sp>
    </p:spTree>
    <p:extLst>
      <p:ext uri="{BB962C8B-B14F-4D97-AF65-F5344CB8AC3E}">
        <p14:creationId xmlns:p14="http://schemas.microsoft.com/office/powerpoint/2010/main" val="2601068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E1096B-9A94-6543-88BA-F97B7EC5D766}"/>
              </a:ext>
            </a:extLst>
          </p:cNvPr>
          <p:cNvSpPr>
            <a:spLocks noGrp="1"/>
          </p:cNvSpPr>
          <p:nvPr>
            <p:ph type="title"/>
          </p:nvPr>
        </p:nvSpPr>
        <p:spPr/>
        <p:txBody>
          <a:bodyPr/>
          <a:lstStyle/>
          <a:p>
            <a:r>
              <a:rPr lang="en-GB" b="1" i="0">
                <a:solidFill>
                  <a:srgbClr val="000000"/>
                </a:solidFill>
                <a:effectLst/>
                <a:latin typeface="Arial" panose="020B0604020202020204" pitchFamily="34" charset="0"/>
              </a:rPr>
              <a:t>COACHING THE PATIENT</a:t>
            </a:r>
            <a:endParaRPr lang="en-US"/>
          </a:p>
        </p:txBody>
      </p:sp>
      <p:sp>
        <p:nvSpPr>
          <p:cNvPr id="3" name="Content Placeholder 2">
            <a:extLst>
              <a:ext uri="{FF2B5EF4-FFF2-40B4-BE49-F238E27FC236}">
                <a16:creationId xmlns="" xmlns:a16="http://schemas.microsoft.com/office/drawing/2014/main" id="{3259387A-C60E-1544-8AB7-12F1E0957CB6}"/>
              </a:ext>
            </a:extLst>
          </p:cNvPr>
          <p:cNvSpPr>
            <a:spLocks noGrp="1"/>
          </p:cNvSpPr>
          <p:nvPr>
            <p:ph idx="1"/>
          </p:nvPr>
        </p:nvSpPr>
        <p:spPr/>
        <p:txBody>
          <a:bodyPr>
            <a:normAutofit fontScale="55000" lnSpcReduction="20000"/>
          </a:bodyPr>
          <a:lstStyle/>
          <a:p>
            <a:pPr marL="0" indent="0">
              <a:lnSpc>
                <a:spcPct val="120000"/>
              </a:lnSpc>
              <a:buNone/>
            </a:pPr>
            <a:r>
              <a:rPr lang="en-GB" b="0" i="0" dirty="0">
                <a:solidFill>
                  <a:srgbClr val="000000"/>
                </a:solidFill>
                <a:effectLst/>
                <a:latin typeface="Arial" panose="020B0604020202020204" pitchFamily="34" charset="0"/>
              </a:rPr>
              <a:t>The most important task of the technician or person performing the test is to obtain maximal, reproducible efforts from the patient.</a:t>
            </a:r>
          </a:p>
          <a:p>
            <a:pPr marL="0" indent="0">
              <a:lnSpc>
                <a:spcPct val="120000"/>
              </a:lnSpc>
              <a:buNone/>
            </a:pPr>
            <a:r>
              <a:rPr lang="en-GB" b="0" i="0" dirty="0">
                <a:solidFill>
                  <a:srgbClr val="000000"/>
                </a:solidFill>
                <a:effectLst/>
                <a:latin typeface="Arial" panose="020B0604020202020204" pitchFamily="34" charset="0"/>
              </a:rPr>
              <a:t>Even with the use of accurate instruments, office spirometry results may be misleading if the patient's efforts are submaximal. Unlike most other medical tests in which the patient remains passive, accurate spirometry results require significant exertion on the part of the patient.</a:t>
            </a:r>
          </a:p>
          <a:p>
            <a:pPr marL="0" indent="0">
              <a:lnSpc>
                <a:spcPct val="120000"/>
              </a:lnSpc>
              <a:buNone/>
            </a:pPr>
            <a:r>
              <a:rPr lang="en-GB" b="0" i="0" dirty="0">
                <a:solidFill>
                  <a:srgbClr val="000000"/>
                </a:solidFill>
                <a:effectLst/>
                <a:latin typeface="Arial" panose="020B0604020202020204" pitchFamily="34" charset="0"/>
              </a:rPr>
              <a:t>The technician must instruct and encourage the patient to perform the breathing </a:t>
            </a:r>
            <a:r>
              <a:rPr lang="en-GB" b="0" i="0" dirty="0" err="1">
                <a:solidFill>
                  <a:srgbClr val="000000"/>
                </a:solidFill>
                <a:effectLst/>
                <a:latin typeface="Arial" panose="020B0604020202020204" pitchFamily="34" charset="0"/>
              </a:rPr>
              <a:t>maneuvers</a:t>
            </a:r>
            <a:r>
              <a:rPr lang="en-GB" b="0" i="0" dirty="0">
                <a:solidFill>
                  <a:srgbClr val="000000"/>
                </a:solidFill>
                <a:effectLst/>
                <a:latin typeface="Arial" panose="020B0604020202020204" pitchFamily="34" charset="0"/>
              </a:rPr>
              <a:t> in three phases (</a:t>
            </a:r>
            <a:r>
              <a:rPr lang="en-GB" b="0" i="0" u="sng" dirty="0">
                <a:solidFill>
                  <a:srgbClr val="00905A"/>
                </a:solidFill>
                <a:effectLst/>
                <a:latin typeface="Arial" panose="020B0604020202020204" pitchFamily="34" charset="0"/>
              </a:rPr>
              <a:t>figure 1</a:t>
            </a:r>
            <a:r>
              <a:rPr lang="en-GB" b="0" i="0" dirty="0">
                <a:solidFill>
                  <a:srgbClr val="000000"/>
                </a:solidFill>
                <a:effectLst/>
                <a:latin typeface="Arial" panose="020B0604020202020204" pitchFamily="34" charset="0"/>
              </a:rPr>
              <a:t>):</a:t>
            </a:r>
          </a:p>
          <a:p>
            <a:pPr marL="0" indent="0">
              <a:lnSpc>
                <a:spcPct val="120000"/>
              </a:lnSpc>
              <a:buNone/>
            </a:pPr>
            <a:r>
              <a:rPr lang="en-GB" b="0" i="0" dirty="0">
                <a:solidFill>
                  <a:srgbClr val="000000"/>
                </a:solidFill>
                <a:effectLst/>
                <a:latin typeface="Times New Roman" panose="02020603050405020304" pitchFamily="18" charset="0"/>
              </a:rPr>
              <a:t>●</a:t>
            </a:r>
            <a:r>
              <a:rPr lang="en-GB" b="0" i="0" dirty="0">
                <a:solidFill>
                  <a:srgbClr val="000000"/>
                </a:solidFill>
                <a:effectLst/>
                <a:latin typeface="Arial" panose="020B0604020202020204" pitchFamily="34" charset="0"/>
              </a:rPr>
              <a:t>Phase 1: Coach the patient to take as deep a breath as possible</a:t>
            </a:r>
          </a:p>
          <a:p>
            <a:pPr marL="0" indent="0">
              <a:lnSpc>
                <a:spcPct val="120000"/>
              </a:lnSpc>
              <a:buNone/>
            </a:pPr>
            <a:r>
              <a:rPr lang="en-GB" b="0" i="0" dirty="0">
                <a:solidFill>
                  <a:srgbClr val="000000"/>
                </a:solidFill>
                <a:effectLst/>
                <a:latin typeface="Times New Roman" panose="02020603050405020304" pitchFamily="18" charset="0"/>
              </a:rPr>
              <a:t>●</a:t>
            </a:r>
            <a:r>
              <a:rPr lang="en-GB" b="0" i="0" dirty="0">
                <a:solidFill>
                  <a:srgbClr val="000000"/>
                </a:solidFill>
                <a:effectLst/>
                <a:latin typeface="Arial" panose="020B0604020202020204" pitchFamily="34" charset="0"/>
              </a:rPr>
              <a:t>Phase 2: Strongly prompt the patient to blast out the air into the spirometer without hesitation after reaching a full inspiration</a:t>
            </a:r>
          </a:p>
          <a:p>
            <a:pPr marL="0" indent="0">
              <a:lnSpc>
                <a:spcPct val="120000"/>
              </a:lnSpc>
              <a:buNone/>
            </a:pPr>
            <a:r>
              <a:rPr lang="en-GB" b="0" i="0" dirty="0">
                <a:solidFill>
                  <a:srgbClr val="000000"/>
                </a:solidFill>
                <a:effectLst/>
                <a:latin typeface="Times New Roman" panose="02020603050405020304" pitchFamily="18" charset="0"/>
              </a:rPr>
              <a:t>●</a:t>
            </a:r>
            <a:r>
              <a:rPr lang="en-GB" b="0" i="0" dirty="0">
                <a:solidFill>
                  <a:srgbClr val="000000"/>
                </a:solidFill>
                <a:effectLst/>
                <a:latin typeface="Arial" panose="020B0604020202020204" pitchFamily="34" charset="0"/>
              </a:rPr>
              <a:t>Phase 3: Encourage the patient to continue exhaling until a plateau in exhaled volume or 15 seconds is reached, unless just measuring FEV</a:t>
            </a:r>
            <a:r>
              <a:rPr lang="en-GB" b="0" i="0" baseline="-25000" dirty="0">
                <a:solidFill>
                  <a:srgbClr val="000000"/>
                </a:solidFill>
                <a:effectLst/>
                <a:latin typeface="Arial" panose="020B0604020202020204" pitchFamily="34" charset="0"/>
              </a:rPr>
              <a:t>6</a:t>
            </a:r>
            <a:r>
              <a:rPr lang="en-GB" b="0" i="0" dirty="0">
                <a:solidFill>
                  <a:srgbClr val="000000"/>
                </a:solidFill>
                <a:effectLst/>
                <a:latin typeface="Arial" panose="020B0604020202020204" pitchFamily="34" charset="0"/>
              </a:rPr>
              <a:t> in which case the exhalation should last at least six seconds (three seconds for children)</a:t>
            </a:r>
          </a:p>
          <a:p>
            <a:pPr marL="0" indent="0">
              <a:lnSpc>
                <a:spcPct val="120000"/>
              </a:lnSpc>
              <a:buNone/>
            </a:pPr>
            <a:r>
              <a:rPr lang="en-GB" b="0" i="0" dirty="0">
                <a:solidFill>
                  <a:srgbClr val="000000"/>
                </a:solidFill>
                <a:effectLst/>
                <a:latin typeface="Arial" panose="020B0604020202020204" pitchFamily="34" charset="0"/>
              </a:rPr>
              <a:t>Patients in whom a flow volume loop is needed will need to perform an additional phase of deep and forceful inspiration to total lung capacity immediately after phase 3.</a:t>
            </a:r>
          </a:p>
          <a:p>
            <a:pPr marL="0" indent="0">
              <a:lnSpc>
                <a:spcPct val="120000"/>
              </a:lnSpc>
              <a:buNone/>
            </a:pPr>
            <a:endParaRPr lang="en-US" dirty="0"/>
          </a:p>
        </p:txBody>
      </p:sp>
    </p:spTree>
    <p:extLst>
      <p:ext uri="{BB962C8B-B14F-4D97-AF65-F5344CB8AC3E}">
        <p14:creationId xmlns:p14="http://schemas.microsoft.com/office/powerpoint/2010/main" val="3279518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41801</TotalTime>
  <Words>2835</Words>
  <Application>Microsoft Office PowerPoint</Application>
  <PresentationFormat>Custom</PresentationFormat>
  <Paragraphs>82</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Spirometry</vt:lpstr>
      <vt:lpstr>PowerPoint Presentation</vt:lpstr>
      <vt:lpstr>PowerPoint Presentation</vt:lpstr>
      <vt:lpstr>PowerPoint Presentation</vt:lpstr>
      <vt:lpstr>EQUIPMENT</vt:lpstr>
      <vt:lpstr>QUALITY CONTROL</vt:lpstr>
      <vt:lpstr>Holding bronchodilator medications </vt:lpstr>
      <vt:lpstr>PROCEDURE</vt:lpstr>
      <vt:lpstr>COACHING THE PATIENT</vt:lpstr>
      <vt:lpstr>PowerPoint Presentation</vt:lpstr>
      <vt:lpstr>ADEQUACY OF TEST</vt:lpstr>
      <vt:lpstr>PowerPoint Presentation</vt:lpstr>
      <vt:lpstr>PowerPoint Presentation</vt:lpstr>
      <vt:lpstr>INTERPRETATION</vt:lpstr>
      <vt:lpstr>PowerPoint Presentation</vt:lpstr>
      <vt:lpstr>Forced vital capacity </vt:lpstr>
      <vt:lpstr>PowerPoint Presentation</vt:lpstr>
      <vt:lpstr>Forced expiratory volume in six seconds </vt:lpstr>
      <vt:lpstr>Forced expiratory volume in one second </vt:lpstr>
      <vt:lpstr>PowerPoint Presentation</vt:lpstr>
      <vt:lpstr>Ratio of FEV1/FVC </vt:lpstr>
      <vt:lpstr>PowerPoint Presentation</vt:lpstr>
      <vt:lpstr>Other flow measures</vt:lpstr>
      <vt:lpstr>Flow-volume loops </vt:lpstr>
      <vt:lpstr>Post-bronchodilator spirometry </vt:lpstr>
      <vt:lpstr>LIMITATIONS</vt:lpstr>
      <vt:lpstr>PowerPoint Presentation</vt:lpstr>
      <vt:lpstr>RISKS</vt:lpstr>
      <vt:lpstr>PowerPoint Presentation</vt:lpstr>
      <vt:lpstr>PowerPoint Presentation</vt:lpstr>
      <vt:lpstr>MONITORING</vt:lpstr>
      <vt:lpstr>PowerPoint Presentation</vt:lpstr>
      <vt:lpstr>PowerPoint Presentation</vt:lpstr>
      <vt:lpstr>Examples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989123049421</dc:creator>
  <cp:lastModifiedBy>Teb Tasvir</cp:lastModifiedBy>
  <cp:revision>23</cp:revision>
  <dcterms:created xsi:type="dcterms:W3CDTF">2023-06-11T19:58:01Z</dcterms:created>
  <dcterms:modified xsi:type="dcterms:W3CDTF">2024-05-15T07:12:43Z</dcterms:modified>
</cp:coreProperties>
</file>