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97" r:id="rId4"/>
    <p:sldId id="258" r:id="rId5"/>
    <p:sldId id="259" r:id="rId6"/>
    <p:sldId id="263" r:id="rId7"/>
    <p:sldId id="264" r:id="rId8"/>
    <p:sldId id="265" r:id="rId9"/>
    <p:sldId id="262" r:id="rId10"/>
    <p:sldId id="266" r:id="rId11"/>
    <p:sldId id="267"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68" r:id="rId25"/>
    <p:sldId id="281" r:id="rId26"/>
    <p:sldId id="282" r:id="rId27"/>
    <p:sldId id="284" r:id="rId28"/>
    <p:sldId id="295" r:id="rId29"/>
    <p:sldId id="283" r:id="rId30"/>
    <p:sldId id="285" r:id="rId31"/>
    <p:sldId id="286" r:id="rId32"/>
    <p:sldId id="287" r:id="rId33"/>
    <p:sldId id="296" r:id="rId34"/>
    <p:sldId id="288" r:id="rId35"/>
    <p:sldId id="289" r:id="rId36"/>
    <p:sldId id="294" r:id="rId37"/>
    <p:sldId id="290" r:id="rId38"/>
    <p:sldId id="291" r:id="rId39"/>
    <p:sldId id="292" r:id="rId40"/>
    <p:sldId id="293" r:id="rId41"/>
    <p:sldId id="298"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54" autoAdjust="0"/>
    <p:restoredTop sz="94660"/>
  </p:normalViewPr>
  <p:slideViewPr>
    <p:cSldViewPr snapToGrid="0">
      <p:cViewPr varScale="1">
        <p:scale>
          <a:sx n="110" d="100"/>
          <a:sy n="110" d="100"/>
        </p:scale>
        <p:origin x="62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9/26/2024</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9/26/2024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9/26/2024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9/26/2024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9/26/2024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9/26/2024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9/26/2024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80">
          <a:fgClr>
            <a:schemeClr val="bg2"/>
          </a:fgClr>
          <a:bgClr>
            <a:schemeClr val="bg1"/>
          </a:bgClr>
        </a:patt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9/26/2024</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physio-pedia.com/Muscle" TargetMode="Externa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hyperlink" Target="https://www.ninds.nih.gov/health-information/disorders/glossary-neurological-terms#contracture" TargetMode="Externa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s://www.ninds.nih.gov/health-information/disorders/myasthenia-gravis" TargetMode="External"/><Relationship Id="rId2" Type="http://schemas.openxmlformats.org/officeDocument/2006/relationships/hyperlink" Target="https://www.ninds.nih.gov/health-information/disorders/stroke" TargetMode="Externa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hyperlink" Target="https://en.wikipedia.org/wiki/Non-invasive_ventilation" TargetMode="Externa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hyperlink" Target="https://en.wikipedia.org/wiki/Bulbar-onset_ALS" TargetMode="External"/><Relationship Id="rId2" Type="http://schemas.openxmlformats.org/officeDocument/2006/relationships/hyperlink" Target="https://en.wikipedia.org/wiki/Riluzole" TargetMode="External"/><Relationship Id="rId1" Type="http://schemas.openxmlformats.org/officeDocument/2006/relationships/slideLayout" Target="../slideLayouts/slideLayout11.xml"/><Relationship Id="rId6" Type="http://schemas.openxmlformats.org/officeDocument/2006/relationships/hyperlink" Target="https://en.wikipedia.org/wiki/Asthenia" TargetMode="External"/><Relationship Id="rId5" Type="http://schemas.openxmlformats.org/officeDocument/2006/relationships/hyperlink" Target="https://en.wikipedia.org/wiki/Glutamate_(neurotransmitter)" TargetMode="External"/><Relationship Id="rId4" Type="http://schemas.openxmlformats.org/officeDocument/2006/relationships/hyperlink" Target="https://en.wikipedia.org/wiki/Neurotransmitter"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en.wikipedia.org/wiki/Oxidative_stress" TargetMode="External"/><Relationship Id="rId2" Type="http://schemas.openxmlformats.org/officeDocument/2006/relationships/hyperlink" Target="https://en.wikipedia.org/wiki/Edaravone"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en.wikipedia.org/wiki/Sodium_phenylbutyrate" TargetMode="External"/><Relationship Id="rId2" Type="http://schemas.openxmlformats.org/officeDocument/2006/relationships/hyperlink" Target="https://en.wikipedia.org/wiki/Sodium_phenylbutyrate/ursodoxicoltaurine" TargetMode="External"/><Relationship Id="rId1" Type="http://schemas.openxmlformats.org/officeDocument/2006/relationships/slideLayout" Target="../slideLayouts/slideLayout3.xml"/><Relationship Id="rId4" Type="http://schemas.openxmlformats.org/officeDocument/2006/relationships/hyperlink" Target="https://en.wikipedia.org/wiki/Tauroursodeoxycholic_acid"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physio-pedia.com/Brain_Anatomy" TargetMode="External"/><Relationship Id="rId2" Type="http://schemas.openxmlformats.org/officeDocument/2006/relationships/hyperlink" Target="https://www.physio-pedia.com/Neurone" TargetMode="External"/><Relationship Id="rId1" Type="http://schemas.openxmlformats.org/officeDocument/2006/relationships/slideLayout" Target="../slideLayouts/slideLayout3.xml"/><Relationship Id="rId5" Type="http://schemas.openxmlformats.org/officeDocument/2006/relationships/hyperlink" Target="https://www.physio-pedia.com/Breathing_Pattern_Disorders" TargetMode="External"/><Relationship Id="rId4" Type="http://schemas.openxmlformats.org/officeDocument/2006/relationships/hyperlink" Target="https://www.physio-pedia.com/Spinal_Cord_Anatomy"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76425" y="1122363"/>
            <a:ext cx="10222810" cy="1342541"/>
          </a:xfrm>
          <a:solidFill>
            <a:schemeClr val="accent2"/>
          </a:solidFill>
        </p:spPr>
        <p:txBody>
          <a:bodyPr>
            <a:normAutofit/>
          </a:bodyPr>
          <a:lstStyle/>
          <a:p>
            <a:r>
              <a:rPr lang="en-IE" sz="5400" dirty="0">
                <a:latin typeface="Arial" panose="020B0604020202020204" pitchFamily="34" charset="0"/>
                <a:cs typeface="Arial" panose="020B0604020202020204" pitchFamily="34" charset="0"/>
              </a:rPr>
              <a:t>Motor neurone disease</a:t>
            </a:r>
          </a:p>
        </p:txBody>
      </p:sp>
      <p:sp>
        <p:nvSpPr>
          <p:cNvPr id="3" name="Subtitle 2"/>
          <p:cNvSpPr>
            <a:spLocks noGrp="1"/>
          </p:cNvSpPr>
          <p:nvPr>
            <p:ph type="subTitle" idx="1"/>
          </p:nvPr>
        </p:nvSpPr>
        <p:spPr>
          <a:xfrm>
            <a:off x="1876423" y="3677193"/>
            <a:ext cx="4219577" cy="2058443"/>
          </a:xfrm>
        </p:spPr>
        <p:txBody>
          <a:bodyPr>
            <a:noAutofit/>
          </a:bodyPr>
          <a:lstStyle/>
          <a:p>
            <a:r>
              <a:rPr lang="en-IE" sz="4400" dirty="0" err="1"/>
              <a:t>h.d.</a:t>
            </a:r>
            <a:r>
              <a:rPr lang="en-IE" sz="4400" dirty="0"/>
              <a:t> </a:t>
            </a:r>
            <a:r>
              <a:rPr lang="en-IE" sz="4400" dirty="0" err="1"/>
              <a:t>kasmaei</a:t>
            </a:r>
            <a:endParaRPr lang="en-IE" sz="4400" dirty="0"/>
          </a:p>
          <a:p>
            <a:r>
              <a:rPr lang="en-IE" sz="4400" dirty="0"/>
              <a:t>neurologist</a:t>
            </a:r>
          </a:p>
        </p:txBody>
      </p:sp>
    </p:spTree>
    <p:extLst>
      <p:ext uri="{BB962C8B-B14F-4D97-AF65-F5344CB8AC3E}">
        <p14:creationId xmlns:p14="http://schemas.microsoft.com/office/powerpoint/2010/main" val="85084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33D93-1AC9-9A63-7CC8-44310A05E6C0}"/>
              </a:ext>
            </a:extLst>
          </p:cNvPr>
          <p:cNvSpPr>
            <a:spLocks noGrp="1"/>
          </p:cNvSpPr>
          <p:nvPr>
            <p:ph type="title"/>
          </p:nvPr>
        </p:nvSpPr>
        <p:spPr>
          <a:xfrm>
            <a:off x="1141457" y="609599"/>
            <a:ext cx="9433778" cy="5181599"/>
          </a:xfrm>
        </p:spPr>
        <p:txBody>
          <a:bodyPr>
            <a:normAutofit/>
          </a:bodyPr>
          <a:lstStyle/>
          <a:p>
            <a:r>
              <a:rPr lang="en-US" b="0" i="0" dirty="0">
                <a:solidFill>
                  <a:srgbClr val="020621"/>
                </a:solidFill>
                <a:effectLst/>
                <a:latin typeface="tisapro-regular"/>
              </a:rPr>
              <a:t>Motor neurons divided into either </a:t>
            </a:r>
            <a:r>
              <a:rPr lang="en-US" b="0" i="0" dirty="0">
                <a:solidFill>
                  <a:srgbClr val="020621"/>
                </a:solidFill>
                <a:effectLst/>
                <a:highlight>
                  <a:srgbClr val="0000FF"/>
                </a:highlight>
                <a:latin typeface="tisapro-regular"/>
              </a:rPr>
              <a:t>upper </a:t>
            </a:r>
            <a:r>
              <a:rPr lang="en-US" b="0" i="0" dirty="0">
                <a:solidFill>
                  <a:srgbClr val="020621"/>
                </a:solidFill>
                <a:effectLst/>
                <a:latin typeface="tisapro-regular"/>
              </a:rPr>
              <a:t>or </a:t>
            </a:r>
            <a:r>
              <a:rPr lang="en-US" b="0" i="0" dirty="0">
                <a:solidFill>
                  <a:srgbClr val="020621"/>
                </a:solidFill>
                <a:effectLst/>
                <a:highlight>
                  <a:srgbClr val="0000FF"/>
                </a:highlight>
                <a:latin typeface="tisapro-regular"/>
              </a:rPr>
              <a:t>lower</a:t>
            </a:r>
            <a:r>
              <a:rPr lang="en-US" b="0" i="0" dirty="0">
                <a:solidFill>
                  <a:srgbClr val="020621"/>
                </a:solidFill>
                <a:effectLst/>
                <a:latin typeface="tisapro-regular"/>
              </a:rPr>
              <a:t> motor </a:t>
            </a:r>
            <a:r>
              <a:rPr lang="en-US" b="0" i="0" dirty="0" err="1">
                <a:solidFill>
                  <a:srgbClr val="020621"/>
                </a:solidFill>
                <a:effectLst/>
                <a:latin typeface="tisapro-regular"/>
              </a:rPr>
              <a:t>neurones</a:t>
            </a:r>
            <a:r>
              <a:rPr lang="en-US" b="0" i="0" dirty="0">
                <a:solidFill>
                  <a:srgbClr val="020621"/>
                </a:solidFill>
                <a:effectLst/>
                <a:latin typeface="tisapro-regular"/>
              </a:rPr>
              <a:t>, forming various tightly controlled, complex circuits throughout the body. This controls both voluntary and involuntary movements through the innervation of effector </a:t>
            </a:r>
            <a:r>
              <a:rPr lang="en-US" b="0" i="0" u="none" strike="noStrike" dirty="0">
                <a:solidFill>
                  <a:srgbClr val="2752FF"/>
                </a:solidFill>
                <a:effectLst/>
                <a:latin typeface="tisapro-regular"/>
                <a:hlinkClick r:id="rId2" tooltip="Muscle"/>
              </a:rPr>
              <a:t>muscles</a:t>
            </a:r>
            <a:r>
              <a:rPr lang="en-US" b="0" i="0" dirty="0">
                <a:solidFill>
                  <a:srgbClr val="020621"/>
                </a:solidFill>
                <a:effectLst/>
                <a:latin typeface="tisapro-regular"/>
              </a:rPr>
              <a:t> and glands. The upper and lower motor neurons form a two-neuron circuit.</a:t>
            </a:r>
            <a:endParaRPr lang="en-US" dirty="0"/>
          </a:p>
        </p:txBody>
      </p:sp>
    </p:spTree>
    <p:extLst>
      <p:ext uri="{BB962C8B-B14F-4D97-AF65-F5344CB8AC3E}">
        <p14:creationId xmlns:p14="http://schemas.microsoft.com/office/powerpoint/2010/main" val="1039254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00F1C-BAAD-2856-C684-1041C2F13FBF}"/>
              </a:ext>
            </a:extLst>
          </p:cNvPr>
          <p:cNvSpPr>
            <a:spLocks noGrp="1"/>
          </p:cNvSpPr>
          <p:nvPr>
            <p:ph type="title"/>
          </p:nvPr>
        </p:nvSpPr>
        <p:spPr>
          <a:xfrm>
            <a:off x="1141456" y="609600"/>
            <a:ext cx="9632561" cy="5035826"/>
          </a:xfrm>
        </p:spPr>
        <p:txBody>
          <a:bodyPr/>
          <a:lstStyle/>
          <a:p>
            <a:r>
              <a:rPr lang="en-US" b="0" i="0" dirty="0">
                <a:solidFill>
                  <a:srgbClr val="020621"/>
                </a:solidFill>
                <a:effectLst/>
                <a:latin typeface="tisapro-regular"/>
              </a:rPr>
              <a:t>Upper and Lower motor neurons utilize different neurotransmitters to relay their signals.</a:t>
            </a:r>
            <a:br>
              <a:rPr lang="en-US" b="0" i="0" dirty="0">
                <a:solidFill>
                  <a:srgbClr val="020621"/>
                </a:solidFill>
                <a:effectLst/>
                <a:latin typeface="tisapro-regular"/>
              </a:rPr>
            </a:br>
            <a:r>
              <a:rPr lang="en-US" b="0" i="0" dirty="0">
                <a:solidFill>
                  <a:srgbClr val="020621"/>
                </a:solidFill>
                <a:effectLst/>
                <a:latin typeface="tisapro-regular"/>
              </a:rPr>
              <a:t>Upper motor neurons use </a:t>
            </a:r>
            <a:r>
              <a:rPr lang="en-US" b="0" i="0" u="sng" dirty="0">
                <a:solidFill>
                  <a:srgbClr val="FF0000"/>
                </a:solidFill>
                <a:effectLst/>
                <a:highlight>
                  <a:srgbClr val="0000FF"/>
                </a:highlight>
                <a:latin typeface="tisapro-regular"/>
              </a:rPr>
              <a:t>glutamate</a:t>
            </a:r>
            <a:br>
              <a:rPr lang="en-US" b="0" i="0" dirty="0">
                <a:solidFill>
                  <a:srgbClr val="020621"/>
                </a:solidFill>
                <a:effectLst/>
                <a:latin typeface="tisapro-regular"/>
              </a:rPr>
            </a:br>
            <a:r>
              <a:rPr lang="en-US" b="0" i="0" dirty="0">
                <a:solidFill>
                  <a:srgbClr val="020621"/>
                </a:solidFill>
                <a:effectLst/>
                <a:latin typeface="tisapro-regular"/>
              </a:rPr>
              <a:t>Lower motor neurons use </a:t>
            </a:r>
            <a:r>
              <a:rPr lang="en-US" b="0" i="0" u="sng" dirty="0">
                <a:solidFill>
                  <a:schemeClr val="tx2">
                    <a:lumMod val="75000"/>
                  </a:schemeClr>
                </a:solidFill>
                <a:effectLst/>
                <a:highlight>
                  <a:srgbClr val="0000FF"/>
                </a:highlight>
                <a:latin typeface="tisapro-regular"/>
              </a:rPr>
              <a:t>acetylcholine</a:t>
            </a:r>
            <a:r>
              <a:rPr lang="en-US" b="0" i="0" dirty="0">
                <a:solidFill>
                  <a:srgbClr val="020621"/>
                </a:solidFill>
                <a:effectLst/>
                <a:latin typeface="tisapro-regular"/>
              </a:rPr>
              <a:t>.</a:t>
            </a:r>
            <a:br>
              <a:rPr lang="en-US" b="0" i="0" dirty="0">
                <a:solidFill>
                  <a:srgbClr val="020621"/>
                </a:solidFill>
                <a:effectLst/>
                <a:latin typeface="tisapro-regular"/>
              </a:rPr>
            </a:br>
            <a:endParaRPr lang="en-US" dirty="0"/>
          </a:p>
        </p:txBody>
      </p:sp>
    </p:spTree>
    <p:extLst>
      <p:ext uri="{BB962C8B-B14F-4D97-AF65-F5344CB8AC3E}">
        <p14:creationId xmlns:p14="http://schemas.microsoft.com/office/powerpoint/2010/main" val="11950775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D1FAB-B6AC-9D9E-DF63-12891DB758E7}"/>
              </a:ext>
            </a:extLst>
          </p:cNvPr>
          <p:cNvSpPr>
            <a:spLocks noGrp="1"/>
          </p:cNvSpPr>
          <p:nvPr>
            <p:ph type="title"/>
          </p:nvPr>
        </p:nvSpPr>
        <p:spPr/>
        <p:txBody>
          <a:bodyPr>
            <a:normAutofit/>
          </a:bodyPr>
          <a:lstStyle/>
          <a:p>
            <a:br>
              <a:rPr lang="en-US" b="1" i="0" dirty="0">
                <a:solidFill>
                  <a:srgbClr val="2B2B2B"/>
                </a:solidFill>
                <a:effectLst/>
                <a:latin typeface="Open Sans" panose="020B0606030504020204" pitchFamily="34" charset="0"/>
              </a:rPr>
            </a:br>
            <a:endParaRPr lang="en-US" dirty="0"/>
          </a:p>
        </p:txBody>
      </p:sp>
      <p:sp>
        <p:nvSpPr>
          <p:cNvPr id="4" name="TextBox 3">
            <a:extLst>
              <a:ext uri="{FF2B5EF4-FFF2-40B4-BE49-F238E27FC236}">
                <a16:creationId xmlns:a16="http://schemas.microsoft.com/office/drawing/2014/main" id="{8AE42B02-55BA-5780-3456-92EC5999F906}"/>
              </a:ext>
            </a:extLst>
          </p:cNvPr>
          <p:cNvSpPr txBox="1"/>
          <p:nvPr/>
        </p:nvSpPr>
        <p:spPr>
          <a:xfrm>
            <a:off x="1461052" y="1357803"/>
            <a:ext cx="8009350" cy="4154984"/>
          </a:xfrm>
          <a:prstGeom prst="rect">
            <a:avLst/>
          </a:prstGeom>
          <a:noFill/>
        </p:spPr>
        <p:txBody>
          <a:bodyPr wrap="square">
            <a:spAutoFit/>
          </a:bodyPr>
          <a:lstStyle/>
          <a:p>
            <a:r>
              <a:rPr lang="en-US" sz="8800" b="1" i="0" dirty="0">
                <a:solidFill>
                  <a:srgbClr val="FF0000"/>
                </a:solidFill>
                <a:effectLst/>
                <a:latin typeface="Open Sans" panose="020B0606030504020204" pitchFamily="34" charset="0"/>
              </a:rPr>
              <a:t>Types of motor neuron diseases</a:t>
            </a:r>
            <a:endParaRPr lang="en-US" sz="8800" dirty="0">
              <a:solidFill>
                <a:srgbClr val="FF0000"/>
              </a:solidFill>
            </a:endParaRPr>
          </a:p>
        </p:txBody>
      </p:sp>
    </p:spTree>
    <p:extLst>
      <p:ext uri="{BB962C8B-B14F-4D97-AF65-F5344CB8AC3E}">
        <p14:creationId xmlns:p14="http://schemas.microsoft.com/office/powerpoint/2010/main" val="12409262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32537-044D-46BB-C72C-7416D5641312}"/>
              </a:ext>
            </a:extLst>
          </p:cNvPr>
          <p:cNvSpPr>
            <a:spLocks noGrp="1"/>
          </p:cNvSpPr>
          <p:nvPr>
            <p:ph type="title"/>
          </p:nvPr>
        </p:nvSpPr>
        <p:spPr>
          <a:xfrm>
            <a:off x="1141413" y="618518"/>
            <a:ext cx="9579596" cy="5172682"/>
          </a:xfrm>
        </p:spPr>
        <p:txBody>
          <a:bodyPr>
            <a:normAutofit/>
          </a:bodyPr>
          <a:lstStyle/>
          <a:p>
            <a:r>
              <a:rPr lang="en-US" b="1" i="0" dirty="0">
                <a:effectLst/>
                <a:latin typeface="Open Sans" panose="020B0606030504020204" pitchFamily="34" charset="0"/>
              </a:rPr>
              <a:t>Amyotrophic lateral sclerosis (ALS)</a:t>
            </a:r>
            <a:r>
              <a:rPr lang="en-US" b="0" i="0" dirty="0">
                <a:effectLst/>
                <a:latin typeface="Open Sans" panose="020B0606030504020204" pitchFamily="34" charset="0"/>
              </a:rPr>
              <a:t>, </a:t>
            </a:r>
            <a:r>
              <a:rPr lang="en-US" b="0" i="0" u="none" strike="noStrike" dirty="0">
                <a:effectLst/>
                <a:latin typeface="Open Sans" panose="020B0606030504020204" pitchFamily="34" charset="0"/>
              </a:rPr>
              <a:t>formerly known as Lou Gehrig's disease, can affect the upper and/or lower motor neurons. It causes rapid loss of muscle control and eventual paralysis</a:t>
            </a:r>
            <a:r>
              <a:rPr lang="en-US" b="0" i="0" u="none" strike="noStrike" dirty="0">
                <a:solidFill>
                  <a:srgbClr val="212529"/>
                </a:solidFill>
                <a:effectLst/>
                <a:latin typeface="Open Sans" panose="020B0606030504020204" pitchFamily="34" charset="0"/>
              </a:rPr>
              <a:t>.</a:t>
            </a:r>
            <a:endParaRPr lang="en-US" dirty="0"/>
          </a:p>
        </p:txBody>
      </p:sp>
    </p:spTree>
    <p:extLst>
      <p:ext uri="{BB962C8B-B14F-4D97-AF65-F5344CB8AC3E}">
        <p14:creationId xmlns:p14="http://schemas.microsoft.com/office/powerpoint/2010/main" val="380287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ED2DF-E14B-EAF7-40B5-4A2A95ADC2BA}"/>
              </a:ext>
            </a:extLst>
          </p:cNvPr>
          <p:cNvSpPr>
            <a:spLocks noGrp="1"/>
          </p:cNvSpPr>
          <p:nvPr>
            <p:ph type="title"/>
          </p:nvPr>
        </p:nvSpPr>
        <p:spPr>
          <a:xfrm>
            <a:off x="1073426" y="618518"/>
            <a:ext cx="9973985" cy="5172682"/>
          </a:xfrm>
        </p:spPr>
        <p:txBody>
          <a:bodyPr>
            <a:normAutofit/>
          </a:bodyPr>
          <a:lstStyle/>
          <a:p>
            <a:r>
              <a:rPr lang="en-US" b="1" i="0" dirty="0">
                <a:effectLst/>
                <a:latin typeface="Open Sans" panose="020B0606030504020204" pitchFamily="34" charset="0"/>
              </a:rPr>
              <a:t>Spinal muscular atrophy (SMA)</a:t>
            </a:r>
            <a:r>
              <a:rPr lang="en-US" b="0" i="0" dirty="0">
                <a:effectLst/>
                <a:latin typeface="Open Sans" panose="020B0606030504020204" pitchFamily="34" charset="0"/>
              </a:rPr>
              <a:t> refers to a group of hereditary diseases that affect lower motor neurons. </a:t>
            </a:r>
            <a:r>
              <a:rPr lang="en-US" b="0" i="0" dirty="0">
                <a:effectLst/>
                <a:highlight>
                  <a:srgbClr val="FF0000"/>
                </a:highlight>
                <a:latin typeface="Open Sans" panose="020B0606030504020204" pitchFamily="34" charset="0"/>
              </a:rPr>
              <a:t>The most common form is caused by a mutated or missing gene known as the survival motor neuron gene 1 (SMN1)</a:t>
            </a:r>
            <a:r>
              <a:rPr lang="en-US" b="0" i="0" dirty="0">
                <a:effectLst/>
                <a:latin typeface="Open Sans" panose="020B0606030504020204" pitchFamily="34" charset="0"/>
              </a:rPr>
              <a:t>, which causes the neurons to deteriorate, producing muscle weakness and wasting.</a:t>
            </a:r>
            <a:endParaRPr lang="en-US" dirty="0"/>
          </a:p>
        </p:txBody>
      </p:sp>
    </p:spTree>
    <p:extLst>
      <p:ext uri="{BB962C8B-B14F-4D97-AF65-F5344CB8AC3E}">
        <p14:creationId xmlns:p14="http://schemas.microsoft.com/office/powerpoint/2010/main" val="3706436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076C0-CD8E-1D06-C3CC-9FAEB5C55EA3}"/>
              </a:ext>
            </a:extLst>
          </p:cNvPr>
          <p:cNvSpPr>
            <a:spLocks noGrp="1"/>
          </p:cNvSpPr>
          <p:nvPr>
            <p:ph type="title"/>
          </p:nvPr>
        </p:nvSpPr>
        <p:spPr>
          <a:xfrm>
            <a:off x="1086678" y="618517"/>
            <a:ext cx="9960733" cy="4960647"/>
          </a:xfrm>
        </p:spPr>
        <p:txBody>
          <a:bodyPr>
            <a:normAutofit fontScale="90000"/>
          </a:bodyPr>
          <a:lstStyle/>
          <a:p>
            <a:r>
              <a:rPr lang="en-US" b="1" i="0" dirty="0">
                <a:effectLst/>
                <a:latin typeface="Open Sans" panose="020B0606030504020204" pitchFamily="34" charset="0"/>
              </a:rPr>
              <a:t>Spinal muscular atrophy with respiratory distress type 1 (SMARD1)</a:t>
            </a:r>
            <a:r>
              <a:rPr lang="en-US" b="0" i="0" dirty="0">
                <a:effectLst/>
                <a:latin typeface="Open Sans" panose="020B0606030504020204" pitchFamily="34" charset="0"/>
              </a:rPr>
              <a:t> </a:t>
            </a:r>
            <a:r>
              <a:rPr lang="en-US" b="0" i="0" dirty="0">
                <a:solidFill>
                  <a:srgbClr val="212529"/>
                </a:solidFill>
                <a:effectLst/>
                <a:latin typeface="Open Sans" panose="020B0606030504020204" pitchFamily="34" charset="0"/>
              </a:rPr>
              <a:t>is a </a:t>
            </a:r>
            <a:r>
              <a:rPr lang="en-US" b="0" i="0" dirty="0">
                <a:solidFill>
                  <a:srgbClr val="212529"/>
                </a:solidFill>
                <a:effectLst/>
                <a:highlight>
                  <a:srgbClr val="FF0000"/>
                </a:highlight>
                <a:latin typeface="Open Sans" panose="020B0606030504020204" pitchFamily="34" charset="0"/>
              </a:rPr>
              <a:t>very rare </a:t>
            </a:r>
            <a:r>
              <a:rPr lang="en-US" b="0" i="0" dirty="0">
                <a:solidFill>
                  <a:srgbClr val="212529"/>
                </a:solidFill>
                <a:effectLst/>
                <a:latin typeface="Open Sans" panose="020B0606030504020204" pitchFamily="34" charset="0"/>
              </a:rPr>
              <a:t>form of SMA caused by mutations in the </a:t>
            </a:r>
            <a:r>
              <a:rPr lang="en-US" b="0" i="1" dirty="0">
                <a:solidFill>
                  <a:srgbClr val="212529"/>
                </a:solidFill>
                <a:effectLst/>
                <a:highlight>
                  <a:srgbClr val="0000FF"/>
                </a:highlight>
                <a:latin typeface="Open Sans" panose="020B0606030504020204" pitchFamily="34" charset="0"/>
              </a:rPr>
              <a:t>IGHMBP2</a:t>
            </a:r>
            <a:r>
              <a:rPr lang="en-US" b="0" i="0" dirty="0">
                <a:solidFill>
                  <a:srgbClr val="212529"/>
                </a:solidFill>
                <a:effectLst/>
                <a:latin typeface="Open Sans" panose="020B0606030504020204" pitchFamily="34" charset="0"/>
              </a:rPr>
              <a:t> (immunoglobulin helicase μ-binding protein 2) gene. Symptoms appear during infancy, between ages </a:t>
            </a:r>
            <a:r>
              <a:rPr lang="en-US" b="0" i="0" dirty="0">
                <a:solidFill>
                  <a:srgbClr val="212529"/>
                </a:solidFill>
                <a:effectLst/>
                <a:highlight>
                  <a:srgbClr val="FF00FF"/>
                </a:highlight>
                <a:latin typeface="Open Sans" panose="020B0606030504020204" pitchFamily="34" charset="0"/>
              </a:rPr>
              <a:t>6 weeks and 6 months</a:t>
            </a:r>
            <a:r>
              <a:rPr lang="en-US" b="0" i="0" dirty="0">
                <a:solidFill>
                  <a:srgbClr val="212529"/>
                </a:solidFill>
                <a:effectLst/>
                <a:latin typeface="Open Sans" panose="020B0606030504020204" pitchFamily="34" charset="0"/>
              </a:rPr>
              <a:t>. Children with SMARD1 </a:t>
            </a:r>
            <a:r>
              <a:rPr lang="en-US" b="0" i="0" dirty="0">
                <a:solidFill>
                  <a:srgbClr val="FF0000"/>
                </a:solidFill>
                <a:effectLst/>
                <a:latin typeface="Open Sans" panose="020B0606030504020204" pitchFamily="34" charset="0"/>
              </a:rPr>
              <a:t>suddenly </a:t>
            </a:r>
            <a:r>
              <a:rPr lang="en-US" b="0" i="0" dirty="0">
                <a:solidFill>
                  <a:srgbClr val="212529"/>
                </a:solidFill>
                <a:effectLst/>
                <a:latin typeface="Open Sans" panose="020B0606030504020204" pitchFamily="34" charset="0"/>
              </a:rPr>
              <a:t>may be </a:t>
            </a:r>
            <a:r>
              <a:rPr lang="en-US" b="0" i="0" dirty="0">
                <a:solidFill>
                  <a:srgbClr val="FF0000"/>
                </a:solidFill>
                <a:effectLst/>
                <a:latin typeface="Open Sans" panose="020B0606030504020204" pitchFamily="34" charset="0"/>
              </a:rPr>
              <a:t>unable</a:t>
            </a:r>
            <a:r>
              <a:rPr lang="en-US" b="0" i="0" dirty="0">
                <a:solidFill>
                  <a:srgbClr val="212529"/>
                </a:solidFill>
                <a:effectLst/>
                <a:latin typeface="Open Sans" panose="020B0606030504020204" pitchFamily="34" charset="0"/>
              </a:rPr>
              <a:t> </a:t>
            </a:r>
            <a:r>
              <a:rPr lang="en-US" b="0" i="0" dirty="0">
                <a:solidFill>
                  <a:srgbClr val="FF0000"/>
                </a:solidFill>
                <a:effectLst/>
                <a:latin typeface="Open Sans" panose="020B0606030504020204" pitchFamily="34" charset="0"/>
              </a:rPr>
              <a:t>to breathe </a:t>
            </a:r>
            <a:r>
              <a:rPr lang="en-US" b="0" i="0" dirty="0">
                <a:solidFill>
                  <a:srgbClr val="212529"/>
                </a:solidFill>
                <a:effectLst/>
                <a:latin typeface="Open Sans" panose="020B0606030504020204" pitchFamily="34" charset="0"/>
              </a:rPr>
              <a:t>due to diaphragm paralysis and may develop weakness in the muscles of their hands and feet.</a:t>
            </a:r>
            <a:endParaRPr lang="en-US" dirty="0"/>
          </a:p>
        </p:txBody>
      </p:sp>
    </p:spTree>
    <p:extLst>
      <p:ext uri="{BB962C8B-B14F-4D97-AF65-F5344CB8AC3E}">
        <p14:creationId xmlns:p14="http://schemas.microsoft.com/office/powerpoint/2010/main" val="1295145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601FD-FEBB-6854-482D-47B63F4DEF6E}"/>
              </a:ext>
            </a:extLst>
          </p:cNvPr>
          <p:cNvSpPr>
            <a:spLocks noGrp="1"/>
          </p:cNvSpPr>
          <p:nvPr>
            <p:ph type="title"/>
          </p:nvPr>
        </p:nvSpPr>
        <p:spPr>
          <a:xfrm>
            <a:off x="1338469" y="618517"/>
            <a:ext cx="9708941" cy="4761865"/>
          </a:xfrm>
        </p:spPr>
        <p:txBody>
          <a:bodyPr>
            <a:normAutofit/>
          </a:bodyPr>
          <a:lstStyle/>
          <a:p>
            <a:r>
              <a:rPr lang="en-US" sz="3200" b="1" i="0" dirty="0">
                <a:solidFill>
                  <a:srgbClr val="212529"/>
                </a:solidFill>
                <a:effectLst/>
                <a:latin typeface="Open Sans" panose="020B0606030504020204" pitchFamily="34" charset="0"/>
              </a:rPr>
              <a:t>Congenital SMA with arthrogryposis</a:t>
            </a:r>
            <a:r>
              <a:rPr lang="en-US" sz="3200" b="0" i="0" dirty="0">
                <a:solidFill>
                  <a:srgbClr val="212529"/>
                </a:solidFill>
                <a:effectLst/>
                <a:latin typeface="Open Sans" panose="020B0606030504020204" pitchFamily="34" charset="0"/>
              </a:rPr>
              <a:t> is a rare disorder that appears at birth. Symptoms include severe joint </a:t>
            </a:r>
            <a:r>
              <a:rPr lang="en-US" sz="3200" b="0" i="0" u="none" strike="noStrike" dirty="0">
                <a:solidFill>
                  <a:srgbClr val="004FBA"/>
                </a:solidFill>
                <a:effectLst/>
                <a:latin typeface="Open Sans" panose="020B0606030504020204" pitchFamily="34" charset="0"/>
                <a:hlinkClick r:id="rId2"/>
              </a:rPr>
              <a:t>contractures</a:t>
            </a:r>
            <a:r>
              <a:rPr lang="en-US" sz="3200" b="0" i="0" dirty="0">
                <a:solidFill>
                  <a:srgbClr val="212529"/>
                </a:solidFill>
                <a:effectLst/>
                <a:latin typeface="Open Sans" panose="020B0606030504020204" pitchFamily="34" charset="0"/>
              </a:rPr>
              <a:t>, making babies unable to extend or flex the affected joints. In most children, both the arms and legs are affected. Other symptoms include </a:t>
            </a:r>
            <a:r>
              <a:rPr lang="en-US" sz="3200" b="0" i="0" u="sng" dirty="0">
                <a:solidFill>
                  <a:srgbClr val="212529"/>
                </a:solidFill>
                <a:effectLst/>
                <a:latin typeface="Open Sans" panose="020B0606030504020204" pitchFamily="34" charset="0"/>
              </a:rPr>
              <a:t>scoliosis</a:t>
            </a:r>
            <a:r>
              <a:rPr lang="en-US" sz="3200" b="0" i="0" dirty="0">
                <a:solidFill>
                  <a:srgbClr val="212529"/>
                </a:solidFill>
                <a:effectLst/>
                <a:latin typeface="Open Sans" panose="020B0606030504020204" pitchFamily="34" charset="0"/>
              </a:rPr>
              <a:t> (curvature of the spine</a:t>
            </a:r>
            <a:r>
              <a:rPr lang="en-US" sz="3200" b="0" i="0" u="sng" dirty="0">
                <a:solidFill>
                  <a:srgbClr val="212529"/>
                </a:solidFill>
                <a:effectLst/>
                <a:latin typeface="Open Sans" panose="020B0606030504020204" pitchFamily="34" charset="0"/>
              </a:rPr>
              <a:t>), chest deformity, respiratory problems</a:t>
            </a:r>
            <a:r>
              <a:rPr lang="en-US" sz="3200" b="0" i="0" dirty="0">
                <a:solidFill>
                  <a:srgbClr val="212529"/>
                </a:solidFill>
                <a:effectLst/>
                <a:latin typeface="Open Sans" panose="020B0606030504020204" pitchFamily="34" charset="0"/>
              </a:rPr>
              <a:t>, unusually small jaw, and drooping eyelids</a:t>
            </a:r>
            <a:endParaRPr lang="en-US" sz="3200" dirty="0"/>
          </a:p>
        </p:txBody>
      </p:sp>
    </p:spTree>
    <p:extLst>
      <p:ext uri="{BB962C8B-B14F-4D97-AF65-F5344CB8AC3E}">
        <p14:creationId xmlns:p14="http://schemas.microsoft.com/office/powerpoint/2010/main" val="2257022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800DC-D8DB-3A98-86BF-2B6187033E3E}"/>
              </a:ext>
            </a:extLst>
          </p:cNvPr>
          <p:cNvSpPr>
            <a:spLocks noGrp="1"/>
          </p:cNvSpPr>
          <p:nvPr>
            <p:ph type="title"/>
          </p:nvPr>
        </p:nvSpPr>
        <p:spPr>
          <a:xfrm>
            <a:off x="1141413" y="618517"/>
            <a:ext cx="9738622" cy="5252195"/>
          </a:xfrm>
        </p:spPr>
        <p:txBody>
          <a:bodyPr>
            <a:normAutofit/>
          </a:bodyPr>
          <a:lstStyle/>
          <a:p>
            <a:r>
              <a:rPr lang="en-US" b="1" i="0" dirty="0">
                <a:solidFill>
                  <a:srgbClr val="212529"/>
                </a:solidFill>
                <a:effectLst/>
                <a:latin typeface="Open Sans" panose="020B0606030504020204" pitchFamily="34" charset="0"/>
              </a:rPr>
              <a:t>Progressive bulbar palsy (PBP)</a:t>
            </a:r>
            <a:r>
              <a:rPr lang="en-US" b="0" i="0" dirty="0">
                <a:solidFill>
                  <a:srgbClr val="212529"/>
                </a:solidFill>
                <a:effectLst/>
                <a:latin typeface="Open Sans" panose="020B0606030504020204" pitchFamily="34" charset="0"/>
              </a:rPr>
              <a:t>, also known as progressive bulbar atrophy, is due to injury of the upper motor neurons in the brainstem or the lower motor neurons connected to the brainstem. The brainstem controls the muscles needed for swallowing, speaking, chewing, and other functions.</a:t>
            </a:r>
            <a:endParaRPr lang="en-US" dirty="0"/>
          </a:p>
        </p:txBody>
      </p:sp>
    </p:spTree>
    <p:extLst>
      <p:ext uri="{BB962C8B-B14F-4D97-AF65-F5344CB8AC3E}">
        <p14:creationId xmlns:p14="http://schemas.microsoft.com/office/powerpoint/2010/main" val="2060479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DB938-9F28-E65E-592A-91E18A072C52}"/>
              </a:ext>
            </a:extLst>
          </p:cNvPr>
          <p:cNvSpPr>
            <a:spLocks noGrp="1"/>
          </p:cNvSpPr>
          <p:nvPr>
            <p:ph type="title"/>
          </p:nvPr>
        </p:nvSpPr>
        <p:spPr>
          <a:xfrm>
            <a:off x="1007165" y="618517"/>
            <a:ext cx="10040246" cy="4351047"/>
          </a:xfrm>
        </p:spPr>
        <p:txBody>
          <a:bodyPr>
            <a:normAutofit fontScale="90000"/>
          </a:bodyPr>
          <a:lstStyle/>
          <a:p>
            <a:r>
              <a:rPr lang="en-US" b="0" i="0" dirty="0">
                <a:solidFill>
                  <a:srgbClr val="212529"/>
                </a:solidFill>
                <a:effectLst/>
                <a:latin typeface="Open Sans" panose="020B0606030504020204" pitchFamily="34" charset="0"/>
              </a:rPr>
              <a:t>Because they have difficulty swallowing, people with PBP are at risk of choking and inhaling food and fluids, including saliva, into the lungs. They may also laugh or cry at inappropriate times, called pseudobulbar affect or pathological laughing and crying. Some symptoms of </a:t>
            </a:r>
            <a:r>
              <a:rPr lang="en-US" b="0" i="0" u="none" strike="noStrike" dirty="0">
                <a:solidFill>
                  <a:srgbClr val="004FBA"/>
                </a:solidFill>
                <a:effectLst/>
                <a:latin typeface="Open Sans" panose="020B0606030504020204" pitchFamily="34" charset="0"/>
                <a:hlinkClick r:id="rId2"/>
              </a:rPr>
              <a:t>stroke</a:t>
            </a:r>
            <a:r>
              <a:rPr lang="en-US" b="0" i="0" dirty="0">
                <a:solidFill>
                  <a:srgbClr val="212529"/>
                </a:solidFill>
                <a:effectLst/>
                <a:latin typeface="Open Sans" panose="020B0606030504020204" pitchFamily="34" charset="0"/>
              </a:rPr>
              <a:t> and </a:t>
            </a:r>
            <a:r>
              <a:rPr lang="en-US" b="0" i="0" u="none" strike="noStrike" dirty="0">
                <a:solidFill>
                  <a:srgbClr val="004FBA"/>
                </a:solidFill>
                <a:effectLst/>
                <a:latin typeface="Open Sans" panose="020B0606030504020204" pitchFamily="34" charset="0"/>
                <a:hlinkClick r:id="rId3"/>
              </a:rPr>
              <a:t>myasthenia gravis</a:t>
            </a:r>
            <a:r>
              <a:rPr lang="en-US" b="0" i="0" dirty="0">
                <a:solidFill>
                  <a:srgbClr val="212529"/>
                </a:solidFill>
                <a:effectLst/>
                <a:latin typeface="Open Sans" panose="020B0606030504020204" pitchFamily="34" charset="0"/>
              </a:rPr>
              <a:t> are similar to those of progressive bulbar palsy (e.g. slurring of the speech and choking) and must be ruled out prior to diagnosis.</a:t>
            </a:r>
            <a:endParaRPr lang="en-US" dirty="0"/>
          </a:p>
        </p:txBody>
      </p:sp>
    </p:spTree>
    <p:extLst>
      <p:ext uri="{BB962C8B-B14F-4D97-AF65-F5344CB8AC3E}">
        <p14:creationId xmlns:p14="http://schemas.microsoft.com/office/powerpoint/2010/main" val="3618133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E93C3-1466-F7EF-4C02-CDE577DC5F9F}"/>
              </a:ext>
            </a:extLst>
          </p:cNvPr>
          <p:cNvSpPr>
            <a:spLocks noGrp="1"/>
          </p:cNvSpPr>
          <p:nvPr>
            <p:ph type="title"/>
          </p:nvPr>
        </p:nvSpPr>
        <p:spPr>
          <a:xfrm>
            <a:off x="1141412" y="618518"/>
            <a:ext cx="10427735" cy="5053412"/>
          </a:xfrm>
        </p:spPr>
        <p:txBody>
          <a:bodyPr>
            <a:normAutofit fontScale="90000"/>
          </a:bodyPr>
          <a:lstStyle/>
          <a:p>
            <a:r>
              <a:rPr lang="en-US" b="1" i="0" dirty="0">
                <a:solidFill>
                  <a:srgbClr val="212529"/>
                </a:solidFill>
                <a:effectLst/>
                <a:latin typeface="Open Sans" panose="020B0606030504020204" pitchFamily="34" charset="0"/>
              </a:rPr>
              <a:t>Primary lateral sclerosis (PLS) </a:t>
            </a:r>
            <a:r>
              <a:rPr lang="en-US" b="0" i="0" dirty="0">
                <a:solidFill>
                  <a:srgbClr val="212529"/>
                </a:solidFill>
                <a:effectLst/>
                <a:latin typeface="Open Sans" panose="020B0606030504020204" pitchFamily="34" charset="0"/>
              </a:rPr>
              <a:t>affects only the upper motor neurons, causing difficulty and slowness in the movements of the arms, legs, and face. Symptoms include weakness, muscle stiffness and spasticity, clumsiness, slowing of movement, and problems with balance and speech. </a:t>
            </a:r>
            <a:r>
              <a:rPr lang="en-US" b="0" i="0" dirty="0">
                <a:solidFill>
                  <a:srgbClr val="FFC000"/>
                </a:solidFill>
                <a:effectLst/>
                <a:latin typeface="Open Sans" panose="020B0606030504020204" pitchFamily="34" charset="0"/>
              </a:rPr>
              <a:t>The disorder often affects the legs first, followed by the torso, arms and hands, and, finally, the muscles used for swallowing, speaking, and chewing</a:t>
            </a:r>
            <a:endParaRPr lang="en-US" dirty="0">
              <a:solidFill>
                <a:srgbClr val="FFC000"/>
              </a:solidFill>
            </a:endParaRPr>
          </a:p>
        </p:txBody>
      </p:sp>
    </p:spTree>
    <p:extLst>
      <p:ext uri="{BB962C8B-B14F-4D97-AF65-F5344CB8AC3E}">
        <p14:creationId xmlns:p14="http://schemas.microsoft.com/office/powerpoint/2010/main" val="3527323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255447"/>
            <a:ext cx="9905998" cy="1478570"/>
          </a:xfrm>
        </p:spPr>
        <p:txBody>
          <a:bodyPr/>
          <a:lstStyle/>
          <a:p>
            <a:r>
              <a:rPr lang="en-IE" b="1" dirty="0">
                <a:latin typeface="Arial" panose="020B0604020202020204" pitchFamily="34" charset="0"/>
                <a:cs typeface="Arial" panose="020B0604020202020204" pitchFamily="34" charset="0"/>
              </a:rPr>
              <a:t>What is motor neurone disease?</a:t>
            </a:r>
          </a:p>
        </p:txBody>
      </p:sp>
      <p:sp>
        <p:nvSpPr>
          <p:cNvPr id="3" name="Content Placeholder 2"/>
          <p:cNvSpPr>
            <a:spLocks noGrp="1"/>
          </p:cNvSpPr>
          <p:nvPr>
            <p:ph idx="1"/>
          </p:nvPr>
        </p:nvSpPr>
        <p:spPr>
          <a:xfrm>
            <a:off x="1141413" y="1868359"/>
            <a:ext cx="6281364" cy="4088688"/>
          </a:xfrm>
        </p:spPr>
        <p:txBody>
          <a:bodyPr>
            <a:normAutofit/>
          </a:bodyPr>
          <a:lstStyle/>
          <a:p>
            <a:r>
              <a:rPr lang="en-IE" dirty="0"/>
              <a:t>Motor Neurone Disease (MND) is an uncommon disease that affects the brain and nerves</a:t>
            </a:r>
          </a:p>
          <a:p>
            <a:r>
              <a:rPr lang="en-IE" dirty="0"/>
              <a:t>In MND your motor nerves become damaged and eventually stop working and you gradually lose your strength </a:t>
            </a:r>
          </a:p>
          <a:p>
            <a:r>
              <a:rPr lang="en-IE" dirty="0"/>
              <a:t>There is currently no cure for Motor Neurone Disease </a:t>
            </a:r>
          </a:p>
        </p:txBody>
      </p:sp>
      <p:pic>
        <p:nvPicPr>
          <p:cNvPr id="4098" name="Picture 2" descr="Image result for motor neuron disease caus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8511" y="2123852"/>
            <a:ext cx="3676335" cy="2461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2859292"/>
      </p:ext>
    </p:extLst>
  </p:cSld>
  <p:clrMapOvr>
    <a:masterClrMapping/>
  </p:clrMapOvr>
  <p:transition spd="med">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7EE20-4159-0B1E-1BF5-A68A8171D6F6}"/>
              </a:ext>
            </a:extLst>
          </p:cNvPr>
          <p:cNvSpPr>
            <a:spLocks noGrp="1"/>
          </p:cNvSpPr>
          <p:nvPr>
            <p:ph type="title"/>
          </p:nvPr>
        </p:nvSpPr>
        <p:spPr>
          <a:xfrm>
            <a:off x="1141413" y="618517"/>
            <a:ext cx="10096430" cy="4761865"/>
          </a:xfrm>
        </p:spPr>
        <p:txBody>
          <a:bodyPr>
            <a:normAutofit fontScale="90000"/>
          </a:bodyPr>
          <a:lstStyle/>
          <a:p>
            <a:r>
              <a:rPr lang="en-US" b="0" i="0" dirty="0">
                <a:solidFill>
                  <a:srgbClr val="212529"/>
                </a:solidFill>
                <a:effectLst/>
                <a:latin typeface="Open Sans" panose="020B0606030504020204" pitchFamily="34" charset="0"/>
              </a:rPr>
              <a:t>PLS is </a:t>
            </a:r>
            <a:r>
              <a:rPr lang="en-US" b="0" i="0" dirty="0">
                <a:solidFill>
                  <a:srgbClr val="FFC000"/>
                </a:solidFill>
                <a:effectLst/>
                <a:latin typeface="Open Sans" panose="020B0606030504020204" pitchFamily="34" charset="0"/>
              </a:rPr>
              <a:t>more common in men </a:t>
            </a:r>
            <a:r>
              <a:rPr lang="en-US" b="0" i="0" dirty="0">
                <a:solidFill>
                  <a:srgbClr val="212529"/>
                </a:solidFill>
                <a:effectLst/>
                <a:latin typeface="Open Sans" panose="020B0606030504020204" pitchFamily="34" charset="0"/>
              </a:rPr>
              <a:t>than in women, with an onset that generally occurs between </a:t>
            </a:r>
            <a:r>
              <a:rPr lang="en-US" b="0" i="0" dirty="0">
                <a:solidFill>
                  <a:srgbClr val="FFC000"/>
                </a:solidFill>
                <a:effectLst/>
                <a:latin typeface="Open Sans" panose="020B0606030504020204" pitchFamily="34" charset="0"/>
              </a:rPr>
              <a:t>age 40 and 60</a:t>
            </a:r>
            <a:r>
              <a:rPr lang="en-US" b="0" i="0" dirty="0">
                <a:solidFill>
                  <a:srgbClr val="212529"/>
                </a:solidFill>
                <a:effectLst/>
                <a:latin typeface="Open Sans" panose="020B0606030504020204" pitchFamily="34" charset="0"/>
              </a:rPr>
              <a:t>. PLS progresses slowly over years or even decades.  Extensive testing is required to rule out other disorders before diagnosing PLS. A neurologist may need to track the person’s symptoms for several years before making a diagnosis</a:t>
            </a:r>
            <a:endParaRPr lang="en-US" dirty="0"/>
          </a:p>
        </p:txBody>
      </p:sp>
    </p:spTree>
    <p:extLst>
      <p:ext uri="{BB962C8B-B14F-4D97-AF65-F5344CB8AC3E}">
        <p14:creationId xmlns:p14="http://schemas.microsoft.com/office/powerpoint/2010/main" val="3985169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C3491-12D6-7895-6273-FAD50F385BF5}"/>
              </a:ext>
            </a:extLst>
          </p:cNvPr>
          <p:cNvSpPr>
            <a:spLocks noGrp="1"/>
          </p:cNvSpPr>
          <p:nvPr>
            <p:ph type="title"/>
          </p:nvPr>
        </p:nvSpPr>
        <p:spPr>
          <a:xfrm>
            <a:off x="1126436" y="1"/>
            <a:ext cx="10018642" cy="6745356"/>
          </a:xfrm>
        </p:spPr>
        <p:txBody>
          <a:bodyPr>
            <a:normAutofit fontScale="90000"/>
          </a:bodyPr>
          <a:lstStyle/>
          <a:p>
            <a:r>
              <a:rPr lang="en-US" b="1" i="0" dirty="0">
                <a:solidFill>
                  <a:srgbClr val="212529"/>
                </a:solidFill>
                <a:effectLst/>
                <a:latin typeface="Open Sans" panose="020B0606030504020204" pitchFamily="34" charset="0"/>
              </a:rPr>
              <a:t>Progressive muscular atrophy (PMA) </a:t>
            </a:r>
            <a:r>
              <a:rPr lang="en-US" b="0" i="0" dirty="0">
                <a:solidFill>
                  <a:srgbClr val="212529"/>
                </a:solidFill>
                <a:effectLst/>
                <a:latin typeface="Open Sans" panose="020B0606030504020204" pitchFamily="34" charset="0"/>
              </a:rPr>
              <a:t>is an uncommon subtype of ALS marked by slow but progressive damage to </a:t>
            </a:r>
            <a:r>
              <a:rPr lang="en-US" b="0" i="0" dirty="0">
                <a:solidFill>
                  <a:srgbClr val="FF0000"/>
                </a:solidFill>
                <a:effectLst/>
                <a:latin typeface="Open Sans" panose="020B0606030504020204" pitchFamily="34" charset="0"/>
              </a:rPr>
              <a:t>the lower motor neurons</a:t>
            </a:r>
            <a:r>
              <a:rPr lang="en-US" b="0" i="0" dirty="0">
                <a:solidFill>
                  <a:srgbClr val="212529"/>
                </a:solidFill>
                <a:effectLst/>
                <a:latin typeface="Open Sans" panose="020B0606030504020204" pitchFamily="34" charset="0"/>
              </a:rPr>
              <a:t>. It affects </a:t>
            </a:r>
            <a:r>
              <a:rPr lang="en-US" b="0" i="0" u="sng" dirty="0">
                <a:solidFill>
                  <a:srgbClr val="212529"/>
                </a:solidFill>
                <a:effectLst/>
                <a:latin typeface="Open Sans" panose="020B0606030504020204" pitchFamily="34" charset="0"/>
              </a:rPr>
              <a:t>men more often than women</a:t>
            </a:r>
            <a:r>
              <a:rPr lang="en-US" b="0" i="0" dirty="0">
                <a:solidFill>
                  <a:srgbClr val="212529"/>
                </a:solidFill>
                <a:effectLst/>
                <a:latin typeface="Open Sans" panose="020B0606030504020204" pitchFamily="34" charset="0"/>
              </a:rPr>
              <a:t>, and usually at </a:t>
            </a:r>
            <a:r>
              <a:rPr lang="en-US" b="0" i="0" u="sng" dirty="0">
                <a:solidFill>
                  <a:srgbClr val="212529"/>
                </a:solidFill>
                <a:effectLst/>
                <a:highlight>
                  <a:srgbClr val="FF00FF"/>
                </a:highlight>
                <a:latin typeface="Open Sans" panose="020B0606030504020204" pitchFamily="34" charset="0"/>
              </a:rPr>
              <a:t>symptoms begin later in life than typical ALS</a:t>
            </a:r>
            <a:r>
              <a:rPr lang="en-US" b="0" i="0" dirty="0">
                <a:solidFill>
                  <a:srgbClr val="212529"/>
                </a:solidFill>
                <a:effectLst/>
                <a:latin typeface="Open Sans" panose="020B0606030504020204" pitchFamily="34" charset="0"/>
              </a:rPr>
              <a:t>. People with PMA usually notice weakness in their </a:t>
            </a:r>
            <a:r>
              <a:rPr lang="en-US" b="0" i="0" u="sng" dirty="0">
                <a:solidFill>
                  <a:srgbClr val="212529"/>
                </a:solidFill>
                <a:effectLst/>
                <a:latin typeface="Open Sans" panose="020B0606030504020204" pitchFamily="34" charset="0"/>
              </a:rPr>
              <a:t>hands or feet followed by spreads into other body regions</a:t>
            </a:r>
            <a:r>
              <a:rPr lang="en-US" b="0" i="0" dirty="0">
                <a:solidFill>
                  <a:srgbClr val="212529"/>
                </a:solidFill>
                <a:effectLst/>
                <a:latin typeface="Open Sans" panose="020B0606030504020204" pitchFamily="34" charset="0"/>
              </a:rPr>
              <a:t>. They may have weakness in the torso muscles and may have trouble breathing. </a:t>
            </a:r>
            <a:r>
              <a:rPr lang="en-US" b="0" i="0" dirty="0">
                <a:solidFill>
                  <a:srgbClr val="FF0000"/>
                </a:solidFill>
                <a:effectLst/>
                <a:latin typeface="Open Sans" panose="020B0606030504020204" pitchFamily="34" charset="0"/>
              </a:rPr>
              <a:t>Exposure to cold can worsen the person’s symptoms</a:t>
            </a:r>
            <a:r>
              <a:rPr lang="en-US" b="0" i="0" dirty="0">
                <a:solidFill>
                  <a:srgbClr val="212529"/>
                </a:solidFill>
                <a:effectLst/>
                <a:latin typeface="Open Sans" panose="020B0606030504020204" pitchFamily="34" charset="0"/>
              </a:rPr>
              <a:t>. Other symptoms may include muscle wasting or shrinking, clumsy hand movements, twitches, and muscle cramps.</a:t>
            </a:r>
            <a:endParaRPr lang="en-US" dirty="0"/>
          </a:p>
        </p:txBody>
      </p:sp>
    </p:spTree>
    <p:extLst>
      <p:ext uri="{BB962C8B-B14F-4D97-AF65-F5344CB8AC3E}">
        <p14:creationId xmlns:p14="http://schemas.microsoft.com/office/powerpoint/2010/main" val="737526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B9962-1156-6DD5-FF9E-011FFB31AC2A}"/>
              </a:ext>
            </a:extLst>
          </p:cNvPr>
          <p:cNvSpPr>
            <a:spLocks noGrp="1"/>
          </p:cNvSpPr>
          <p:nvPr>
            <p:ph type="title"/>
          </p:nvPr>
        </p:nvSpPr>
        <p:spPr>
          <a:xfrm>
            <a:off x="1141413" y="618517"/>
            <a:ext cx="10228952" cy="5517239"/>
          </a:xfrm>
        </p:spPr>
        <p:txBody>
          <a:bodyPr>
            <a:normAutofit fontScale="90000"/>
          </a:bodyPr>
          <a:lstStyle/>
          <a:p>
            <a:r>
              <a:rPr lang="en-US" b="1" i="0" dirty="0">
                <a:solidFill>
                  <a:srgbClr val="212529"/>
                </a:solidFill>
                <a:effectLst/>
                <a:latin typeface="Open Sans" panose="020B0606030504020204" pitchFamily="34" charset="0"/>
              </a:rPr>
              <a:t>Kennedy's disease</a:t>
            </a:r>
            <a:r>
              <a:rPr lang="en-US" b="0" i="0" dirty="0">
                <a:solidFill>
                  <a:srgbClr val="212529"/>
                </a:solidFill>
                <a:effectLst/>
                <a:latin typeface="Open Sans" panose="020B0606030504020204" pitchFamily="34" charset="0"/>
              </a:rPr>
              <a:t> is an inherited </a:t>
            </a:r>
            <a:r>
              <a:rPr lang="en-US" b="0" i="0" u="sng" dirty="0">
                <a:solidFill>
                  <a:srgbClr val="212529"/>
                </a:solidFill>
                <a:effectLst/>
                <a:latin typeface="Open Sans" panose="020B0606030504020204" pitchFamily="34" charset="0"/>
              </a:rPr>
              <a:t>lower motor neuron</a:t>
            </a:r>
            <a:r>
              <a:rPr lang="en-US" b="0" i="0" dirty="0">
                <a:solidFill>
                  <a:srgbClr val="212529"/>
                </a:solidFill>
                <a:effectLst/>
                <a:latin typeface="Open Sans" panose="020B0606030504020204" pitchFamily="34" charset="0"/>
              </a:rPr>
              <a:t> disorder that affects </a:t>
            </a:r>
            <a:r>
              <a:rPr lang="en-US" b="0" i="0" u="sng" dirty="0">
                <a:solidFill>
                  <a:srgbClr val="FF0000"/>
                </a:solidFill>
                <a:effectLst/>
                <a:highlight>
                  <a:srgbClr val="0000FF"/>
                </a:highlight>
                <a:latin typeface="Open Sans" panose="020B0606030504020204" pitchFamily="34" charset="0"/>
              </a:rPr>
              <a:t>men</a:t>
            </a:r>
            <a:r>
              <a:rPr lang="en-US" b="0" i="0" dirty="0">
                <a:solidFill>
                  <a:srgbClr val="212529"/>
                </a:solidFill>
                <a:effectLst/>
                <a:latin typeface="Open Sans" panose="020B0606030504020204" pitchFamily="34" charset="0"/>
              </a:rPr>
              <a:t>. The onset of symptoms varies, but usually begins between the ages of </a:t>
            </a:r>
            <a:r>
              <a:rPr lang="en-US" b="0" i="0" u="sng" dirty="0">
                <a:solidFill>
                  <a:srgbClr val="FF0000"/>
                </a:solidFill>
                <a:effectLst/>
                <a:latin typeface="Open Sans" panose="020B0606030504020204" pitchFamily="34" charset="0"/>
              </a:rPr>
              <a:t>20 and 40</a:t>
            </a:r>
            <a:r>
              <a:rPr lang="en-US" b="0" i="0" dirty="0">
                <a:solidFill>
                  <a:srgbClr val="212529"/>
                </a:solidFill>
                <a:effectLst/>
                <a:latin typeface="Open Sans" panose="020B0606030504020204" pitchFamily="34" charset="0"/>
              </a:rPr>
              <a:t>. Kennedy’s disease is also known as </a:t>
            </a:r>
            <a:r>
              <a:rPr lang="en-US" b="0" i="0" u="sng" dirty="0">
                <a:solidFill>
                  <a:srgbClr val="212529"/>
                </a:solidFill>
                <a:effectLst/>
                <a:latin typeface="Open Sans" panose="020B0606030504020204" pitchFamily="34" charset="0"/>
              </a:rPr>
              <a:t>spinal and bulbar muscular atrophy (</a:t>
            </a:r>
            <a:r>
              <a:rPr lang="en-US" b="0" i="0" dirty="0">
                <a:solidFill>
                  <a:srgbClr val="212529"/>
                </a:solidFill>
                <a:effectLst/>
                <a:latin typeface="Open Sans" panose="020B0606030504020204" pitchFamily="34" charset="0"/>
              </a:rPr>
              <a:t>SBMA), </a:t>
            </a:r>
            <a:r>
              <a:rPr lang="en-US" b="0" i="0" dirty="0" err="1">
                <a:solidFill>
                  <a:srgbClr val="212529"/>
                </a:solidFill>
                <a:effectLst/>
                <a:latin typeface="Open Sans" panose="020B0606030504020204" pitchFamily="34" charset="0"/>
              </a:rPr>
              <a:t>bulbo</a:t>
            </a:r>
            <a:r>
              <a:rPr lang="en-US" b="0" i="0" dirty="0">
                <a:solidFill>
                  <a:srgbClr val="212529"/>
                </a:solidFill>
                <a:effectLst/>
                <a:latin typeface="Open Sans" panose="020B0606030504020204" pitchFamily="34" charset="0"/>
              </a:rPr>
              <a:t>-spinal muscular atrophy, or </a:t>
            </a:r>
            <a:r>
              <a:rPr lang="en-US" b="0" i="0" u="sng" dirty="0">
                <a:solidFill>
                  <a:srgbClr val="FF0000"/>
                </a:solidFill>
                <a:effectLst/>
                <a:highlight>
                  <a:srgbClr val="0000FF"/>
                </a:highlight>
                <a:latin typeface="Open Sans" panose="020B0606030504020204" pitchFamily="34" charset="0"/>
              </a:rPr>
              <a:t>X-linked</a:t>
            </a:r>
            <a:r>
              <a:rPr lang="en-US" b="0" i="0" u="sng" dirty="0">
                <a:solidFill>
                  <a:srgbClr val="212529"/>
                </a:solidFill>
                <a:effectLst/>
                <a:latin typeface="Open Sans" panose="020B0606030504020204" pitchFamily="34" charset="0"/>
              </a:rPr>
              <a:t> </a:t>
            </a:r>
            <a:r>
              <a:rPr lang="en-US" b="0" i="0" dirty="0">
                <a:solidFill>
                  <a:srgbClr val="212529"/>
                </a:solidFill>
                <a:effectLst/>
                <a:latin typeface="Open Sans" panose="020B0606030504020204" pitchFamily="34" charset="0"/>
              </a:rPr>
              <a:t>spinal and bulbar muscular atrophy. It is caused by mutations in the gene for the androgen (male sex hormone) receptor. </a:t>
            </a:r>
            <a:r>
              <a:rPr lang="en-US" b="0" i="0" u="sng" dirty="0">
                <a:solidFill>
                  <a:srgbClr val="212529"/>
                </a:solidFill>
                <a:effectLst/>
                <a:latin typeface="Open Sans" panose="020B0606030504020204" pitchFamily="34" charset="0"/>
              </a:rPr>
              <a:t>Daughters of people with Kennedy's disease have a 50% chance of having a son affected with the disease.</a:t>
            </a:r>
            <a:endParaRPr lang="en-US" u="sng" dirty="0"/>
          </a:p>
        </p:txBody>
      </p:sp>
    </p:spTree>
    <p:extLst>
      <p:ext uri="{BB962C8B-B14F-4D97-AF65-F5344CB8AC3E}">
        <p14:creationId xmlns:p14="http://schemas.microsoft.com/office/powerpoint/2010/main" val="40996921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C1C85-0C26-0E75-9736-F89E46CFBB10}"/>
              </a:ext>
            </a:extLst>
          </p:cNvPr>
          <p:cNvSpPr>
            <a:spLocks noGrp="1"/>
          </p:cNvSpPr>
          <p:nvPr>
            <p:ph type="title"/>
          </p:nvPr>
        </p:nvSpPr>
        <p:spPr>
          <a:xfrm>
            <a:off x="1153802" y="645021"/>
            <a:ext cx="9884396" cy="5252195"/>
          </a:xfrm>
        </p:spPr>
        <p:txBody>
          <a:bodyPr>
            <a:normAutofit fontScale="90000"/>
          </a:bodyPr>
          <a:lstStyle/>
          <a:p>
            <a:r>
              <a:rPr lang="en-US" b="0" i="0" dirty="0">
                <a:solidFill>
                  <a:srgbClr val="212529"/>
                </a:solidFill>
                <a:effectLst/>
                <a:latin typeface="Open Sans" panose="020B0606030504020204" pitchFamily="34" charset="0"/>
              </a:rPr>
              <a:t>Kennedy's disease is slowly progressive.</a:t>
            </a:r>
            <a:r>
              <a:rPr lang="en-US" dirty="0">
                <a:solidFill>
                  <a:srgbClr val="212529"/>
                </a:solidFill>
                <a:latin typeface="Open Sans" panose="020B0606030504020204" pitchFamily="34" charset="0"/>
              </a:rPr>
              <a:t>, </a:t>
            </a:r>
            <a:r>
              <a:rPr lang="en-US" dirty="0" err="1">
                <a:solidFill>
                  <a:srgbClr val="212529"/>
                </a:solidFill>
                <a:latin typeface="Open Sans" panose="020B0606030504020204" pitchFamily="34" charset="0"/>
              </a:rPr>
              <a:t>muscleEarly</a:t>
            </a:r>
            <a:r>
              <a:rPr lang="en-US" dirty="0">
                <a:solidFill>
                  <a:srgbClr val="212529"/>
                </a:solidFill>
                <a:latin typeface="Open Sans" panose="020B0606030504020204" pitchFamily="34" charset="0"/>
              </a:rPr>
              <a:t> symptoms include </a:t>
            </a:r>
            <a:r>
              <a:rPr lang="en-US" u="sng" dirty="0">
                <a:solidFill>
                  <a:srgbClr val="FF0000"/>
                </a:solidFill>
                <a:highlight>
                  <a:srgbClr val="0000FF"/>
                </a:highlight>
                <a:latin typeface="Open Sans" panose="020B0606030504020204" pitchFamily="34" charset="0"/>
              </a:rPr>
              <a:t>tremor of the hands when they are outstretched, muscles </a:t>
            </a:r>
            <a:r>
              <a:rPr lang="en-US" b="0" i="0" u="sng" dirty="0">
                <a:solidFill>
                  <a:srgbClr val="FF0000"/>
                </a:solidFill>
                <a:effectLst/>
                <a:highlight>
                  <a:srgbClr val="0000FF"/>
                </a:highlight>
                <a:latin typeface="Open Sans" panose="020B0606030504020204" pitchFamily="34" charset="0"/>
              </a:rPr>
              <a:t>cramps with exertion, and fasciculations</a:t>
            </a:r>
            <a:r>
              <a:rPr lang="en-US" b="0" i="0" dirty="0">
                <a:solidFill>
                  <a:srgbClr val="212529"/>
                </a:solidFill>
                <a:effectLst/>
                <a:latin typeface="Open Sans" panose="020B0606030504020204" pitchFamily="34" charset="0"/>
              </a:rPr>
              <a:t>. Eventually, individuals develop weakness in their arms and legs. Weakness of the </a:t>
            </a:r>
            <a:r>
              <a:rPr lang="en-US" b="0" i="0" u="sng" dirty="0">
                <a:solidFill>
                  <a:srgbClr val="212529"/>
                </a:solidFill>
                <a:effectLst/>
                <a:latin typeface="Open Sans" panose="020B0606030504020204" pitchFamily="34" charset="0"/>
              </a:rPr>
              <a:t>facial and tongue muscles may occur later in the disorder and often leads to difficulty swallowing, slurred speech, and repeated cases of pneumonia</a:t>
            </a:r>
            <a:r>
              <a:rPr lang="en-US" b="0" i="0" dirty="0">
                <a:solidFill>
                  <a:srgbClr val="212529"/>
                </a:solidFill>
                <a:effectLst/>
                <a:latin typeface="Open Sans" panose="020B0606030504020204" pitchFamily="34" charset="0"/>
              </a:rPr>
              <a:t>. Some people develop </a:t>
            </a:r>
            <a:r>
              <a:rPr lang="en-US" b="0" i="0" dirty="0">
                <a:solidFill>
                  <a:srgbClr val="FF0000"/>
                </a:solidFill>
                <a:effectLst/>
                <a:latin typeface="Open Sans" panose="020B0606030504020204" pitchFamily="34" charset="0"/>
              </a:rPr>
              <a:t>gynecomastia </a:t>
            </a:r>
            <a:r>
              <a:rPr lang="en-US" b="0" i="0" dirty="0">
                <a:solidFill>
                  <a:srgbClr val="212529"/>
                </a:solidFill>
                <a:effectLst/>
                <a:latin typeface="Open Sans" panose="020B0606030504020204" pitchFamily="34" charset="0"/>
              </a:rPr>
              <a:t>and </a:t>
            </a:r>
            <a:r>
              <a:rPr lang="en-US" b="0" i="0" dirty="0">
                <a:solidFill>
                  <a:srgbClr val="FF0000"/>
                </a:solidFill>
                <a:effectLst/>
                <a:latin typeface="Open Sans" panose="020B0606030504020204" pitchFamily="34" charset="0"/>
              </a:rPr>
              <a:t>low sperm count or infertility</a:t>
            </a:r>
            <a:r>
              <a:rPr lang="en-US" b="0" i="0" dirty="0">
                <a:solidFill>
                  <a:srgbClr val="212529"/>
                </a:solidFill>
                <a:effectLst/>
                <a:latin typeface="Open Sans" panose="020B0606030504020204" pitchFamily="34" charset="0"/>
              </a:rPr>
              <a:t>. Others may develop </a:t>
            </a:r>
            <a:r>
              <a:rPr lang="en-US" b="0" i="0" dirty="0">
                <a:solidFill>
                  <a:srgbClr val="FF0000"/>
                </a:solidFill>
                <a:effectLst/>
                <a:latin typeface="Open Sans" panose="020B0606030504020204" pitchFamily="34" charset="0"/>
              </a:rPr>
              <a:t>diabetes</a:t>
            </a:r>
            <a:r>
              <a:rPr lang="en-US" b="0" i="0" dirty="0">
                <a:solidFill>
                  <a:srgbClr val="212529"/>
                </a:solidFill>
                <a:effectLst/>
                <a:latin typeface="Open Sans" panose="020B0606030504020204" pitchFamily="34" charset="0"/>
              </a:rPr>
              <a:t>.</a:t>
            </a:r>
            <a:endParaRPr lang="en-US" dirty="0"/>
          </a:p>
        </p:txBody>
      </p:sp>
    </p:spTree>
    <p:extLst>
      <p:ext uri="{BB962C8B-B14F-4D97-AF65-F5344CB8AC3E}">
        <p14:creationId xmlns:p14="http://schemas.microsoft.com/office/powerpoint/2010/main" val="45905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84D110-5DA4-58A2-7241-BBE6E671CC0F}"/>
              </a:ext>
            </a:extLst>
          </p:cNvPr>
          <p:cNvSpPr>
            <a:spLocks noGrp="1"/>
          </p:cNvSpPr>
          <p:nvPr>
            <p:ph type="body" sz="half" idx="2"/>
          </p:nvPr>
        </p:nvSpPr>
        <p:spPr>
          <a:xfrm>
            <a:off x="1141410" y="145774"/>
            <a:ext cx="9910903" cy="5645425"/>
          </a:xfrm>
        </p:spPr>
        <p:txBody>
          <a:bodyPr>
            <a:normAutofit/>
          </a:bodyPr>
          <a:lstStyle/>
          <a:p>
            <a:r>
              <a:rPr lang="en-US" sz="2800" b="1" i="0" dirty="0">
                <a:solidFill>
                  <a:srgbClr val="212529"/>
                </a:solidFill>
                <a:effectLst/>
                <a:latin typeface="Open Sans" panose="020B0606030504020204" pitchFamily="34" charset="0"/>
              </a:rPr>
              <a:t>Post-polio syndrome (PPS) </a:t>
            </a:r>
            <a:r>
              <a:rPr lang="en-US" sz="2800" b="0" i="0" dirty="0">
                <a:solidFill>
                  <a:srgbClr val="212529"/>
                </a:solidFill>
                <a:effectLst/>
                <a:latin typeface="Open Sans" panose="020B0606030504020204" pitchFamily="34" charset="0"/>
              </a:rPr>
              <a:t>usually occurs </a:t>
            </a:r>
            <a:r>
              <a:rPr lang="en-US" sz="2800" b="0" i="0" u="sng" dirty="0">
                <a:solidFill>
                  <a:srgbClr val="FF0000"/>
                </a:solidFill>
                <a:effectLst/>
                <a:latin typeface="Open Sans" panose="020B0606030504020204" pitchFamily="34" charset="0"/>
              </a:rPr>
              <a:t>15-40 years after a person has polio</a:t>
            </a:r>
            <a:r>
              <a:rPr lang="en-US" sz="2800" b="0" i="0" dirty="0">
                <a:solidFill>
                  <a:srgbClr val="212529"/>
                </a:solidFill>
                <a:effectLst/>
                <a:latin typeface="Open Sans" panose="020B0606030504020204" pitchFamily="34" charset="0"/>
              </a:rPr>
              <a:t>, an infectious viral disease. PPS is believed to be the result of deterioration of the motor neurons over many years that leads to loss of muscle strength and dysfunction. It is not contagious and only someone who has had polio can develop PPS. Not everyone who has had polio will develop PPS.</a:t>
            </a:r>
            <a:endParaRPr lang="en-US" sz="2800" dirty="0"/>
          </a:p>
        </p:txBody>
      </p:sp>
    </p:spTree>
    <p:extLst>
      <p:ext uri="{BB962C8B-B14F-4D97-AF65-F5344CB8AC3E}">
        <p14:creationId xmlns:p14="http://schemas.microsoft.com/office/powerpoint/2010/main" val="10087050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856C1-7F31-EE05-3CF4-D12496E11613}"/>
              </a:ext>
            </a:extLst>
          </p:cNvPr>
          <p:cNvSpPr>
            <a:spLocks noGrp="1"/>
          </p:cNvSpPr>
          <p:nvPr>
            <p:ph type="title"/>
          </p:nvPr>
        </p:nvSpPr>
        <p:spPr>
          <a:xfrm>
            <a:off x="1141456" y="609600"/>
            <a:ext cx="9904413" cy="1371599"/>
          </a:xfrm>
        </p:spPr>
        <p:txBody>
          <a:bodyPr>
            <a:normAutofit fontScale="90000"/>
          </a:bodyPr>
          <a:lstStyle/>
          <a:p>
            <a:r>
              <a:rPr lang="en-US" b="1" i="0" dirty="0">
                <a:solidFill>
                  <a:srgbClr val="0C2A61"/>
                </a:solidFill>
                <a:effectLst/>
                <a:latin typeface="Open Sans" panose="020B0606030504020204" pitchFamily="34" charset="0"/>
              </a:rPr>
              <a:t>Who is more likely to have motor neuron diseases?</a:t>
            </a:r>
            <a:br>
              <a:rPr lang="en-US" b="1" i="0" dirty="0">
                <a:solidFill>
                  <a:srgbClr val="0C2A61"/>
                </a:solidFill>
                <a:effectLst/>
                <a:latin typeface="Open Sans" panose="020B0606030504020204" pitchFamily="34" charset="0"/>
              </a:rPr>
            </a:br>
            <a:endParaRPr lang="en-US" dirty="0"/>
          </a:p>
        </p:txBody>
      </p:sp>
      <p:sp>
        <p:nvSpPr>
          <p:cNvPr id="3" name="Text Placeholder 2">
            <a:extLst>
              <a:ext uri="{FF2B5EF4-FFF2-40B4-BE49-F238E27FC236}">
                <a16:creationId xmlns:a16="http://schemas.microsoft.com/office/drawing/2014/main" id="{63E08967-C978-9CF7-2631-AC4DED27FA29}"/>
              </a:ext>
            </a:extLst>
          </p:cNvPr>
          <p:cNvSpPr>
            <a:spLocks noGrp="1"/>
          </p:cNvSpPr>
          <p:nvPr>
            <p:ph type="body" sz="half" idx="2"/>
          </p:nvPr>
        </p:nvSpPr>
        <p:spPr>
          <a:xfrm>
            <a:off x="1141410" y="1643271"/>
            <a:ext cx="10096433" cy="4147928"/>
          </a:xfrm>
        </p:spPr>
        <p:txBody>
          <a:bodyPr/>
          <a:lstStyle/>
          <a:p>
            <a:pPr algn="l"/>
            <a:r>
              <a:rPr lang="en-US" b="0" i="0" dirty="0">
                <a:solidFill>
                  <a:srgbClr val="212529"/>
                </a:solidFill>
                <a:effectLst/>
                <a:latin typeface="Open Sans" panose="020B0606030504020204" pitchFamily="34" charset="0"/>
              </a:rPr>
              <a:t>MNDs occur in both adults and children. </a:t>
            </a:r>
            <a:r>
              <a:rPr lang="en-US" b="0" i="0" u="sng" dirty="0">
                <a:solidFill>
                  <a:schemeClr val="tx2">
                    <a:lumMod val="75000"/>
                  </a:schemeClr>
                </a:solidFill>
                <a:effectLst/>
                <a:highlight>
                  <a:srgbClr val="0000FF"/>
                </a:highlight>
                <a:latin typeface="Open Sans" panose="020B0606030504020204" pitchFamily="34" charset="0"/>
              </a:rPr>
              <a:t>In children, MNDs are typically caused by specific gene mutations, as in spinal muscular atrophy</a:t>
            </a:r>
            <a:r>
              <a:rPr lang="en-US" b="0" i="0" dirty="0">
                <a:solidFill>
                  <a:srgbClr val="212529"/>
                </a:solidFill>
                <a:effectLst/>
                <a:latin typeface="Open Sans" panose="020B0606030504020204" pitchFamily="34" charset="0"/>
              </a:rPr>
              <a:t>. Symptoms may be present at birth or appear in early childhood. </a:t>
            </a:r>
            <a:r>
              <a:rPr lang="en-US" b="0" i="0" dirty="0">
                <a:solidFill>
                  <a:srgbClr val="212529"/>
                </a:solidFill>
                <a:effectLst/>
                <a:highlight>
                  <a:srgbClr val="FF00FF"/>
                </a:highlight>
                <a:latin typeface="Open Sans" panose="020B0606030504020204" pitchFamily="34" charset="0"/>
              </a:rPr>
              <a:t>In adults, MNDs are more likely to be sporadic</a:t>
            </a:r>
            <a:r>
              <a:rPr lang="en-US" b="0" i="0" dirty="0">
                <a:solidFill>
                  <a:srgbClr val="212529"/>
                </a:solidFill>
                <a:effectLst/>
                <a:latin typeface="Open Sans" panose="020B0606030504020204" pitchFamily="34" charset="0"/>
              </a:rPr>
              <a:t>,. </a:t>
            </a:r>
            <a:r>
              <a:rPr lang="en-US" b="0" i="0" u="sng" dirty="0">
                <a:solidFill>
                  <a:srgbClr val="212529"/>
                </a:solidFill>
                <a:effectLst/>
                <a:latin typeface="Open Sans" panose="020B0606030504020204" pitchFamily="34" charset="0"/>
              </a:rPr>
              <a:t>Symptoms typically appear after age 50</a:t>
            </a:r>
            <a:r>
              <a:rPr lang="en-US" b="0" i="0" dirty="0">
                <a:solidFill>
                  <a:srgbClr val="212529"/>
                </a:solidFill>
                <a:effectLst/>
                <a:latin typeface="Open Sans" panose="020B0606030504020204" pitchFamily="34" charset="0"/>
              </a:rPr>
              <a:t>, though onset of disease can occur at any age.</a:t>
            </a:r>
          </a:p>
          <a:p>
            <a:pPr algn="l"/>
            <a:r>
              <a:rPr lang="en-US" b="0" i="0" dirty="0">
                <a:solidFill>
                  <a:srgbClr val="212529"/>
                </a:solidFill>
                <a:effectLst/>
                <a:latin typeface="Open Sans" panose="020B0606030504020204" pitchFamily="34" charset="0"/>
              </a:rPr>
              <a:t>While some MNDs are inherited, the causes of most MNDs are not known. In sporadic or non-inherited MNDs, </a:t>
            </a:r>
            <a:r>
              <a:rPr lang="en-US" b="0" i="0" u="sng" dirty="0">
                <a:solidFill>
                  <a:srgbClr val="212529"/>
                </a:solidFill>
                <a:effectLst/>
                <a:latin typeface="Open Sans" panose="020B0606030504020204" pitchFamily="34" charset="0"/>
              </a:rPr>
              <a:t>environmental, viral, and/or other factors may play a role </a:t>
            </a:r>
            <a:r>
              <a:rPr lang="en-US" b="0" i="0" dirty="0">
                <a:solidFill>
                  <a:srgbClr val="212529"/>
                </a:solidFill>
                <a:effectLst/>
                <a:latin typeface="Open Sans" panose="020B0606030504020204" pitchFamily="34" charset="0"/>
              </a:rPr>
              <a:t>in the development of the disease</a:t>
            </a:r>
          </a:p>
          <a:p>
            <a:endParaRPr lang="en-US" u="sng" dirty="0">
              <a:solidFill>
                <a:schemeClr val="tx2">
                  <a:lumMod val="75000"/>
                </a:schemeClr>
              </a:solidFill>
              <a:highlight>
                <a:srgbClr val="0000FF"/>
              </a:highlight>
              <a:latin typeface="Open Sans" panose="020B0606030504020204" pitchFamily="34" charset="0"/>
            </a:endParaRPr>
          </a:p>
        </p:txBody>
      </p:sp>
    </p:spTree>
    <p:extLst>
      <p:ext uri="{BB962C8B-B14F-4D97-AF65-F5344CB8AC3E}">
        <p14:creationId xmlns:p14="http://schemas.microsoft.com/office/powerpoint/2010/main" val="11168395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6CC40-AB08-7417-5FD9-0C03B250D381}"/>
              </a:ext>
            </a:extLst>
          </p:cNvPr>
          <p:cNvSpPr>
            <a:spLocks noGrp="1"/>
          </p:cNvSpPr>
          <p:nvPr>
            <p:ph type="title"/>
          </p:nvPr>
        </p:nvSpPr>
        <p:spPr>
          <a:xfrm>
            <a:off x="1048647" y="159026"/>
            <a:ext cx="9500084" cy="1470991"/>
          </a:xfrm>
        </p:spPr>
        <p:txBody>
          <a:bodyPr>
            <a:normAutofit fontScale="90000"/>
          </a:bodyPr>
          <a:lstStyle/>
          <a:p>
            <a:r>
              <a:rPr lang="en-US" b="1" i="0" dirty="0">
                <a:solidFill>
                  <a:srgbClr val="0C2A61"/>
                </a:solidFill>
                <a:effectLst/>
                <a:latin typeface="Open Sans" panose="020B0606030504020204" pitchFamily="34" charset="0"/>
              </a:rPr>
              <a:t>How are motor neuron diseases diagnosed and treated?</a:t>
            </a:r>
            <a:br>
              <a:rPr lang="en-US" b="1" i="0" dirty="0">
                <a:solidFill>
                  <a:srgbClr val="0C2A61"/>
                </a:solidFill>
                <a:effectLst/>
                <a:latin typeface="Open Sans" panose="020B0606030504020204" pitchFamily="34" charset="0"/>
              </a:rPr>
            </a:br>
            <a:endParaRPr lang="en-US" dirty="0"/>
          </a:p>
        </p:txBody>
      </p:sp>
      <p:sp>
        <p:nvSpPr>
          <p:cNvPr id="3" name="Text Placeholder 2">
            <a:extLst>
              <a:ext uri="{FF2B5EF4-FFF2-40B4-BE49-F238E27FC236}">
                <a16:creationId xmlns:a16="http://schemas.microsoft.com/office/drawing/2014/main" id="{BEFA45E3-988A-9669-3C80-B9C96CE92364}"/>
              </a:ext>
            </a:extLst>
          </p:cNvPr>
          <p:cNvSpPr>
            <a:spLocks noGrp="1"/>
          </p:cNvSpPr>
          <p:nvPr>
            <p:ph type="body" idx="1"/>
          </p:nvPr>
        </p:nvSpPr>
        <p:spPr>
          <a:xfrm>
            <a:off x="1141411" y="1510748"/>
            <a:ext cx="9778380" cy="4288390"/>
          </a:xfrm>
        </p:spPr>
        <p:txBody>
          <a:bodyPr>
            <a:normAutofit/>
          </a:bodyPr>
          <a:lstStyle/>
          <a:p>
            <a:r>
              <a:rPr lang="en-US" sz="2800" b="0" i="0" dirty="0">
                <a:solidFill>
                  <a:schemeClr val="tx1"/>
                </a:solidFill>
                <a:effectLst/>
                <a:latin typeface="Open Sans" panose="020B0606030504020204" pitchFamily="34" charset="0"/>
              </a:rPr>
              <a:t>To diagnose MNDs, a doctor will obtain a </a:t>
            </a:r>
            <a:r>
              <a:rPr lang="en-US" sz="2800" b="0" i="0" u="sng" dirty="0">
                <a:solidFill>
                  <a:schemeClr val="tx1"/>
                </a:solidFill>
                <a:effectLst/>
                <a:latin typeface="Open Sans" panose="020B0606030504020204" pitchFamily="34" charset="0"/>
              </a:rPr>
              <a:t>thorough medical history </a:t>
            </a:r>
            <a:r>
              <a:rPr lang="en-US" sz="2800" b="0" i="0" dirty="0">
                <a:solidFill>
                  <a:schemeClr val="tx1"/>
                </a:solidFill>
                <a:effectLst/>
                <a:latin typeface="Open Sans" panose="020B0606030504020204" pitchFamily="34" charset="0"/>
              </a:rPr>
              <a:t>and perform a </a:t>
            </a:r>
            <a:r>
              <a:rPr lang="en-US" sz="2800" b="0" i="0" u="sng" dirty="0">
                <a:solidFill>
                  <a:schemeClr val="tx1"/>
                </a:solidFill>
                <a:effectLst/>
                <a:latin typeface="Open Sans" panose="020B0606030504020204" pitchFamily="34" charset="0"/>
              </a:rPr>
              <a:t>physical exam </a:t>
            </a:r>
            <a:r>
              <a:rPr lang="en-US" sz="2800" b="0" i="0" dirty="0">
                <a:solidFill>
                  <a:schemeClr val="tx1"/>
                </a:solidFill>
                <a:effectLst/>
                <a:latin typeface="Open Sans" panose="020B0606030504020204" pitchFamily="34" charset="0"/>
              </a:rPr>
              <a:t>followed by an extensive neurological exam to assess motor and </a:t>
            </a:r>
            <a:r>
              <a:rPr lang="en-US" sz="2800" b="0" i="0" u="sng" dirty="0">
                <a:solidFill>
                  <a:schemeClr val="tx1"/>
                </a:solidFill>
                <a:effectLst/>
                <a:latin typeface="Open Sans" panose="020B0606030504020204" pitchFamily="34" charset="0"/>
              </a:rPr>
              <a:t>sensory function</a:t>
            </a:r>
            <a:r>
              <a:rPr lang="en-US" sz="2800" b="0" i="0" dirty="0">
                <a:solidFill>
                  <a:schemeClr val="tx1"/>
                </a:solidFill>
                <a:effectLst/>
                <a:latin typeface="Open Sans" panose="020B0606030504020204" pitchFamily="34" charset="0"/>
              </a:rPr>
              <a:t>, hearing and speech, vision, coordination and balance, thinking, and changes in mood or behavior</a:t>
            </a:r>
            <a:endParaRPr lang="en-US" sz="2800" dirty="0">
              <a:solidFill>
                <a:schemeClr val="tx1"/>
              </a:solidFill>
            </a:endParaRPr>
          </a:p>
        </p:txBody>
      </p:sp>
    </p:spTree>
    <p:extLst>
      <p:ext uri="{BB962C8B-B14F-4D97-AF65-F5344CB8AC3E}">
        <p14:creationId xmlns:p14="http://schemas.microsoft.com/office/powerpoint/2010/main" val="8939511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8E252-50B3-6111-CEF2-B9E0D143C86D}"/>
              </a:ext>
            </a:extLst>
          </p:cNvPr>
          <p:cNvSpPr>
            <a:spLocks noGrp="1"/>
          </p:cNvSpPr>
          <p:nvPr>
            <p:ph type="title"/>
          </p:nvPr>
        </p:nvSpPr>
        <p:spPr>
          <a:xfrm>
            <a:off x="821635" y="106017"/>
            <a:ext cx="10813774" cy="6751983"/>
          </a:xfrm>
        </p:spPr>
        <p:txBody>
          <a:bodyPr>
            <a:normAutofit/>
          </a:bodyPr>
          <a:lstStyle/>
          <a:p>
            <a:r>
              <a:rPr lang="en-US" sz="2800" dirty="0"/>
              <a:t>Laboratory tests of blood, urine, or cerebrospinal fluid can rule out other disorders that may have symptoms similar to MNDs.</a:t>
            </a:r>
            <a:br>
              <a:rPr lang="en-US" sz="2800" dirty="0"/>
            </a:br>
            <a:r>
              <a:rPr lang="en-US" sz="3200" b="0" i="0" dirty="0">
                <a:solidFill>
                  <a:srgbClr val="1F1F1F"/>
                </a:solidFill>
                <a:effectLst/>
                <a:latin typeface="Google Sans"/>
              </a:rPr>
              <a:t>On MRI it is </a:t>
            </a:r>
            <a:r>
              <a:rPr lang="en-US" sz="3200" b="0" i="0" dirty="0">
                <a:solidFill>
                  <a:srgbClr val="040C28"/>
                </a:solidFill>
                <a:effectLst/>
                <a:latin typeface="Google Sans"/>
              </a:rPr>
              <a:t>characterized by a hyperintensity on T2-weighted imaging along the corticospinal tracts</a:t>
            </a:r>
            <a:r>
              <a:rPr lang="en-US" sz="3200" dirty="0">
                <a:solidFill>
                  <a:srgbClr val="1F1F1F"/>
                </a:solidFill>
                <a:latin typeface="Google Sans"/>
              </a:rPr>
              <a:t>.</a:t>
            </a:r>
            <a:br>
              <a:rPr lang="en-US" sz="3200" dirty="0">
                <a:solidFill>
                  <a:srgbClr val="1F1F1F"/>
                </a:solidFill>
                <a:latin typeface="Google Sans"/>
              </a:rPr>
            </a:br>
            <a:r>
              <a:rPr lang="en-US" sz="2800" b="0" i="0" dirty="0">
                <a:solidFill>
                  <a:schemeClr val="accent2">
                    <a:lumMod val="60000"/>
                    <a:lumOff val="40000"/>
                  </a:schemeClr>
                </a:solidFill>
                <a:effectLst/>
                <a:latin typeface="Open Sans" panose="020B0606030504020204" pitchFamily="34" charset="0"/>
              </a:rPr>
              <a:t>Muscle or nerve biopsy can help diagnose muscle or nerve disease; however, it is an invasive procedure and many experts do not believe it is needed to diagnose MND</a:t>
            </a:r>
            <a:endParaRPr lang="en-US" sz="2800" dirty="0">
              <a:solidFill>
                <a:schemeClr val="accent2">
                  <a:lumMod val="60000"/>
                  <a:lumOff val="40000"/>
                </a:schemeClr>
              </a:solidFill>
            </a:endParaRPr>
          </a:p>
        </p:txBody>
      </p:sp>
    </p:spTree>
    <p:extLst>
      <p:ext uri="{BB962C8B-B14F-4D97-AF65-F5344CB8AC3E}">
        <p14:creationId xmlns:p14="http://schemas.microsoft.com/office/powerpoint/2010/main" val="34205640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F406A-7FAD-2F16-53C7-67F5115F7D96}"/>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81B0F757-09B5-0126-A6DD-3F731FB38FD8}"/>
              </a:ext>
            </a:extLst>
          </p:cNvPr>
          <p:cNvPicPr>
            <a:picLocks noGrp="1" noChangeAspect="1"/>
          </p:cNvPicPr>
          <p:nvPr>
            <p:ph idx="1"/>
          </p:nvPr>
        </p:nvPicPr>
        <p:blipFill>
          <a:blip r:embed="rId2"/>
          <a:stretch>
            <a:fillRect/>
          </a:stretch>
        </p:blipFill>
        <p:spPr>
          <a:xfrm>
            <a:off x="1480346" y="980659"/>
            <a:ext cx="9208723" cy="4399723"/>
          </a:xfrm>
        </p:spPr>
      </p:pic>
    </p:spTree>
    <p:extLst>
      <p:ext uri="{BB962C8B-B14F-4D97-AF65-F5344CB8AC3E}">
        <p14:creationId xmlns:p14="http://schemas.microsoft.com/office/powerpoint/2010/main" val="16101867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7B55E-9435-616A-15A1-2802563D5F47}"/>
              </a:ext>
            </a:extLst>
          </p:cNvPr>
          <p:cNvSpPr>
            <a:spLocks noGrp="1"/>
          </p:cNvSpPr>
          <p:nvPr>
            <p:ph type="title"/>
          </p:nvPr>
        </p:nvSpPr>
        <p:spPr>
          <a:xfrm>
            <a:off x="1141413" y="618517"/>
            <a:ext cx="9818135" cy="5437725"/>
          </a:xfrm>
        </p:spPr>
        <p:txBody>
          <a:bodyPr>
            <a:normAutofit/>
          </a:bodyPr>
          <a:lstStyle/>
          <a:p>
            <a:r>
              <a:rPr lang="en-US" b="0" i="0" dirty="0" err="1">
                <a:solidFill>
                  <a:srgbClr val="212529"/>
                </a:solidFill>
                <a:effectLst/>
                <a:latin typeface="Open Sans" panose="020B0606030504020204" pitchFamily="34" charset="0"/>
              </a:rPr>
              <a:t>Emg</a:t>
            </a:r>
            <a:r>
              <a:rPr lang="en-US" dirty="0" err="1">
                <a:solidFill>
                  <a:srgbClr val="212529"/>
                </a:solidFill>
                <a:latin typeface="Open Sans" panose="020B0606030504020204" pitchFamily="34" charset="0"/>
              </a:rPr>
              <a:t>-ncs</a:t>
            </a:r>
            <a:r>
              <a:rPr lang="en-US" dirty="0">
                <a:solidFill>
                  <a:srgbClr val="212529"/>
                </a:solidFill>
                <a:latin typeface="Open Sans" panose="020B0606030504020204" pitchFamily="34" charset="0"/>
              </a:rPr>
              <a:t> help to confirm the diagnosis</a:t>
            </a:r>
            <a:br>
              <a:rPr lang="en-US" b="0" i="0" dirty="0">
                <a:solidFill>
                  <a:srgbClr val="212529"/>
                </a:solidFill>
                <a:effectLst/>
                <a:latin typeface="Open Sans" panose="020B0606030504020204" pitchFamily="34" charset="0"/>
              </a:rPr>
            </a:br>
            <a:endParaRPr lang="en-US" dirty="0"/>
          </a:p>
        </p:txBody>
      </p:sp>
    </p:spTree>
    <p:extLst>
      <p:ext uri="{BB962C8B-B14F-4D97-AF65-F5344CB8AC3E}">
        <p14:creationId xmlns:p14="http://schemas.microsoft.com/office/powerpoint/2010/main" val="3555371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87C17C61-2617-6B55-DE4F-0365A0988DF9}"/>
              </a:ext>
            </a:extLst>
          </p:cNvPr>
          <p:cNvPicPr>
            <a:picLocks noGrp="1" noChangeAspect="1"/>
          </p:cNvPicPr>
          <p:nvPr>
            <p:ph idx="1"/>
          </p:nvPr>
        </p:nvPicPr>
        <p:blipFill>
          <a:blip r:embed="rId2"/>
          <a:stretch>
            <a:fillRect/>
          </a:stretch>
        </p:blipFill>
        <p:spPr>
          <a:xfrm>
            <a:off x="2921969" y="980661"/>
            <a:ext cx="6869632" cy="5632174"/>
          </a:xfrm>
        </p:spPr>
      </p:pic>
      <p:sp>
        <p:nvSpPr>
          <p:cNvPr id="11" name="TextBox 10">
            <a:extLst>
              <a:ext uri="{FF2B5EF4-FFF2-40B4-BE49-F238E27FC236}">
                <a16:creationId xmlns:a16="http://schemas.microsoft.com/office/drawing/2014/main" id="{31F55C9B-5329-FBC2-6426-CDB832E0A8B5}"/>
              </a:ext>
            </a:extLst>
          </p:cNvPr>
          <p:cNvSpPr txBox="1"/>
          <p:nvPr/>
        </p:nvSpPr>
        <p:spPr>
          <a:xfrm>
            <a:off x="2753140" y="245165"/>
            <a:ext cx="6102626" cy="707886"/>
          </a:xfrm>
          <a:prstGeom prst="rect">
            <a:avLst/>
          </a:prstGeom>
          <a:noFill/>
        </p:spPr>
        <p:txBody>
          <a:bodyPr wrap="square">
            <a:spAutoFit/>
          </a:bodyPr>
          <a:lstStyle/>
          <a:p>
            <a:r>
              <a:rPr lang="en-US" sz="4000" dirty="0" err="1"/>
              <a:t>stephen</a:t>
            </a:r>
            <a:r>
              <a:rPr lang="en-US" sz="4000" dirty="0"/>
              <a:t> hawking</a:t>
            </a:r>
          </a:p>
        </p:txBody>
      </p:sp>
    </p:spTree>
    <p:extLst>
      <p:ext uri="{BB962C8B-B14F-4D97-AF65-F5344CB8AC3E}">
        <p14:creationId xmlns:p14="http://schemas.microsoft.com/office/powerpoint/2010/main" val="4602994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0673B5C-7A78-072D-39DC-60C9745A4759}"/>
              </a:ext>
            </a:extLst>
          </p:cNvPr>
          <p:cNvPicPr>
            <a:picLocks noGrp="1" noChangeAspect="1"/>
          </p:cNvPicPr>
          <p:nvPr>
            <p:ph idx="1"/>
          </p:nvPr>
        </p:nvPicPr>
        <p:blipFill>
          <a:blip r:embed="rId2"/>
          <a:stretch>
            <a:fillRect/>
          </a:stretch>
        </p:blipFill>
        <p:spPr>
          <a:xfrm>
            <a:off x="1285263" y="1577009"/>
            <a:ext cx="9762148" cy="2767286"/>
          </a:xfrm>
        </p:spPr>
      </p:pic>
      <p:sp>
        <p:nvSpPr>
          <p:cNvPr id="8" name="TextBox 7">
            <a:extLst>
              <a:ext uri="{FF2B5EF4-FFF2-40B4-BE49-F238E27FC236}">
                <a16:creationId xmlns:a16="http://schemas.microsoft.com/office/drawing/2014/main" id="{58D5B8BC-1F0F-9916-5CBA-E72D691AE0A5}"/>
              </a:ext>
            </a:extLst>
          </p:cNvPr>
          <p:cNvSpPr txBox="1"/>
          <p:nvPr/>
        </p:nvSpPr>
        <p:spPr>
          <a:xfrm>
            <a:off x="2905540" y="4502571"/>
            <a:ext cx="6102626" cy="1477328"/>
          </a:xfrm>
          <a:prstGeom prst="rect">
            <a:avLst/>
          </a:prstGeom>
          <a:noFill/>
        </p:spPr>
        <p:txBody>
          <a:bodyPr wrap="square">
            <a:spAutoFit/>
          </a:bodyPr>
          <a:lstStyle/>
          <a:p>
            <a:r>
              <a:rPr lang="en-US" b="0" i="0" dirty="0">
                <a:solidFill>
                  <a:schemeClr val="accent2">
                    <a:lumMod val="60000"/>
                    <a:lumOff val="40000"/>
                  </a:schemeClr>
                </a:solidFill>
                <a:effectLst/>
                <a:latin typeface="Roboto" panose="020F0502020204030204" pitchFamily="2" charset="0"/>
              </a:rPr>
              <a:t>A 52-year-old male with progressive weakness with findings consistent with amyotrophic lateral sclerosis (ALS). (a-d) Axial T2-weighted images involving the corona radiata (a), posterior limb of the internal capsules (b), cerebral peduncles (c), and midbrain (d).</a:t>
            </a:r>
            <a:endParaRPr lang="en-US" dirty="0">
              <a:solidFill>
                <a:schemeClr val="accent2">
                  <a:lumMod val="60000"/>
                  <a:lumOff val="40000"/>
                </a:schemeClr>
              </a:solidFill>
            </a:endParaRPr>
          </a:p>
        </p:txBody>
      </p:sp>
    </p:spTree>
    <p:extLst>
      <p:ext uri="{BB962C8B-B14F-4D97-AF65-F5344CB8AC3E}">
        <p14:creationId xmlns:p14="http://schemas.microsoft.com/office/powerpoint/2010/main" val="5793099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5C5294B-92BA-AAF7-4DEA-2953166764BB}"/>
              </a:ext>
            </a:extLst>
          </p:cNvPr>
          <p:cNvPicPr>
            <a:picLocks noGrp="1" noChangeAspect="1"/>
          </p:cNvPicPr>
          <p:nvPr>
            <p:ph idx="1"/>
          </p:nvPr>
        </p:nvPicPr>
        <p:blipFill>
          <a:blip r:embed="rId2"/>
          <a:stretch>
            <a:fillRect/>
          </a:stretch>
        </p:blipFill>
        <p:spPr>
          <a:xfrm>
            <a:off x="3441683" y="106017"/>
            <a:ext cx="5308634" cy="4823791"/>
          </a:xfrm>
        </p:spPr>
      </p:pic>
      <p:sp>
        <p:nvSpPr>
          <p:cNvPr id="7" name="TextBox 6">
            <a:extLst>
              <a:ext uri="{FF2B5EF4-FFF2-40B4-BE49-F238E27FC236}">
                <a16:creationId xmlns:a16="http://schemas.microsoft.com/office/drawing/2014/main" id="{469DE207-BCA1-BEE0-C77F-9D077CF1EF3B}"/>
              </a:ext>
            </a:extLst>
          </p:cNvPr>
          <p:cNvSpPr txBox="1"/>
          <p:nvPr/>
        </p:nvSpPr>
        <p:spPr>
          <a:xfrm>
            <a:off x="3044687" y="5064492"/>
            <a:ext cx="6102626" cy="923330"/>
          </a:xfrm>
          <a:prstGeom prst="rect">
            <a:avLst/>
          </a:prstGeom>
          <a:noFill/>
        </p:spPr>
        <p:txBody>
          <a:bodyPr wrap="square">
            <a:spAutoFit/>
          </a:bodyPr>
          <a:lstStyle/>
          <a:p>
            <a:r>
              <a:rPr lang="en-US" b="0" i="0" dirty="0">
                <a:solidFill>
                  <a:srgbClr val="FF0000"/>
                </a:solidFill>
                <a:effectLst/>
                <a:highlight>
                  <a:srgbClr val="000000"/>
                </a:highlight>
                <a:latin typeface="Roboto" panose="020F0502020204030204" pitchFamily="2" charset="0"/>
              </a:rPr>
              <a:t>Adult male with acute-onset weakness compatible with progressive muscular atrophy. There are faint symmetric T2 hyperintensities within the anterior horns of the spinal cord</a:t>
            </a:r>
            <a:endParaRPr lang="en-US" dirty="0">
              <a:solidFill>
                <a:srgbClr val="FF0000"/>
              </a:solidFill>
              <a:highlight>
                <a:srgbClr val="000000"/>
              </a:highlight>
            </a:endParaRPr>
          </a:p>
        </p:txBody>
      </p:sp>
    </p:spTree>
    <p:extLst>
      <p:ext uri="{BB962C8B-B14F-4D97-AF65-F5344CB8AC3E}">
        <p14:creationId xmlns:p14="http://schemas.microsoft.com/office/powerpoint/2010/main" val="6267508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53BD2-29C8-56EA-31FA-15113F253BFA}"/>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17A329F7-1ECF-6CFF-0D49-C7BABF195EFC}"/>
              </a:ext>
            </a:extLst>
          </p:cNvPr>
          <p:cNvPicPr>
            <a:picLocks noGrp="1" noChangeAspect="1"/>
          </p:cNvPicPr>
          <p:nvPr>
            <p:ph idx="1"/>
          </p:nvPr>
        </p:nvPicPr>
        <p:blipFill>
          <a:blip r:embed="rId2"/>
          <a:stretch>
            <a:fillRect/>
          </a:stretch>
        </p:blipFill>
        <p:spPr>
          <a:xfrm>
            <a:off x="1141413" y="229972"/>
            <a:ext cx="10292378" cy="4249263"/>
          </a:xfrm>
        </p:spPr>
      </p:pic>
      <p:sp>
        <p:nvSpPr>
          <p:cNvPr id="7" name="TextBox 6">
            <a:extLst>
              <a:ext uri="{FF2B5EF4-FFF2-40B4-BE49-F238E27FC236}">
                <a16:creationId xmlns:a16="http://schemas.microsoft.com/office/drawing/2014/main" id="{E462D64C-941C-69D1-1909-62E2F4E2AB28}"/>
              </a:ext>
            </a:extLst>
          </p:cNvPr>
          <p:cNvSpPr txBox="1"/>
          <p:nvPr/>
        </p:nvSpPr>
        <p:spPr>
          <a:xfrm>
            <a:off x="2759765" y="4762154"/>
            <a:ext cx="6102626" cy="1477328"/>
          </a:xfrm>
          <a:prstGeom prst="rect">
            <a:avLst/>
          </a:prstGeom>
          <a:noFill/>
        </p:spPr>
        <p:txBody>
          <a:bodyPr wrap="square">
            <a:spAutoFit/>
          </a:bodyPr>
          <a:lstStyle/>
          <a:p>
            <a:r>
              <a:rPr lang="en-US" b="0" i="0" dirty="0">
                <a:solidFill>
                  <a:schemeClr val="accent2"/>
                </a:solidFill>
                <a:effectLst/>
                <a:latin typeface="Roboto" panose="020F0502020204030204" pitchFamily="2" charset="0"/>
              </a:rPr>
              <a:t>A 43-year-old male with excess fatigue compatible with primary lateral sclerosis. (a and b) Axial and sagittal FLAIR images demonstrate faint hyperintensities adjacent to the precentral gyri and along the corticospinal tracts. (c) Axial SWI image with susceptibility signal loss along the precentral gyrus.</a:t>
            </a:r>
            <a:endParaRPr lang="en-US" dirty="0">
              <a:solidFill>
                <a:schemeClr val="accent2"/>
              </a:solidFill>
            </a:endParaRPr>
          </a:p>
        </p:txBody>
      </p:sp>
    </p:spTree>
    <p:extLst>
      <p:ext uri="{BB962C8B-B14F-4D97-AF65-F5344CB8AC3E}">
        <p14:creationId xmlns:p14="http://schemas.microsoft.com/office/powerpoint/2010/main" val="16818494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FE418-62AC-62E6-AF28-E2AD264B8A6E}"/>
              </a:ext>
            </a:extLst>
          </p:cNvPr>
          <p:cNvSpPr>
            <a:spLocks noGrp="1"/>
          </p:cNvSpPr>
          <p:nvPr>
            <p:ph type="title"/>
          </p:nvPr>
        </p:nvSpPr>
        <p:spPr/>
        <p:txBody>
          <a:bodyPr/>
          <a:lstStyle/>
          <a:p>
            <a:r>
              <a:rPr lang="en-US" dirty="0"/>
              <a:t>MND DDX</a:t>
            </a:r>
          </a:p>
        </p:txBody>
      </p:sp>
      <p:pic>
        <p:nvPicPr>
          <p:cNvPr id="9" name="Content Placeholder 8">
            <a:extLst>
              <a:ext uri="{FF2B5EF4-FFF2-40B4-BE49-F238E27FC236}">
                <a16:creationId xmlns:a16="http://schemas.microsoft.com/office/drawing/2014/main" id="{8974AB5C-517B-97F7-275C-08A9B02FAFA1}"/>
              </a:ext>
            </a:extLst>
          </p:cNvPr>
          <p:cNvPicPr>
            <a:picLocks noGrp="1" noChangeAspect="1"/>
          </p:cNvPicPr>
          <p:nvPr>
            <p:ph idx="1"/>
          </p:nvPr>
        </p:nvPicPr>
        <p:blipFill>
          <a:blip r:embed="rId2"/>
          <a:stretch>
            <a:fillRect/>
          </a:stretch>
        </p:blipFill>
        <p:spPr>
          <a:xfrm>
            <a:off x="848321" y="1987826"/>
            <a:ext cx="10492182" cy="3439104"/>
          </a:xfrm>
        </p:spPr>
      </p:pic>
    </p:spTree>
    <p:extLst>
      <p:ext uri="{BB962C8B-B14F-4D97-AF65-F5344CB8AC3E}">
        <p14:creationId xmlns:p14="http://schemas.microsoft.com/office/powerpoint/2010/main" val="36302984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BDB95-2B3F-A648-A003-CD6A6C3DA903}"/>
              </a:ext>
            </a:extLst>
          </p:cNvPr>
          <p:cNvSpPr>
            <a:spLocks noGrp="1"/>
          </p:cNvSpPr>
          <p:nvPr>
            <p:ph type="title"/>
          </p:nvPr>
        </p:nvSpPr>
        <p:spPr>
          <a:xfrm>
            <a:off x="1141457" y="609600"/>
            <a:ext cx="4676248" cy="1219200"/>
          </a:xfrm>
        </p:spPr>
        <p:txBody>
          <a:bodyPr/>
          <a:lstStyle/>
          <a:p>
            <a:r>
              <a:rPr lang="en-US" b="1" i="0" dirty="0">
                <a:solidFill>
                  <a:srgbClr val="2B2B2B"/>
                </a:solidFill>
                <a:effectLst/>
                <a:latin typeface="Open Sans" panose="020B0606030504020204" pitchFamily="34" charset="0"/>
              </a:rPr>
              <a:t>Treating MNDs</a:t>
            </a:r>
            <a:br>
              <a:rPr lang="en-US" b="1" i="0" dirty="0">
                <a:solidFill>
                  <a:srgbClr val="2B2B2B"/>
                </a:solidFill>
                <a:effectLst/>
                <a:latin typeface="Open Sans" panose="020B0606030504020204" pitchFamily="34" charset="0"/>
              </a:rPr>
            </a:br>
            <a:endParaRPr lang="en-US" dirty="0"/>
          </a:p>
        </p:txBody>
      </p:sp>
      <p:sp>
        <p:nvSpPr>
          <p:cNvPr id="3" name="Text Placeholder 2">
            <a:extLst>
              <a:ext uri="{FF2B5EF4-FFF2-40B4-BE49-F238E27FC236}">
                <a16:creationId xmlns:a16="http://schemas.microsoft.com/office/drawing/2014/main" id="{EBA4A431-7D92-2311-2609-177649C56D55}"/>
              </a:ext>
            </a:extLst>
          </p:cNvPr>
          <p:cNvSpPr>
            <a:spLocks noGrp="1"/>
          </p:cNvSpPr>
          <p:nvPr>
            <p:ph type="body" sz="half" idx="2"/>
          </p:nvPr>
        </p:nvSpPr>
        <p:spPr>
          <a:xfrm>
            <a:off x="1141410" y="1404731"/>
            <a:ext cx="9909133" cy="4386468"/>
          </a:xfrm>
        </p:spPr>
        <p:txBody>
          <a:bodyPr>
            <a:normAutofit/>
          </a:bodyPr>
          <a:lstStyle/>
          <a:p>
            <a:r>
              <a:rPr lang="en-US" sz="2800" b="0" i="0" dirty="0">
                <a:solidFill>
                  <a:srgbClr val="212529"/>
                </a:solidFill>
                <a:effectLst/>
                <a:latin typeface="Open Sans" panose="020B0606030504020204" pitchFamily="34" charset="0"/>
              </a:rPr>
              <a:t>There is no cure for most MNDs, although new treatments are under development. The outlook for individuals with MNDs varies depending on the type and the age the person’s symptoms begin. </a:t>
            </a:r>
            <a:r>
              <a:rPr lang="en-US" sz="2800" b="0" i="0" u="sng" dirty="0">
                <a:solidFill>
                  <a:srgbClr val="212529"/>
                </a:solidFill>
                <a:effectLst/>
                <a:latin typeface="Open Sans" panose="020B0606030504020204" pitchFamily="34" charset="0"/>
              </a:rPr>
              <a:t>Some MNDs, such as PLS or Kennedy's disease, are usually not fatal and progress slowly</a:t>
            </a:r>
            <a:r>
              <a:rPr lang="en-US" sz="2800" b="0" i="0" dirty="0">
                <a:solidFill>
                  <a:schemeClr val="accent2">
                    <a:lumMod val="60000"/>
                    <a:lumOff val="40000"/>
                  </a:schemeClr>
                </a:solidFill>
                <a:effectLst/>
                <a:latin typeface="Open Sans" panose="020B0606030504020204" pitchFamily="34" charset="0"/>
              </a:rPr>
              <a:t>. The symptoms in people with SMA type III may be stable for long periods</a:t>
            </a:r>
            <a:r>
              <a:rPr lang="en-US" sz="2800" b="0" i="0" dirty="0">
                <a:solidFill>
                  <a:srgbClr val="212529"/>
                </a:solidFill>
                <a:effectLst/>
                <a:latin typeface="Open Sans" panose="020B0606030504020204" pitchFamily="34" charset="0"/>
              </a:rPr>
              <a:t>. Some forms of MND, such as the severe form of SMA and ALS, are fatal.</a:t>
            </a:r>
            <a:endParaRPr lang="en-US" sz="2800" dirty="0"/>
          </a:p>
        </p:txBody>
      </p:sp>
    </p:spTree>
    <p:extLst>
      <p:ext uri="{BB962C8B-B14F-4D97-AF65-F5344CB8AC3E}">
        <p14:creationId xmlns:p14="http://schemas.microsoft.com/office/powerpoint/2010/main" val="4292435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33F85-325E-1309-5000-746E1E03E1D1}"/>
              </a:ext>
            </a:extLst>
          </p:cNvPr>
          <p:cNvSpPr>
            <a:spLocks noGrp="1"/>
          </p:cNvSpPr>
          <p:nvPr>
            <p:ph type="title"/>
          </p:nvPr>
        </p:nvSpPr>
        <p:spPr>
          <a:xfrm>
            <a:off x="1143022" y="1603513"/>
            <a:ext cx="9905955" cy="3429000"/>
          </a:xfrm>
        </p:spPr>
        <p:txBody>
          <a:bodyPr>
            <a:normAutofit fontScale="90000"/>
          </a:bodyPr>
          <a:lstStyle/>
          <a:p>
            <a:r>
              <a:rPr lang="en-US" b="0" i="0" dirty="0">
                <a:solidFill>
                  <a:srgbClr val="212529"/>
                </a:solidFill>
                <a:effectLst/>
                <a:latin typeface="Open Sans" panose="020B0606030504020204" pitchFamily="34" charset="0"/>
              </a:rPr>
              <a:t>Several medications have been approved to treat MNDs. Some of these medications can slow progression of ALS and others target the gene mutations in SMA and genetic forms of ALS . People with MND may be prescribed </a:t>
            </a:r>
            <a:r>
              <a:rPr lang="en-US" b="0" i="0" u="sng" dirty="0">
                <a:solidFill>
                  <a:srgbClr val="212529"/>
                </a:solidFill>
                <a:effectLst/>
                <a:latin typeface="Open Sans" panose="020B0606030504020204" pitchFamily="34" charset="0"/>
              </a:rPr>
              <a:t>muscle relaxers </a:t>
            </a:r>
            <a:r>
              <a:rPr lang="en-US" b="0" i="0" dirty="0">
                <a:solidFill>
                  <a:srgbClr val="212529"/>
                </a:solidFill>
                <a:effectLst/>
                <a:latin typeface="Open Sans" panose="020B0606030504020204" pitchFamily="34" charset="0"/>
              </a:rPr>
              <a:t>to reduce muscle stiffness and help with muscle spasms. They may also receive </a:t>
            </a:r>
            <a:r>
              <a:rPr lang="en-US" b="0" i="0" u="sng" dirty="0">
                <a:solidFill>
                  <a:srgbClr val="212529"/>
                </a:solidFill>
                <a:effectLst/>
                <a:latin typeface="Open Sans" panose="020B0606030504020204" pitchFamily="34" charset="0"/>
              </a:rPr>
              <a:t>botulinum toxin injections</a:t>
            </a:r>
            <a:r>
              <a:rPr lang="en-US" b="0" i="0" dirty="0">
                <a:solidFill>
                  <a:srgbClr val="212529"/>
                </a:solidFill>
                <a:effectLst/>
                <a:latin typeface="Open Sans" panose="020B0606030504020204" pitchFamily="34" charset="0"/>
              </a:rPr>
              <a:t> to treat muscle stiffness by weakening overactive muscles or decrease drooling. </a:t>
            </a:r>
            <a:r>
              <a:rPr lang="en-US" b="0" i="0" u="sng" dirty="0">
                <a:solidFill>
                  <a:srgbClr val="212529"/>
                </a:solidFill>
                <a:effectLst/>
                <a:latin typeface="Open Sans" panose="020B0606030504020204" pitchFamily="34" charset="0"/>
              </a:rPr>
              <a:t>Excessive saliva </a:t>
            </a:r>
            <a:r>
              <a:rPr lang="en-US" b="0" i="0" dirty="0">
                <a:solidFill>
                  <a:srgbClr val="212529"/>
                </a:solidFill>
                <a:effectLst/>
                <a:latin typeface="Open Sans" panose="020B0606030504020204" pitchFamily="34" charset="0"/>
              </a:rPr>
              <a:t>also can be treated with medications such as </a:t>
            </a:r>
            <a:r>
              <a:rPr lang="en-US" b="0" i="0" u="sng" dirty="0">
                <a:solidFill>
                  <a:srgbClr val="212529"/>
                </a:solidFill>
                <a:effectLst/>
                <a:latin typeface="Open Sans" panose="020B0606030504020204" pitchFamily="34" charset="0"/>
              </a:rPr>
              <a:t>amitriptyline, glycopyrrolate, and atropine</a:t>
            </a:r>
            <a:endParaRPr lang="en-US" u="sng" dirty="0"/>
          </a:p>
        </p:txBody>
      </p:sp>
    </p:spTree>
    <p:extLst>
      <p:ext uri="{BB962C8B-B14F-4D97-AF65-F5344CB8AC3E}">
        <p14:creationId xmlns:p14="http://schemas.microsoft.com/office/powerpoint/2010/main" val="3135777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3BEAB-83EC-1037-6209-F61BCB5A2CF0}"/>
              </a:ext>
            </a:extLst>
          </p:cNvPr>
          <p:cNvSpPr>
            <a:spLocks noGrp="1"/>
          </p:cNvSpPr>
          <p:nvPr>
            <p:ph type="title"/>
          </p:nvPr>
        </p:nvSpPr>
        <p:spPr>
          <a:xfrm>
            <a:off x="1143000" y="3208270"/>
            <a:ext cx="9906000" cy="2852737"/>
          </a:xfrm>
        </p:spPr>
        <p:txBody>
          <a:bodyPr>
            <a:normAutofit fontScale="90000"/>
          </a:bodyPr>
          <a:lstStyle/>
          <a:p>
            <a:r>
              <a:rPr lang="en-US" b="0" i="0" u="none" strike="noStrike" dirty="0">
                <a:effectLst/>
                <a:latin typeface="Arial" panose="020B0604020202020204" pitchFamily="34" charset="0"/>
                <a:hlinkClick r:id="rId2" tooltip="Non-invasive ventilation"/>
              </a:rPr>
              <a:t>Non-invasive ventilation</a:t>
            </a:r>
            <a:r>
              <a:rPr lang="en-US" b="0" i="0" dirty="0">
                <a:solidFill>
                  <a:srgbClr val="202122"/>
                </a:solidFill>
                <a:effectLst/>
                <a:latin typeface="Arial" panose="020B0604020202020204" pitchFamily="34" charset="0"/>
              </a:rPr>
              <a:t> (NIV) is the primary treatment for respiratory failure in ALS and was the first treatment shown to improve both survival and quality of life.</a:t>
            </a:r>
            <a:r>
              <a:rPr lang="en-US" b="0" i="0" baseline="30000" dirty="0">
                <a:solidFill>
                  <a:srgbClr val="202122"/>
                </a:solidFill>
                <a:effectLst/>
                <a:latin typeface="Arial" panose="020B0604020202020204" pitchFamily="34" charset="0"/>
              </a:rPr>
              <a:t> </a:t>
            </a:r>
            <a:r>
              <a:rPr lang="en-US" b="0" i="0" dirty="0">
                <a:solidFill>
                  <a:srgbClr val="202122"/>
                </a:solidFill>
                <a:effectLst/>
                <a:latin typeface="Arial" panose="020B0604020202020204" pitchFamily="34" charset="0"/>
              </a:rPr>
              <a:t>NIV uses a face or nasal mask connected to a ventilator that provides intermittent positive pressure to support breathing. </a:t>
            </a:r>
            <a:r>
              <a:rPr lang="en-US" b="0" i="0" dirty="0">
                <a:solidFill>
                  <a:schemeClr val="accent4">
                    <a:lumMod val="75000"/>
                  </a:schemeClr>
                </a:solidFill>
                <a:effectLst/>
                <a:latin typeface="Arial" panose="020B0604020202020204" pitchFamily="34" charset="0"/>
              </a:rPr>
              <a:t>Continuous positive pressure is not recommended for people with ALS </a:t>
            </a:r>
            <a:r>
              <a:rPr lang="en-US" b="0" i="0" dirty="0">
                <a:solidFill>
                  <a:srgbClr val="202122"/>
                </a:solidFill>
                <a:effectLst/>
                <a:latin typeface="Arial" panose="020B0604020202020204" pitchFamily="34" charset="0"/>
              </a:rPr>
              <a:t>because it makes breathing more </a:t>
            </a:r>
            <a:r>
              <a:rPr lang="en-US" b="0" i="0" dirty="0" err="1">
                <a:solidFill>
                  <a:srgbClr val="202122"/>
                </a:solidFill>
                <a:effectLst/>
                <a:latin typeface="Arial" panose="020B0604020202020204" pitchFamily="34" charset="0"/>
              </a:rPr>
              <a:t>difficul</a:t>
            </a:r>
            <a:endParaRPr lang="en-US" dirty="0"/>
          </a:p>
        </p:txBody>
      </p:sp>
    </p:spTree>
    <p:extLst>
      <p:ext uri="{BB962C8B-B14F-4D97-AF65-F5344CB8AC3E}">
        <p14:creationId xmlns:p14="http://schemas.microsoft.com/office/powerpoint/2010/main" val="4472932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5E26D-14CC-F1B4-E14C-6F1B7C6E69A5}"/>
              </a:ext>
            </a:extLst>
          </p:cNvPr>
          <p:cNvSpPr>
            <a:spLocks noGrp="1"/>
          </p:cNvSpPr>
          <p:nvPr>
            <p:ph type="title"/>
          </p:nvPr>
        </p:nvSpPr>
        <p:spPr>
          <a:xfrm>
            <a:off x="995682" y="1714500"/>
            <a:ext cx="9905955" cy="3429000"/>
          </a:xfrm>
        </p:spPr>
        <p:txBody>
          <a:bodyPr>
            <a:normAutofit fontScale="90000"/>
          </a:bodyPr>
          <a:lstStyle/>
          <a:p>
            <a:r>
              <a:rPr lang="en-US" b="1" i="0" dirty="0">
                <a:solidFill>
                  <a:srgbClr val="2B2B2B"/>
                </a:solidFill>
                <a:effectLst/>
                <a:latin typeface="Open Sans" panose="020B0606030504020204" pitchFamily="34" charset="0"/>
              </a:rPr>
              <a:t>Supportive therapies for MNDs</a:t>
            </a:r>
            <a:br>
              <a:rPr lang="en-US" b="1" i="0" dirty="0">
                <a:solidFill>
                  <a:srgbClr val="2B2B2B"/>
                </a:solidFill>
                <a:effectLst/>
                <a:latin typeface="Open Sans" panose="020B0606030504020204" pitchFamily="34" charset="0"/>
              </a:rPr>
            </a:br>
            <a:r>
              <a:rPr lang="en-US" sz="3100" b="0" i="0" dirty="0">
                <a:solidFill>
                  <a:srgbClr val="212529"/>
                </a:solidFill>
                <a:effectLst/>
                <a:latin typeface="Open Sans" panose="020B0606030504020204" pitchFamily="34" charset="0"/>
              </a:rPr>
              <a:t>People with MNDs may also benefit from supportive therapies and assistive devices to help them adapt to changes brought on by the disorders and maintain strength and function for as long as possible.</a:t>
            </a:r>
            <a:br>
              <a:rPr lang="en-US" sz="3100" b="0" i="0" dirty="0">
                <a:solidFill>
                  <a:srgbClr val="212529"/>
                </a:solidFill>
                <a:effectLst/>
                <a:latin typeface="Open Sans" panose="020B0606030504020204" pitchFamily="34" charset="0"/>
              </a:rPr>
            </a:br>
            <a:r>
              <a:rPr lang="en-US" sz="3100" b="0" i="0" dirty="0">
                <a:solidFill>
                  <a:srgbClr val="212529"/>
                </a:solidFill>
                <a:effectLst/>
                <a:latin typeface="Open Sans" panose="020B0606030504020204" pitchFamily="34" charset="0"/>
              </a:rPr>
              <a:t>Physical and occupational therapy and rehabilitation may help the person improve their posture, prevent joint immobility, and slow muscle weakness and atrophy. Stretching and strengthening exercises can help reduce stiffness and increase range of motion and circulation. Some individuals may benefit from speech therapy to improve speech, chewing, and swallowing.</a:t>
            </a:r>
            <a:br>
              <a:rPr lang="en-US" sz="2200" b="0" i="0" dirty="0">
                <a:solidFill>
                  <a:srgbClr val="212529"/>
                </a:solidFill>
                <a:effectLst/>
                <a:latin typeface="Open Sans" panose="020B0606030504020204" pitchFamily="34" charset="0"/>
              </a:rPr>
            </a:br>
            <a:endParaRPr lang="en-US" sz="2200" dirty="0"/>
          </a:p>
        </p:txBody>
      </p:sp>
    </p:spTree>
    <p:extLst>
      <p:ext uri="{BB962C8B-B14F-4D97-AF65-F5344CB8AC3E}">
        <p14:creationId xmlns:p14="http://schemas.microsoft.com/office/powerpoint/2010/main" val="10455742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71ABC-DFAE-A8F2-CB3E-DB8AEED340BF}"/>
              </a:ext>
            </a:extLst>
          </p:cNvPr>
          <p:cNvSpPr>
            <a:spLocks noGrp="1"/>
          </p:cNvSpPr>
          <p:nvPr>
            <p:ph type="title"/>
          </p:nvPr>
        </p:nvSpPr>
        <p:spPr>
          <a:xfrm>
            <a:off x="1048690" y="503583"/>
            <a:ext cx="9990371" cy="4886738"/>
          </a:xfrm>
        </p:spPr>
        <p:txBody>
          <a:bodyPr>
            <a:noAutofit/>
          </a:bodyPr>
          <a:lstStyle/>
          <a:p>
            <a:r>
              <a:rPr lang="en-US" sz="2800" b="0" i="0" u="none" strike="noStrike" dirty="0" err="1">
                <a:effectLst/>
                <a:latin typeface="Arial" panose="020B0604020202020204" pitchFamily="34" charset="0"/>
                <a:hlinkClick r:id="rId2" tooltip="Riluzole"/>
              </a:rPr>
              <a:t>Riluzole</a:t>
            </a:r>
            <a:r>
              <a:rPr lang="en-US" sz="2800" b="0" i="0" dirty="0">
                <a:solidFill>
                  <a:srgbClr val="202122"/>
                </a:solidFill>
                <a:effectLst/>
                <a:latin typeface="Arial" panose="020B0604020202020204" pitchFamily="34" charset="0"/>
              </a:rPr>
              <a:t> has been found to modestly prolong survival by about </a:t>
            </a:r>
            <a:r>
              <a:rPr lang="en-US" sz="2800" b="0" i="0" dirty="0">
                <a:solidFill>
                  <a:srgbClr val="FF0000"/>
                </a:solidFill>
                <a:effectLst/>
                <a:latin typeface="Arial" panose="020B0604020202020204" pitchFamily="34" charset="0"/>
              </a:rPr>
              <a:t>2–3 months</a:t>
            </a:r>
            <a:r>
              <a:rPr lang="en-US" sz="2800" b="0" i="0" dirty="0">
                <a:solidFill>
                  <a:srgbClr val="202122"/>
                </a:solidFill>
                <a:effectLst/>
                <a:latin typeface="Arial" panose="020B0604020202020204" pitchFamily="34" charset="0"/>
              </a:rPr>
              <a:t>. It may have a greater survival benefit for those with </a:t>
            </a:r>
            <a:r>
              <a:rPr lang="en-US" sz="2800" b="0" i="0" u="none" strike="noStrike" dirty="0">
                <a:effectLst/>
                <a:latin typeface="Arial" panose="020B0604020202020204" pitchFamily="34" charset="0"/>
                <a:hlinkClick r:id="rId3" tooltip="Bulbar-onset ALS"/>
              </a:rPr>
              <a:t>bulbar-onset ALS</a:t>
            </a:r>
            <a:r>
              <a:rPr lang="en-US" sz="2800" b="0" i="0" dirty="0">
                <a:solidFill>
                  <a:srgbClr val="202122"/>
                </a:solidFill>
                <a:effectLst/>
                <a:latin typeface="Arial" panose="020B0604020202020204" pitchFamily="34" charset="0"/>
              </a:rPr>
              <a:t>. It may work by </a:t>
            </a:r>
            <a:r>
              <a:rPr lang="en-US" sz="2800" b="0" i="0" dirty="0">
                <a:solidFill>
                  <a:srgbClr val="FF0000"/>
                </a:solidFill>
                <a:effectLst/>
                <a:latin typeface="Arial" panose="020B0604020202020204" pitchFamily="34" charset="0"/>
              </a:rPr>
              <a:t>decreasing</a:t>
            </a:r>
            <a:r>
              <a:rPr lang="en-US" sz="2800" b="0" i="0" dirty="0">
                <a:solidFill>
                  <a:srgbClr val="202122"/>
                </a:solidFill>
                <a:effectLst/>
                <a:latin typeface="Arial" panose="020B0604020202020204" pitchFamily="34" charset="0"/>
              </a:rPr>
              <a:t> release of the excitatory </a:t>
            </a:r>
            <a:r>
              <a:rPr lang="en-US" sz="2800" b="0" i="0" u="sng" dirty="0">
                <a:effectLst/>
                <a:latin typeface="Arial" panose="020B0604020202020204" pitchFamily="34" charset="0"/>
                <a:hlinkClick r:id="rId4"/>
              </a:rPr>
              <a:t>neurotransmitter</a:t>
            </a:r>
            <a:r>
              <a:rPr lang="en-US" sz="2800" b="0" i="0" dirty="0">
                <a:solidFill>
                  <a:srgbClr val="202122"/>
                </a:solidFill>
                <a:effectLst/>
                <a:latin typeface="Arial" panose="020B0604020202020204" pitchFamily="34" charset="0"/>
              </a:rPr>
              <a:t> </a:t>
            </a:r>
            <a:r>
              <a:rPr lang="en-US" sz="2800" b="0" i="0" u="none" strike="noStrike" dirty="0">
                <a:effectLst/>
                <a:latin typeface="Arial" panose="020B0604020202020204" pitchFamily="34" charset="0"/>
                <a:hlinkClick r:id="rId5" tooltip="Glutamate (neurotransmitter)"/>
              </a:rPr>
              <a:t>glutamate</a:t>
            </a:r>
            <a:r>
              <a:rPr lang="en-US" sz="2800" b="0" i="0" dirty="0">
                <a:solidFill>
                  <a:srgbClr val="202122"/>
                </a:solidFill>
                <a:effectLst/>
                <a:latin typeface="Arial" panose="020B0604020202020204" pitchFamily="34" charset="0"/>
              </a:rPr>
              <a:t> from pre-synaptic neurons. </a:t>
            </a:r>
            <a:r>
              <a:rPr lang="en-US" sz="2800" b="0" i="0" dirty="0">
                <a:solidFill>
                  <a:srgbClr val="FFC000"/>
                </a:solidFill>
                <a:effectLst/>
                <a:latin typeface="Arial" panose="020B0604020202020204" pitchFamily="34" charset="0"/>
              </a:rPr>
              <a:t>The most common side effects are nausea and a lack of energy </a:t>
            </a:r>
            <a:r>
              <a:rPr lang="en-US" sz="2800" b="0" i="0" dirty="0">
                <a:solidFill>
                  <a:srgbClr val="202122"/>
                </a:solidFill>
                <a:effectLst/>
                <a:latin typeface="Arial" panose="020B0604020202020204" pitchFamily="34" charset="0"/>
              </a:rPr>
              <a:t>(</a:t>
            </a:r>
            <a:r>
              <a:rPr lang="en-US" sz="2800" b="0" i="0" u="none" strike="noStrike" dirty="0">
                <a:effectLst/>
                <a:latin typeface="Arial" panose="020B0604020202020204" pitchFamily="34" charset="0"/>
                <a:hlinkClick r:id="rId6" tooltip="Asthenia"/>
              </a:rPr>
              <a:t>asthenia</a:t>
            </a:r>
            <a:r>
              <a:rPr lang="en-US" sz="2800" b="0" i="0" dirty="0">
                <a:solidFill>
                  <a:srgbClr val="202122"/>
                </a:solidFill>
                <a:effectLst/>
                <a:latin typeface="Arial" panose="020B0604020202020204" pitchFamily="34" charset="0"/>
              </a:rPr>
              <a:t>).People with ALS should begin treatment with </a:t>
            </a:r>
            <a:r>
              <a:rPr lang="en-US" sz="2800" b="0" i="0" dirty="0" err="1">
                <a:solidFill>
                  <a:srgbClr val="202122"/>
                </a:solidFill>
                <a:effectLst/>
                <a:latin typeface="Arial" panose="020B0604020202020204" pitchFamily="34" charset="0"/>
              </a:rPr>
              <a:t>riluzole</a:t>
            </a:r>
            <a:r>
              <a:rPr lang="en-US" sz="2800" b="0" i="0" dirty="0">
                <a:solidFill>
                  <a:srgbClr val="202122"/>
                </a:solidFill>
                <a:effectLst/>
                <a:latin typeface="Arial" panose="020B0604020202020204" pitchFamily="34" charset="0"/>
              </a:rPr>
              <a:t> as soon as possible following their diagnosis. </a:t>
            </a:r>
            <a:r>
              <a:rPr lang="en-US" sz="2800" b="0" i="0" dirty="0" err="1">
                <a:solidFill>
                  <a:srgbClr val="202122"/>
                </a:solidFill>
                <a:effectLst/>
                <a:latin typeface="Arial" panose="020B0604020202020204" pitchFamily="34" charset="0"/>
              </a:rPr>
              <a:t>Riluzole</a:t>
            </a:r>
            <a:r>
              <a:rPr lang="en-US" sz="2800" b="0" i="0" dirty="0">
                <a:solidFill>
                  <a:srgbClr val="202122"/>
                </a:solidFill>
                <a:effectLst/>
                <a:latin typeface="Arial" panose="020B0604020202020204" pitchFamily="34" charset="0"/>
              </a:rPr>
              <a:t> is available as a tablet, liquid, or dissolvable oral film</a:t>
            </a:r>
            <a:endParaRPr lang="en-US" sz="2800" dirty="0"/>
          </a:p>
        </p:txBody>
      </p:sp>
    </p:spTree>
    <p:extLst>
      <p:ext uri="{BB962C8B-B14F-4D97-AF65-F5344CB8AC3E}">
        <p14:creationId xmlns:p14="http://schemas.microsoft.com/office/powerpoint/2010/main" val="31839583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DED69-C7CB-D5F0-8A3F-59E9F94BC492}"/>
              </a:ext>
            </a:extLst>
          </p:cNvPr>
          <p:cNvSpPr>
            <a:spLocks noGrp="1"/>
          </p:cNvSpPr>
          <p:nvPr>
            <p:ph type="title"/>
          </p:nvPr>
        </p:nvSpPr>
        <p:spPr>
          <a:xfrm>
            <a:off x="1141412" y="618518"/>
            <a:ext cx="10003665" cy="4722108"/>
          </a:xfrm>
        </p:spPr>
        <p:txBody>
          <a:bodyPr>
            <a:normAutofit fontScale="90000"/>
          </a:bodyPr>
          <a:lstStyle/>
          <a:p>
            <a:r>
              <a:rPr lang="en-US" b="0" i="0" u="none" strike="noStrike" dirty="0" err="1">
                <a:effectLst/>
                <a:latin typeface="Arial" panose="020B0604020202020204" pitchFamily="34" charset="0"/>
                <a:hlinkClick r:id="rId2" tooltip="Edaravone"/>
              </a:rPr>
              <a:t>Edaravone</a:t>
            </a:r>
            <a:r>
              <a:rPr lang="en-US" b="0" i="0" dirty="0">
                <a:solidFill>
                  <a:srgbClr val="202122"/>
                </a:solidFill>
                <a:effectLst/>
                <a:latin typeface="Arial" panose="020B0604020202020204" pitchFamily="34" charset="0"/>
              </a:rPr>
              <a:t> has been shown to modestly slow the decline in function in a small group of people with early-stage ALS. It may work by protecting motor neurons from </a:t>
            </a:r>
            <a:r>
              <a:rPr lang="en-US" b="0" i="0" u="none" strike="noStrike" dirty="0">
                <a:effectLst/>
                <a:latin typeface="Arial" panose="020B0604020202020204" pitchFamily="34" charset="0"/>
                <a:hlinkClick r:id="rId3" tooltip="Oxidative stress"/>
              </a:rPr>
              <a:t>oxidative stress</a:t>
            </a:r>
            <a:r>
              <a:rPr lang="en-US" b="0" i="0" dirty="0">
                <a:solidFill>
                  <a:srgbClr val="202122"/>
                </a:solidFill>
                <a:effectLst/>
                <a:latin typeface="Arial" panose="020B0604020202020204" pitchFamily="34" charset="0"/>
              </a:rPr>
              <a:t>. The most common </a:t>
            </a:r>
            <a:r>
              <a:rPr lang="en-US" b="0" i="0" dirty="0">
                <a:solidFill>
                  <a:schemeClr val="accent4">
                    <a:lumMod val="75000"/>
                  </a:schemeClr>
                </a:solidFill>
                <a:effectLst/>
                <a:latin typeface="Arial" panose="020B0604020202020204" pitchFamily="34" charset="0"/>
              </a:rPr>
              <a:t>side effects </a:t>
            </a:r>
            <a:r>
              <a:rPr lang="en-US" b="0" i="0" dirty="0">
                <a:solidFill>
                  <a:srgbClr val="202122"/>
                </a:solidFill>
                <a:effectLst/>
                <a:latin typeface="Arial" panose="020B0604020202020204" pitchFamily="34" charset="0"/>
              </a:rPr>
              <a:t>are </a:t>
            </a:r>
            <a:r>
              <a:rPr lang="en-US" b="0" i="0" dirty="0">
                <a:solidFill>
                  <a:schemeClr val="accent4">
                    <a:lumMod val="75000"/>
                  </a:schemeClr>
                </a:solidFill>
                <a:effectLst/>
                <a:latin typeface="Arial" panose="020B0604020202020204" pitchFamily="34" charset="0"/>
              </a:rPr>
              <a:t>bruising and gait disturbance</a:t>
            </a:r>
            <a:r>
              <a:rPr lang="en-US" b="0" i="0" dirty="0">
                <a:solidFill>
                  <a:srgbClr val="202122"/>
                </a:solidFill>
                <a:effectLst/>
                <a:latin typeface="Arial" panose="020B0604020202020204" pitchFamily="34" charset="0"/>
              </a:rPr>
              <a:t>. </a:t>
            </a:r>
            <a:r>
              <a:rPr lang="en-US" b="0" i="0" dirty="0" err="1">
                <a:solidFill>
                  <a:srgbClr val="202122"/>
                </a:solidFill>
                <a:effectLst/>
                <a:latin typeface="Arial" panose="020B0604020202020204" pitchFamily="34" charset="0"/>
              </a:rPr>
              <a:t>Edaravone</a:t>
            </a:r>
            <a:r>
              <a:rPr lang="en-US" b="0" i="0" dirty="0">
                <a:solidFill>
                  <a:srgbClr val="202122"/>
                </a:solidFill>
                <a:effectLst/>
                <a:latin typeface="Arial" panose="020B0604020202020204" pitchFamily="34" charset="0"/>
              </a:rPr>
              <a:t> is available as an intravenous infusion or as an oral suspension</a:t>
            </a:r>
            <a:endParaRPr lang="en-US" dirty="0"/>
          </a:p>
        </p:txBody>
      </p:sp>
    </p:spTree>
    <p:extLst>
      <p:ext uri="{BB962C8B-B14F-4D97-AF65-F5344CB8AC3E}">
        <p14:creationId xmlns:p14="http://schemas.microsoft.com/office/powerpoint/2010/main" val="800939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70324"/>
            <a:ext cx="9905998" cy="1478570"/>
          </a:xfrm>
        </p:spPr>
        <p:txBody>
          <a:bodyPr/>
          <a:lstStyle/>
          <a:p>
            <a:r>
              <a:rPr lang="en-IE" b="1" dirty="0">
                <a:latin typeface="Arial" panose="020B0604020202020204" pitchFamily="34" charset="0"/>
                <a:cs typeface="Arial" panose="020B0604020202020204" pitchFamily="34" charset="0"/>
              </a:rPr>
              <a:t>Who gets it and why?</a:t>
            </a:r>
          </a:p>
        </p:txBody>
      </p:sp>
      <p:sp>
        <p:nvSpPr>
          <p:cNvPr id="3" name="Content Placeholder 2"/>
          <p:cNvSpPr>
            <a:spLocks noGrp="1"/>
          </p:cNvSpPr>
          <p:nvPr>
            <p:ph idx="1"/>
          </p:nvPr>
        </p:nvSpPr>
        <p:spPr>
          <a:xfrm>
            <a:off x="1141412" y="1713910"/>
            <a:ext cx="6134599" cy="3541714"/>
          </a:xfrm>
        </p:spPr>
        <p:txBody>
          <a:bodyPr>
            <a:normAutofit/>
          </a:bodyPr>
          <a:lstStyle/>
          <a:p>
            <a:r>
              <a:rPr lang="en-IE" dirty="0"/>
              <a:t>Motor Neurone Disease is an uncommon disease that can affect adults and children </a:t>
            </a:r>
          </a:p>
          <a:p>
            <a:r>
              <a:rPr lang="en-IE" dirty="0"/>
              <a:t>Although it is uncommon it can affect anyone at any time</a:t>
            </a:r>
          </a:p>
          <a:p>
            <a:r>
              <a:rPr lang="en-IE" dirty="0"/>
              <a:t>2 people in everyone 100,000 will develop Motor Neurone Disease each year </a:t>
            </a:r>
          </a:p>
        </p:txBody>
      </p:sp>
      <p:pic>
        <p:nvPicPr>
          <p:cNvPr id="6146" name="Picture 2" descr="Image result for motor neuron disea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8080" y="2097088"/>
            <a:ext cx="4084161" cy="2544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2136801"/>
      </p:ext>
    </p:extLst>
  </p:cSld>
  <p:clrMapOvr>
    <a:masterClrMapping/>
  </p:clrMapOvr>
  <p:transition spd="med">
    <p:pull/>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22A73-6990-264D-10F1-1127B4B0F869}"/>
              </a:ext>
            </a:extLst>
          </p:cNvPr>
          <p:cNvSpPr>
            <a:spLocks noGrp="1"/>
          </p:cNvSpPr>
          <p:nvPr>
            <p:ph type="title"/>
          </p:nvPr>
        </p:nvSpPr>
        <p:spPr>
          <a:xfrm>
            <a:off x="1141411" y="728870"/>
            <a:ext cx="9539841" cy="4982817"/>
          </a:xfrm>
        </p:spPr>
        <p:txBody>
          <a:bodyPr>
            <a:normAutofit/>
          </a:bodyPr>
          <a:lstStyle/>
          <a:p>
            <a:r>
              <a:rPr lang="en-US" sz="2800" b="0" i="0" u="none" strike="noStrike" dirty="0">
                <a:effectLst/>
                <a:latin typeface="Arial" panose="020B0604020202020204" pitchFamily="34" charset="0"/>
                <a:hlinkClick r:id="rId2" tooltip="Sodium phenylbutyrate/ursodoxicoltaurine"/>
              </a:rPr>
              <a:t>AMX0035</a:t>
            </a:r>
            <a:r>
              <a:rPr lang="en-US" sz="2800" b="0" i="0" dirty="0">
                <a:solidFill>
                  <a:srgbClr val="202122"/>
                </a:solidFill>
                <a:effectLst/>
                <a:latin typeface="Arial" panose="020B0604020202020204" pitchFamily="34" charset="0"/>
              </a:rPr>
              <a:t> (</a:t>
            </a:r>
            <a:r>
              <a:rPr lang="en-US" sz="2800" b="0" i="0" dirty="0" err="1">
                <a:solidFill>
                  <a:srgbClr val="202122"/>
                </a:solidFill>
                <a:effectLst/>
                <a:latin typeface="Arial" panose="020B0604020202020204" pitchFamily="34" charset="0"/>
              </a:rPr>
              <a:t>Relyvrio</a:t>
            </a:r>
            <a:r>
              <a:rPr lang="en-US" sz="2800" b="0" i="0" dirty="0">
                <a:solidFill>
                  <a:srgbClr val="202122"/>
                </a:solidFill>
                <a:effectLst/>
                <a:latin typeface="Arial" panose="020B0604020202020204" pitchFamily="34" charset="0"/>
              </a:rPr>
              <a:t>) is a combination of </a:t>
            </a:r>
            <a:r>
              <a:rPr lang="en-US" sz="2800" b="0" i="0" u="none" strike="noStrike" dirty="0">
                <a:effectLst/>
                <a:latin typeface="Arial" panose="020B0604020202020204" pitchFamily="34" charset="0"/>
                <a:hlinkClick r:id="rId3" tooltip="Sodium phenylbutyrate"/>
              </a:rPr>
              <a:t>sodium phenylbutyrate</a:t>
            </a:r>
            <a:r>
              <a:rPr lang="en-US" sz="2800" b="0" i="0" dirty="0">
                <a:solidFill>
                  <a:srgbClr val="202122"/>
                </a:solidFill>
                <a:effectLst/>
                <a:latin typeface="Arial" panose="020B0604020202020204" pitchFamily="34" charset="0"/>
              </a:rPr>
              <a:t> and </a:t>
            </a:r>
            <a:r>
              <a:rPr lang="en-US" sz="2800" b="0" i="0" u="none" strike="noStrike" dirty="0" err="1">
                <a:effectLst/>
                <a:latin typeface="Arial" panose="020B0604020202020204" pitchFamily="34" charset="0"/>
                <a:hlinkClick r:id="rId4" tooltip="Tauroursodeoxycholic acid"/>
              </a:rPr>
              <a:t>taurursodiol</a:t>
            </a:r>
            <a:r>
              <a:rPr lang="en-US" sz="2800" b="0" i="0" dirty="0">
                <a:solidFill>
                  <a:srgbClr val="202122"/>
                </a:solidFill>
                <a:effectLst/>
                <a:latin typeface="Arial" panose="020B0604020202020204" pitchFamily="34" charset="0"/>
              </a:rPr>
              <a:t>, which was initially shown to prolong the survival of patients by an average of </a:t>
            </a:r>
            <a:r>
              <a:rPr lang="en-US" sz="2800" b="0" i="0" dirty="0">
                <a:solidFill>
                  <a:schemeClr val="accent4">
                    <a:lumMod val="75000"/>
                  </a:schemeClr>
                </a:solidFill>
                <a:effectLst/>
                <a:latin typeface="Arial" panose="020B0604020202020204" pitchFamily="34" charset="0"/>
              </a:rPr>
              <a:t>six months</a:t>
            </a:r>
            <a:r>
              <a:rPr lang="en-US" sz="2800" b="0" i="0" dirty="0">
                <a:solidFill>
                  <a:srgbClr val="202122"/>
                </a:solidFill>
                <a:effectLst/>
                <a:latin typeface="Arial" panose="020B0604020202020204" pitchFamily="34" charset="0"/>
              </a:rPr>
              <a:t>. </a:t>
            </a:r>
            <a:r>
              <a:rPr lang="en-US" sz="2800" b="0" i="0" dirty="0" err="1">
                <a:solidFill>
                  <a:srgbClr val="202122"/>
                </a:solidFill>
                <a:effectLst/>
                <a:latin typeface="Arial" panose="020B0604020202020204" pitchFamily="34" charset="0"/>
              </a:rPr>
              <a:t>Relyvrio</a:t>
            </a:r>
            <a:r>
              <a:rPr lang="en-US" sz="2800" b="0" i="0" dirty="0">
                <a:solidFill>
                  <a:srgbClr val="202122"/>
                </a:solidFill>
                <a:effectLst/>
                <a:latin typeface="Arial" panose="020B0604020202020204" pitchFamily="34" charset="0"/>
              </a:rPr>
              <a:t> was withdrawn by the manufacturer in April 2024following the completion of the Phase 3 PHOENIX trial which did not show substantial benefit to ALS patients.</a:t>
            </a:r>
            <a:endParaRPr lang="en-US" sz="2800" dirty="0"/>
          </a:p>
        </p:txBody>
      </p:sp>
    </p:spTree>
    <p:extLst>
      <p:ext uri="{BB962C8B-B14F-4D97-AF65-F5344CB8AC3E}">
        <p14:creationId xmlns:p14="http://schemas.microsoft.com/office/powerpoint/2010/main" val="32058411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B31B2A9-3A44-54A1-1A8E-9743EA5A58FE}"/>
              </a:ext>
            </a:extLst>
          </p:cNvPr>
          <p:cNvPicPr>
            <a:picLocks noGrp="1" noChangeAspect="1"/>
          </p:cNvPicPr>
          <p:nvPr>
            <p:ph idx="1"/>
          </p:nvPr>
        </p:nvPicPr>
        <p:blipFill>
          <a:blip r:embed="rId2"/>
          <a:stretch>
            <a:fillRect/>
          </a:stretch>
        </p:blipFill>
        <p:spPr>
          <a:xfrm>
            <a:off x="2946225" y="2249488"/>
            <a:ext cx="6296376" cy="3541712"/>
          </a:xfrm>
        </p:spPr>
      </p:pic>
    </p:spTree>
    <p:extLst>
      <p:ext uri="{BB962C8B-B14F-4D97-AF65-F5344CB8AC3E}">
        <p14:creationId xmlns:p14="http://schemas.microsoft.com/office/powerpoint/2010/main" val="426512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3036" y="346374"/>
            <a:ext cx="9905998" cy="1478570"/>
          </a:xfrm>
        </p:spPr>
        <p:txBody>
          <a:bodyPr/>
          <a:lstStyle/>
          <a:p>
            <a:r>
              <a:rPr lang="en-IE" b="1" dirty="0"/>
              <a:t>What happens to your body? </a:t>
            </a:r>
          </a:p>
        </p:txBody>
      </p:sp>
      <p:sp>
        <p:nvSpPr>
          <p:cNvPr id="3" name="Content Placeholder 2"/>
          <p:cNvSpPr>
            <a:spLocks noGrp="1"/>
          </p:cNvSpPr>
          <p:nvPr>
            <p:ph idx="1"/>
          </p:nvPr>
        </p:nvSpPr>
        <p:spPr>
          <a:xfrm>
            <a:off x="900338" y="1824944"/>
            <a:ext cx="6395857" cy="3541714"/>
          </a:xfrm>
        </p:spPr>
        <p:txBody>
          <a:bodyPr>
            <a:normAutofit fontScale="92500"/>
          </a:bodyPr>
          <a:lstStyle/>
          <a:p>
            <a:pPr marL="0" indent="0">
              <a:buNone/>
            </a:pPr>
            <a:r>
              <a:rPr lang="en-IE" dirty="0"/>
              <a:t>The physical effects of Motor Neuron Disease include:</a:t>
            </a:r>
          </a:p>
          <a:p>
            <a:r>
              <a:rPr lang="en-IE" dirty="0"/>
              <a:t>Muscle aches, cramps and twitching </a:t>
            </a:r>
          </a:p>
          <a:p>
            <a:r>
              <a:rPr lang="en-IE" dirty="0"/>
              <a:t>Weakness in arms and legs </a:t>
            </a:r>
          </a:p>
          <a:p>
            <a:r>
              <a:rPr lang="en-IE" dirty="0"/>
              <a:t>Slurred speech, difficulty swallowing and chewing</a:t>
            </a:r>
          </a:p>
          <a:p>
            <a:endParaRPr lang="en-IE" dirty="0"/>
          </a:p>
          <a:p>
            <a:pPr marL="0" indent="0" algn="ctr">
              <a:buNone/>
            </a:pPr>
            <a:r>
              <a:rPr lang="en-IE" u="sng" dirty="0"/>
              <a:t>50% </a:t>
            </a:r>
            <a:r>
              <a:rPr lang="en-IE" dirty="0"/>
              <a:t>of people with MND can experience changes in personality, behaviour, and language</a:t>
            </a:r>
          </a:p>
        </p:txBody>
      </p:sp>
      <p:pic>
        <p:nvPicPr>
          <p:cNvPr id="2050" name="Picture 2" descr="Image result for m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6195" y="1824944"/>
            <a:ext cx="4083914" cy="2422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7212735"/>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23CC0-E7B8-87B3-DC15-042FCB716AB4}"/>
              </a:ext>
            </a:extLst>
          </p:cNvPr>
          <p:cNvSpPr>
            <a:spLocks noGrp="1"/>
          </p:cNvSpPr>
          <p:nvPr>
            <p:ph type="title"/>
          </p:nvPr>
        </p:nvSpPr>
        <p:spPr/>
        <p:txBody>
          <a:bodyPr/>
          <a:lstStyle/>
          <a:p>
            <a:r>
              <a:rPr lang="en-US" b="0" i="0" dirty="0">
                <a:solidFill>
                  <a:srgbClr val="020621"/>
                </a:solidFill>
                <a:effectLst/>
                <a:latin typeface="tisapro-regular"/>
              </a:rPr>
              <a:t>Motor </a:t>
            </a:r>
            <a:r>
              <a:rPr lang="en-US" b="0" i="0" u="none" strike="noStrike" dirty="0" err="1">
                <a:solidFill>
                  <a:srgbClr val="2752FF"/>
                </a:solidFill>
                <a:effectLst/>
                <a:latin typeface="tisapro-regular"/>
                <a:hlinkClick r:id="rId2" tooltip="Neurone"/>
              </a:rPr>
              <a:t>neurones</a:t>
            </a:r>
            <a:r>
              <a:rPr lang="en-US" b="0" i="0" dirty="0">
                <a:solidFill>
                  <a:srgbClr val="020621"/>
                </a:solidFill>
                <a:effectLst/>
                <a:latin typeface="tisapro-regular"/>
              </a:rPr>
              <a:t> are cells in the </a:t>
            </a:r>
            <a:r>
              <a:rPr lang="en-US" b="0" i="0" u="none" strike="noStrike" dirty="0">
                <a:solidFill>
                  <a:srgbClr val="2752FF"/>
                </a:solidFill>
                <a:effectLst/>
                <a:latin typeface="tisapro-regular"/>
                <a:hlinkClick r:id="rId3" tooltip="Brain Anatomy"/>
              </a:rPr>
              <a:t>brain</a:t>
            </a:r>
            <a:r>
              <a:rPr lang="en-US" b="0" i="0" dirty="0">
                <a:solidFill>
                  <a:srgbClr val="020621"/>
                </a:solidFill>
                <a:effectLst/>
                <a:latin typeface="tisapro-regular"/>
              </a:rPr>
              <a:t> and </a:t>
            </a:r>
            <a:r>
              <a:rPr lang="en-US" b="0" i="0" u="none" strike="noStrike" dirty="0">
                <a:solidFill>
                  <a:srgbClr val="2752FF"/>
                </a:solidFill>
                <a:effectLst/>
                <a:latin typeface="tisapro-regular"/>
                <a:hlinkClick r:id="rId4" tooltip="Spinal Cord Anatomy"/>
              </a:rPr>
              <a:t>spinal cord</a:t>
            </a:r>
            <a:r>
              <a:rPr lang="en-US" b="0" i="0" dirty="0">
                <a:solidFill>
                  <a:srgbClr val="020621"/>
                </a:solidFill>
                <a:effectLst/>
                <a:latin typeface="tisapro-regular"/>
              </a:rPr>
              <a:t> that allow us to </a:t>
            </a:r>
            <a:r>
              <a:rPr lang="en-US" b="0" i="0" dirty="0">
                <a:solidFill>
                  <a:srgbClr val="020621"/>
                </a:solidFill>
                <a:effectLst/>
                <a:highlight>
                  <a:srgbClr val="FFFF00"/>
                </a:highlight>
                <a:latin typeface="tisapro-regular"/>
              </a:rPr>
              <a:t>move</a:t>
            </a:r>
            <a:r>
              <a:rPr lang="en-US" b="0" i="0" dirty="0">
                <a:solidFill>
                  <a:srgbClr val="020621"/>
                </a:solidFill>
                <a:effectLst/>
                <a:latin typeface="tisapro-regular"/>
              </a:rPr>
              <a:t>, </a:t>
            </a:r>
            <a:r>
              <a:rPr lang="en-US" b="0" i="0" dirty="0">
                <a:solidFill>
                  <a:srgbClr val="020621"/>
                </a:solidFill>
                <a:effectLst/>
                <a:highlight>
                  <a:srgbClr val="FFFF00"/>
                </a:highlight>
                <a:latin typeface="tisapro-regular"/>
              </a:rPr>
              <a:t>speak, swallow </a:t>
            </a:r>
            <a:r>
              <a:rPr lang="en-US" b="0" i="0" dirty="0">
                <a:solidFill>
                  <a:srgbClr val="020621"/>
                </a:solidFill>
                <a:effectLst/>
                <a:latin typeface="tisapro-regular"/>
              </a:rPr>
              <a:t>and </a:t>
            </a:r>
            <a:r>
              <a:rPr lang="en-US" b="0" i="0" u="none" strike="noStrike" dirty="0">
                <a:solidFill>
                  <a:srgbClr val="2752FF"/>
                </a:solidFill>
                <a:effectLst/>
                <a:highlight>
                  <a:srgbClr val="FF00FF"/>
                </a:highlight>
                <a:latin typeface="tisapro-regular"/>
                <a:hlinkClick r:id="rId5" tooltip="Breathing Pattern Disorders"/>
              </a:rPr>
              <a:t>breathe</a:t>
            </a:r>
            <a:r>
              <a:rPr lang="en-US" b="0" i="0" dirty="0">
                <a:solidFill>
                  <a:srgbClr val="020621"/>
                </a:solidFill>
                <a:effectLst/>
                <a:highlight>
                  <a:srgbClr val="FF00FF"/>
                </a:highlight>
                <a:latin typeface="tisapro-regular"/>
              </a:rPr>
              <a:t> </a:t>
            </a:r>
            <a:r>
              <a:rPr lang="en-US" b="0" i="0" dirty="0">
                <a:solidFill>
                  <a:srgbClr val="020621"/>
                </a:solidFill>
                <a:effectLst/>
                <a:latin typeface="tisapro-regular"/>
              </a:rPr>
              <a:t>by sending commands from the brain to the muscles that carry out these functions</a:t>
            </a:r>
            <a:endParaRPr lang="en-US" dirty="0"/>
          </a:p>
        </p:txBody>
      </p:sp>
    </p:spTree>
    <p:extLst>
      <p:ext uri="{BB962C8B-B14F-4D97-AF65-F5344CB8AC3E}">
        <p14:creationId xmlns:p14="http://schemas.microsoft.com/office/powerpoint/2010/main" val="1383836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D7CF6-F88E-D513-E331-2F7DBEA1DDF2}"/>
              </a:ext>
            </a:extLst>
          </p:cNvPr>
          <p:cNvSpPr>
            <a:spLocks noGrp="1"/>
          </p:cNvSpPr>
          <p:nvPr>
            <p:ph type="title"/>
          </p:nvPr>
        </p:nvSpPr>
        <p:spPr>
          <a:xfrm>
            <a:off x="1141412" y="618518"/>
            <a:ext cx="9977161" cy="4867882"/>
          </a:xfrm>
        </p:spPr>
        <p:txBody>
          <a:bodyPr>
            <a:normAutofit/>
          </a:bodyPr>
          <a:lstStyle/>
          <a:p>
            <a:r>
              <a:rPr lang="en-US" dirty="0"/>
              <a:t> Their nerve fibers are the </a:t>
            </a:r>
            <a:r>
              <a:rPr lang="en-US" u="sng" dirty="0">
                <a:solidFill>
                  <a:srgbClr val="FF0000"/>
                </a:solidFill>
                <a:highlight>
                  <a:srgbClr val="FFFF00"/>
                </a:highlight>
              </a:rPr>
              <a:t>longest</a:t>
            </a:r>
            <a:r>
              <a:rPr lang="en-US" dirty="0"/>
              <a:t> in the body, a single axon can stretch from the base of the spinal cord all the way to the toes.</a:t>
            </a:r>
          </a:p>
        </p:txBody>
      </p:sp>
    </p:spTree>
    <p:extLst>
      <p:ext uri="{BB962C8B-B14F-4D97-AF65-F5344CB8AC3E}">
        <p14:creationId xmlns:p14="http://schemas.microsoft.com/office/powerpoint/2010/main" val="1625440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41D5E22-214E-0C1C-F0EA-A510ECB6E27C}"/>
              </a:ext>
            </a:extLst>
          </p:cNvPr>
          <p:cNvPicPr>
            <a:picLocks noGrp="1" noChangeAspect="1"/>
          </p:cNvPicPr>
          <p:nvPr>
            <p:ph idx="1"/>
          </p:nvPr>
        </p:nvPicPr>
        <p:blipFill>
          <a:blip r:embed="rId2"/>
          <a:stretch>
            <a:fillRect/>
          </a:stretch>
        </p:blipFill>
        <p:spPr>
          <a:xfrm>
            <a:off x="3343898" y="400208"/>
            <a:ext cx="5766072" cy="5839274"/>
          </a:xfrm>
        </p:spPr>
      </p:pic>
    </p:spTree>
    <p:extLst>
      <p:ext uri="{BB962C8B-B14F-4D97-AF65-F5344CB8AC3E}">
        <p14:creationId xmlns:p14="http://schemas.microsoft.com/office/powerpoint/2010/main" val="1512078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E" dirty="0"/>
          </a:p>
        </p:txBody>
      </p:sp>
      <p:pic>
        <p:nvPicPr>
          <p:cNvPr id="13" name="Content Placeholder 12">
            <a:extLst>
              <a:ext uri="{FF2B5EF4-FFF2-40B4-BE49-F238E27FC236}">
                <a16:creationId xmlns:a16="http://schemas.microsoft.com/office/drawing/2014/main" id="{BA037EF2-6E74-FAFA-73D6-6BCD7CE0E566}"/>
              </a:ext>
            </a:extLst>
          </p:cNvPr>
          <p:cNvPicPr>
            <a:picLocks noGrp="1" noChangeAspect="1"/>
          </p:cNvPicPr>
          <p:nvPr>
            <p:ph idx="1"/>
          </p:nvPr>
        </p:nvPicPr>
        <p:blipFill>
          <a:blip r:embed="rId2"/>
          <a:stretch>
            <a:fillRect/>
          </a:stretch>
        </p:blipFill>
        <p:spPr>
          <a:xfrm>
            <a:off x="1758122" y="205623"/>
            <a:ext cx="8675755" cy="6446753"/>
          </a:xfrm>
        </p:spPr>
      </p:pic>
    </p:spTree>
    <p:extLst>
      <p:ext uri="{BB962C8B-B14F-4D97-AF65-F5344CB8AC3E}">
        <p14:creationId xmlns:p14="http://schemas.microsoft.com/office/powerpoint/2010/main" val="37302145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Circuit</Template>
  <TotalTime>274</TotalTime>
  <Words>2065</Words>
  <Application>Microsoft Office PowerPoint</Application>
  <PresentationFormat>Widescreen</PresentationFormat>
  <Paragraphs>56</Paragraphs>
  <Slides>41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Arial</vt:lpstr>
      <vt:lpstr>Google Sans</vt:lpstr>
      <vt:lpstr>Open Sans</vt:lpstr>
      <vt:lpstr>Roboto</vt:lpstr>
      <vt:lpstr>tisapro-regular</vt:lpstr>
      <vt:lpstr>Tw Cen MT</vt:lpstr>
      <vt:lpstr>Circuit</vt:lpstr>
      <vt:lpstr>Motor neurone disease</vt:lpstr>
      <vt:lpstr>What is motor neurone disease?</vt:lpstr>
      <vt:lpstr>PowerPoint Presentation</vt:lpstr>
      <vt:lpstr>Who gets it and why?</vt:lpstr>
      <vt:lpstr>What happens to your body? </vt:lpstr>
      <vt:lpstr>Motor neurones are cells in the brain and spinal cord that allow us to move, speak, swallow and breathe by sending commands from the brain to the muscles that carry out these functions</vt:lpstr>
      <vt:lpstr> Their nerve fibers are the longest in the body, a single axon can stretch from the base of the spinal cord all the way to the toes.</vt:lpstr>
      <vt:lpstr>PowerPoint Presentation</vt:lpstr>
      <vt:lpstr>PowerPoint Presentation</vt:lpstr>
      <vt:lpstr>Motor neurons divided into either upper or lower motor neurones, forming various tightly controlled, complex circuits throughout the body. This controls both voluntary and involuntary movements through the innervation of effector muscles and glands. The upper and lower motor neurons form a two-neuron circuit.</vt:lpstr>
      <vt:lpstr>Upper and Lower motor neurons utilize different neurotransmitters to relay their signals. Upper motor neurons use glutamate Lower motor neurons use acetylcholine. </vt:lpstr>
      <vt:lpstr> </vt:lpstr>
      <vt:lpstr>Amyotrophic lateral sclerosis (ALS), formerly known as Lou Gehrig's disease, can affect the upper and/or lower motor neurons. It causes rapid loss of muscle control and eventual paralysis.</vt:lpstr>
      <vt:lpstr>Spinal muscular atrophy (SMA) refers to a group of hereditary diseases that affect lower motor neurons. The most common form is caused by a mutated or missing gene known as the survival motor neuron gene 1 (SMN1), which causes the neurons to deteriorate, producing muscle weakness and wasting.</vt:lpstr>
      <vt:lpstr>Spinal muscular atrophy with respiratory distress type 1 (SMARD1) is a very rare form of SMA caused by mutations in the IGHMBP2 (immunoglobulin helicase μ-binding protein 2) gene. Symptoms appear during infancy, between ages 6 weeks and 6 months. Children with SMARD1 suddenly may be unable to breathe due to diaphragm paralysis and may develop weakness in the muscles of their hands and feet.</vt:lpstr>
      <vt:lpstr>Congenital SMA with arthrogryposis is a rare disorder that appears at birth. Symptoms include severe joint contractures, making babies unable to extend or flex the affected joints. In most children, both the arms and legs are affected. Other symptoms include scoliosis (curvature of the spine), chest deformity, respiratory problems, unusually small jaw, and drooping eyelids</vt:lpstr>
      <vt:lpstr>Progressive bulbar palsy (PBP), also known as progressive bulbar atrophy, is due to injury of the upper motor neurons in the brainstem or the lower motor neurons connected to the brainstem. The brainstem controls the muscles needed for swallowing, speaking, chewing, and other functions.</vt:lpstr>
      <vt:lpstr>Because they have difficulty swallowing, people with PBP are at risk of choking and inhaling food and fluids, including saliva, into the lungs. They may also laugh or cry at inappropriate times, called pseudobulbar affect or pathological laughing and crying. Some symptoms of stroke and myasthenia gravis are similar to those of progressive bulbar palsy (e.g. slurring of the speech and choking) and must be ruled out prior to diagnosis.</vt:lpstr>
      <vt:lpstr>Primary lateral sclerosis (PLS) affects only the upper motor neurons, causing difficulty and slowness in the movements of the arms, legs, and face. Symptoms include weakness, muscle stiffness and spasticity, clumsiness, slowing of movement, and problems with balance and speech. The disorder often affects the legs first, followed by the torso, arms and hands, and, finally, the muscles used for swallowing, speaking, and chewing</vt:lpstr>
      <vt:lpstr>PLS is more common in men than in women, with an onset that generally occurs between age 40 and 60. PLS progresses slowly over years or even decades.  Extensive testing is required to rule out other disorders before diagnosing PLS. A neurologist may need to track the person’s symptoms for several years before making a diagnosis</vt:lpstr>
      <vt:lpstr>Progressive muscular atrophy (PMA) is an uncommon subtype of ALS marked by slow but progressive damage to the lower motor neurons. It affects men more often than women, and usually at symptoms begin later in life than typical ALS. People with PMA usually notice weakness in their hands or feet followed by spreads into other body regions. They may have weakness in the torso muscles and may have trouble breathing. Exposure to cold can worsen the person’s symptoms. Other symptoms may include muscle wasting or shrinking, clumsy hand movements, twitches, and muscle cramps.</vt:lpstr>
      <vt:lpstr>Kennedy's disease is an inherited lower motor neuron disorder that affects men. The onset of symptoms varies, but usually begins between the ages of 20 and 40. Kennedy’s disease is also known as spinal and bulbar muscular atrophy (SBMA), bulbo-spinal muscular atrophy, or X-linked spinal and bulbar muscular atrophy. It is caused by mutations in the gene for the androgen (male sex hormone) receptor. Daughters of people with Kennedy's disease have a 50% chance of having a son affected with the disease.</vt:lpstr>
      <vt:lpstr>Kennedy's disease is slowly progressive., muscleEarly symptoms include tremor of the hands when they are outstretched, muscles cramps with exertion, and fasciculations. Eventually, individuals develop weakness in their arms and legs. Weakness of the facial and tongue muscles may occur later in the disorder and often leads to difficulty swallowing, slurred speech, and repeated cases of pneumonia. Some people develop gynecomastia and low sperm count or infertility. Others may develop diabetes.</vt:lpstr>
      <vt:lpstr>PowerPoint Presentation</vt:lpstr>
      <vt:lpstr>Who is more likely to have motor neuron diseases? </vt:lpstr>
      <vt:lpstr>How are motor neuron diseases diagnosed and treated? </vt:lpstr>
      <vt:lpstr>Laboratory tests of blood, urine, or cerebrospinal fluid can rule out other disorders that may have symptoms similar to MNDs. On MRI it is characterized by a hyperintensity on T2-weighted imaging along the corticospinal tracts. Muscle or nerve biopsy can help diagnose muscle or nerve disease; however, it is an invasive procedure and many experts do not believe it is needed to diagnose MND</vt:lpstr>
      <vt:lpstr>PowerPoint Presentation</vt:lpstr>
      <vt:lpstr>Emg-ncs help to confirm the diagnosis </vt:lpstr>
      <vt:lpstr>PowerPoint Presentation</vt:lpstr>
      <vt:lpstr>PowerPoint Presentation</vt:lpstr>
      <vt:lpstr>PowerPoint Presentation</vt:lpstr>
      <vt:lpstr>MND DDX</vt:lpstr>
      <vt:lpstr>Treating MNDs </vt:lpstr>
      <vt:lpstr>Several medications have been approved to treat MNDs. Some of these medications can slow progression of ALS and others target the gene mutations in SMA and genetic forms of ALS . People with MND may be prescribed muscle relaxers to reduce muscle stiffness and help with muscle spasms. They may also receive botulinum toxin injections to treat muscle stiffness by weakening overactive muscles or decrease drooling. Excessive saliva also can be treated with medications such as amitriptyline, glycopyrrolate, and atropine</vt:lpstr>
      <vt:lpstr>Non-invasive ventilation (NIV) is the primary treatment for respiratory failure in ALS and was the first treatment shown to improve both survival and quality of life. NIV uses a face or nasal mask connected to a ventilator that provides intermittent positive pressure to support breathing. Continuous positive pressure is not recommended for people with ALS because it makes breathing more difficul</vt:lpstr>
      <vt:lpstr>Supportive therapies for MNDs People with MNDs may also benefit from supportive therapies and assistive devices to help them adapt to changes brought on by the disorders and maintain strength and function for as long as possible. Physical and occupational therapy and rehabilitation may help the person improve their posture, prevent joint immobility, and slow muscle weakness and atrophy. Stretching and strengthening exercises can help reduce stiffness and increase range of motion and circulation. Some individuals may benefit from speech therapy to improve speech, chewing, and swallowing. </vt:lpstr>
      <vt:lpstr>Riluzole has been found to modestly prolong survival by about 2–3 months. It may have a greater survival benefit for those with bulbar-onset ALS. It may work by decreasing release of the excitatory neurotransmitter glutamate from pre-synaptic neurons. The most common side effects are nausea and a lack of energy (asthenia).People with ALS should begin treatment with riluzole as soon as possible following their diagnosis. Riluzole is available as a tablet, liquid, or dissolvable oral film</vt:lpstr>
      <vt:lpstr>Edaravone has been shown to modestly slow the decline in function in a small group of people with early-stage ALS. It may work by protecting motor neurons from oxidative stress. The most common side effects are bruising and gait disturbance. Edaravone is available as an intravenous infusion or as an oral suspension</vt:lpstr>
      <vt:lpstr>AMX0035 (Relyvrio) is a combination of sodium phenylbutyrate and taurursodiol, which was initially shown to prolong the survival of patients by an average of six months. Relyvrio was withdrawn by the manufacturer in April 2024following the completion of the Phase 3 PHOENIX trial which did not show substantial benefit to ALS patients.</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Motor neurone disease</dc:title>
  <dc:creator>Sarah O' Flaherty</dc:creator>
  <cp:lastModifiedBy>dr.kasmaei</cp:lastModifiedBy>
  <cp:revision>15</cp:revision>
  <dcterms:created xsi:type="dcterms:W3CDTF">2019-03-14T11:48:20Z</dcterms:created>
  <dcterms:modified xsi:type="dcterms:W3CDTF">2024-09-26T07:30:57Z</dcterms:modified>
</cp:coreProperties>
</file>