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1" r:id="rId3"/>
    <p:sldId id="273" r:id="rId4"/>
    <p:sldId id="274" r:id="rId5"/>
    <p:sldId id="272" r:id="rId6"/>
    <p:sldId id="293" r:id="rId7"/>
    <p:sldId id="270" r:id="rId8"/>
    <p:sldId id="295" r:id="rId9"/>
    <p:sldId id="275" r:id="rId10"/>
    <p:sldId id="276" r:id="rId11"/>
    <p:sldId id="263" r:id="rId12"/>
    <p:sldId id="296" r:id="rId13"/>
    <p:sldId id="266" r:id="rId14"/>
    <p:sldId id="279" r:id="rId15"/>
    <p:sldId id="288" r:id="rId16"/>
    <p:sldId id="301" r:id="rId17"/>
    <p:sldId id="283" r:id="rId18"/>
    <p:sldId id="298" r:id="rId19"/>
    <p:sldId id="299" r:id="rId20"/>
    <p:sldId id="297" r:id="rId21"/>
    <p:sldId id="261" r:id="rId22"/>
    <p:sldId id="258" r:id="rId23"/>
    <p:sldId id="300" r:id="rId24"/>
    <p:sldId id="267" r:id="rId25"/>
    <p:sldId id="303" r:id="rId26"/>
    <p:sldId id="268" r:id="rId27"/>
    <p:sldId id="30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F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626"/>
  </p:normalViewPr>
  <p:slideViewPr>
    <p:cSldViewPr snapToGrid="0" snapToObjects="1">
      <p:cViewPr varScale="1">
        <p:scale>
          <a:sx n="83" d="100"/>
          <a:sy n="83" d="100"/>
        </p:scale>
        <p:origin x="1448" y="20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875E7-A44C-164B-B7CC-9B79FFB03E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F3E140-9206-7B43-BC9F-6C12796D39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8FD139-413A-144D-BF5F-017402E2873B}"/>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41D27FDC-3426-354E-B4AE-E2242116FD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DDE470-1D44-9C4A-A376-1028B1BAC621}"/>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243719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93FE-9047-5946-B5C4-1931D27164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1921A3-61D8-E04D-A2A7-74FF54C68B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2A3298-FF0B-6442-85CA-0ED06D41FC24}"/>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A4420B93-EE08-D14B-84AD-73A4EA74D7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E492C-7B52-034B-888A-BFD07C24D33F}"/>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7567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560F8E-C0DE-C542-B6AC-1A516FCC89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F8207E-5A34-D14C-BE71-46DB59C535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D0B929-D360-9B40-9E4B-7DC03C6AF35B}"/>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028BBFE6-F7D7-CA41-9BB0-B8C7C8B6A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AD657F-9805-7948-B547-E65A16FFE66E}"/>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257523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6A06-7168-9849-B6F6-318235E6E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3FEA99-C489-E440-B7D0-57419C392EA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D1489-1677-E943-A265-748599FDEF2A}"/>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74532F83-E6E6-814F-83A2-416CA0BDDA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8CC31-97F6-F74E-B6E8-6D50CBB82174}"/>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328739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3E4D-A4BB-A545-9498-6355D9C6A8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39C464-D038-754B-946B-A088570BEA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114066A-579C-A642-AFAD-A94BA83CBDF7}"/>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2AE284E1-EFC0-D84D-89AE-482B1648A8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A86184-9023-B748-99CA-0689B62A8586}"/>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2369265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EFF09-12A3-9B46-A4D8-582403705E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2653A7-9C53-D842-95FE-4DBE3D4832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4E2867-1922-6C4C-B653-61445D696C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E0303-708F-E34D-84F1-7F586AA6446B}"/>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6" name="Footer Placeholder 5">
            <a:extLst>
              <a:ext uri="{FF2B5EF4-FFF2-40B4-BE49-F238E27FC236}">
                <a16:creationId xmlns:a16="http://schemas.microsoft.com/office/drawing/2014/main" id="{B55AE119-226E-1047-96B7-48807B5F06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808EC-C5BD-0A4E-885A-A301F9ED3E23}"/>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3675992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4199A-0B84-3F4E-91F3-893DC07366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D0849F-E9E3-FC45-A5A0-1B31787B9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EDEBEA-17F1-E74D-BABE-C158A336966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E93CB1-A047-3545-B70E-0A171EFE4D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973C42-0BDD-7B44-A491-BE288FA3EE6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CBD27E-4A20-1147-8043-0D744C3636E2}"/>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8" name="Footer Placeholder 7">
            <a:extLst>
              <a:ext uri="{FF2B5EF4-FFF2-40B4-BE49-F238E27FC236}">
                <a16:creationId xmlns:a16="http://schemas.microsoft.com/office/drawing/2014/main" id="{0D0C0EED-39C1-0B48-9A05-E152616EA5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B94F9C-D406-EB4F-BE24-D5F199AF8078}"/>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104363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598AA-DA7A-A749-8C10-1E2A354AD9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AD890F-7733-9645-8C16-9FB62CCEDFAD}"/>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4" name="Footer Placeholder 3">
            <a:extLst>
              <a:ext uri="{FF2B5EF4-FFF2-40B4-BE49-F238E27FC236}">
                <a16:creationId xmlns:a16="http://schemas.microsoft.com/office/drawing/2014/main" id="{F5C3D53C-69BA-F84F-9141-12EA5203D3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ED75A-1FB5-BB4B-848C-FF0AFFFD4B6B}"/>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126561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FC35A7-B4C4-0C48-9AA1-942B3FFD6FAD}"/>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3" name="Footer Placeholder 2">
            <a:extLst>
              <a:ext uri="{FF2B5EF4-FFF2-40B4-BE49-F238E27FC236}">
                <a16:creationId xmlns:a16="http://schemas.microsoft.com/office/drawing/2014/main" id="{AA16A00D-F368-5C4B-AF1D-CB003292D0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6CA065-C965-F140-AFED-3341F615B201}"/>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365287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B29CE-6A3A-8A40-AA1E-FC9E409042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080E59-D982-254C-B11A-892A087CC0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613222-2543-C74F-9C97-211E8AE8E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C28BC4-AB96-EC4C-A9E0-843BBFAAE094}"/>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6" name="Footer Placeholder 5">
            <a:extLst>
              <a:ext uri="{FF2B5EF4-FFF2-40B4-BE49-F238E27FC236}">
                <a16:creationId xmlns:a16="http://schemas.microsoft.com/office/drawing/2014/main" id="{177827E1-9573-6740-A579-0DB1F0DF1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ECA043-8D9B-294F-8D38-CB957CF8D478}"/>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434218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E732F-1D84-5B4C-AFF6-AA6A562E1F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338F44-4BD5-6E41-84A3-F95C9D9D2F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1E43EE-6DA8-9440-AB90-612E26734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9F2B3B-BEB5-DF4A-B108-5D4487F6737F}"/>
              </a:ext>
            </a:extLst>
          </p:cNvPr>
          <p:cNvSpPr>
            <a:spLocks noGrp="1"/>
          </p:cNvSpPr>
          <p:nvPr>
            <p:ph type="dt" sz="half" idx="10"/>
          </p:nvPr>
        </p:nvSpPr>
        <p:spPr/>
        <p:txBody>
          <a:bodyPr/>
          <a:lstStyle/>
          <a:p>
            <a:fld id="{478D37B6-57A2-C247-978B-F25A8F62DC2F}" type="datetimeFigureOut">
              <a:rPr lang="en-US" smtClean="0"/>
              <a:t>9/25/24</a:t>
            </a:fld>
            <a:endParaRPr lang="en-US"/>
          </a:p>
        </p:txBody>
      </p:sp>
      <p:sp>
        <p:nvSpPr>
          <p:cNvPr id="6" name="Footer Placeholder 5">
            <a:extLst>
              <a:ext uri="{FF2B5EF4-FFF2-40B4-BE49-F238E27FC236}">
                <a16:creationId xmlns:a16="http://schemas.microsoft.com/office/drawing/2014/main" id="{632A9386-01A8-A840-8CBB-44C727A55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B6F44-EA23-7C48-997E-D75623A80641}"/>
              </a:ext>
            </a:extLst>
          </p:cNvPr>
          <p:cNvSpPr>
            <a:spLocks noGrp="1"/>
          </p:cNvSpPr>
          <p:nvPr>
            <p:ph type="sldNum" sz="quarter" idx="12"/>
          </p:nvPr>
        </p:nvSpPr>
        <p:spPr/>
        <p:txBody>
          <a:bodyPr/>
          <a:lstStyle/>
          <a:p>
            <a:fld id="{BE1BD3A9-856A-EF4E-9C3D-CD4A4B786983}" type="slidenum">
              <a:rPr lang="en-US" smtClean="0"/>
              <a:t>‹#›</a:t>
            </a:fld>
            <a:endParaRPr lang="en-US"/>
          </a:p>
        </p:txBody>
      </p:sp>
    </p:spTree>
    <p:extLst>
      <p:ext uri="{BB962C8B-B14F-4D97-AF65-F5344CB8AC3E}">
        <p14:creationId xmlns:p14="http://schemas.microsoft.com/office/powerpoint/2010/main" val="355394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362977-B5C3-2445-9305-DB6918F665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404C6E-BB47-044D-9F84-33193FD582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E83DC-B863-4F43-A13C-4C5A2BC656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D37B6-57A2-C247-978B-F25A8F62DC2F}" type="datetimeFigureOut">
              <a:rPr lang="en-US" smtClean="0"/>
              <a:t>9/25/24</a:t>
            </a:fld>
            <a:endParaRPr lang="en-US"/>
          </a:p>
        </p:txBody>
      </p:sp>
      <p:sp>
        <p:nvSpPr>
          <p:cNvPr id="5" name="Footer Placeholder 4">
            <a:extLst>
              <a:ext uri="{FF2B5EF4-FFF2-40B4-BE49-F238E27FC236}">
                <a16:creationId xmlns:a16="http://schemas.microsoft.com/office/drawing/2014/main" id="{EB3118BB-84EA-E347-AFD1-29D6B49715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58C506-3064-2848-BF2E-679366529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BD3A9-856A-EF4E-9C3D-CD4A4B786983}" type="slidenum">
              <a:rPr lang="en-US" smtClean="0"/>
              <a:t>‹#›</a:t>
            </a:fld>
            <a:endParaRPr lang="en-US"/>
          </a:p>
        </p:txBody>
      </p:sp>
    </p:spTree>
    <p:extLst>
      <p:ext uri="{BB962C8B-B14F-4D97-AF65-F5344CB8AC3E}">
        <p14:creationId xmlns:p14="http://schemas.microsoft.com/office/powerpoint/2010/main" val="2214755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medicine.medscape.com/article/1048596-overview" TargetMode="External"/><Relationship Id="rId2" Type="http://schemas.openxmlformats.org/officeDocument/2006/relationships/hyperlink" Target="https://emedicine.medscape.com/article/1217083-overview"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4.xml"/><Relationship Id="rId5" Type="http://schemas.openxmlformats.org/officeDocument/2006/relationships/image" Target="../media/image11.tiff"/><Relationship Id="rId4" Type="http://schemas.openxmlformats.org/officeDocument/2006/relationships/image" Target="../media/image10.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4CF9F-F41D-C04B-B8A6-1834A657983E}"/>
              </a:ext>
            </a:extLst>
          </p:cNvPr>
          <p:cNvSpPr>
            <a:spLocks noGrp="1"/>
          </p:cNvSpPr>
          <p:nvPr>
            <p:ph type="ctrTitle"/>
          </p:nvPr>
        </p:nvSpPr>
        <p:spPr>
          <a:solidFill>
            <a:schemeClr val="accent5">
              <a:lumMod val="40000"/>
              <a:lumOff val="60000"/>
            </a:schemeClr>
          </a:solidFill>
          <a:ln w="57150">
            <a:solidFill>
              <a:schemeClr val="accent1"/>
            </a:solidFill>
          </a:ln>
        </p:spPr>
        <p:txBody>
          <a:bodyPr/>
          <a:lstStyle/>
          <a:p>
            <a:r>
              <a:rPr lang="en-US" b="1" dirty="0">
                <a:solidFill>
                  <a:schemeClr val="accent1">
                    <a:lumMod val="50000"/>
                  </a:schemeClr>
                </a:solidFill>
              </a:rPr>
              <a:t>Multiple Sclerosis  : </a:t>
            </a:r>
            <a:br>
              <a:rPr lang="en-US" b="1" dirty="0">
                <a:solidFill>
                  <a:schemeClr val="accent1">
                    <a:lumMod val="50000"/>
                  </a:schemeClr>
                </a:solidFill>
              </a:rPr>
            </a:br>
            <a:r>
              <a:rPr lang="en-US" b="1" dirty="0">
                <a:solidFill>
                  <a:schemeClr val="accent1">
                    <a:lumMod val="50000"/>
                  </a:schemeClr>
                </a:solidFill>
              </a:rPr>
              <a:t>A review for internists</a:t>
            </a:r>
          </a:p>
        </p:txBody>
      </p:sp>
      <p:sp>
        <p:nvSpPr>
          <p:cNvPr id="3" name="Subtitle 2">
            <a:extLst>
              <a:ext uri="{FF2B5EF4-FFF2-40B4-BE49-F238E27FC236}">
                <a16:creationId xmlns:a16="http://schemas.microsoft.com/office/drawing/2014/main" id="{A959BA9A-748E-F642-ABBB-92652AC98263}"/>
              </a:ext>
            </a:extLst>
          </p:cNvPr>
          <p:cNvSpPr>
            <a:spLocks noGrp="1"/>
          </p:cNvSpPr>
          <p:nvPr>
            <p:ph type="subTitle" idx="1"/>
          </p:nvPr>
        </p:nvSpPr>
        <p:spPr>
          <a:solidFill>
            <a:schemeClr val="accent1">
              <a:lumMod val="75000"/>
            </a:schemeClr>
          </a:solidFill>
        </p:spPr>
        <p:txBody>
          <a:bodyPr>
            <a:normAutofit fontScale="70000" lnSpcReduction="20000"/>
          </a:bodyPr>
          <a:lstStyle/>
          <a:p>
            <a:endParaRPr lang="en-US" sz="3600" b="1" dirty="0">
              <a:solidFill>
                <a:schemeClr val="bg1"/>
              </a:solidFill>
            </a:endParaRPr>
          </a:p>
          <a:p>
            <a:r>
              <a:rPr lang="en-US" sz="3600" b="1" dirty="0">
                <a:solidFill>
                  <a:schemeClr val="bg1"/>
                </a:solidFill>
              </a:rPr>
              <a:t>September - 2024</a:t>
            </a:r>
          </a:p>
          <a:p>
            <a:r>
              <a:rPr lang="en-US" sz="3600" b="1" dirty="0" err="1">
                <a:solidFill>
                  <a:schemeClr val="bg1"/>
                </a:solidFill>
                <a:ea typeface="Microsoft Himalaya" panose="01010100010101010101" pitchFamily="2" charset="0"/>
                <a:cs typeface="Microsoft Himalaya" panose="01010100010101010101" pitchFamily="2" charset="0"/>
              </a:rPr>
              <a:t>Dr.N,Beladi</a:t>
            </a:r>
            <a:r>
              <a:rPr lang="en-US" sz="3600" b="1" dirty="0">
                <a:solidFill>
                  <a:schemeClr val="bg1"/>
                </a:solidFill>
                <a:ea typeface="Microsoft Himalaya" panose="01010100010101010101" pitchFamily="2" charset="0"/>
                <a:cs typeface="Microsoft Himalaya" panose="01010100010101010101" pitchFamily="2" charset="0"/>
              </a:rPr>
              <a:t> Moghadam</a:t>
            </a:r>
          </a:p>
          <a:p>
            <a:r>
              <a:rPr lang="en-US" sz="3600" b="1" dirty="0" err="1">
                <a:solidFill>
                  <a:schemeClr val="bg1"/>
                </a:solidFill>
                <a:ea typeface="Microsoft Himalaya" panose="01010100010101010101" pitchFamily="2" charset="0"/>
                <a:cs typeface="Microsoft Himalaya" panose="01010100010101010101" pitchFamily="2" charset="0"/>
              </a:rPr>
              <a:t>Shahid</a:t>
            </a:r>
            <a:r>
              <a:rPr lang="en-US" sz="3600" b="1" dirty="0">
                <a:solidFill>
                  <a:schemeClr val="bg1"/>
                </a:solidFill>
                <a:ea typeface="Microsoft Himalaya" panose="01010100010101010101" pitchFamily="2" charset="0"/>
                <a:cs typeface="Microsoft Himalaya" panose="01010100010101010101" pitchFamily="2" charset="0"/>
              </a:rPr>
              <a:t> </a:t>
            </a:r>
            <a:r>
              <a:rPr lang="en-US" sz="3600" b="1" dirty="0" err="1">
                <a:solidFill>
                  <a:schemeClr val="bg1"/>
                </a:solidFill>
                <a:ea typeface="Microsoft Himalaya" panose="01010100010101010101" pitchFamily="2" charset="0"/>
                <a:cs typeface="Microsoft Himalaya" panose="01010100010101010101" pitchFamily="2" charset="0"/>
              </a:rPr>
              <a:t>Beheshti</a:t>
            </a:r>
            <a:r>
              <a:rPr lang="en-US" sz="3600" b="1" dirty="0">
                <a:solidFill>
                  <a:schemeClr val="bg1"/>
                </a:solidFill>
                <a:ea typeface="Microsoft Himalaya" panose="01010100010101010101" pitchFamily="2" charset="0"/>
                <a:cs typeface="Microsoft Himalaya" panose="01010100010101010101" pitchFamily="2" charset="0"/>
              </a:rPr>
              <a:t> University of Medical Sciences</a:t>
            </a:r>
          </a:p>
          <a:p>
            <a:endParaRPr lang="en-US" sz="3600" dirty="0"/>
          </a:p>
        </p:txBody>
      </p:sp>
    </p:spTree>
    <p:extLst>
      <p:ext uri="{BB962C8B-B14F-4D97-AF65-F5344CB8AC3E}">
        <p14:creationId xmlns:p14="http://schemas.microsoft.com/office/powerpoint/2010/main" val="496849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3AF14-5C32-544D-8464-15B08170A9B4}"/>
              </a:ext>
            </a:extLst>
          </p:cNvPr>
          <p:cNvSpPr>
            <a:spLocks noGrp="1"/>
          </p:cNvSpPr>
          <p:nvPr>
            <p:ph type="title"/>
          </p:nvPr>
        </p:nvSpPr>
        <p:spPr>
          <a:solidFill>
            <a:schemeClr val="accent1">
              <a:lumMod val="50000"/>
            </a:schemeClr>
          </a:solidFill>
        </p:spPr>
        <p:txBody>
          <a:bodyPr/>
          <a:lstStyle/>
          <a:p>
            <a:r>
              <a:rPr lang="en-US" dirty="0"/>
              <a:t>         </a:t>
            </a:r>
            <a:r>
              <a:rPr lang="en-US" b="1" dirty="0">
                <a:solidFill>
                  <a:schemeClr val="bg1"/>
                </a:solidFill>
              </a:rPr>
              <a:t>Clinically Isolated Syndrome (CIS)</a:t>
            </a:r>
          </a:p>
        </p:txBody>
      </p:sp>
      <p:sp>
        <p:nvSpPr>
          <p:cNvPr id="3" name="Content Placeholder 2">
            <a:extLst>
              <a:ext uri="{FF2B5EF4-FFF2-40B4-BE49-F238E27FC236}">
                <a16:creationId xmlns:a16="http://schemas.microsoft.com/office/drawing/2014/main" id="{C393243D-F027-D147-8A6E-4E679EE4E97E}"/>
              </a:ext>
            </a:extLst>
          </p:cNvPr>
          <p:cNvSpPr>
            <a:spLocks noGrp="1"/>
          </p:cNvSpPr>
          <p:nvPr>
            <p:ph idx="1"/>
          </p:nvPr>
        </p:nvSpPr>
        <p:spPr/>
        <p:txBody>
          <a:bodyPr>
            <a:normAutofit lnSpcReduction="10000"/>
          </a:bodyPr>
          <a:lstStyle/>
          <a:p>
            <a:r>
              <a:rPr lang="en-US" dirty="0"/>
              <a:t>In recent years, clinically isolated syndrome (CIS), was added to the established classifications as an </a:t>
            </a:r>
            <a:r>
              <a:rPr lang="en-US" b="1" dirty="0">
                <a:solidFill>
                  <a:srgbClr val="FF0000"/>
                </a:solidFill>
              </a:rPr>
              <a:t>additional MS phenotype</a:t>
            </a:r>
            <a:r>
              <a:rPr lang="en-US" dirty="0"/>
              <a:t>. </a:t>
            </a:r>
          </a:p>
          <a:p>
            <a:endParaRPr lang="en-US" dirty="0"/>
          </a:p>
          <a:p>
            <a:r>
              <a:rPr lang="en-US" dirty="0"/>
              <a:t>CIS is diagnosed with the first episode of symptoms typical of MS that lasts longer than 24 hours; however, patients with CIS do not meet diagnostic criteria for RMS.</a:t>
            </a:r>
          </a:p>
          <a:p>
            <a:endParaRPr lang="en-US" dirty="0"/>
          </a:p>
          <a:p>
            <a:r>
              <a:rPr lang="en-US" dirty="0"/>
              <a:t> Up to 80% of patients diagnosed with CIS who have abnormal MRI findings will develop MS in the future, compared with 20% of patients with CIS who have normal MRI findings.</a:t>
            </a:r>
          </a:p>
        </p:txBody>
      </p:sp>
    </p:spTree>
    <p:extLst>
      <p:ext uri="{BB962C8B-B14F-4D97-AF65-F5344CB8AC3E}">
        <p14:creationId xmlns:p14="http://schemas.microsoft.com/office/powerpoint/2010/main" val="2725624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782C-A7BE-4B49-BD47-B58E93345DC1}"/>
              </a:ext>
            </a:extLst>
          </p:cNvPr>
          <p:cNvSpPr>
            <a:spLocks noGrp="1"/>
          </p:cNvSpPr>
          <p:nvPr>
            <p:ph type="title"/>
          </p:nvPr>
        </p:nvSpPr>
        <p:spPr>
          <a:xfrm>
            <a:off x="976393" y="132650"/>
            <a:ext cx="10011905" cy="952231"/>
          </a:xfrm>
          <a:solidFill>
            <a:schemeClr val="accent1">
              <a:lumMod val="50000"/>
            </a:schemeClr>
          </a:solidFill>
        </p:spPr>
        <p:txBody>
          <a:bodyPr/>
          <a:lstStyle/>
          <a:p>
            <a:r>
              <a:rPr lang="en-US" dirty="0"/>
              <a:t>     </a:t>
            </a:r>
            <a:r>
              <a:rPr lang="en-US" b="1" dirty="0">
                <a:solidFill>
                  <a:schemeClr val="bg1"/>
                </a:solidFill>
              </a:rPr>
              <a:t>Radiologically Isolated Syndrome ( RIS)</a:t>
            </a:r>
          </a:p>
        </p:txBody>
      </p:sp>
      <p:sp>
        <p:nvSpPr>
          <p:cNvPr id="3" name="Content Placeholder 2">
            <a:extLst>
              <a:ext uri="{FF2B5EF4-FFF2-40B4-BE49-F238E27FC236}">
                <a16:creationId xmlns:a16="http://schemas.microsoft.com/office/drawing/2014/main" id="{7139D427-5A51-2A47-9429-C6400FD4379D}"/>
              </a:ext>
            </a:extLst>
          </p:cNvPr>
          <p:cNvSpPr>
            <a:spLocks noGrp="1"/>
          </p:cNvSpPr>
          <p:nvPr>
            <p:ph idx="1"/>
          </p:nvPr>
        </p:nvSpPr>
        <p:spPr>
          <a:xfrm>
            <a:off x="838200" y="1286359"/>
            <a:ext cx="10515600" cy="4890604"/>
          </a:xfrm>
        </p:spPr>
        <p:txBody>
          <a:bodyPr>
            <a:normAutofit fontScale="70000" lnSpcReduction="20000"/>
          </a:bodyPr>
          <a:lstStyle/>
          <a:p>
            <a:r>
              <a:rPr lang="en-US" dirty="0"/>
              <a:t>Indicates a preclinical prodromal stage of the disease, that can precede symptom onset for years.</a:t>
            </a:r>
          </a:p>
          <a:p>
            <a:endParaRPr lang="en-US" dirty="0"/>
          </a:p>
          <a:p>
            <a:r>
              <a:rPr lang="en-US" dirty="0"/>
              <a:t>No history of clinical symptoms typical of MS but have CNS WM lesions that are highly suggestive of inflammatory demyelination based on their </a:t>
            </a:r>
            <a:r>
              <a:rPr lang="en-US" b="1" dirty="0">
                <a:solidFill>
                  <a:srgbClr val="FF0000"/>
                </a:solidFill>
              </a:rPr>
              <a:t>size, number, shape, and location</a:t>
            </a:r>
            <a:r>
              <a:rPr lang="en-US" dirty="0"/>
              <a:t>, possibly reflecting individuals with subclinical and prodromal stages of MS.</a:t>
            </a:r>
          </a:p>
          <a:p>
            <a:endParaRPr lang="en-US" dirty="0"/>
          </a:p>
          <a:p>
            <a:r>
              <a:rPr lang="en-US" dirty="0"/>
              <a:t>Incidence : (0.8 cases of RIS per 100,000 person-years in Sweden), but approximately 51% of individuals will develop clinical symptoms of MS within 10 years after being deemed RIS, most often with a RR course.</a:t>
            </a:r>
          </a:p>
          <a:p>
            <a:r>
              <a:rPr lang="en-US" dirty="0">
                <a:solidFill>
                  <a:srgbClr val="FF0000"/>
                </a:solidFill>
              </a:rPr>
              <a:t>In 2017, </a:t>
            </a:r>
            <a:r>
              <a:rPr lang="en-US" dirty="0"/>
              <a:t>it was suggested that the 2017 McDonald criteria for DIS and DIT in MS could be used in RIS.</a:t>
            </a:r>
          </a:p>
          <a:p>
            <a:r>
              <a:rPr lang="en-US" dirty="0"/>
              <a:t>An individual could be classed as having RIS if they have one or two DIS locations associated with </a:t>
            </a:r>
            <a:r>
              <a:rPr lang="en-US" b="1" dirty="0"/>
              <a:t>two of the three following features</a:t>
            </a:r>
            <a:r>
              <a:rPr lang="en-US" dirty="0"/>
              <a:t>: </a:t>
            </a:r>
          </a:p>
          <a:p>
            <a:r>
              <a:rPr lang="en-US" dirty="0"/>
              <a:t>≥1 spinal cord lesions, </a:t>
            </a:r>
          </a:p>
          <a:p>
            <a:pPr marL="0" indent="0">
              <a:buNone/>
            </a:pPr>
            <a:r>
              <a:rPr lang="en-US" dirty="0"/>
              <a:t>    presence of CSF-specific OCBs, </a:t>
            </a:r>
          </a:p>
          <a:p>
            <a:pPr marL="0" indent="0">
              <a:buNone/>
            </a:pPr>
            <a:r>
              <a:rPr lang="en-US" dirty="0"/>
              <a:t>    DIT (i.e., new T2-hyperintense or </a:t>
            </a:r>
            <a:r>
              <a:rPr lang="en-US" dirty="0" err="1"/>
              <a:t>Gd</a:t>
            </a:r>
            <a:r>
              <a:rPr lang="en-US" dirty="0"/>
              <a:t>-enhancing lesions) on the follow-up MRI </a:t>
            </a:r>
          </a:p>
          <a:p>
            <a:endParaRPr lang="en-US" dirty="0"/>
          </a:p>
        </p:txBody>
      </p:sp>
    </p:spTree>
    <p:extLst>
      <p:ext uri="{BB962C8B-B14F-4D97-AF65-F5344CB8AC3E}">
        <p14:creationId xmlns:p14="http://schemas.microsoft.com/office/powerpoint/2010/main" val="3598413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580E4-9B50-0844-B39D-F063480940C6}"/>
              </a:ext>
            </a:extLst>
          </p:cNvPr>
          <p:cNvSpPr>
            <a:spLocks noGrp="1"/>
          </p:cNvSpPr>
          <p:nvPr>
            <p:ph type="title"/>
          </p:nvPr>
        </p:nvSpPr>
        <p:spPr>
          <a:solidFill>
            <a:schemeClr val="accent1">
              <a:lumMod val="50000"/>
            </a:schemeClr>
          </a:solidFill>
        </p:spPr>
        <p:txBody>
          <a:bodyPr>
            <a:normAutofit fontScale="90000"/>
          </a:bodyPr>
          <a:lstStyle/>
          <a:p>
            <a:br>
              <a:rPr lang="en-US" b="1" dirty="0">
                <a:solidFill>
                  <a:srgbClr val="FF0000"/>
                </a:solidFill>
              </a:rPr>
            </a:br>
            <a:r>
              <a:rPr lang="en-US" b="1" dirty="0">
                <a:solidFill>
                  <a:srgbClr val="FF0000"/>
                </a:solidFill>
              </a:rPr>
              <a:t>   RIS : </a:t>
            </a:r>
            <a:r>
              <a:rPr lang="en-US" sz="4000" b="1" dirty="0">
                <a:solidFill>
                  <a:schemeClr val="bg1"/>
                </a:solidFill>
              </a:rPr>
              <a:t>Predictors of a first clinical event at 5 and 10 years : </a:t>
            </a:r>
            <a:br>
              <a:rPr lang="en-US" b="1" dirty="0">
                <a:solidFill>
                  <a:srgbClr val="FF0000"/>
                </a:solidFill>
              </a:rPr>
            </a:br>
            <a:endParaRPr lang="en-US" dirty="0"/>
          </a:p>
        </p:txBody>
      </p:sp>
      <p:sp>
        <p:nvSpPr>
          <p:cNvPr id="3" name="Content Placeholder 2">
            <a:extLst>
              <a:ext uri="{FF2B5EF4-FFF2-40B4-BE49-F238E27FC236}">
                <a16:creationId xmlns:a16="http://schemas.microsoft.com/office/drawing/2014/main" id="{E943EC15-183B-5746-9D78-694E530EF693}"/>
              </a:ext>
            </a:extLst>
          </p:cNvPr>
          <p:cNvSpPr>
            <a:spLocks noGrp="1"/>
          </p:cNvSpPr>
          <p:nvPr>
            <p:ph idx="1"/>
          </p:nvPr>
        </p:nvSpPr>
        <p:spPr/>
        <p:txBody>
          <a:bodyPr>
            <a:normAutofit lnSpcReduction="10000"/>
          </a:bodyPr>
          <a:lstStyle/>
          <a:p>
            <a:r>
              <a:rPr lang="en-US" dirty="0"/>
              <a:t>Younger age (&lt;35 years) at the time of RIS identification, </a:t>
            </a:r>
          </a:p>
          <a:p>
            <a:r>
              <a:rPr lang="en-US" dirty="0"/>
              <a:t>male sex, </a:t>
            </a:r>
          </a:p>
          <a:p>
            <a:r>
              <a:rPr lang="en-US" dirty="0"/>
              <a:t>CSF-restricted OCBs or elevated CSF immunoglobulin G (IgG) index,</a:t>
            </a:r>
          </a:p>
          <a:p>
            <a:r>
              <a:rPr lang="en-US" dirty="0"/>
              <a:t> Abnormal visual evoked potentials, </a:t>
            </a:r>
          </a:p>
          <a:p>
            <a:r>
              <a:rPr lang="en-US" dirty="0"/>
              <a:t>Higher serum neurofilament light chain levels,</a:t>
            </a:r>
          </a:p>
          <a:p>
            <a:r>
              <a:rPr lang="en-US" dirty="0"/>
              <a:t>Infratentorial, spinal cord or </a:t>
            </a:r>
            <a:r>
              <a:rPr lang="en-US" dirty="0" err="1"/>
              <a:t>Gd</a:t>
            </a:r>
            <a:r>
              <a:rPr lang="en-US" dirty="0"/>
              <a:t>- enhancing lesions on MRI.</a:t>
            </a:r>
          </a:p>
          <a:p>
            <a:r>
              <a:rPr lang="en-US" dirty="0"/>
              <a:t>==================================================</a:t>
            </a:r>
          </a:p>
          <a:p>
            <a:r>
              <a:rPr lang="en-US" dirty="0"/>
              <a:t>The presence of a higher number of spinal cord lesions is associated with a higher risk of a </a:t>
            </a:r>
            <a:r>
              <a:rPr lang="en-US" b="1" dirty="0">
                <a:solidFill>
                  <a:srgbClr val="FF0000"/>
                </a:solidFill>
              </a:rPr>
              <a:t>PPMS course.</a:t>
            </a:r>
          </a:p>
          <a:p>
            <a:endParaRPr lang="en-US" b="1" dirty="0">
              <a:solidFill>
                <a:srgbClr val="FF0000"/>
              </a:solidFill>
            </a:endParaRPr>
          </a:p>
          <a:p>
            <a:endParaRPr lang="en-US" dirty="0"/>
          </a:p>
        </p:txBody>
      </p:sp>
    </p:spTree>
    <p:extLst>
      <p:ext uri="{BB962C8B-B14F-4D97-AF65-F5344CB8AC3E}">
        <p14:creationId xmlns:p14="http://schemas.microsoft.com/office/powerpoint/2010/main" val="2913209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0800-EE9D-A74B-A2A0-C1FA660C66CB}"/>
              </a:ext>
            </a:extLst>
          </p:cNvPr>
          <p:cNvSpPr>
            <a:spLocks noGrp="1"/>
          </p:cNvSpPr>
          <p:nvPr>
            <p:ph type="title"/>
          </p:nvPr>
        </p:nvSpPr>
        <p:spPr>
          <a:xfrm>
            <a:off x="1844298" y="349628"/>
            <a:ext cx="7981627" cy="580272"/>
          </a:xfrm>
          <a:solidFill>
            <a:schemeClr val="accent1">
              <a:lumMod val="50000"/>
            </a:schemeClr>
          </a:solidFill>
        </p:spPr>
        <p:txBody>
          <a:bodyPr>
            <a:normAutofit fontScale="90000"/>
          </a:bodyPr>
          <a:lstStyle/>
          <a:p>
            <a:r>
              <a:rPr lang="en-US" b="1" dirty="0"/>
              <a:t>                  </a:t>
            </a:r>
            <a:br>
              <a:rPr lang="en-US" b="1" dirty="0"/>
            </a:br>
            <a:r>
              <a:rPr lang="en-US" b="1" dirty="0"/>
              <a:t>             </a:t>
            </a:r>
            <a:r>
              <a:rPr lang="en-US" b="1" dirty="0">
                <a:solidFill>
                  <a:schemeClr val="bg1"/>
                </a:solidFill>
              </a:rPr>
              <a:t>DIAGNOSTIC WORKUP</a:t>
            </a:r>
            <a:br>
              <a:rPr lang="en-US" b="1" dirty="0"/>
            </a:br>
            <a:endParaRPr lang="en-US" dirty="0"/>
          </a:p>
        </p:txBody>
      </p:sp>
      <p:sp>
        <p:nvSpPr>
          <p:cNvPr id="3" name="Content Placeholder 2">
            <a:extLst>
              <a:ext uri="{FF2B5EF4-FFF2-40B4-BE49-F238E27FC236}">
                <a16:creationId xmlns:a16="http://schemas.microsoft.com/office/drawing/2014/main" id="{F9D9C0D9-BB05-1B4E-A53A-F9C43E50FE1B}"/>
              </a:ext>
            </a:extLst>
          </p:cNvPr>
          <p:cNvSpPr>
            <a:spLocks noGrp="1"/>
          </p:cNvSpPr>
          <p:nvPr>
            <p:ph idx="1"/>
          </p:nvPr>
        </p:nvSpPr>
        <p:spPr>
          <a:xfrm>
            <a:off x="838200" y="1131376"/>
            <a:ext cx="10515600" cy="5045587"/>
          </a:xfrm>
        </p:spPr>
        <p:txBody>
          <a:bodyPr>
            <a:normAutofit/>
          </a:bodyPr>
          <a:lstStyle/>
          <a:p>
            <a:r>
              <a:rPr lang="en-US" dirty="0"/>
              <a:t>1- A focal demyelinating pathology affecting at least two distinct central nervous system (CNS) areas (i.e., dissemination in space </a:t>
            </a:r>
            <a:r>
              <a:rPr lang="en-US" b="1" dirty="0">
                <a:solidFill>
                  <a:srgbClr val="FF0000"/>
                </a:solidFill>
              </a:rPr>
              <a:t>( DIS) </a:t>
            </a:r>
          </a:p>
          <a:p>
            <a:r>
              <a:rPr lang="en-US" dirty="0"/>
              <a:t>2- Occurring at separate times (i.e., dissemination in time  </a:t>
            </a:r>
            <a:r>
              <a:rPr lang="en-US" b="1" dirty="0">
                <a:solidFill>
                  <a:srgbClr val="FF0000"/>
                </a:solidFill>
              </a:rPr>
              <a:t>(DIT) </a:t>
            </a:r>
          </a:p>
          <a:p>
            <a:r>
              <a:rPr lang="en-US" dirty="0"/>
              <a:t>3- The </a:t>
            </a:r>
            <a:r>
              <a:rPr lang="en-US" b="1" dirty="0">
                <a:solidFill>
                  <a:srgbClr val="FF0000"/>
                </a:solidFill>
              </a:rPr>
              <a:t>exclusion of </a:t>
            </a:r>
            <a:r>
              <a:rPr lang="en-US" dirty="0"/>
              <a:t>alternative diagnoses </a:t>
            </a:r>
          </a:p>
          <a:p>
            <a:endParaRPr lang="en-US" dirty="0"/>
          </a:p>
          <a:p>
            <a:r>
              <a:rPr lang="en-US" b="1" u="sng" dirty="0">
                <a:solidFill>
                  <a:srgbClr val="FF0000"/>
                </a:solidFill>
              </a:rPr>
              <a:t>The McDonald criteria</a:t>
            </a:r>
            <a:r>
              <a:rPr lang="en-US" dirty="0"/>
              <a:t>, which were developed in 2001 by an international expert panel and </a:t>
            </a:r>
            <a:r>
              <a:rPr lang="en-US" b="1" u="sng" dirty="0"/>
              <a:t>revised several times</a:t>
            </a:r>
            <a:r>
              <a:rPr lang="en-US" dirty="0"/>
              <a:t>, most recently in 2017, provide recommendations on the diagnosis of MS, including diagnosis after a single attack.</a:t>
            </a:r>
            <a:r>
              <a:rPr lang="en-US" baseline="30000" dirty="0"/>
              <a:t>  </a:t>
            </a:r>
          </a:p>
          <a:p>
            <a:r>
              <a:rPr lang="en-US" dirty="0"/>
              <a:t>The criteria consist of a combination of clinical, imaging, and paraclinical tests (</a:t>
            </a:r>
            <a:r>
              <a:rPr lang="en-US" dirty="0" err="1"/>
              <a:t>ie</a:t>
            </a:r>
            <a:r>
              <a:rPr lang="en-US" dirty="0"/>
              <a:t>, CSF, evoked potentials)</a:t>
            </a:r>
          </a:p>
          <a:p>
            <a:pPr marL="0" indent="0">
              <a:buNone/>
            </a:pPr>
            <a:endParaRPr lang="en-US" dirty="0"/>
          </a:p>
          <a:p>
            <a:endParaRPr lang="en-US" dirty="0"/>
          </a:p>
        </p:txBody>
      </p:sp>
    </p:spTree>
    <p:extLst>
      <p:ext uri="{BB962C8B-B14F-4D97-AF65-F5344CB8AC3E}">
        <p14:creationId xmlns:p14="http://schemas.microsoft.com/office/powerpoint/2010/main" val="225962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433744-BC38-A143-8033-8EE94F0A80CA}"/>
              </a:ext>
            </a:extLst>
          </p:cNvPr>
          <p:cNvSpPr>
            <a:spLocks noGrp="1"/>
          </p:cNvSpPr>
          <p:nvPr>
            <p:ph sz="half" idx="1"/>
          </p:nvPr>
        </p:nvSpPr>
        <p:spPr>
          <a:xfrm>
            <a:off x="123987" y="1004215"/>
            <a:ext cx="5935849" cy="4351338"/>
          </a:xfrm>
          <a:solidFill>
            <a:schemeClr val="bg2">
              <a:lumMod val="90000"/>
            </a:schemeClr>
          </a:solidFill>
        </p:spPr>
        <p:txBody>
          <a:bodyPr>
            <a:normAutofit fontScale="55000" lnSpcReduction="20000"/>
          </a:bodyPr>
          <a:lstStyle/>
          <a:p>
            <a:endParaRPr lang="en-US" b="1" u="sng" dirty="0">
              <a:solidFill>
                <a:srgbClr val="FF0000"/>
              </a:solidFill>
            </a:endParaRPr>
          </a:p>
          <a:p>
            <a:r>
              <a:rPr lang="en-US" sz="3300" b="1" u="sng" dirty="0">
                <a:solidFill>
                  <a:srgbClr val="FF0000"/>
                </a:solidFill>
              </a:rPr>
              <a:t>The McDonald criteria : 2017</a:t>
            </a:r>
            <a:endParaRPr lang="en-US" sz="3300" dirty="0"/>
          </a:p>
          <a:p>
            <a:r>
              <a:rPr lang="en-US" sz="3300" dirty="0"/>
              <a:t>For the current </a:t>
            </a:r>
            <a:r>
              <a:rPr lang="en-US" sz="3300" b="1" dirty="0">
                <a:solidFill>
                  <a:srgbClr val="FF0000"/>
                </a:solidFill>
              </a:rPr>
              <a:t>dissemination-in space criteria</a:t>
            </a:r>
            <a:r>
              <a:rPr lang="en-US" sz="3300" dirty="0"/>
              <a:t>, MS lesions must be seen in </a:t>
            </a:r>
            <a:r>
              <a:rPr lang="en-US" sz="3300" b="1" dirty="0"/>
              <a:t>at least two of the following four locations</a:t>
            </a:r>
            <a:r>
              <a:rPr lang="en-US" sz="3300" dirty="0"/>
              <a:t>: </a:t>
            </a:r>
          </a:p>
          <a:p>
            <a:r>
              <a:rPr lang="en-US" sz="3300" dirty="0"/>
              <a:t>1- cortical/</a:t>
            </a:r>
            <a:r>
              <a:rPr lang="en-US" sz="3300" dirty="0" err="1"/>
              <a:t>juxtacortical</a:t>
            </a:r>
            <a:r>
              <a:rPr lang="en-US" sz="3300" dirty="0"/>
              <a:t>, </a:t>
            </a:r>
          </a:p>
          <a:p>
            <a:r>
              <a:rPr lang="en-US" sz="3300" dirty="0"/>
              <a:t>2- periventricular, </a:t>
            </a:r>
          </a:p>
          <a:p>
            <a:r>
              <a:rPr lang="en-US" sz="3300" dirty="0"/>
              <a:t>3- infratentorial, </a:t>
            </a:r>
          </a:p>
          <a:p>
            <a:r>
              <a:rPr lang="en-US" sz="3300" dirty="0"/>
              <a:t>4- and spinal cord</a:t>
            </a:r>
          </a:p>
          <a:p>
            <a:pPr marL="0" indent="0">
              <a:buNone/>
            </a:pPr>
            <a:endParaRPr lang="en-US" sz="3300" dirty="0"/>
          </a:p>
          <a:p>
            <a:r>
              <a:rPr lang="en-US" sz="3300" b="1" dirty="0">
                <a:solidFill>
                  <a:srgbClr val="FF0000"/>
                </a:solidFill>
              </a:rPr>
              <a:t>Radiological dissemination in time (DIT) </a:t>
            </a:r>
            <a:r>
              <a:rPr lang="en-US" sz="3300" dirty="0"/>
              <a:t>can be achieved through the :</a:t>
            </a:r>
          </a:p>
          <a:p>
            <a:r>
              <a:rPr lang="en-US" sz="3300" dirty="0"/>
              <a:t>simultaneous presence of gadolinium-enhancing and </a:t>
            </a:r>
            <a:r>
              <a:rPr lang="en-US" sz="3300" dirty="0" err="1"/>
              <a:t>nonenhancing</a:t>
            </a:r>
            <a:r>
              <a:rPr lang="en-US" sz="3300" dirty="0"/>
              <a:t> lesions on one scan, or by presence of new lesions on follow-up scans , or presence of CSF-specific OCBs</a:t>
            </a:r>
          </a:p>
        </p:txBody>
      </p:sp>
      <p:pic>
        <p:nvPicPr>
          <p:cNvPr id="6" name="Content Placeholder 5">
            <a:extLst>
              <a:ext uri="{FF2B5EF4-FFF2-40B4-BE49-F238E27FC236}">
                <a16:creationId xmlns:a16="http://schemas.microsoft.com/office/drawing/2014/main" id="{CAFAAB78-2F1D-974A-BF7A-99F1A2F3DC0B}"/>
              </a:ext>
            </a:extLst>
          </p:cNvPr>
          <p:cNvPicPr>
            <a:picLocks noGrp="1" noChangeAspect="1"/>
          </p:cNvPicPr>
          <p:nvPr>
            <p:ph sz="half" idx="2"/>
          </p:nvPr>
        </p:nvPicPr>
        <p:blipFill rotWithShape="1">
          <a:blip r:embed="rId2"/>
          <a:srcRect l="20638" t="11600" r="15653" b="19236"/>
          <a:stretch/>
        </p:blipFill>
        <p:spPr>
          <a:xfrm>
            <a:off x="6059837" y="1004215"/>
            <a:ext cx="5997844" cy="4351337"/>
          </a:xfrm>
        </p:spPr>
      </p:pic>
      <p:sp>
        <p:nvSpPr>
          <p:cNvPr id="7" name="Rectangle 6">
            <a:extLst>
              <a:ext uri="{FF2B5EF4-FFF2-40B4-BE49-F238E27FC236}">
                <a16:creationId xmlns:a16="http://schemas.microsoft.com/office/drawing/2014/main" id="{BD3B1C86-29C8-A34D-B209-DF7AE643C645}"/>
              </a:ext>
            </a:extLst>
          </p:cNvPr>
          <p:cNvSpPr/>
          <p:nvPr/>
        </p:nvSpPr>
        <p:spPr>
          <a:xfrm>
            <a:off x="123987" y="5578209"/>
            <a:ext cx="5579390" cy="1292662"/>
          </a:xfrm>
          <a:prstGeom prst="rect">
            <a:avLst/>
          </a:prstGeom>
          <a:solidFill>
            <a:schemeClr val="accent4">
              <a:lumMod val="40000"/>
              <a:lumOff val="60000"/>
            </a:schemeClr>
          </a:solidFill>
        </p:spPr>
        <p:txBody>
          <a:bodyPr wrap="square">
            <a:spAutoFit/>
          </a:bodyPr>
          <a:lstStyle/>
          <a:p>
            <a:r>
              <a:rPr lang="en-US" sz="2000" b="1" dirty="0">
                <a:solidFill>
                  <a:srgbClr val="7030A0"/>
                </a:solidFill>
                <a:latin typeface="AdvOT20212610.B"/>
              </a:rPr>
              <a:t> New changes  are coming soon ! </a:t>
            </a:r>
          </a:p>
          <a:p>
            <a:r>
              <a:rPr lang="en-US" sz="2000" b="1" dirty="0">
                <a:solidFill>
                  <a:srgbClr val="7030A0"/>
                </a:solidFill>
                <a:latin typeface="AdvOT20212610.B"/>
              </a:rPr>
              <a:t>           Central Vein Sign ( CVS )</a:t>
            </a:r>
          </a:p>
          <a:p>
            <a:r>
              <a:rPr lang="en-US" sz="2000" b="1" dirty="0">
                <a:solidFill>
                  <a:srgbClr val="7030A0"/>
                </a:solidFill>
                <a:latin typeface="AdvOT20212610.B"/>
              </a:rPr>
              <a:t>           </a:t>
            </a:r>
            <a:r>
              <a:rPr lang="en-US" sz="2000" b="1" dirty="0">
                <a:solidFill>
                  <a:srgbClr val="7030A0"/>
                </a:solidFill>
              </a:rPr>
              <a:t>Paramagnetic rim lesions </a:t>
            </a:r>
          </a:p>
          <a:p>
            <a:endParaRPr lang="en-US" dirty="0"/>
          </a:p>
        </p:txBody>
      </p:sp>
      <p:sp>
        <p:nvSpPr>
          <p:cNvPr id="2" name="5-Point Star 1">
            <a:extLst>
              <a:ext uri="{FF2B5EF4-FFF2-40B4-BE49-F238E27FC236}">
                <a16:creationId xmlns:a16="http://schemas.microsoft.com/office/drawing/2014/main" id="{BC0EA6F3-0770-654D-AF25-B5D94E135D63}"/>
              </a:ext>
            </a:extLst>
          </p:cNvPr>
          <p:cNvSpPr/>
          <p:nvPr/>
        </p:nvSpPr>
        <p:spPr>
          <a:xfrm>
            <a:off x="504341" y="6238469"/>
            <a:ext cx="293178" cy="3409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5-Point Star 8">
            <a:extLst>
              <a:ext uri="{FF2B5EF4-FFF2-40B4-BE49-F238E27FC236}">
                <a16:creationId xmlns:a16="http://schemas.microsoft.com/office/drawing/2014/main" id="{DB865BC2-A1CE-B84D-9B37-C00546BD9173}"/>
              </a:ext>
            </a:extLst>
          </p:cNvPr>
          <p:cNvSpPr/>
          <p:nvPr/>
        </p:nvSpPr>
        <p:spPr>
          <a:xfrm>
            <a:off x="504341" y="5908339"/>
            <a:ext cx="293178" cy="3409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       </a:t>
            </a:r>
          </a:p>
        </p:txBody>
      </p:sp>
    </p:spTree>
    <p:extLst>
      <p:ext uri="{BB962C8B-B14F-4D97-AF65-F5344CB8AC3E}">
        <p14:creationId xmlns:p14="http://schemas.microsoft.com/office/powerpoint/2010/main" val="827392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0D56B-BA88-4943-A6FD-C082A6AEB57C}"/>
              </a:ext>
            </a:extLst>
          </p:cNvPr>
          <p:cNvSpPr>
            <a:spLocks noGrp="1"/>
          </p:cNvSpPr>
          <p:nvPr>
            <p:ph type="title"/>
          </p:nvPr>
        </p:nvSpPr>
        <p:spPr>
          <a:xfrm>
            <a:off x="232474" y="32290"/>
            <a:ext cx="11840705" cy="2265336"/>
          </a:xfrm>
        </p:spPr>
        <p:txBody>
          <a:bodyPr>
            <a:normAutofit fontScale="90000"/>
          </a:bodyPr>
          <a:lstStyle/>
          <a:p>
            <a:br>
              <a:rPr lang="en-US" sz="2700" dirty="0"/>
            </a:br>
            <a:br>
              <a:rPr lang="en-US" sz="2700" dirty="0"/>
            </a:br>
            <a:r>
              <a:rPr lang="en-US" sz="2000" dirty="0"/>
              <a:t>Examples of cortical lesions, the central vein sign and chronic active lesions.</a:t>
            </a:r>
            <a:br>
              <a:rPr lang="en-US" sz="2000" dirty="0"/>
            </a:br>
            <a:r>
              <a:rPr lang="en-US" sz="2000" dirty="0"/>
              <a:t> </a:t>
            </a:r>
            <a:r>
              <a:rPr lang="en-US" sz="2000" b="1" u="sng" dirty="0">
                <a:solidFill>
                  <a:srgbClr val="FF0000"/>
                </a:solidFill>
              </a:rPr>
              <a:t>(a)</a:t>
            </a:r>
            <a:r>
              <a:rPr lang="en-US" sz="2000" dirty="0"/>
              <a:t> </a:t>
            </a:r>
            <a:r>
              <a:rPr lang="en-US" sz="2000" dirty="0">
                <a:highlight>
                  <a:srgbClr val="FFFF00"/>
                </a:highlight>
              </a:rPr>
              <a:t>Several cortical lesions </a:t>
            </a:r>
            <a:r>
              <a:rPr lang="en-US" sz="2000" dirty="0"/>
              <a:t>are visible in a multiple sclerosis patient </a:t>
            </a:r>
            <a:r>
              <a:rPr lang="en-US" sz="2000" dirty="0">
                <a:highlight>
                  <a:srgbClr val="FFFF00"/>
                </a:highlight>
              </a:rPr>
              <a:t>on double inversion recovery sequence at 3.0 T. </a:t>
            </a:r>
            <a:br>
              <a:rPr lang="en-US" sz="2000" dirty="0">
                <a:highlight>
                  <a:srgbClr val="FFFF00"/>
                </a:highlight>
              </a:rPr>
            </a:br>
            <a:br>
              <a:rPr lang="en-US" sz="2000" dirty="0">
                <a:highlight>
                  <a:srgbClr val="FFFF00"/>
                </a:highlight>
              </a:rPr>
            </a:br>
            <a:r>
              <a:rPr lang="en-US" sz="2000" dirty="0"/>
              <a:t>(</a:t>
            </a:r>
            <a:r>
              <a:rPr lang="en-US" sz="2000" b="1" u="sng" dirty="0">
                <a:solidFill>
                  <a:srgbClr val="FF0000"/>
                </a:solidFill>
              </a:rPr>
              <a:t>b)</a:t>
            </a:r>
            <a:r>
              <a:rPr lang="en-US" sz="2000" dirty="0"/>
              <a:t> A white matter lesion showing the </a:t>
            </a:r>
            <a:r>
              <a:rPr lang="en-US" sz="2000" dirty="0">
                <a:highlight>
                  <a:srgbClr val="00FFFF"/>
                </a:highlight>
              </a:rPr>
              <a:t>central vein sign </a:t>
            </a:r>
            <a:r>
              <a:rPr lang="en-US" sz="2000" dirty="0"/>
              <a:t>(orange dotted rectangle) </a:t>
            </a:r>
            <a:r>
              <a:rPr lang="en-US" sz="2000" dirty="0">
                <a:highlight>
                  <a:srgbClr val="00FFFF"/>
                </a:highlight>
              </a:rPr>
              <a:t>on post-contrast T2-FLAIR* sequence at 3.0 T</a:t>
            </a:r>
            <a:r>
              <a:rPr lang="en-US" sz="2000" dirty="0"/>
              <a:t>. </a:t>
            </a:r>
            <a:br>
              <a:rPr lang="en-US" sz="2000" dirty="0"/>
            </a:br>
            <a:br>
              <a:rPr lang="en-US" sz="2000" dirty="0"/>
            </a:br>
            <a:r>
              <a:rPr lang="en-US" sz="2000" b="1" u="sng" dirty="0">
                <a:solidFill>
                  <a:srgbClr val="FF0000"/>
                </a:solidFill>
              </a:rPr>
              <a:t>(c)</a:t>
            </a:r>
            <a:r>
              <a:rPr lang="en-US" sz="2000" dirty="0"/>
              <a:t> </a:t>
            </a:r>
            <a:r>
              <a:rPr lang="en-US" sz="2000" b="1" u="sng" dirty="0">
                <a:solidFill>
                  <a:schemeClr val="tx1">
                    <a:lumMod val="65000"/>
                    <a:lumOff val="35000"/>
                  </a:schemeClr>
                </a:solidFill>
                <a:highlight>
                  <a:srgbClr val="C0C0C0"/>
                </a:highlight>
              </a:rPr>
              <a:t>Paramagnetic rim lesions </a:t>
            </a:r>
            <a:r>
              <a:rPr lang="en-US" sz="2000" u="sng" dirty="0">
                <a:solidFill>
                  <a:schemeClr val="tx1">
                    <a:lumMod val="65000"/>
                    <a:lumOff val="35000"/>
                  </a:schemeClr>
                </a:solidFill>
              </a:rPr>
              <a:t>: </a:t>
            </a:r>
            <a:r>
              <a:rPr lang="en-US" sz="2000" dirty="0"/>
              <a:t>Among the T2-hyperintense white matter lesion visible on </a:t>
            </a:r>
            <a:r>
              <a:rPr lang="en-US" sz="2000" dirty="0">
                <a:highlight>
                  <a:srgbClr val="C0C0C0"/>
                </a:highlight>
              </a:rPr>
              <a:t>T2-FLAIR, one lesion shows an hypointense rim on phase image and SWI sequence at 3.0 T (</a:t>
            </a:r>
            <a:r>
              <a:rPr lang="en-US" sz="2000" dirty="0"/>
              <a:t>orange arrow). They can be visualized with susceptibility-based imaging as lesions showing an hypointense rim (i.e., paramagnetic rim lesions [PRLs]) since they are usually surrounded by activated microglia, which are rich in iron</a:t>
            </a:r>
            <a:br>
              <a:rPr lang="en-US" dirty="0"/>
            </a:br>
            <a:endParaRPr lang="en-US" dirty="0"/>
          </a:p>
        </p:txBody>
      </p:sp>
      <p:pic>
        <p:nvPicPr>
          <p:cNvPr id="6" name="Content Placeholder 5">
            <a:extLst>
              <a:ext uri="{FF2B5EF4-FFF2-40B4-BE49-F238E27FC236}">
                <a16:creationId xmlns:a16="http://schemas.microsoft.com/office/drawing/2014/main" id="{A109D2CA-3E55-4B48-8102-94682BB809E6}"/>
              </a:ext>
            </a:extLst>
          </p:cNvPr>
          <p:cNvPicPr>
            <a:picLocks noGrp="1" noChangeAspect="1"/>
          </p:cNvPicPr>
          <p:nvPr>
            <p:ph idx="1"/>
          </p:nvPr>
        </p:nvPicPr>
        <p:blipFill rotWithShape="1">
          <a:blip r:embed="rId2"/>
          <a:srcRect l="43325" t="14204" r="27439" b="28096"/>
          <a:stretch/>
        </p:blipFill>
        <p:spPr>
          <a:xfrm>
            <a:off x="1813302" y="2297627"/>
            <a:ext cx="8043619" cy="4560374"/>
          </a:xfrm>
        </p:spPr>
      </p:pic>
      <p:cxnSp>
        <p:nvCxnSpPr>
          <p:cNvPr id="4" name="Straight Arrow Connector 3">
            <a:extLst>
              <a:ext uri="{FF2B5EF4-FFF2-40B4-BE49-F238E27FC236}">
                <a16:creationId xmlns:a16="http://schemas.microsoft.com/office/drawing/2014/main" id="{044C1398-363C-EE4C-84FC-B6DF27B5C399}"/>
              </a:ext>
            </a:extLst>
          </p:cNvPr>
          <p:cNvCxnSpPr/>
          <p:nvPr/>
        </p:nvCxnSpPr>
        <p:spPr>
          <a:xfrm>
            <a:off x="1084881" y="2913681"/>
            <a:ext cx="1611824" cy="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4D7DF63-7432-D044-B925-23C2F3C26B6F}"/>
              </a:ext>
            </a:extLst>
          </p:cNvPr>
          <p:cNvCxnSpPr/>
          <p:nvPr/>
        </p:nvCxnSpPr>
        <p:spPr>
          <a:xfrm>
            <a:off x="1007390" y="4615912"/>
            <a:ext cx="1611824"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DDCCFC2-A859-AA4B-B0F9-32C8ABB771E5}"/>
              </a:ext>
            </a:extLst>
          </p:cNvPr>
          <p:cNvCxnSpPr/>
          <p:nvPr/>
        </p:nvCxnSpPr>
        <p:spPr>
          <a:xfrm>
            <a:off x="1084881" y="6147660"/>
            <a:ext cx="1611824" cy="0"/>
          </a:xfrm>
          <a:prstGeom prst="straightConnector1">
            <a:avLst/>
          </a:prstGeom>
          <a:ln w="762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955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785" y="136478"/>
            <a:ext cx="11136573" cy="1173707"/>
          </a:xfrm>
          <a:solidFill>
            <a:schemeClr val="accent1">
              <a:lumMod val="75000"/>
            </a:schemeClr>
          </a:solidFill>
        </p:spPr>
        <p:txBody>
          <a:bodyPr>
            <a:normAutofit fontScale="90000"/>
          </a:bodyPr>
          <a:lstStyle/>
          <a:p>
            <a:br>
              <a:rPr lang="en-US" dirty="0"/>
            </a:br>
            <a:r>
              <a:rPr lang="en-US" dirty="0"/>
              <a:t>         </a:t>
            </a:r>
            <a:r>
              <a:rPr lang="en-US" sz="3600" b="1" dirty="0">
                <a:solidFill>
                  <a:schemeClr val="bg1"/>
                </a:solidFill>
              </a:rPr>
              <a:t>The proposed criteria changes : September 2024</a:t>
            </a:r>
            <a:br>
              <a:rPr lang="en-US" sz="3600" b="1" dirty="0">
                <a:solidFill>
                  <a:schemeClr val="bg1"/>
                </a:solidFill>
              </a:rPr>
            </a:br>
            <a:r>
              <a:rPr lang="en-US" sz="3600" b="1" dirty="0">
                <a:solidFill>
                  <a:schemeClr val="bg1"/>
                </a:solidFill>
              </a:rPr>
              <a:t>              To make diagnosing MS "faster and easier."</a:t>
            </a:r>
            <a:br>
              <a:rPr lang="en-US" dirty="0"/>
            </a:br>
            <a:endParaRPr lang="en-US" dirty="0"/>
          </a:p>
        </p:txBody>
      </p:sp>
      <p:sp>
        <p:nvSpPr>
          <p:cNvPr id="3" name="Content Placeholder 2"/>
          <p:cNvSpPr>
            <a:spLocks noGrp="1"/>
          </p:cNvSpPr>
          <p:nvPr>
            <p:ph sz="half" idx="1"/>
          </p:nvPr>
        </p:nvSpPr>
        <p:spPr>
          <a:xfrm>
            <a:off x="258169" y="1595437"/>
            <a:ext cx="7684828" cy="5276211"/>
          </a:xfrm>
          <a:solidFill>
            <a:schemeClr val="tx2">
              <a:lumMod val="20000"/>
              <a:lumOff val="80000"/>
            </a:schemeClr>
          </a:solidFill>
        </p:spPr>
        <p:txBody>
          <a:bodyPr>
            <a:normAutofit fontScale="47500" lnSpcReduction="20000"/>
          </a:bodyPr>
          <a:lstStyle/>
          <a:p>
            <a:r>
              <a:rPr lang="en-US" sz="3400" dirty="0"/>
              <a:t> </a:t>
            </a:r>
            <a:r>
              <a:rPr lang="en-US" sz="3400" dirty="0">
                <a:hlinkClick r:id="rId2"/>
              </a:rPr>
              <a:t>optic neuritis</a:t>
            </a:r>
            <a:r>
              <a:rPr lang="en-US" sz="3400" dirty="0"/>
              <a:t> is the first manifestation of MS in 25%-35% of cases with clinically isolated syndrome (CIS) </a:t>
            </a:r>
          </a:p>
          <a:p>
            <a:r>
              <a:rPr lang="en-US" sz="3400" dirty="0"/>
              <a:t>Optic nerve serve as the "fifth topography" or a fifth anatomical location to demonstrate dissemination in space (DIS) if there's no better explanation for optic nerve pathology. </a:t>
            </a:r>
          </a:p>
          <a:p>
            <a:r>
              <a:rPr lang="en-US" sz="3800" b="1" dirty="0">
                <a:solidFill>
                  <a:srgbClr val="7030A0"/>
                </a:solidFill>
              </a:rPr>
              <a:t>**</a:t>
            </a:r>
            <a:r>
              <a:rPr lang="en-US" sz="3400" dirty="0">
                <a:solidFill>
                  <a:srgbClr val="7030A0"/>
                </a:solidFill>
              </a:rPr>
              <a:t> </a:t>
            </a:r>
            <a:r>
              <a:rPr lang="en-US" sz="3400" dirty="0"/>
              <a:t>At least one lesion in at least 2 of the 5 topographies after including the optic nerve.</a:t>
            </a:r>
          </a:p>
          <a:p>
            <a:pPr marL="0" indent="0">
              <a:buNone/>
            </a:pPr>
            <a:r>
              <a:rPr lang="en-US" sz="3400" dirty="0"/>
              <a:t>      Most patients with </a:t>
            </a:r>
            <a:r>
              <a:rPr lang="en-US" sz="3800" b="1" u="sng" dirty="0"/>
              <a:t>RIS</a:t>
            </a:r>
            <a:r>
              <a:rPr lang="en-US" sz="3400" dirty="0"/>
              <a:t> will develop MS within 10 years.</a:t>
            </a:r>
          </a:p>
          <a:p>
            <a:r>
              <a:rPr lang="en-US" sz="3400" b="1" dirty="0"/>
              <a:t>Demonstrating DIS alone</a:t>
            </a:r>
            <a:r>
              <a:rPr lang="en-US" sz="3400" b="1" u="sng" dirty="0">
                <a:solidFill>
                  <a:srgbClr val="FF0000"/>
                </a:solidFill>
              </a:rPr>
              <a:t>, </a:t>
            </a:r>
            <a:r>
              <a:rPr lang="en-US" sz="3800" b="1" u="sng" dirty="0">
                <a:solidFill>
                  <a:srgbClr val="FF0000"/>
                </a:solidFill>
              </a:rPr>
              <a:t>without the need for DIT </a:t>
            </a:r>
            <a:r>
              <a:rPr lang="en-US" sz="3400" dirty="0"/>
              <a:t>or positive cerebrospinal fluid (CSF), may be sufficient for an MS diagnosis. Currently, both DIS and DIT are required.</a:t>
            </a:r>
          </a:p>
          <a:p>
            <a:r>
              <a:rPr lang="en-US" sz="5100" b="1" u="sng" dirty="0">
                <a:solidFill>
                  <a:srgbClr val="7030A0"/>
                </a:solidFill>
              </a:rPr>
              <a:t>** </a:t>
            </a:r>
            <a:r>
              <a:rPr lang="en-US" sz="5100" b="1" u="sng" dirty="0">
                <a:solidFill>
                  <a:srgbClr val="FF0000"/>
                </a:solidFill>
              </a:rPr>
              <a:t>The following criteria are sufficient for an MS diagnosis</a:t>
            </a:r>
            <a:r>
              <a:rPr lang="en-US" sz="5100" b="1" u="sng" dirty="0"/>
              <a:t>:</a:t>
            </a:r>
          </a:p>
          <a:p>
            <a:r>
              <a:rPr lang="en-US" sz="3400" b="1" dirty="0">
                <a:solidFill>
                  <a:srgbClr val="FF0000"/>
                </a:solidFill>
              </a:rPr>
              <a:t>1</a:t>
            </a:r>
            <a:r>
              <a:rPr lang="en-US" sz="3400" dirty="0"/>
              <a:t>-  fulfilling both DIS and DIT;</a:t>
            </a:r>
          </a:p>
          <a:p>
            <a:r>
              <a:rPr lang="en-US" sz="3400" b="1" dirty="0">
                <a:solidFill>
                  <a:srgbClr val="FF0000"/>
                </a:solidFill>
              </a:rPr>
              <a:t>2</a:t>
            </a:r>
            <a:r>
              <a:rPr lang="en-US" sz="3400" dirty="0"/>
              <a:t>- fulfilling DIS and the presence of </a:t>
            </a:r>
            <a:r>
              <a:rPr lang="en-US" sz="3400" dirty="0" err="1"/>
              <a:t>oligoclonal</a:t>
            </a:r>
            <a:r>
              <a:rPr lang="en-US" sz="3400" dirty="0"/>
              <a:t> bands (OCBs) in the cerebrospinal fluid;</a:t>
            </a:r>
          </a:p>
          <a:p>
            <a:r>
              <a:rPr lang="en-US" sz="3400" b="1" dirty="0">
                <a:solidFill>
                  <a:srgbClr val="FF0000"/>
                </a:solidFill>
              </a:rPr>
              <a:t>3</a:t>
            </a:r>
            <a:r>
              <a:rPr lang="en-US" sz="3400" dirty="0"/>
              <a:t>- fulfilling DIS along with six or more central vein signs (CVS).</a:t>
            </a:r>
          </a:p>
          <a:p>
            <a:r>
              <a:rPr lang="en-US" sz="3400" dirty="0"/>
              <a:t>The addition of CVS and paramagnetic rim lesions, which are MRI markers of chronic active lesions</a:t>
            </a:r>
            <a:r>
              <a:rPr lang="en-US" sz="3400" u="sng" dirty="0"/>
              <a:t>, </a:t>
            </a:r>
            <a:r>
              <a:rPr lang="en-US" sz="3400" b="1" u="sng" dirty="0">
                <a:solidFill>
                  <a:srgbClr val="FF0000"/>
                </a:solidFill>
              </a:rPr>
              <a:t>as optional tools </a:t>
            </a:r>
            <a:r>
              <a:rPr lang="en-US" sz="3400" dirty="0"/>
              <a:t>for MS diagnosis in certain situations. Demonstration of CVS by MRI can increase specificity</a:t>
            </a:r>
          </a:p>
          <a:p>
            <a:r>
              <a:rPr lang="en-US" sz="3400" dirty="0"/>
              <a:t>Evidence also suggests that </a:t>
            </a:r>
            <a:r>
              <a:rPr lang="en-US" sz="3400" dirty="0">
                <a:solidFill>
                  <a:srgbClr val="FF0000"/>
                </a:solidFill>
              </a:rPr>
              <a:t>kappa free light chains (KFLCs) </a:t>
            </a:r>
            <a:r>
              <a:rPr lang="en-US" sz="3400" dirty="0"/>
              <a:t>could serve as a valid, </a:t>
            </a:r>
            <a:r>
              <a:rPr lang="en-US" sz="3400" b="1" u="sng" dirty="0"/>
              <a:t>simpler, and rater-independent alternative to detecting OCBs</a:t>
            </a:r>
            <a:r>
              <a:rPr lang="en-US" sz="3400" dirty="0"/>
              <a:t>. Because KFLCs are interchangeable with OCBs, they can be used in place of OCBs for diagnosing MS through CSF analysis.</a:t>
            </a:r>
          </a:p>
          <a:p>
            <a:endParaRPr lang="en-US" dirty="0"/>
          </a:p>
          <a:p>
            <a:endParaRPr lang="en-US" dirty="0"/>
          </a:p>
        </p:txBody>
      </p:sp>
      <p:sp>
        <p:nvSpPr>
          <p:cNvPr id="4" name="Content Placeholder 3"/>
          <p:cNvSpPr>
            <a:spLocks noGrp="1"/>
          </p:cNvSpPr>
          <p:nvPr>
            <p:ph sz="half" idx="2"/>
          </p:nvPr>
        </p:nvSpPr>
        <p:spPr>
          <a:xfrm>
            <a:off x="8420668" y="1651379"/>
            <a:ext cx="3111690" cy="5098790"/>
          </a:xfrm>
          <a:solidFill>
            <a:schemeClr val="tx2">
              <a:lumMod val="20000"/>
              <a:lumOff val="80000"/>
            </a:schemeClr>
          </a:solidFill>
        </p:spPr>
        <p:txBody>
          <a:bodyPr>
            <a:normAutofit fontScale="47500" lnSpcReduction="20000"/>
          </a:bodyPr>
          <a:lstStyle/>
          <a:p>
            <a:endParaRPr lang="en-US" sz="4000" b="1" u="sng" dirty="0">
              <a:solidFill>
                <a:srgbClr val="FF0000"/>
              </a:solidFill>
            </a:endParaRPr>
          </a:p>
          <a:p>
            <a:pPr marL="0" indent="0">
              <a:buNone/>
            </a:pPr>
            <a:r>
              <a:rPr lang="en-US" sz="4000" b="1" u="sng" dirty="0">
                <a:solidFill>
                  <a:srgbClr val="FF0000"/>
                </a:solidFill>
              </a:rPr>
              <a:t>    Stricter Criteria : </a:t>
            </a:r>
          </a:p>
          <a:p>
            <a:r>
              <a:rPr lang="en-US" sz="3400" dirty="0"/>
              <a:t>Stricter criteria for confirming an MS diagnosis in those </a:t>
            </a:r>
            <a:r>
              <a:rPr lang="en-US" sz="3400" b="1" dirty="0">
                <a:solidFill>
                  <a:srgbClr val="FF0000"/>
                </a:solidFill>
              </a:rPr>
              <a:t>over age 50 or individuals with </a:t>
            </a:r>
            <a:r>
              <a:rPr lang="en-US" sz="3400" b="1" dirty="0">
                <a:solidFill>
                  <a:srgbClr val="FF0000"/>
                </a:solidFill>
                <a:hlinkClick r:id="rId3"/>
              </a:rPr>
              <a:t>headache</a:t>
            </a:r>
            <a:r>
              <a:rPr lang="en-US" sz="3400" b="1" dirty="0">
                <a:solidFill>
                  <a:srgbClr val="FF0000"/>
                </a:solidFill>
              </a:rPr>
              <a:t> or vascular disorders</a:t>
            </a:r>
            <a:r>
              <a:rPr lang="en-US" sz="3400" dirty="0"/>
              <a:t>. In such patients, they strongly recommend additional features such as </a:t>
            </a:r>
            <a:r>
              <a:rPr lang="en-US" sz="3400" b="1" u="sng" dirty="0">
                <a:solidFill>
                  <a:srgbClr val="FF0000"/>
                </a:solidFill>
              </a:rPr>
              <a:t>a spinal cord lesion, positive CSF, and CVS select 6 (six positive lesions).</a:t>
            </a:r>
          </a:p>
          <a:p>
            <a:r>
              <a:rPr lang="en-US" sz="3400" dirty="0"/>
              <a:t>The panel is also recommending laboratory tests (MOG-</a:t>
            </a:r>
            <a:r>
              <a:rPr lang="en-US" sz="3400" dirty="0" err="1"/>
              <a:t>IgG</a:t>
            </a:r>
            <a:r>
              <a:rPr lang="en-US" sz="3400" dirty="0"/>
              <a:t> </a:t>
            </a:r>
            <a:r>
              <a:rPr lang="en-US" sz="3400" dirty="0" err="1"/>
              <a:t>Ab</a:t>
            </a:r>
            <a:r>
              <a:rPr lang="en-US" sz="3400" dirty="0"/>
              <a:t>) to confirm a diagnosis </a:t>
            </a:r>
            <a:r>
              <a:rPr lang="en-US" sz="3400" b="1" dirty="0">
                <a:solidFill>
                  <a:srgbClr val="FF0000"/>
                </a:solidFill>
              </a:rPr>
              <a:t>in children and adolescents</a:t>
            </a:r>
            <a:endParaRPr lang="en-US" sz="3400" dirty="0"/>
          </a:p>
          <a:p>
            <a:r>
              <a:rPr lang="en-US" sz="3400" dirty="0"/>
              <a:t>The presence of CVS in about 50% of T2 lesions strongly suggests MS in this population.</a:t>
            </a:r>
          </a:p>
          <a:p>
            <a:endParaRPr lang="en-US" dirty="0"/>
          </a:p>
          <a:p>
            <a:endParaRPr lang="en-US" dirty="0"/>
          </a:p>
          <a:p>
            <a:endParaRPr lang="en-US" dirty="0"/>
          </a:p>
        </p:txBody>
      </p:sp>
    </p:spTree>
    <p:extLst>
      <p:ext uri="{BB962C8B-B14F-4D97-AF65-F5344CB8AC3E}">
        <p14:creationId xmlns:p14="http://schemas.microsoft.com/office/powerpoint/2010/main" val="1652843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00B25D8-4EF2-A446-8698-C4D0A7DFD1B0}"/>
              </a:ext>
            </a:extLst>
          </p:cNvPr>
          <p:cNvPicPr>
            <a:picLocks noGrp="1" noChangeAspect="1"/>
          </p:cNvPicPr>
          <p:nvPr>
            <p:ph sz="half" idx="1"/>
          </p:nvPr>
        </p:nvPicPr>
        <p:blipFill rotWithShape="1">
          <a:blip r:embed="rId2"/>
          <a:srcRect l="24502" t="16923" r="42597" b="12322"/>
          <a:stretch/>
        </p:blipFill>
        <p:spPr>
          <a:xfrm>
            <a:off x="914400" y="1825625"/>
            <a:ext cx="4231037" cy="4063731"/>
          </a:xfrm>
        </p:spPr>
      </p:pic>
      <p:sp>
        <p:nvSpPr>
          <p:cNvPr id="3" name="Content Placeholder 2">
            <a:extLst>
              <a:ext uri="{FF2B5EF4-FFF2-40B4-BE49-F238E27FC236}">
                <a16:creationId xmlns:a16="http://schemas.microsoft.com/office/drawing/2014/main" id="{47ADA969-2E02-3A48-B1CC-2DA6F6A06794}"/>
              </a:ext>
            </a:extLst>
          </p:cNvPr>
          <p:cNvSpPr>
            <a:spLocks noGrp="1"/>
          </p:cNvSpPr>
          <p:nvPr>
            <p:ph sz="half" idx="2"/>
          </p:nvPr>
        </p:nvSpPr>
        <p:spPr/>
        <p:txBody>
          <a:bodyPr/>
          <a:lstStyle/>
          <a:p>
            <a:r>
              <a:rPr lang="en-US" dirty="0"/>
              <a:t>CNS vasculitis</a:t>
            </a:r>
          </a:p>
          <a:p>
            <a:r>
              <a:rPr lang="en-US" dirty="0"/>
              <a:t> </a:t>
            </a:r>
            <a:r>
              <a:rPr lang="en-US" dirty="0" err="1"/>
              <a:t>Neurosarcoidosis</a:t>
            </a:r>
            <a:endParaRPr lang="en-US" dirty="0"/>
          </a:p>
          <a:p>
            <a:r>
              <a:rPr lang="en-US" dirty="0" err="1"/>
              <a:t>Neuroborreliosis</a:t>
            </a:r>
            <a:endParaRPr lang="en-US" dirty="0"/>
          </a:p>
          <a:p>
            <a:r>
              <a:rPr lang="en-US" dirty="0"/>
              <a:t>Neuromyelitis </a:t>
            </a:r>
            <a:r>
              <a:rPr lang="en-US" dirty="0" err="1"/>
              <a:t>optica</a:t>
            </a:r>
            <a:r>
              <a:rPr lang="en-US" dirty="0"/>
              <a:t> (NMO)</a:t>
            </a:r>
          </a:p>
          <a:p>
            <a:r>
              <a:rPr lang="en-US" dirty="0"/>
              <a:t> Myelin oligodendrocyte glycoprotein antibody disease (MOGAD) </a:t>
            </a:r>
          </a:p>
          <a:p>
            <a:r>
              <a:rPr lang="en-US" dirty="0"/>
              <a:t>Autoimmune glial fibrillary acidic protein (GFAP) </a:t>
            </a:r>
            <a:r>
              <a:rPr lang="en-US" dirty="0" err="1"/>
              <a:t>astrocytopathy</a:t>
            </a:r>
            <a:endParaRPr lang="en-US" dirty="0"/>
          </a:p>
          <a:p>
            <a:endParaRPr lang="en-US" dirty="0"/>
          </a:p>
        </p:txBody>
      </p:sp>
      <p:sp>
        <p:nvSpPr>
          <p:cNvPr id="6" name="Title 1">
            <a:extLst>
              <a:ext uri="{FF2B5EF4-FFF2-40B4-BE49-F238E27FC236}">
                <a16:creationId xmlns:a16="http://schemas.microsoft.com/office/drawing/2014/main" id="{B61E451E-3808-1D49-A8E5-1F12257A7BD9}"/>
              </a:ext>
            </a:extLst>
          </p:cNvPr>
          <p:cNvSpPr>
            <a:spLocks noGrp="1"/>
          </p:cNvSpPr>
          <p:nvPr>
            <p:ph type="title"/>
          </p:nvPr>
        </p:nvSpPr>
        <p:spPr>
          <a:xfrm>
            <a:off x="914400" y="148149"/>
            <a:ext cx="10515600" cy="1325563"/>
          </a:xfrm>
          <a:solidFill>
            <a:schemeClr val="tx2">
              <a:lumMod val="40000"/>
              <a:lumOff val="60000"/>
            </a:schemeClr>
          </a:solidFill>
        </p:spPr>
        <p:txBody>
          <a:bodyPr/>
          <a:lstStyle/>
          <a:p>
            <a:r>
              <a:rPr lang="en-US" b="1" dirty="0">
                <a:solidFill>
                  <a:schemeClr val="accent1">
                    <a:lumMod val="50000"/>
                  </a:schemeClr>
                </a:solidFill>
              </a:rPr>
              <a:t>Mimics of MS include :</a:t>
            </a:r>
          </a:p>
        </p:txBody>
      </p:sp>
    </p:spTree>
    <p:extLst>
      <p:ext uri="{BB962C8B-B14F-4D97-AF65-F5344CB8AC3E}">
        <p14:creationId xmlns:p14="http://schemas.microsoft.com/office/powerpoint/2010/main" val="3962286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0116-F752-A945-A5FF-4DC354C91EA7}"/>
              </a:ext>
            </a:extLst>
          </p:cNvPr>
          <p:cNvSpPr>
            <a:spLocks noGrp="1"/>
          </p:cNvSpPr>
          <p:nvPr>
            <p:ph type="title"/>
          </p:nvPr>
        </p:nvSpPr>
        <p:spPr>
          <a:xfrm>
            <a:off x="216976" y="179145"/>
            <a:ext cx="5802824" cy="1325563"/>
          </a:xfrm>
          <a:solidFill>
            <a:schemeClr val="accent1">
              <a:lumMod val="75000"/>
            </a:schemeClr>
          </a:solidFill>
        </p:spPr>
        <p:txBody>
          <a:bodyPr>
            <a:normAutofit fontScale="90000"/>
          </a:bodyPr>
          <a:lstStyle/>
          <a:p>
            <a:br>
              <a:rPr lang="en-US" dirty="0"/>
            </a:br>
            <a:r>
              <a:rPr lang="en-US" b="1" dirty="0">
                <a:solidFill>
                  <a:schemeClr val="bg1"/>
                </a:solidFill>
              </a:rPr>
              <a:t>MRI &amp; Early predictors of   long-term outcome :</a:t>
            </a:r>
            <a:br>
              <a:rPr lang="en-US" dirty="0"/>
            </a:br>
            <a:endParaRPr lang="en-US" dirty="0"/>
          </a:p>
        </p:txBody>
      </p:sp>
      <p:sp>
        <p:nvSpPr>
          <p:cNvPr id="3" name="Content Placeholder 2">
            <a:extLst>
              <a:ext uri="{FF2B5EF4-FFF2-40B4-BE49-F238E27FC236}">
                <a16:creationId xmlns:a16="http://schemas.microsoft.com/office/drawing/2014/main" id="{06D3A81D-FC89-5D44-A1C1-44B4522C1FC0}"/>
              </a:ext>
            </a:extLst>
          </p:cNvPr>
          <p:cNvSpPr>
            <a:spLocks noGrp="1"/>
          </p:cNvSpPr>
          <p:nvPr>
            <p:ph sz="half" idx="1"/>
          </p:nvPr>
        </p:nvSpPr>
        <p:spPr>
          <a:xfrm>
            <a:off x="108488" y="1825624"/>
            <a:ext cx="5911312" cy="5032375"/>
          </a:xfrm>
          <a:solidFill>
            <a:schemeClr val="tx2">
              <a:lumMod val="40000"/>
              <a:lumOff val="60000"/>
            </a:schemeClr>
          </a:solidFill>
        </p:spPr>
        <p:txBody>
          <a:bodyPr>
            <a:normAutofit fontScale="92500" lnSpcReduction="10000"/>
          </a:bodyPr>
          <a:lstStyle/>
          <a:p>
            <a:r>
              <a:rPr lang="en-US" dirty="0">
                <a:solidFill>
                  <a:srgbClr val="FF0000"/>
                </a:solidFill>
              </a:rPr>
              <a:t>A higher number of brain T2-hyperientense WM lesions </a:t>
            </a:r>
          </a:p>
          <a:p>
            <a:endParaRPr lang="en-US" dirty="0">
              <a:solidFill>
                <a:srgbClr val="FF0000"/>
              </a:solidFill>
            </a:endParaRPr>
          </a:p>
          <a:p>
            <a:r>
              <a:rPr lang="en-US" dirty="0">
                <a:solidFill>
                  <a:srgbClr val="FF0000"/>
                </a:solidFill>
              </a:rPr>
              <a:t>A higher number of infratentorial lesions</a:t>
            </a:r>
            <a:r>
              <a:rPr lang="en-US" dirty="0"/>
              <a:t> </a:t>
            </a:r>
          </a:p>
          <a:p>
            <a:endParaRPr lang="en-US" dirty="0">
              <a:solidFill>
                <a:srgbClr val="FF0000"/>
              </a:solidFill>
            </a:endParaRPr>
          </a:p>
          <a:p>
            <a:r>
              <a:rPr lang="en-US" dirty="0">
                <a:solidFill>
                  <a:srgbClr val="FF0000"/>
                </a:solidFill>
              </a:rPr>
              <a:t>At disease onset, spinal cord lesions : Lesion activity</a:t>
            </a:r>
            <a:r>
              <a:rPr lang="en-US" dirty="0"/>
              <a:t>, </a:t>
            </a:r>
          </a:p>
          <a:p>
            <a:endParaRPr lang="en-US" dirty="0"/>
          </a:p>
          <a:p>
            <a:r>
              <a:rPr lang="en-US" dirty="0"/>
              <a:t>Either the </a:t>
            </a:r>
            <a:r>
              <a:rPr lang="en-US" dirty="0">
                <a:solidFill>
                  <a:srgbClr val="FF0000"/>
                </a:solidFill>
              </a:rPr>
              <a:t>number of </a:t>
            </a:r>
            <a:r>
              <a:rPr lang="en-US" dirty="0" err="1">
                <a:solidFill>
                  <a:srgbClr val="FF0000"/>
                </a:solidFill>
              </a:rPr>
              <a:t>Gd</a:t>
            </a:r>
            <a:r>
              <a:rPr lang="en-US" dirty="0">
                <a:solidFill>
                  <a:srgbClr val="FF0000"/>
                </a:solidFill>
              </a:rPr>
              <a:t>-enhancing </a:t>
            </a:r>
            <a:r>
              <a:rPr lang="en-US" dirty="0"/>
              <a:t>lesions or short- term changes in T2-hyperintense </a:t>
            </a:r>
            <a:r>
              <a:rPr lang="en-US" dirty="0">
                <a:solidFill>
                  <a:srgbClr val="FF0000"/>
                </a:solidFill>
              </a:rPr>
              <a:t>WM lesion number and load </a:t>
            </a:r>
            <a:r>
              <a:rPr lang="en-US" dirty="0"/>
              <a:t>during the first 1–5 years of the disease</a:t>
            </a:r>
            <a:endParaRPr lang="en-US" b="1" u="sng" dirty="0"/>
          </a:p>
        </p:txBody>
      </p:sp>
      <p:pic>
        <p:nvPicPr>
          <p:cNvPr id="5" name="Content Placeholder 4">
            <a:extLst>
              <a:ext uri="{FF2B5EF4-FFF2-40B4-BE49-F238E27FC236}">
                <a16:creationId xmlns:a16="http://schemas.microsoft.com/office/drawing/2014/main" id="{E1978F0F-675A-6946-A7FA-3D8BF26946E5}"/>
              </a:ext>
            </a:extLst>
          </p:cNvPr>
          <p:cNvPicPr>
            <a:picLocks noGrp="1" noChangeAspect="1"/>
          </p:cNvPicPr>
          <p:nvPr>
            <p:ph sz="half" idx="2"/>
          </p:nvPr>
        </p:nvPicPr>
        <p:blipFill>
          <a:blip r:embed="rId2"/>
          <a:stretch>
            <a:fillRect/>
          </a:stretch>
        </p:blipFill>
        <p:spPr>
          <a:xfrm>
            <a:off x="6323307" y="334281"/>
            <a:ext cx="2295269" cy="2982685"/>
          </a:xfrm>
          <a:prstGeom prst="rect">
            <a:avLst/>
          </a:prstGeom>
        </p:spPr>
      </p:pic>
      <p:pic>
        <p:nvPicPr>
          <p:cNvPr id="7" name="Picture 6">
            <a:extLst>
              <a:ext uri="{FF2B5EF4-FFF2-40B4-BE49-F238E27FC236}">
                <a16:creationId xmlns:a16="http://schemas.microsoft.com/office/drawing/2014/main" id="{C9A7C0D4-7CF0-5E40-807D-050EE4C66D95}"/>
              </a:ext>
            </a:extLst>
          </p:cNvPr>
          <p:cNvPicPr>
            <a:picLocks noChangeAspect="1"/>
          </p:cNvPicPr>
          <p:nvPr/>
        </p:nvPicPr>
        <p:blipFill>
          <a:blip r:embed="rId3"/>
          <a:stretch>
            <a:fillRect/>
          </a:stretch>
        </p:blipFill>
        <p:spPr>
          <a:xfrm>
            <a:off x="9351331" y="334281"/>
            <a:ext cx="2292372" cy="2825745"/>
          </a:xfrm>
          <a:prstGeom prst="rect">
            <a:avLst/>
          </a:prstGeom>
        </p:spPr>
      </p:pic>
      <p:pic>
        <p:nvPicPr>
          <p:cNvPr id="8" name="Picture 7">
            <a:extLst>
              <a:ext uri="{FF2B5EF4-FFF2-40B4-BE49-F238E27FC236}">
                <a16:creationId xmlns:a16="http://schemas.microsoft.com/office/drawing/2014/main" id="{5610CF4E-D6CE-CA44-B73F-60118D0B97BC}"/>
              </a:ext>
            </a:extLst>
          </p:cNvPr>
          <p:cNvPicPr>
            <a:picLocks noChangeAspect="1"/>
          </p:cNvPicPr>
          <p:nvPr/>
        </p:nvPicPr>
        <p:blipFill>
          <a:blip r:embed="rId4"/>
          <a:stretch>
            <a:fillRect/>
          </a:stretch>
        </p:blipFill>
        <p:spPr>
          <a:xfrm>
            <a:off x="6323308" y="3649050"/>
            <a:ext cx="2295269" cy="2504497"/>
          </a:xfrm>
          <a:prstGeom prst="rect">
            <a:avLst/>
          </a:prstGeom>
        </p:spPr>
      </p:pic>
      <p:pic>
        <p:nvPicPr>
          <p:cNvPr id="9" name="Picture 8">
            <a:extLst>
              <a:ext uri="{FF2B5EF4-FFF2-40B4-BE49-F238E27FC236}">
                <a16:creationId xmlns:a16="http://schemas.microsoft.com/office/drawing/2014/main" id="{E60B5958-D53D-5E45-95C8-AE33402521A2}"/>
              </a:ext>
            </a:extLst>
          </p:cNvPr>
          <p:cNvPicPr>
            <a:picLocks noChangeAspect="1"/>
          </p:cNvPicPr>
          <p:nvPr/>
        </p:nvPicPr>
        <p:blipFill>
          <a:blip r:embed="rId5"/>
          <a:stretch>
            <a:fillRect/>
          </a:stretch>
        </p:blipFill>
        <p:spPr>
          <a:xfrm>
            <a:off x="8803036" y="3797729"/>
            <a:ext cx="3388963" cy="1828156"/>
          </a:xfrm>
          <a:prstGeom prst="rect">
            <a:avLst/>
          </a:prstGeom>
        </p:spPr>
      </p:pic>
    </p:spTree>
    <p:extLst>
      <p:ext uri="{BB962C8B-B14F-4D97-AF65-F5344CB8AC3E}">
        <p14:creationId xmlns:p14="http://schemas.microsoft.com/office/powerpoint/2010/main" val="165285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7C0C4-6BA0-2046-A1BF-9FD075C5980C}"/>
              </a:ext>
            </a:extLst>
          </p:cNvPr>
          <p:cNvSpPr>
            <a:spLocks noGrp="1"/>
          </p:cNvSpPr>
          <p:nvPr>
            <p:ph type="title"/>
          </p:nvPr>
        </p:nvSpPr>
        <p:spPr>
          <a:xfrm>
            <a:off x="838200" y="179146"/>
            <a:ext cx="10515600" cy="874739"/>
          </a:xfrm>
          <a:solidFill>
            <a:schemeClr val="tx2">
              <a:lumMod val="40000"/>
              <a:lumOff val="60000"/>
            </a:schemeClr>
          </a:solidFill>
        </p:spPr>
        <p:txBody>
          <a:bodyPr>
            <a:normAutofit fontScale="90000"/>
          </a:bodyPr>
          <a:lstStyle/>
          <a:p>
            <a:pPr rtl="1"/>
            <a:r>
              <a:rPr lang="fa-IR" b="1" dirty="0">
                <a:solidFill>
                  <a:schemeClr val="accent1">
                    <a:lumMod val="50000"/>
                  </a:schemeClr>
                </a:solidFill>
              </a:rPr>
              <a:t>              </a:t>
            </a:r>
            <a:r>
              <a:rPr lang="en-US" b="1" dirty="0">
                <a:solidFill>
                  <a:schemeClr val="accent1">
                    <a:lumMod val="50000"/>
                  </a:schemeClr>
                </a:solidFill>
              </a:rPr>
              <a:t>  </a:t>
            </a:r>
            <a:br>
              <a:rPr lang="en-US" b="1" dirty="0">
                <a:solidFill>
                  <a:schemeClr val="accent1">
                    <a:lumMod val="50000"/>
                  </a:schemeClr>
                </a:solidFill>
              </a:rPr>
            </a:br>
            <a:r>
              <a:rPr lang="en-US" b="1" dirty="0">
                <a:solidFill>
                  <a:schemeClr val="accent1">
                    <a:lumMod val="50000"/>
                  </a:schemeClr>
                </a:solidFill>
              </a:rPr>
              <a:t>       MRI protocol and report in MS </a:t>
            </a:r>
            <a:r>
              <a:rPr lang="en-US" b="1" u="sng" dirty="0">
                <a:solidFill>
                  <a:schemeClr val="accent1">
                    <a:lumMod val="50000"/>
                  </a:schemeClr>
                </a:solidFill>
              </a:rPr>
              <a:t>diagnosis </a:t>
            </a:r>
            <a:br>
              <a:rPr lang="en-US" dirty="0"/>
            </a:br>
            <a:endParaRPr lang="en-US" dirty="0"/>
          </a:p>
        </p:txBody>
      </p:sp>
      <p:sp>
        <p:nvSpPr>
          <p:cNvPr id="3" name="Content Placeholder 2">
            <a:extLst>
              <a:ext uri="{FF2B5EF4-FFF2-40B4-BE49-F238E27FC236}">
                <a16:creationId xmlns:a16="http://schemas.microsoft.com/office/drawing/2014/main" id="{506EC522-4E26-1A46-8451-87BB0F9C0D55}"/>
              </a:ext>
            </a:extLst>
          </p:cNvPr>
          <p:cNvSpPr>
            <a:spLocks noGrp="1"/>
          </p:cNvSpPr>
          <p:nvPr>
            <p:ph idx="1"/>
          </p:nvPr>
        </p:nvSpPr>
        <p:spPr>
          <a:xfrm>
            <a:off x="838200" y="1267685"/>
            <a:ext cx="10515600" cy="5288097"/>
          </a:xfrm>
        </p:spPr>
        <p:txBody>
          <a:bodyPr>
            <a:normAutofit fontScale="77500" lnSpcReduction="20000"/>
          </a:bodyPr>
          <a:lstStyle/>
          <a:p>
            <a:pPr algn="l"/>
            <a:r>
              <a:rPr lang="en-US" sz="2400" dirty="0"/>
              <a:t>The </a:t>
            </a:r>
            <a:r>
              <a:rPr lang="en-US" sz="2400" b="1" dirty="0">
                <a:solidFill>
                  <a:srgbClr val="FF0000"/>
                </a:solidFill>
              </a:rPr>
              <a:t>2021 </a:t>
            </a:r>
            <a:r>
              <a:rPr lang="en-US" sz="2400" dirty="0"/>
              <a:t>MAGNIMS–CMSC–NAIMS international consensus recommendations offer revised </a:t>
            </a:r>
            <a:r>
              <a:rPr lang="en-US" sz="2400" b="1" dirty="0">
                <a:solidFill>
                  <a:srgbClr val="FF0000"/>
                </a:solidFill>
              </a:rPr>
              <a:t>guidelines</a:t>
            </a:r>
            <a:r>
              <a:rPr lang="en-US" sz="2400" dirty="0"/>
              <a:t> on the use of MRI in MS</a:t>
            </a:r>
            <a:r>
              <a:rPr lang="fa-IR" sz="2400" dirty="0"/>
              <a:t> : </a:t>
            </a:r>
          </a:p>
          <a:p>
            <a:pPr algn="l"/>
            <a:endParaRPr lang="fa-IR" sz="2400" dirty="0"/>
          </a:p>
          <a:p>
            <a:r>
              <a:rPr lang="en-US" sz="2400" dirty="0"/>
              <a:t>Even though </a:t>
            </a:r>
            <a:r>
              <a:rPr lang="en-US" sz="2400" b="1" dirty="0"/>
              <a:t>3.0 T MRI scanners are preferred</a:t>
            </a:r>
            <a:r>
              <a:rPr lang="en-US" sz="2400" dirty="0"/>
              <a:t> since they improve brain lesion detection and may reduce acquisition times, those with 1.5 T are still sufficient for lesion detection</a:t>
            </a:r>
            <a:r>
              <a:rPr lang="fa-IR" sz="2400" dirty="0"/>
              <a:t>.</a:t>
            </a:r>
          </a:p>
          <a:p>
            <a:endParaRPr lang="fa-IR" sz="2400" dirty="0"/>
          </a:p>
          <a:p>
            <a:r>
              <a:rPr lang="en-US" sz="2400" b="1" dirty="0">
                <a:solidFill>
                  <a:srgbClr val="FF0000"/>
                </a:solidFill>
              </a:rPr>
              <a:t>For diagnosis, </a:t>
            </a:r>
            <a:r>
              <a:rPr lang="fa-IR" sz="2400" dirty="0"/>
              <a:t>:</a:t>
            </a:r>
            <a:r>
              <a:rPr lang="en-US" sz="2400" dirty="0"/>
              <a:t> </a:t>
            </a:r>
          </a:p>
          <a:p>
            <a:r>
              <a:rPr lang="en-US" sz="2400" dirty="0"/>
              <a:t>Brain sequences include </a:t>
            </a:r>
            <a:r>
              <a:rPr lang="en-US" sz="2400" b="1" dirty="0"/>
              <a:t>T2-weighted 3D-FLAIR</a:t>
            </a:r>
            <a:r>
              <a:rPr lang="en-US" sz="2400" dirty="0"/>
              <a:t>, axial T2-weighted, and post-</a:t>
            </a:r>
            <a:r>
              <a:rPr lang="en-US" sz="2400" dirty="0" err="1"/>
              <a:t>Gd</a:t>
            </a:r>
            <a:r>
              <a:rPr lang="en-US" sz="2400" dirty="0"/>
              <a:t> T1-weighted , </a:t>
            </a:r>
            <a:r>
              <a:rPr lang="en-US" sz="2400" b="1" dirty="0"/>
              <a:t>sagittal T2-weighted 3D-FLAIR sequence,</a:t>
            </a:r>
          </a:p>
          <a:p>
            <a:r>
              <a:rPr lang="en-US" sz="2400" b="1" u="sng" dirty="0" err="1"/>
              <a:t>Gd</a:t>
            </a:r>
            <a:r>
              <a:rPr lang="en-US" sz="2400" b="1" u="sng" dirty="0"/>
              <a:t>-based contrast agents dose </a:t>
            </a:r>
            <a:r>
              <a:rPr lang="en-US" sz="2400" dirty="0"/>
              <a:t>: is 0.1 mmol/kg body weight and the time delay between contrast administration and T1-weighted acquisition </a:t>
            </a:r>
            <a:r>
              <a:rPr lang="en-US" sz="2400" u="sng" dirty="0"/>
              <a:t>should not be shorter </a:t>
            </a:r>
            <a:r>
              <a:rPr lang="en-US" sz="2400" dirty="0"/>
              <a:t>than 5 min.</a:t>
            </a:r>
          </a:p>
          <a:p>
            <a:r>
              <a:rPr lang="en-US" sz="2400" b="1" dirty="0"/>
              <a:t>Spinal cord MRI : </a:t>
            </a:r>
          </a:p>
          <a:p>
            <a:r>
              <a:rPr lang="en-US" sz="2400" dirty="0"/>
              <a:t>Acute optic neuritis: Orbital MRI + Fat suppression + </a:t>
            </a:r>
            <a:r>
              <a:rPr lang="en-US" sz="2400" dirty="0" err="1"/>
              <a:t>Gd</a:t>
            </a:r>
            <a:endParaRPr lang="en-US" sz="2400" dirty="0"/>
          </a:p>
          <a:p>
            <a:r>
              <a:rPr lang="en-US" sz="2400" dirty="0"/>
              <a:t>MRI may be performed at the lumbosacral spine : </a:t>
            </a:r>
            <a:endParaRPr lang="en-US" sz="2400" b="1" u="sng" dirty="0">
              <a:solidFill>
                <a:srgbClr val="FF0000"/>
              </a:solidFill>
            </a:endParaRPr>
          </a:p>
          <a:p>
            <a:pPr marL="0" indent="0">
              <a:buNone/>
            </a:pPr>
            <a:endParaRPr lang="en-US" sz="2400" b="1" dirty="0"/>
          </a:p>
          <a:p>
            <a:r>
              <a:rPr lang="en-US" sz="2400" dirty="0"/>
              <a:t>Dedicated </a:t>
            </a:r>
            <a:r>
              <a:rPr lang="en-US" sz="2400" b="1" u="sng" dirty="0"/>
              <a:t>optic nerve MRI is not recommended except for </a:t>
            </a:r>
            <a:r>
              <a:rPr lang="en-US" sz="2400" dirty="0"/>
              <a:t>differential diagnosis with NMOSD, MOGAD and in </a:t>
            </a:r>
            <a:r>
              <a:rPr lang="en-US" sz="2400" u="sng" dirty="0"/>
              <a:t>patients with atypical clinical features</a:t>
            </a:r>
          </a:p>
          <a:p>
            <a:r>
              <a:rPr lang="en-US" sz="2400" dirty="0"/>
              <a:t>Report : </a:t>
            </a:r>
          </a:p>
          <a:p>
            <a:endParaRPr lang="en-US" sz="2400" dirty="0"/>
          </a:p>
        </p:txBody>
      </p:sp>
    </p:spTree>
    <p:extLst>
      <p:ext uri="{BB962C8B-B14F-4D97-AF65-F5344CB8AC3E}">
        <p14:creationId xmlns:p14="http://schemas.microsoft.com/office/powerpoint/2010/main" val="406773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B0D4A0-894F-B54C-BE83-B8A1B6B12D1E}"/>
              </a:ext>
            </a:extLst>
          </p:cNvPr>
          <p:cNvSpPr>
            <a:spLocks noGrp="1"/>
          </p:cNvSpPr>
          <p:nvPr>
            <p:ph idx="1"/>
          </p:nvPr>
        </p:nvSpPr>
        <p:spPr>
          <a:xfrm>
            <a:off x="838200" y="805912"/>
            <a:ext cx="10515600" cy="5371051"/>
          </a:xfrm>
        </p:spPr>
        <p:txBody>
          <a:bodyPr>
            <a:normAutofit fontScale="92500" lnSpcReduction="10000"/>
          </a:bodyPr>
          <a:lstStyle/>
          <a:p>
            <a:r>
              <a:rPr lang="en-US" dirty="0"/>
              <a:t>A leading cause of neurological disability.</a:t>
            </a:r>
          </a:p>
          <a:p>
            <a:r>
              <a:rPr lang="en-US" dirty="0"/>
              <a:t>MS is a prevalent neurological disorder that significantly impacts public health across .</a:t>
            </a:r>
          </a:p>
          <a:p>
            <a:r>
              <a:rPr lang="en-US" dirty="0"/>
              <a:t>Multiple sclerosis (MS) is a chronic, inflammatory and neurodegenerative disorder of the central nervous system (CNS), </a:t>
            </a:r>
            <a:r>
              <a:rPr lang="en-US" b="1" dirty="0">
                <a:solidFill>
                  <a:srgbClr val="FF0000"/>
                </a:solidFill>
              </a:rPr>
              <a:t>affecting over 2.9 million people worldwide.</a:t>
            </a:r>
          </a:p>
          <a:p>
            <a:endParaRPr lang="en-US" dirty="0"/>
          </a:p>
          <a:p>
            <a:r>
              <a:rPr lang="en-US" dirty="0"/>
              <a:t>It typically starts between 20 years and 40 years, with a female preponderance and an overall ratio of 3:1 for females to males. </a:t>
            </a:r>
          </a:p>
          <a:p>
            <a:endParaRPr lang="en-US" dirty="0"/>
          </a:p>
          <a:p>
            <a:r>
              <a:rPr lang="en-US" dirty="0"/>
              <a:t>While up to 10% of patients experience the first clinical disease manifestation </a:t>
            </a:r>
            <a:r>
              <a:rPr lang="en-US" b="1" dirty="0"/>
              <a:t>before the age of 18 years </a:t>
            </a:r>
            <a:r>
              <a:rPr lang="en-US" dirty="0"/>
              <a:t>, recent epidemiological evidence indicates an increasing incidence of the disease </a:t>
            </a:r>
            <a:r>
              <a:rPr lang="en-US" b="1" dirty="0"/>
              <a:t>after the age of 50 years</a:t>
            </a:r>
            <a:r>
              <a:rPr lang="en-US" dirty="0"/>
              <a:t>. </a:t>
            </a:r>
          </a:p>
          <a:p>
            <a:endParaRPr lang="en-US" dirty="0"/>
          </a:p>
        </p:txBody>
      </p:sp>
    </p:spTree>
    <p:extLst>
      <p:ext uri="{BB962C8B-B14F-4D97-AF65-F5344CB8AC3E}">
        <p14:creationId xmlns:p14="http://schemas.microsoft.com/office/powerpoint/2010/main" val="1595698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63F7EE-7CCB-C244-8B23-701E79FC285A}"/>
              </a:ext>
            </a:extLst>
          </p:cNvPr>
          <p:cNvSpPr>
            <a:spLocks noGrp="1"/>
          </p:cNvSpPr>
          <p:nvPr>
            <p:ph type="title"/>
          </p:nvPr>
        </p:nvSpPr>
        <p:spPr>
          <a:solidFill>
            <a:schemeClr val="tx2">
              <a:lumMod val="40000"/>
              <a:lumOff val="60000"/>
            </a:schemeClr>
          </a:solidFill>
        </p:spPr>
        <p:txBody>
          <a:bodyPr/>
          <a:lstStyle/>
          <a:p>
            <a:r>
              <a:rPr lang="en-US" b="1" dirty="0">
                <a:solidFill>
                  <a:schemeClr val="accent1">
                    <a:lumMod val="75000"/>
                  </a:schemeClr>
                </a:solidFill>
              </a:rPr>
              <a:t>Disease monitoring by MRI : </a:t>
            </a:r>
          </a:p>
        </p:txBody>
      </p:sp>
      <p:sp>
        <p:nvSpPr>
          <p:cNvPr id="5" name="Content Placeholder 4">
            <a:extLst>
              <a:ext uri="{FF2B5EF4-FFF2-40B4-BE49-F238E27FC236}">
                <a16:creationId xmlns:a16="http://schemas.microsoft.com/office/drawing/2014/main" id="{72FA3A5D-0BA0-8E45-ABDE-0123D86F9DEA}"/>
              </a:ext>
            </a:extLst>
          </p:cNvPr>
          <p:cNvSpPr>
            <a:spLocks noGrp="1"/>
          </p:cNvSpPr>
          <p:nvPr>
            <p:ph idx="1"/>
          </p:nvPr>
        </p:nvSpPr>
        <p:spPr/>
        <p:txBody>
          <a:bodyPr>
            <a:normAutofit/>
          </a:bodyPr>
          <a:lstStyle/>
          <a:p>
            <a:r>
              <a:rPr lang="en-US" u="sng" dirty="0"/>
              <a:t>3–6 months after the treatment onset </a:t>
            </a:r>
            <a:r>
              <a:rPr lang="en-US" dirty="0"/>
              <a:t>, followed by annual </a:t>
            </a:r>
            <a:r>
              <a:rPr lang="en-US" b="1" u="sng" dirty="0"/>
              <a:t>brain</a:t>
            </a:r>
            <a:r>
              <a:rPr lang="en-US" b="1" dirty="0"/>
              <a:t> </a:t>
            </a:r>
            <a:r>
              <a:rPr lang="en-US" dirty="0"/>
              <a:t>MRI </a:t>
            </a:r>
            <a:r>
              <a:rPr lang="en-US" b="1" u="sng" dirty="0"/>
              <a:t>without gadolinium contrast </a:t>
            </a:r>
            <a:r>
              <a:rPr lang="en-US" dirty="0"/>
              <a:t>while the patient is undergoing DMT.</a:t>
            </a:r>
          </a:p>
          <a:p>
            <a:endParaRPr lang="en-US" dirty="0"/>
          </a:p>
          <a:p>
            <a:r>
              <a:rPr lang="en-US" u="sng" dirty="0"/>
              <a:t>Consider longer intervals in clinically stable patients after the first few years of treatment</a:t>
            </a:r>
            <a:r>
              <a:rPr lang="en-US" dirty="0"/>
              <a:t>, particularly if safety monitoring is not required. </a:t>
            </a:r>
          </a:p>
          <a:p>
            <a:endParaRPr lang="en-US" dirty="0"/>
          </a:p>
          <a:p>
            <a:r>
              <a:rPr lang="en-US" dirty="0"/>
              <a:t>Spinal cord MRI is not routinely recommended to detect subclinical activity </a:t>
            </a:r>
          </a:p>
          <a:p>
            <a:pPr marL="0" indent="0">
              <a:buNone/>
            </a:pPr>
            <a:endParaRPr lang="en-US" dirty="0"/>
          </a:p>
          <a:p>
            <a:endParaRPr lang="en-US" dirty="0"/>
          </a:p>
        </p:txBody>
      </p:sp>
    </p:spTree>
    <p:extLst>
      <p:ext uri="{BB962C8B-B14F-4D97-AF65-F5344CB8AC3E}">
        <p14:creationId xmlns:p14="http://schemas.microsoft.com/office/powerpoint/2010/main" val="745067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2228B-3B7C-B04C-87F1-89A8CDD27E5A}"/>
              </a:ext>
            </a:extLst>
          </p:cNvPr>
          <p:cNvSpPr>
            <a:spLocks noGrp="1"/>
          </p:cNvSpPr>
          <p:nvPr>
            <p:ph type="title"/>
          </p:nvPr>
        </p:nvSpPr>
        <p:spPr>
          <a:xfrm>
            <a:off x="838200" y="365125"/>
            <a:ext cx="10515600" cy="735255"/>
          </a:xfrm>
          <a:solidFill>
            <a:schemeClr val="accent1">
              <a:lumMod val="50000"/>
            </a:schemeClr>
          </a:solidFill>
        </p:spPr>
        <p:txBody>
          <a:bodyPr>
            <a:normAutofit fontScale="90000"/>
          </a:bodyPr>
          <a:lstStyle/>
          <a:p>
            <a:r>
              <a:rPr lang="en-US" b="1" dirty="0"/>
              <a:t>                </a:t>
            </a:r>
            <a:br>
              <a:rPr lang="en-US" b="1" dirty="0"/>
            </a:br>
            <a:r>
              <a:rPr lang="en-US" b="1" dirty="0"/>
              <a:t>                    </a:t>
            </a:r>
            <a:r>
              <a:rPr lang="en-US" b="1" dirty="0">
                <a:solidFill>
                  <a:schemeClr val="bg1"/>
                </a:solidFill>
              </a:rPr>
              <a:t>Acute Relapse Management :</a:t>
            </a:r>
            <a:br>
              <a:rPr lang="en-US" b="1" dirty="0"/>
            </a:br>
            <a:endParaRPr lang="en-US" dirty="0"/>
          </a:p>
        </p:txBody>
      </p:sp>
      <p:sp>
        <p:nvSpPr>
          <p:cNvPr id="3" name="Content Placeholder 2">
            <a:extLst>
              <a:ext uri="{FF2B5EF4-FFF2-40B4-BE49-F238E27FC236}">
                <a16:creationId xmlns:a16="http://schemas.microsoft.com/office/drawing/2014/main" id="{7A4317B7-A4B8-B043-9A7B-C088C9D0D617}"/>
              </a:ext>
            </a:extLst>
          </p:cNvPr>
          <p:cNvSpPr>
            <a:spLocks noGrp="1"/>
          </p:cNvSpPr>
          <p:nvPr>
            <p:ph idx="1"/>
          </p:nvPr>
        </p:nvSpPr>
        <p:spPr/>
        <p:txBody>
          <a:bodyPr>
            <a:normAutofit fontScale="85000" lnSpcReduction="20000"/>
          </a:bodyPr>
          <a:lstStyle/>
          <a:p>
            <a:pPr marL="0" indent="0">
              <a:buNone/>
            </a:pPr>
            <a:endParaRPr lang="en-US" dirty="0"/>
          </a:p>
          <a:p>
            <a:r>
              <a:rPr lang="en-US" dirty="0"/>
              <a:t> The use of intravenous (IV) corticosteroids (e.g., </a:t>
            </a:r>
            <a:r>
              <a:rPr lang="en-US" b="1" dirty="0">
                <a:solidFill>
                  <a:srgbClr val="FF0000"/>
                </a:solidFill>
              </a:rPr>
              <a:t>1,000 mg of IV methylprednisolone daily for 3–5 days</a:t>
            </a:r>
            <a:r>
              <a:rPr lang="en-US" dirty="0"/>
              <a:t>) may shorten the flare duration, but this does not impact the overall disability outcome.</a:t>
            </a:r>
            <a:endParaRPr lang="en-US" u="sng" baseline="30000" dirty="0"/>
          </a:p>
          <a:p>
            <a:r>
              <a:rPr lang="en-US" dirty="0"/>
              <a:t> One exception is optic neuritis, for which the Optic Neuritis Treatment Trial</a:t>
            </a:r>
            <a:r>
              <a:rPr lang="en-US" u="sng" baseline="30000" dirty="0"/>
              <a:t> </a:t>
            </a:r>
            <a:r>
              <a:rPr lang="en-US" dirty="0"/>
              <a:t>found that patients treated with high-dose steroids had better visual outcomes at 6 months. </a:t>
            </a:r>
          </a:p>
          <a:p>
            <a:r>
              <a:rPr lang="en-US" b="1" dirty="0">
                <a:solidFill>
                  <a:srgbClr val="FF0000"/>
                </a:solidFill>
              </a:rPr>
              <a:t>Oral prednisone at 1,250 mg daily </a:t>
            </a:r>
            <a:r>
              <a:rPr lang="en-US" dirty="0"/>
              <a:t>can be a substitute for 1 g of IV methylprednisolone. </a:t>
            </a:r>
          </a:p>
          <a:p>
            <a:r>
              <a:rPr lang="en-US" b="1" dirty="0">
                <a:solidFill>
                  <a:srgbClr val="FF0000"/>
                </a:solidFill>
              </a:rPr>
              <a:t>Plasma exchange </a:t>
            </a:r>
            <a:r>
              <a:rPr lang="en-US" dirty="0"/>
              <a:t>can be considered for patients with symptoms that are refractory to IV steroids.</a:t>
            </a:r>
            <a:endParaRPr lang="en-US" u="sng" baseline="30000" dirty="0"/>
          </a:p>
          <a:p>
            <a:r>
              <a:rPr lang="en-US" b="1" dirty="0"/>
              <a:t> IV immunoglobin monotherapy </a:t>
            </a:r>
            <a:r>
              <a:rPr lang="en-US" dirty="0"/>
              <a:t>can be considered in cases of acute MS relapse in patients with contraindications to plasmapheresis and IV steroid therapy, although </a:t>
            </a:r>
            <a:r>
              <a:rPr lang="en-US" u="sng" dirty="0"/>
              <a:t>there is less evidence supporting this.</a:t>
            </a:r>
          </a:p>
          <a:p>
            <a:endParaRPr lang="en-US" dirty="0"/>
          </a:p>
        </p:txBody>
      </p:sp>
    </p:spTree>
    <p:extLst>
      <p:ext uri="{BB962C8B-B14F-4D97-AF65-F5344CB8AC3E}">
        <p14:creationId xmlns:p14="http://schemas.microsoft.com/office/powerpoint/2010/main" val="3204799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5C568-F1E5-E447-AD3A-F007130A0373}"/>
              </a:ext>
            </a:extLst>
          </p:cNvPr>
          <p:cNvSpPr>
            <a:spLocks noGrp="1"/>
          </p:cNvSpPr>
          <p:nvPr>
            <p:ph type="title"/>
          </p:nvPr>
        </p:nvSpPr>
        <p:spPr>
          <a:xfrm>
            <a:off x="770020" y="328573"/>
            <a:ext cx="10764253" cy="1097272"/>
          </a:xfrm>
          <a:solidFill>
            <a:schemeClr val="accent5">
              <a:lumMod val="40000"/>
              <a:lumOff val="60000"/>
            </a:schemeClr>
          </a:solidFill>
        </p:spPr>
        <p:txBody>
          <a:bodyPr>
            <a:normAutofit fontScale="90000"/>
          </a:bodyPr>
          <a:lstStyle/>
          <a:p>
            <a:r>
              <a:rPr lang="en-US" b="1" dirty="0"/>
              <a:t>     </a:t>
            </a:r>
            <a:br>
              <a:rPr lang="en-US" b="1" dirty="0"/>
            </a:br>
            <a:r>
              <a:rPr lang="en-US" b="1" dirty="0"/>
              <a:t>   </a:t>
            </a:r>
            <a:r>
              <a:rPr lang="en-US" b="1" dirty="0">
                <a:solidFill>
                  <a:schemeClr val="accent1">
                    <a:lumMod val="50000"/>
                  </a:schemeClr>
                </a:solidFill>
              </a:rPr>
              <a:t>Appropriate selection of MS therapies  (DMTs) </a:t>
            </a:r>
            <a:r>
              <a:rPr lang="en-US" b="1" dirty="0"/>
              <a:t>:</a:t>
            </a:r>
            <a:br>
              <a:rPr lang="en-US" b="1" dirty="0"/>
            </a:br>
            <a:endParaRPr lang="en-US" b="1" dirty="0"/>
          </a:p>
        </p:txBody>
      </p:sp>
      <p:pic>
        <p:nvPicPr>
          <p:cNvPr id="5" name="Content Placeholder 4">
            <a:extLst>
              <a:ext uri="{FF2B5EF4-FFF2-40B4-BE49-F238E27FC236}">
                <a16:creationId xmlns:a16="http://schemas.microsoft.com/office/drawing/2014/main" id="{4D7A33FE-A9D0-1C4F-B3D8-4BE6C53F1F0C}"/>
              </a:ext>
            </a:extLst>
          </p:cNvPr>
          <p:cNvPicPr>
            <a:picLocks noGrp="1" noChangeAspect="1"/>
          </p:cNvPicPr>
          <p:nvPr>
            <p:ph idx="1"/>
          </p:nvPr>
        </p:nvPicPr>
        <p:blipFill rotWithShape="1">
          <a:blip r:embed="rId2"/>
          <a:srcRect l="26296" t="42894" r="26668" b="30144"/>
          <a:stretch/>
        </p:blipFill>
        <p:spPr>
          <a:xfrm>
            <a:off x="926389" y="4018886"/>
            <a:ext cx="10420710" cy="2467154"/>
          </a:xfrm>
        </p:spPr>
      </p:pic>
      <p:sp>
        <p:nvSpPr>
          <p:cNvPr id="3" name="Rectangle 2">
            <a:extLst>
              <a:ext uri="{FF2B5EF4-FFF2-40B4-BE49-F238E27FC236}">
                <a16:creationId xmlns:a16="http://schemas.microsoft.com/office/drawing/2014/main" id="{DF31CB90-398B-5045-B7AE-B89932121C09}"/>
              </a:ext>
            </a:extLst>
          </p:cNvPr>
          <p:cNvSpPr/>
          <p:nvPr/>
        </p:nvSpPr>
        <p:spPr>
          <a:xfrm>
            <a:off x="391064" y="1425845"/>
            <a:ext cx="11800936" cy="2308324"/>
          </a:xfrm>
          <a:prstGeom prst="rect">
            <a:avLst/>
          </a:prstGeom>
        </p:spPr>
        <p:txBody>
          <a:bodyPr wrap="square">
            <a:spAutoFit/>
          </a:bodyPr>
          <a:lstStyle/>
          <a:p>
            <a:r>
              <a:rPr lang="en-US" sz="2400" dirty="0"/>
              <a:t>Since approval of the first DMT—interferon-beta-1b—in 1993, many more medications that </a:t>
            </a:r>
            <a:r>
              <a:rPr lang="en-US" sz="2400" b="1" dirty="0">
                <a:solidFill>
                  <a:srgbClr val="FF0000"/>
                </a:solidFill>
              </a:rPr>
              <a:t>lower relapse rates</a:t>
            </a:r>
            <a:r>
              <a:rPr lang="en-US" sz="2400" dirty="0"/>
              <a:t>, </a:t>
            </a:r>
            <a:r>
              <a:rPr lang="en-US" sz="2400" b="1" dirty="0">
                <a:solidFill>
                  <a:srgbClr val="FF0000"/>
                </a:solidFill>
              </a:rPr>
              <a:t>reduce new disease activity</a:t>
            </a:r>
            <a:r>
              <a:rPr lang="en-US" sz="2400" dirty="0"/>
              <a:t>, and </a:t>
            </a:r>
            <a:r>
              <a:rPr lang="en-US" sz="2400" b="1" dirty="0">
                <a:solidFill>
                  <a:srgbClr val="FF0000"/>
                </a:solidFill>
              </a:rPr>
              <a:t>delay disease progression </a:t>
            </a:r>
            <a:r>
              <a:rPr lang="en-US" sz="2400" dirty="0"/>
              <a:t>have been approved by the FDA.</a:t>
            </a:r>
          </a:p>
          <a:p>
            <a:r>
              <a:rPr lang="en-US" sz="2400" b="1" dirty="0"/>
              <a:t>The treatment landscape for multiple sclerosis : </a:t>
            </a:r>
            <a:r>
              <a:rPr lang="en-US" sz="2400" dirty="0"/>
              <a:t>Has dramatically grown in terms of available options and complexity. </a:t>
            </a:r>
          </a:p>
          <a:p>
            <a:r>
              <a:rPr lang="en-US" sz="2400" dirty="0"/>
              <a:t>Various </a:t>
            </a:r>
            <a:r>
              <a:rPr lang="en-US" sz="2400" b="1" u="sng" dirty="0"/>
              <a:t>mechanisms of action </a:t>
            </a:r>
            <a:r>
              <a:rPr lang="en-US" sz="2400" dirty="0"/>
              <a:t>and </a:t>
            </a:r>
            <a:r>
              <a:rPr lang="en-US" sz="2400" b="1" u="sng" dirty="0"/>
              <a:t>safety profiles </a:t>
            </a:r>
            <a:r>
              <a:rPr lang="en-US" sz="2400" dirty="0"/>
              <a:t>: </a:t>
            </a:r>
            <a:endParaRPr lang="en-US" sz="2000" dirty="0"/>
          </a:p>
        </p:txBody>
      </p:sp>
    </p:spTree>
    <p:extLst>
      <p:ext uri="{BB962C8B-B14F-4D97-AF65-F5344CB8AC3E}">
        <p14:creationId xmlns:p14="http://schemas.microsoft.com/office/powerpoint/2010/main" val="762365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75017-1D1D-DA43-83BF-6B40684CF983}"/>
              </a:ext>
            </a:extLst>
          </p:cNvPr>
          <p:cNvSpPr>
            <a:spLocks noGrp="1"/>
          </p:cNvSpPr>
          <p:nvPr>
            <p:ph type="title"/>
          </p:nvPr>
        </p:nvSpPr>
        <p:spPr>
          <a:solidFill>
            <a:schemeClr val="accent5">
              <a:lumMod val="40000"/>
              <a:lumOff val="60000"/>
            </a:schemeClr>
          </a:solidFill>
        </p:spPr>
        <p:txBody>
          <a:bodyPr>
            <a:normAutofit/>
          </a:bodyPr>
          <a:lstStyle/>
          <a:p>
            <a:r>
              <a:rPr lang="en-US" b="1" dirty="0">
                <a:solidFill>
                  <a:srgbClr val="FF0000"/>
                </a:solidFill>
              </a:rPr>
              <a:t>Appropriate selection of MS therapies : </a:t>
            </a:r>
            <a:br>
              <a:rPr lang="en-US" b="1" dirty="0">
                <a:solidFill>
                  <a:schemeClr val="accent1">
                    <a:lumMod val="50000"/>
                  </a:schemeClr>
                </a:solidFill>
              </a:rPr>
            </a:br>
            <a:r>
              <a:rPr lang="en-US" b="1" dirty="0">
                <a:solidFill>
                  <a:schemeClr val="accent1">
                    <a:lumMod val="50000"/>
                  </a:schemeClr>
                </a:solidFill>
              </a:rPr>
              <a:t> is critical to maximize patient benefit.</a:t>
            </a:r>
            <a:endParaRPr lang="en-US" dirty="0">
              <a:solidFill>
                <a:schemeClr val="accent1">
                  <a:lumMod val="50000"/>
                </a:schemeClr>
              </a:solidFill>
            </a:endParaRPr>
          </a:p>
        </p:txBody>
      </p:sp>
      <p:sp>
        <p:nvSpPr>
          <p:cNvPr id="3" name="Content Placeholder 2">
            <a:extLst>
              <a:ext uri="{FF2B5EF4-FFF2-40B4-BE49-F238E27FC236}">
                <a16:creationId xmlns:a16="http://schemas.microsoft.com/office/drawing/2014/main" id="{309B376B-D8ED-034B-ACD5-9FAB5BCCD994}"/>
              </a:ext>
            </a:extLst>
          </p:cNvPr>
          <p:cNvSpPr>
            <a:spLocks noGrp="1"/>
          </p:cNvSpPr>
          <p:nvPr>
            <p:ph idx="1"/>
          </p:nvPr>
        </p:nvSpPr>
        <p:spPr/>
        <p:txBody>
          <a:bodyPr>
            <a:normAutofit fontScale="62500" lnSpcReduction="20000"/>
          </a:bodyPr>
          <a:lstStyle/>
          <a:p>
            <a:r>
              <a:rPr lang="en-US" dirty="0"/>
              <a:t>1993 : Interferon-beta-1b</a:t>
            </a:r>
          </a:p>
          <a:p>
            <a:r>
              <a:rPr lang="en-US" dirty="0"/>
              <a:t>2002-2004 : Interferon-beta-1a – Glatiramer Acetate</a:t>
            </a:r>
          </a:p>
          <a:p>
            <a:r>
              <a:rPr lang="en-US" dirty="0"/>
              <a:t>2007 : Natalizumab ( Tysabri) </a:t>
            </a:r>
          </a:p>
          <a:p>
            <a:r>
              <a:rPr lang="en-US" dirty="0"/>
              <a:t>2012-2014 : Oral : Fingolimod- Dimethyl fumarate – Teriflunomide</a:t>
            </a:r>
          </a:p>
          <a:p>
            <a:r>
              <a:rPr lang="en-US" dirty="0"/>
              <a:t>2014 : Alemtuzumab (</a:t>
            </a:r>
            <a:r>
              <a:rPr lang="en-US" dirty="0" err="1"/>
              <a:t>Lemtrada</a:t>
            </a:r>
            <a:r>
              <a:rPr lang="en-US" dirty="0"/>
              <a:t> ) </a:t>
            </a:r>
          </a:p>
          <a:p>
            <a:r>
              <a:rPr lang="en-US" dirty="0"/>
              <a:t>2015 : </a:t>
            </a:r>
            <a:r>
              <a:rPr lang="en-US" dirty="0" err="1"/>
              <a:t>Pegi</a:t>
            </a:r>
            <a:r>
              <a:rPr lang="en-US" dirty="0"/>
              <a:t> Interferon-beta-1a </a:t>
            </a:r>
          </a:p>
          <a:p>
            <a:r>
              <a:rPr lang="en-US" dirty="0"/>
              <a:t>2017 : Cladribine ( </a:t>
            </a:r>
            <a:r>
              <a:rPr lang="en-US" dirty="0" err="1"/>
              <a:t>Mavenclad</a:t>
            </a:r>
            <a:r>
              <a:rPr lang="en-US" dirty="0"/>
              <a:t>) </a:t>
            </a:r>
          </a:p>
          <a:p>
            <a:r>
              <a:rPr lang="en-US" dirty="0"/>
              <a:t>2018 : Ocrelizumab</a:t>
            </a:r>
          </a:p>
          <a:p>
            <a:r>
              <a:rPr lang="en-US" dirty="0"/>
              <a:t>2019 : </a:t>
            </a:r>
            <a:r>
              <a:rPr lang="en-US" dirty="0" err="1"/>
              <a:t>Siponimod</a:t>
            </a:r>
            <a:r>
              <a:rPr lang="en-US" dirty="0"/>
              <a:t> ( </a:t>
            </a:r>
            <a:r>
              <a:rPr lang="en-US" dirty="0" err="1"/>
              <a:t>Mayzent</a:t>
            </a:r>
            <a:r>
              <a:rPr lang="en-US" dirty="0"/>
              <a:t> )</a:t>
            </a:r>
          </a:p>
          <a:p>
            <a:r>
              <a:rPr lang="en-US" dirty="0"/>
              <a:t> 2020 : Ozanimod ( ZEPOSIA) </a:t>
            </a:r>
          </a:p>
          <a:p>
            <a:r>
              <a:rPr lang="en-US" dirty="0"/>
              <a:t>2021 : Ofatumumab ( KESIMPTA )  –  </a:t>
            </a:r>
            <a:r>
              <a:rPr lang="en-US" dirty="0" err="1"/>
              <a:t>Ponesimode</a:t>
            </a:r>
            <a:r>
              <a:rPr lang="en-US" dirty="0"/>
              <a:t> ( </a:t>
            </a:r>
            <a:r>
              <a:rPr lang="en-US" dirty="0" err="1"/>
              <a:t>Ponvory</a:t>
            </a:r>
            <a:r>
              <a:rPr lang="en-US" dirty="0"/>
              <a:t> )</a:t>
            </a:r>
          </a:p>
          <a:p>
            <a:r>
              <a:rPr lang="en-US" dirty="0"/>
              <a:t>2023 : </a:t>
            </a:r>
            <a:r>
              <a:rPr lang="en-US" dirty="0" err="1"/>
              <a:t>Diroximel</a:t>
            </a:r>
            <a:endParaRPr lang="en-US" dirty="0"/>
          </a:p>
          <a:p>
            <a:r>
              <a:rPr lang="en-US" dirty="0"/>
              <a:t>2023 : </a:t>
            </a:r>
            <a:r>
              <a:rPr lang="en-US" dirty="0" err="1"/>
              <a:t>Ublituximab</a:t>
            </a:r>
            <a:r>
              <a:rPr lang="en-US" dirty="0"/>
              <a:t> (BRIUMVI ) </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607675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DF4E-F1F6-BE48-AB6E-ECC262A0E2A0}"/>
              </a:ext>
            </a:extLst>
          </p:cNvPr>
          <p:cNvSpPr>
            <a:spLocks noGrp="1"/>
          </p:cNvSpPr>
          <p:nvPr>
            <p:ph type="title"/>
          </p:nvPr>
        </p:nvSpPr>
        <p:spPr>
          <a:xfrm>
            <a:off x="0" y="180890"/>
            <a:ext cx="12192000" cy="909974"/>
          </a:xfrm>
          <a:solidFill>
            <a:schemeClr val="accent5">
              <a:lumMod val="40000"/>
              <a:lumOff val="60000"/>
            </a:schemeClr>
          </a:solidFill>
        </p:spPr>
        <p:txBody>
          <a:bodyPr/>
          <a:lstStyle/>
          <a:p>
            <a:r>
              <a:rPr lang="en-US" b="1" dirty="0">
                <a:solidFill>
                  <a:schemeClr val="accent1">
                    <a:lumMod val="75000"/>
                  </a:schemeClr>
                </a:solidFill>
              </a:rPr>
              <a:t>                         DMT Selection ? </a:t>
            </a:r>
          </a:p>
        </p:txBody>
      </p:sp>
      <p:sp>
        <p:nvSpPr>
          <p:cNvPr id="3" name="Content Placeholder 2">
            <a:extLst>
              <a:ext uri="{FF2B5EF4-FFF2-40B4-BE49-F238E27FC236}">
                <a16:creationId xmlns:a16="http://schemas.microsoft.com/office/drawing/2014/main" id="{FA604AB2-D3CC-9C42-A217-22F181E44E75}"/>
              </a:ext>
            </a:extLst>
          </p:cNvPr>
          <p:cNvSpPr>
            <a:spLocks noGrp="1"/>
          </p:cNvSpPr>
          <p:nvPr>
            <p:ph idx="1"/>
          </p:nvPr>
        </p:nvSpPr>
        <p:spPr>
          <a:xfrm>
            <a:off x="0" y="1090864"/>
            <a:ext cx="12192000" cy="5767136"/>
          </a:xfrm>
        </p:spPr>
        <p:txBody>
          <a:bodyPr>
            <a:normAutofit fontScale="55000" lnSpcReduction="20000"/>
          </a:bodyPr>
          <a:lstStyle/>
          <a:p>
            <a:endParaRPr lang="en-US" b="1" dirty="0">
              <a:solidFill>
                <a:srgbClr val="FF0000"/>
              </a:solidFill>
            </a:endParaRPr>
          </a:p>
          <a:p>
            <a:r>
              <a:rPr lang="en-US" b="1" dirty="0">
                <a:solidFill>
                  <a:srgbClr val="FF0000"/>
                </a:solidFill>
              </a:rPr>
              <a:t>The traditional, or escalation, approach :</a:t>
            </a:r>
          </a:p>
          <a:p>
            <a:r>
              <a:rPr lang="en-US" dirty="0"/>
              <a:t>Beginning with a low-/modest-efficacy DMT and switching to a higher efficacy DMT when breakthrough disease occurs as evidenced by a clinical relapse or new radiologic activity (for example, new or enhancing lesions). </a:t>
            </a:r>
          </a:p>
          <a:p>
            <a:r>
              <a:rPr lang="en-US" b="1" u="sng" dirty="0">
                <a:solidFill>
                  <a:srgbClr val="FF0000"/>
                </a:solidFill>
              </a:rPr>
              <a:t>The early aggressive, or induction, approach :</a:t>
            </a:r>
          </a:p>
          <a:p>
            <a:r>
              <a:rPr lang="en-US" dirty="0"/>
              <a:t>Bypassing the low-/modest-efficacy DMTs and starting with a high-efficacy DMT. Each approach has its rationales and challenges, but it is known that many of the currently approved high-efficacy DMTs have superior long-term clinical benefit to the less or modestly effective DMTs, both in and out of clinical trials. </a:t>
            </a:r>
          </a:p>
          <a:p>
            <a:r>
              <a:rPr lang="en-US" b="1" u="sng" dirty="0"/>
              <a:t>Treatment selection for each MS patient is typically influenced by many factors, including :</a:t>
            </a:r>
          </a:p>
          <a:p>
            <a:r>
              <a:rPr lang="en-US" dirty="0"/>
              <a:t> Demographic features (i.e., sex and age)</a:t>
            </a:r>
          </a:p>
          <a:p>
            <a:r>
              <a:rPr lang="en-US" dirty="0"/>
              <a:t>Relapse  ( severity , rate, brain stem or spinal cord onset) </a:t>
            </a:r>
          </a:p>
          <a:p>
            <a:r>
              <a:rPr lang="en-US" dirty="0"/>
              <a:t>lesion load and location</a:t>
            </a:r>
          </a:p>
          <a:p>
            <a:r>
              <a:rPr lang="en-US" dirty="0"/>
              <a:t>level of disability</a:t>
            </a:r>
          </a:p>
          <a:p>
            <a:r>
              <a:rPr lang="en-US" dirty="0"/>
              <a:t>Progressive disease course</a:t>
            </a:r>
          </a:p>
          <a:p>
            <a:r>
              <a:rPr lang="en-US" dirty="0"/>
              <a:t>Family planning</a:t>
            </a:r>
          </a:p>
          <a:p>
            <a:r>
              <a:rPr lang="en-US" dirty="0"/>
              <a:t>Comorbidities </a:t>
            </a:r>
          </a:p>
          <a:p>
            <a:r>
              <a:rPr lang="en-US" dirty="0"/>
              <a:t>MRI prognostic factors</a:t>
            </a:r>
          </a:p>
          <a:p>
            <a:r>
              <a:rPr lang="en-US" dirty="0"/>
              <a:t>Compliance</a:t>
            </a:r>
          </a:p>
          <a:p>
            <a:r>
              <a:rPr lang="en-US" dirty="0"/>
              <a:t>Socio economic condition</a:t>
            </a:r>
          </a:p>
          <a:p>
            <a:r>
              <a:rPr lang="en-US" dirty="0"/>
              <a:t>Concerns about the DMT safety profile or potential long-term adverse reactions</a:t>
            </a:r>
          </a:p>
          <a:p>
            <a:pPr marL="0" indent="0">
              <a:buNone/>
            </a:pPr>
            <a:endParaRPr lang="en-US" dirty="0"/>
          </a:p>
        </p:txBody>
      </p:sp>
      <p:sp>
        <p:nvSpPr>
          <p:cNvPr id="4" name="Content Placeholder 2">
            <a:extLst>
              <a:ext uri="{FF2B5EF4-FFF2-40B4-BE49-F238E27FC236}">
                <a16:creationId xmlns:a16="http://schemas.microsoft.com/office/drawing/2014/main" id="{81B83BD3-8F09-B542-85DD-07AC5DCB4248}"/>
              </a:ext>
            </a:extLst>
          </p:cNvPr>
          <p:cNvSpPr txBox="1">
            <a:spLocks/>
          </p:cNvSpPr>
          <p:nvPr/>
        </p:nvSpPr>
        <p:spPr>
          <a:xfrm>
            <a:off x="8951494" y="2951747"/>
            <a:ext cx="2887579" cy="3729789"/>
          </a:xfrm>
          <a:prstGeom prst="rect">
            <a:avLst/>
          </a:prstGeom>
          <a:solidFill>
            <a:schemeClr val="accent1">
              <a:lumMod val="20000"/>
              <a:lumOff val="80000"/>
            </a:schemeClr>
          </a:solidFill>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1993 : Interferon-beta-1b</a:t>
            </a:r>
          </a:p>
          <a:p>
            <a:r>
              <a:rPr lang="en-US" dirty="0"/>
              <a:t>2002-2004 : Interferon-beta-1a – Glatiramer Acetate</a:t>
            </a:r>
          </a:p>
          <a:p>
            <a:r>
              <a:rPr lang="en-US" dirty="0"/>
              <a:t>2007 : Natalizumab ( Tysabri) </a:t>
            </a:r>
          </a:p>
          <a:p>
            <a:r>
              <a:rPr lang="en-US" dirty="0"/>
              <a:t>2012-2014 : Oral : Fingolimod- Dimethyl fumarate – Teriflunomide</a:t>
            </a:r>
          </a:p>
          <a:p>
            <a:r>
              <a:rPr lang="en-US" dirty="0"/>
              <a:t>2014 : Alemtuzumab (</a:t>
            </a:r>
            <a:r>
              <a:rPr lang="en-US" dirty="0" err="1"/>
              <a:t>Lemtrada</a:t>
            </a:r>
            <a:r>
              <a:rPr lang="en-US" dirty="0"/>
              <a:t> ) </a:t>
            </a:r>
          </a:p>
          <a:p>
            <a:r>
              <a:rPr lang="en-US" dirty="0"/>
              <a:t>2015 : </a:t>
            </a:r>
            <a:r>
              <a:rPr lang="en-US" dirty="0" err="1"/>
              <a:t>Pegi</a:t>
            </a:r>
            <a:r>
              <a:rPr lang="en-US" dirty="0"/>
              <a:t> Interferon-beta-1a </a:t>
            </a:r>
          </a:p>
          <a:p>
            <a:r>
              <a:rPr lang="en-US" dirty="0"/>
              <a:t>2017 : Cladribine ( </a:t>
            </a:r>
            <a:r>
              <a:rPr lang="en-US" dirty="0" err="1"/>
              <a:t>Mavenclad</a:t>
            </a:r>
            <a:r>
              <a:rPr lang="en-US" dirty="0"/>
              <a:t>) </a:t>
            </a:r>
          </a:p>
          <a:p>
            <a:r>
              <a:rPr lang="en-US" dirty="0"/>
              <a:t>2018 : Ocrelizumab</a:t>
            </a:r>
          </a:p>
          <a:p>
            <a:r>
              <a:rPr lang="en-US" dirty="0"/>
              <a:t>2019 : </a:t>
            </a:r>
            <a:r>
              <a:rPr lang="en-US" dirty="0" err="1"/>
              <a:t>Siponimod</a:t>
            </a:r>
            <a:r>
              <a:rPr lang="en-US" dirty="0"/>
              <a:t> ( </a:t>
            </a:r>
            <a:r>
              <a:rPr lang="en-US" dirty="0" err="1"/>
              <a:t>Mayzent</a:t>
            </a:r>
            <a:r>
              <a:rPr lang="en-US" dirty="0"/>
              <a:t> )</a:t>
            </a:r>
          </a:p>
          <a:p>
            <a:r>
              <a:rPr lang="en-US" dirty="0"/>
              <a:t> 2020 : Ozanimod ( ZEPOSIA) </a:t>
            </a:r>
          </a:p>
          <a:p>
            <a:r>
              <a:rPr lang="en-US" dirty="0"/>
              <a:t>2021 : Ofatumumab ( KESIMPTA )  –  </a:t>
            </a:r>
            <a:r>
              <a:rPr lang="en-US" dirty="0" err="1"/>
              <a:t>Ponesimode</a:t>
            </a:r>
            <a:r>
              <a:rPr lang="en-US" dirty="0"/>
              <a:t> ( </a:t>
            </a:r>
            <a:r>
              <a:rPr lang="en-US" dirty="0" err="1"/>
              <a:t>Ponvory</a:t>
            </a:r>
            <a:r>
              <a:rPr lang="en-US" dirty="0"/>
              <a:t> )</a:t>
            </a:r>
          </a:p>
          <a:p>
            <a:r>
              <a:rPr lang="en-US" dirty="0"/>
              <a:t>2023 : </a:t>
            </a:r>
            <a:r>
              <a:rPr lang="en-US" dirty="0" err="1"/>
              <a:t>Diroximel</a:t>
            </a:r>
            <a:endParaRPr lang="en-US" dirty="0"/>
          </a:p>
          <a:p>
            <a:r>
              <a:rPr lang="en-US" dirty="0"/>
              <a:t>2023 : </a:t>
            </a:r>
            <a:r>
              <a:rPr lang="en-US" dirty="0" err="1"/>
              <a:t>Ublituximab</a:t>
            </a:r>
            <a:r>
              <a:rPr lang="en-US" dirty="0"/>
              <a:t> (BRIUMVI ) </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10588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DCED9-F77B-0642-9F16-5835C7CC5603}"/>
              </a:ext>
            </a:extLst>
          </p:cNvPr>
          <p:cNvSpPr>
            <a:spLocks noGrp="1"/>
          </p:cNvSpPr>
          <p:nvPr>
            <p:ph type="title"/>
          </p:nvPr>
        </p:nvSpPr>
        <p:spPr>
          <a:solidFill>
            <a:schemeClr val="tx2">
              <a:lumMod val="40000"/>
              <a:lumOff val="60000"/>
            </a:schemeClr>
          </a:solidFill>
        </p:spPr>
        <p:txBody>
          <a:bodyPr/>
          <a:lstStyle/>
          <a:p>
            <a:r>
              <a:rPr lang="en-US" b="1" dirty="0">
                <a:solidFill>
                  <a:schemeClr val="accent1">
                    <a:lumMod val="75000"/>
                  </a:schemeClr>
                </a:solidFill>
              </a:rPr>
              <a:t>Pulsed immune reconstitution therapies : </a:t>
            </a:r>
          </a:p>
        </p:txBody>
      </p:sp>
      <p:sp>
        <p:nvSpPr>
          <p:cNvPr id="3" name="Content Placeholder 2">
            <a:extLst>
              <a:ext uri="{FF2B5EF4-FFF2-40B4-BE49-F238E27FC236}">
                <a16:creationId xmlns:a16="http://schemas.microsoft.com/office/drawing/2014/main" id="{059BB68A-08CA-494D-B81C-077C71B9E510}"/>
              </a:ext>
            </a:extLst>
          </p:cNvPr>
          <p:cNvSpPr>
            <a:spLocks noGrp="1"/>
          </p:cNvSpPr>
          <p:nvPr>
            <p:ph idx="1"/>
          </p:nvPr>
        </p:nvSpPr>
        <p:spPr/>
        <p:txBody>
          <a:bodyPr>
            <a:normAutofit lnSpcReduction="10000"/>
          </a:bodyPr>
          <a:lstStyle/>
          <a:p>
            <a:r>
              <a:rPr lang="en-US" dirty="0"/>
              <a:t>Maintenance/escalation therapy do not maintain their beneficial effect after cessation of therapy, some new highly effective therapies can show </a:t>
            </a:r>
            <a:r>
              <a:rPr lang="en-US" b="1" u="sng" dirty="0"/>
              <a:t>prolonged treatment effects after a short treatment course</a:t>
            </a:r>
          </a:p>
          <a:p>
            <a:endParaRPr lang="en-US" dirty="0"/>
          </a:p>
          <a:p>
            <a:r>
              <a:rPr lang="en-US" dirty="0"/>
              <a:t>Or pulsed immunosuppressive therapies : typical representatives are alemtuzumab and cladribine.</a:t>
            </a:r>
          </a:p>
          <a:p>
            <a:endParaRPr lang="en-US" dirty="0"/>
          </a:p>
          <a:p>
            <a:r>
              <a:rPr lang="en-US" dirty="0"/>
              <a:t>Autologous </a:t>
            </a:r>
            <a:r>
              <a:rPr lang="en-US" dirty="0" err="1"/>
              <a:t>haematopoietic</a:t>
            </a:r>
            <a:r>
              <a:rPr lang="en-US" dirty="0"/>
              <a:t> stem cell transplantation</a:t>
            </a:r>
            <a:r>
              <a:rPr lang="en-US" b="1" dirty="0"/>
              <a:t>(</a:t>
            </a:r>
            <a:r>
              <a:rPr lang="en-US" b="1" dirty="0" err="1"/>
              <a:t>aHSCT</a:t>
            </a:r>
            <a:r>
              <a:rPr lang="en-US" b="1" dirty="0"/>
              <a:t>)</a:t>
            </a:r>
            <a:r>
              <a:rPr lang="en-US" dirty="0"/>
              <a:t>  could be considered as the strongest immune reconstitution therapy.</a:t>
            </a:r>
          </a:p>
          <a:p>
            <a:endParaRPr lang="en-US" dirty="0"/>
          </a:p>
          <a:p>
            <a:pPr marL="0" indent="0">
              <a:buNone/>
            </a:pPr>
            <a:endParaRPr lang="en-US" dirty="0"/>
          </a:p>
        </p:txBody>
      </p:sp>
    </p:spTree>
    <p:extLst>
      <p:ext uri="{BB962C8B-B14F-4D97-AF65-F5344CB8AC3E}">
        <p14:creationId xmlns:p14="http://schemas.microsoft.com/office/powerpoint/2010/main" val="3655923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E423-049F-B942-92D5-4CA1B2A6DDEC}"/>
              </a:ext>
            </a:extLst>
          </p:cNvPr>
          <p:cNvSpPr>
            <a:spLocks noGrp="1"/>
          </p:cNvSpPr>
          <p:nvPr>
            <p:ph type="title"/>
          </p:nvPr>
        </p:nvSpPr>
        <p:spPr>
          <a:solidFill>
            <a:schemeClr val="accent5">
              <a:lumMod val="40000"/>
              <a:lumOff val="60000"/>
            </a:schemeClr>
          </a:solidFill>
        </p:spPr>
        <p:txBody>
          <a:bodyPr/>
          <a:lstStyle/>
          <a:p>
            <a:r>
              <a:rPr lang="en-US" b="1" dirty="0">
                <a:solidFill>
                  <a:schemeClr val="accent1">
                    <a:lumMod val="50000"/>
                  </a:schemeClr>
                </a:solidFill>
              </a:rPr>
              <a:t>                  Symptomatic therapy : </a:t>
            </a:r>
          </a:p>
        </p:txBody>
      </p:sp>
      <p:sp>
        <p:nvSpPr>
          <p:cNvPr id="3" name="Content Placeholder 2">
            <a:extLst>
              <a:ext uri="{FF2B5EF4-FFF2-40B4-BE49-F238E27FC236}">
                <a16:creationId xmlns:a16="http://schemas.microsoft.com/office/drawing/2014/main" id="{D2AABFCA-A627-CE47-8C02-681F932A0D6B}"/>
              </a:ext>
            </a:extLst>
          </p:cNvPr>
          <p:cNvSpPr>
            <a:spLocks noGrp="1"/>
          </p:cNvSpPr>
          <p:nvPr>
            <p:ph idx="1"/>
          </p:nvPr>
        </p:nvSpPr>
        <p:spPr/>
        <p:txBody>
          <a:bodyPr>
            <a:normAutofit fontScale="92500"/>
          </a:bodyPr>
          <a:lstStyle/>
          <a:p>
            <a:r>
              <a:rPr lang="en-US" dirty="0">
                <a:solidFill>
                  <a:srgbClr val="FF0000"/>
                </a:solidFill>
              </a:rPr>
              <a:t>Bladder dysfunction </a:t>
            </a:r>
            <a:r>
              <a:rPr lang="en-US" dirty="0"/>
              <a:t>: </a:t>
            </a:r>
            <a:r>
              <a:rPr lang="en-US" dirty="0" err="1"/>
              <a:t>Oxybutinin</a:t>
            </a:r>
            <a:r>
              <a:rPr lang="en-US" dirty="0"/>
              <a:t> – </a:t>
            </a:r>
            <a:r>
              <a:rPr lang="en-US" dirty="0" err="1"/>
              <a:t>Sulifenacin</a:t>
            </a:r>
            <a:r>
              <a:rPr lang="en-US" dirty="0"/>
              <a:t> – </a:t>
            </a:r>
            <a:r>
              <a:rPr lang="en-US" dirty="0" err="1"/>
              <a:t>Toltrodine</a:t>
            </a:r>
            <a:endParaRPr lang="en-US" dirty="0"/>
          </a:p>
          <a:p>
            <a:r>
              <a:rPr lang="en-US" dirty="0">
                <a:solidFill>
                  <a:srgbClr val="FF0000"/>
                </a:solidFill>
              </a:rPr>
              <a:t>Spasticity </a:t>
            </a:r>
            <a:r>
              <a:rPr lang="en-US" dirty="0"/>
              <a:t>: Botulinum toxin , Tizanidine – Baclofen</a:t>
            </a:r>
          </a:p>
          <a:p>
            <a:r>
              <a:rPr lang="en-US" dirty="0">
                <a:solidFill>
                  <a:srgbClr val="FF0000"/>
                </a:solidFill>
              </a:rPr>
              <a:t>Depression</a:t>
            </a:r>
            <a:r>
              <a:rPr lang="en-US" dirty="0"/>
              <a:t> : SSRI – SNRI – TCA ..</a:t>
            </a:r>
          </a:p>
          <a:p>
            <a:r>
              <a:rPr lang="en-US" dirty="0">
                <a:solidFill>
                  <a:srgbClr val="FF0000"/>
                </a:solidFill>
              </a:rPr>
              <a:t>Fatigue</a:t>
            </a:r>
            <a:r>
              <a:rPr lang="en-US" dirty="0"/>
              <a:t>: Amantadine – Modafinil</a:t>
            </a:r>
          </a:p>
          <a:p>
            <a:r>
              <a:rPr lang="en-US" dirty="0">
                <a:solidFill>
                  <a:srgbClr val="FF0000"/>
                </a:solidFill>
              </a:rPr>
              <a:t>Paresthesia and </a:t>
            </a:r>
            <a:r>
              <a:rPr lang="en-US" dirty="0" err="1">
                <a:solidFill>
                  <a:srgbClr val="FF0000"/>
                </a:solidFill>
              </a:rPr>
              <a:t>Dysesrhesia</a:t>
            </a:r>
            <a:r>
              <a:rPr lang="en-US" dirty="0">
                <a:solidFill>
                  <a:srgbClr val="FF0000"/>
                </a:solidFill>
              </a:rPr>
              <a:t> </a:t>
            </a:r>
            <a:r>
              <a:rPr lang="en-US" dirty="0"/>
              <a:t>: Pregabalin – Gabapentin – TCA – Duloxetine </a:t>
            </a:r>
          </a:p>
          <a:p>
            <a:r>
              <a:rPr lang="en-US" dirty="0">
                <a:solidFill>
                  <a:srgbClr val="FF0000"/>
                </a:solidFill>
              </a:rPr>
              <a:t>Tremor</a:t>
            </a:r>
            <a:r>
              <a:rPr lang="en-US" dirty="0"/>
              <a:t> : Propranolol – </a:t>
            </a:r>
            <a:r>
              <a:rPr lang="en-US" dirty="0" err="1"/>
              <a:t>Levethiracetam</a:t>
            </a:r>
            <a:endParaRPr lang="en-US" dirty="0"/>
          </a:p>
          <a:p>
            <a:r>
              <a:rPr lang="en-US" dirty="0">
                <a:solidFill>
                  <a:srgbClr val="FF0000"/>
                </a:solidFill>
              </a:rPr>
              <a:t>Pain</a:t>
            </a:r>
            <a:r>
              <a:rPr lang="en-US" dirty="0"/>
              <a:t> : Pregabalin – Gabapentin – TCA – Duloxetine </a:t>
            </a:r>
          </a:p>
          <a:p>
            <a:r>
              <a:rPr lang="en-US" dirty="0">
                <a:solidFill>
                  <a:srgbClr val="FF0000"/>
                </a:solidFill>
              </a:rPr>
              <a:t>Walking </a:t>
            </a:r>
            <a:r>
              <a:rPr lang="en-US" dirty="0"/>
              <a:t>: Dalfampridine </a:t>
            </a:r>
          </a:p>
          <a:p>
            <a:r>
              <a:rPr lang="en-US" dirty="0">
                <a:solidFill>
                  <a:srgbClr val="FF0000"/>
                </a:solidFill>
              </a:rPr>
              <a:t>Paroxysmal events </a:t>
            </a:r>
            <a:r>
              <a:rPr lang="en-US" dirty="0"/>
              <a:t>: Carbamazepine ..</a:t>
            </a:r>
          </a:p>
          <a:p>
            <a:endParaRPr lang="en-US" dirty="0"/>
          </a:p>
          <a:p>
            <a:endParaRPr lang="en-US" dirty="0"/>
          </a:p>
          <a:p>
            <a:endParaRPr lang="en-US" dirty="0"/>
          </a:p>
        </p:txBody>
      </p:sp>
    </p:spTree>
    <p:extLst>
      <p:ext uri="{BB962C8B-B14F-4D97-AF65-F5344CB8AC3E}">
        <p14:creationId xmlns:p14="http://schemas.microsoft.com/office/powerpoint/2010/main" val="4188853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9DF6E43-CB2A-8941-9B47-A40634525A74}"/>
              </a:ext>
            </a:extLst>
          </p:cNvPr>
          <p:cNvPicPr>
            <a:picLocks noGrp="1" noChangeAspect="1"/>
          </p:cNvPicPr>
          <p:nvPr>
            <p:ph idx="4294967295"/>
          </p:nvPr>
        </p:nvPicPr>
        <p:blipFill>
          <a:blip r:embed="rId2"/>
          <a:stretch>
            <a:fillRect/>
          </a:stretch>
        </p:blipFill>
        <p:spPr>
          <a:xfrm>
            <a:off x="604434" y="1022888"/>
            <a:ext cx="11298264" cy="5548367"/>
          </a:xfrm>
          <a:prstGeom prst="rect">
            <a:avLst/>
          </a:prstGeom>
        </p:spPr>
      </p:pic>
    </p:spTree>
    <p:extLst>
      <p:ext uri="{BB962C8B-B14F-4D97-AF65-F5344CB8AC3E}">
        <p14:creationId xmlns:p14="http://schemas.microsoft.com/office/powerpoint/2010/main" val="251641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B57CA-E7DC-6C47-8F50-1F239B5B9650}"/>
              </a:ext>
            </a:extLst>
          </p:cNvPr>
          <p:cNvSpPr>
            <a:spLocks noGrp="1"/>
          </p:cNvSpPr>
          <p:nvPr>
            <p:ph type="title"/>
          </p:nvPr>
        </p:nvSpPr>
        <p:spPr>
          <a:xfrm>
            <a:off x="224287" y="189781"/>
            <a:ext cx="11749177" cy="1173193"/>
          </a:xfrm>
          <a:solidFill>
            <a:srgbClr val="92D050"/>
          </a:solidFill>
        </p:spPr>
        <p:txBody>
          <a:bodyPr>
            <a:normAutofit/>
          </a:bodyPr>
          <a:lstStyle/>
          <a:p>
            <a:r>
              <a:rPr lang="en-US" dirty="0"/>
              <a:t>The </a:t>
            </a:r>
            <a:r>
              <a:rPr lang="en-US" b="1" u="sng" dirty="0"/>
              <a:t>epidemiology</a:t>
            </a:r>
            <a:r>
              <a:rPr lang="en-US" dirty="0"/>
              <a:t> of MS : </a:t>
            </a:r>
            <a:br>
              <a:rPr lang="en-US" dirty="0"/>
            </a:br>
            <a:r>
              <a:rPr lang="en-US" sz="3100" dirty="0"/>
              <a:t>A multifactorial etiology involving both environmental and genetic factors </a:t>
            </a:r>
            <a:endParaRPr lang="en-US" dirty="0"/>
          </a:p>
        </p:txBody>
      </p:sp>
      <p:pic>
        <p:nvPicPr>
          <p:cNvPr id="5" name="Picture 4">
            <a:extLst>
              <a:ext uri="{FF2B5EF4-FFF2-40B4-BE49-F238E27FC236}">
                <a16:creationId xmlns:a16="http://schemas.microsoft.com/office/drawing/2014/main" id="{15967C74-0B94-B348-9A4A-83264D42600F}"/>
              </a:ext>
            </a:extLst>
          </p:cNvPr>
          <p:cNvPicPr>
            <a:picLocks noChangeAspect="1"/>
          </p:cNvPicPr>
          <p:nvPr/>
        </p:nvPicPr>
        <p:blipFill rotWithShape="1">
          <a:blip r:embed="rId2"/>
          <a:srcRect t="25900" r="12688" b="10169"/>
          <a:stretch/>
        </p:blipFill>
        <p:spPr>
          <a:xfrm>
            <a:off x="776377" y="2563303"/>
            <a:ext cx="10644996" cy="3807932"/>
          </a:xfrm>
          <a:prstGeom prst="rect">
            <a:avLst/>
          </a:prstGeom>
        </p:spPr>
      </p:pic>
      <p:sp>
        <p:nvSpPr>
          <p:cNvPr id="6" name="Rectangle 5">
            <a:extLst>
              <a:ext uri="{FF2B5EF4-FFF2-40B4-BE49-F238E27FC236}">
                <a16:creationId xmlns:a16="http://schemas.microsoft.com/office/drawing/2014/main" id="{3310E791-0A1B-C64B-B78B-CF0D3CA67ED8}"/>
              </a:ext>
            </a:extLst>
          </p:cNvPr>
          <p:cNvSpPr/>
          <p:nvPr/>
        </p:nvSpPr>
        <p:spPr>
          <a:xfrm>
            <a:off x="3050875" y="1362974"/>
            <a:ext cx="6096000" cy="1200329"/>
          </a:xfrm>
          <a:prstGeom prst="rect">
            <a:avLst/>
          </a:prstGeom>
        </p:spPr>
        <p:txBody>
          <a:bodyPr>
            <a:spAutoFit/>
          </a:bodyPr>
          <a:lstStyle/>
          <a:p>
            <a:r>
              <a:rPr lang="en-US" dirty="0"/>
              <a:t>The highest regional prevalence was reported in the Scottish Highlands–376 cases per 100,000 </a:t>
            </a:r>
          </a:p>
          <a:p>
            <a:r>
              <a:rPr lang="en-US" dirty="0"/>
              <a:t> Countries in Southern Europe tend to have lower rates, as seen in Greece with a prevalence of 43.6 per 100,000 inhabitants. </a:t>
            </a:r>
          </a:p>
        </p:txBody>
      </p:sp>
    </p:spTree>
    <p:extLst>
      <p:ext uri="{BB962C8B-B14F-4D97-AF65-F5344CB8AC3E}">
        <p14:creationId xmlns:p14="http://schemas.microsoft.com/office/powerpoint/2010/main" val="1864813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DB5D1-8691-CF4F-8BA6-C73254BC26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565F6C-1B1B-7C46-BA4A-94A6819CF83D}"/>
              </a:ext>
            </a:extLst>
          </p:cNvPr>
          <p:cNvSpPr>
            <a:spLocks noGrp="1"/>
          </p:cNvSpPr>
          <p:nvPr>
            <p:ph idx="1"/>
          </p:nvPr>
        </p:nvSpPr>
        <p:spPr/>
        <p:txBody>
          <a:bodyPr>
            <a:normAutofit/>
          </a:bodyPr>
          <a:lstStyle/>
          <a:p>
            <a:r>
              <a:rPr lang="en-US" sz="3200" b="1" u="sng" dirty="0">
                <a:solidFill>
                  <a:srgbClr val="FF0000"/>
                </a:solidFill>
              </a:rPr>
              <a:t>Incidence</a:t>
            </a:r>
            <a:r>
              <a:rPr lang="en-US" dirty="0"/>
              <a:t>, or the number of new cases diagnosed annually, also exhibits regional disparities. Longitudinal studies have documented an increase in MS incidence.</a:t>
            </a:r>
          </a:p>
          <a:p>
            <a:r>
              <a:rPr lang="en-US" dirty="0"/>
              <a:t>which seems to have stabilized around 2000. </a:t>
            </a:r>
          </a:p>
          <a:p>
            <a:r>
              <a:rPr lang="en-US" dirty="0"/>
              <a:t> Higher incidence rates have been reported in Northern Europe, including Scotland and Scandinavia, compared to Southern and Eastern Europe. </a:t>
            </a:r>
          </a:p>
        </p:txBody>
      </p:sp>
    </p:spTree>
    <p:extLst>
      <p:ext uri="{BB962C8B-B14F-4D97-AF65-F5344CB8AC3E}">
        <p14:creationId xmlns:p14="http://schemas.microsoft.com/office/powerpoint/2010/main" val="2899089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1B951-6E27-0D4A-8596-259D637A9CF7}"/>
              </a:ext>
            </a:extLst>
          </p:cNvPr>
          <p:cNvSpPr>
            <a:spLocks noGrp="1"/>
          </p:cNvSpPr>
          <p:nvPr>
            <p:ph idx="1"/>
          </p:nvPr>
        </p:nvSpPr>
        <p:spPr>
          <a:xfrm>
            <a:off x="0" y="0"/>
            <a:ext cx="12192000" cy="6858000"/>
          </a:xfrm>
        </p:spPr>
        <p:txBody>
          <a:bodyPr>
            <a:normAutofit lnSpcReduction="10000"/>
          </a:bodyPr>
          <a:lstStyle/>
          <a:p>
            <a:pPr marL="0" indent="0">
              <a:buNone/>
            </a:pPr>
            <a:r>
              <a:rPr lang="en-US" b="1" u="sng" dirty="0">
                <a:solidFill>
                  <a:srgbClr val="FF0000"/>
                </a:solidFill>
              </a:rPr>
              <a:t> The geographical distribution </a:t>
            </a:r>
            <a:r>
              <a:rPr lang="en-US" u="sng" dirty="0">
                <a:solidFill>
                  <a:srgbClr val="FF0000"/>
                </a:solidFill>
              </a:rPr>
              <a:t>of MS </a:t>
            </a:r>
            <a:r>
              <a:rPr lang="en-US" dirty="0"/>
              <a:t>:  a “latitudinal gradient</a:t>
            </a:r>
          </a:p>
          <a:p>
            <a:endParaRPr lang="en-US" dirty="0"/>
          </a:p>
          <a:p>
            <a:endParaRPr lang="en-US" dirty="0"/>
          </a:p>
          <a:p>
            <a:endParaRPr lang="en-US" dirty="0"/>
          </a:p>
          <a:p>
            <a:endParaRPr lang="en-US" dirty="0"/>
          </a:p>
          <a:p>
            <a:r>
              <a:rPr lang="en-US" dirty="0"/>
              <a:t>Interestingly, several studies revealed that </a:t>
            </a:r>
            <a:r>
              <a:rPr lang="en-US" b="1" u="sng" dirty="0">
                <a:solidFill>
                  <a:srgbClr val="FF0000"/>
                </a:solidFill>
              </a:rPr>
              <a:t>migration in early life </a:t>
            </a:r>
            <a:r>
              <a:rPr lang="en-US" dirty="0"/>
              <a:t>can affect the risk of developing MS, as individuals acquire the same risks as the host population, whereas individuals who migrate after the age of 15 years retain the disease risk of their native country.</a:t>
            </a:r>
          </a:p>
          <a:p>
            <a:endParaRPr lang="en-US" dirty="0"/>
          </a:p>
          <a:p>
            <a:endParaRPr lang="en-US" dirty="0"/>
          </a:p>
          <a:p>
            <a:r>
              <a:rPr lang="en-US" dirty="0"/>
              <a:t>Although latitude seems to influence prevalence more than incidence, this pattern implicates a predominant role of environmental factors such as </a:t>
            </a:r>
            <a:r>
              <a:rPr lang="en-US" b="1" u="sng" dirty="0">
                <a:solidFill>
                  <a:srgbClr val="FF0000"/>
                </a:solidFill>
              </a:rPr>
              <a:t>EBV infection, sunlight exposure and vitamin D levels </a:t>
            </a:r>
            <a:r>
              <a:rPr lang="en-US" dirty="0"/>
              <a:t>in the development of MS, in addition to </a:t>
            </a:r>
            <a:r>
              <a:rPr lang="en-US" b="1" u="sng" dirty="0">
                <a:solidFill>
                  <a:srgbClr val="FF0000"/>
                </a:solidFill>
              </a:rPr>
              <a:t>genetic predispositions</a:t>
            </a:r>
          </a:p>
        </p:txBody>
      </p:sp>
      <p:pic>
        <p:nvPicPr>
          <p:cNvPr id="4" name="Picture 3">
            <a:extLst>
              <a:ext uri="{FF2B5EF4-FFF2-40B4-BE49-F238E27FC236}">
                <a16:creationId xmlns:a16="http://schemas.microsoft.com/office/drawing/2014/main" id="{5FF16E4E-9686-8344-AD1E-65FF03D189C8}"/>
              </a:ext>
            </a:extLst>
          </p:cNvPr>
          <p:cNvPicPr>
            <a:picLocks noChangeAspect="1"/>
          </p:cNvPicPr>
          <p:nvPr/>
        </p:nvPicPr>
        <p:blipFill rotWithShape="1">
          <a:blip r:embed="rId2"/>
          <a:srcRect t="25900" r="12688" b="10169"/>
          <a:stretch/>
        </p:blipFill>
        <p:spPr>
          <a:xfrm>
            <a:off x="7666495" y="511445"/>
            <a:ext cx="4525505" cy="1618866"/>
          </a:xfrm>
          <a:prstGeom prst="rect">
            <a:avLst/>
          </a:prstGeom>
        </p:spPr>
      </p:pic>
    </p:spTree>
    <p:extLst>
      <p:ext uri="{BB962C8B-B14F-4D97-AF65-F5344CB8AC3E}">
        <p14:creationId xmlns:p14="http://schemas.microsoft.com/office/powerpoint/2010/main" val="1718821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4376328-B064-B740-9B14-D352210D1C0E}"/>
              </a:ext>
            </a:extLst>
          </p:cNvPr>
          <p:cNvPicPr>
            <a:picLocks noGrp="1" noChangeAspect="1"/>
          </p:cNvPicPr>
          <p:nvPr>
            <p:ph idx="1"/>
          </p:nvPr>
        </p:nvPicPr>
        <p:blipFill>
          <a:blip r:embed="rId2"/>
          <a:stretch>
            <a:fillRect/>
          </a:stretch>
        </p:blipFill>
        <p:spPr>
          <a:xfrm>
            <a:off x="2541722" y="464950"/>
            <a:ext cx="6896745" cy="6028840"/>
          </a:xfrm>
          <a:prstGeom prst="rect">
            <a:avLst/>
          </a:prstGeom>
        </p:spPr>
      </p:pic>
    </p:spTree>
    <p:extLst>
      <p:ext uri="{BB962C8B-B14F-4D97-AF65-F5344CB8AC3E}">
        <p14:creationId xmlns:p14="http://schemas.microsoft.com/office/powerpoint/2010/main" val="443092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465A7C-538C-C944-96F2-394D1C55F336}"/>
              </a:ext>
            </a:extLst>
          </p:cNvPr>
          <p:cNvSpPr>
            <a:spLocks noGrp="1"/>
          </p:cNvSpPr>
          <p:nvPr>
            <p:ph sz="half" idx="1"/>
          </p:nvPr>
        </p:nvSpPr>
        <p:spPr>
          <a:xfrm>
            <a:off x="154983" y="0"/>
            <a:ext cx="6509288" cy="6857999"/>
          </a:xfrm>
          <a:solidFill>
            <a:schemeClr val="bg2">
              <a:lumMod val="90000"/>
            </a:schemeClr>
          </a:solidFill>
        </p:spPr>
        <p:txBody>
          <a:bodyPr>
            <a:normAutofit fontScale="92500" lnSpcReduction="20000"/>
          </a:bodyPr>
          <a:lstStyle/>
          <a:p>
            <a:endParaRPr lang="en-US" b="1" u="sng" dirty="0">
              <a:solidFill>
                <a:srgbClr val="FF0000"/>
              </a:solidFill>
            </a:endParaRPr>
          </a:p>
          <a:p>
            <a:r>
              <a:rPr lang="en-US" b="1" u="sng" dirty="0">
                <a:solidFill>
                  <a:srgbClr val="FF0000"/>
                </a:solidFill>
              </a:rPr>
              <a:t>Highly heterogenous clinical phenotype: </a:t>
            </a:r>
          </a:p>
          <a:p>
            <a:pPr marL="0" indent="0">
              <a:buNone/>
            </a:pPr>
            <a:endParaRPr lang="en-US" dirty="0"/>
          </a:p>
          <a:p>
            <a:r>
              <a:rPr lang="en-US" sz="2600" dirty="0"/>
              <a:t>Relapsing - Remitting </a:t>
            </a:r>
            <a:r>
              <a:rPr lang="en-US" sz="2600" b="1" u="sng" dirty="0">
                <a:solidFill>
                  <a:srgbClr val="FF0000"/>
                </a:solidFill>
              </a:rPr>
              <a:t>(RR) </a:t>
            </a:r>
            <a:endParaRPr lang="en-US" sz="2600" dirty="0"/>
          </a:p>
          <a:p>
            <a:r>
              <a:rPr lang="en-US" sz="2600" dirty="0"/>
              <a:t> Primary Progressive </a:t>
            </a:r>
            <a:r>
              <a:rPr lang="en-US" sz="2600" b="1" dirty="0">
                <a:solidFill>
                  <a:srgbClr val="FF0000"/>
                </a:solidFill>
              </a:rPr>
              <a:t>(PPMS</a:t>
            </a:r>
            <a:r>
              <a:rPr lang="en-US" sz="2600" dirty="0"/>
              <a:t>) onset.</a:t>
            </a:r>
          </a:p>
          <a:p>
            <a:r>
              <a:rPr lang="en-US" sz="2600" dirty="0"/>
              <a:t> </a:t>
            </a:r>
            <a:r>
              <a:rPr lang="en-US" sz="2600" b="1" u="sng" dirty="0"/>
              <a:t>RRMS </a:t>
            </a:r>
            <a:r>
              <a:rPr lang="en-US" sz="2600" dirty="0"/>
              <a:t>is the more common phenotype, affecting 85–90% of patients, while </a:t>
            </a:r>
            <a:r>
              <a:rPr lang="en-US" sz="2600" b="1" u="sng" dirty="0"/>
              <a:t>PPMS</a:t>
            </a:r>
            <a:r>
              <a:rPr lang="en-US" sz="2600" dirty="0"/>
              <a:t> occurs in 10–15% of patients, and is characterized by insidious, relentless accumulation of neurological disability, usually without relapses. </a:t>
            </a:r>
          </a:p>
          <a:p>
            <a:r>
              <a:rPr lang="en-US" sz="2600" dirty="0"/>
              <a:t>Over time, most people with RRMS may develop a progressive course, known as secondary progressive </a:t>
            </a:r>
            <a:r>
              <a:rPr lang="en-US" sz="2600" b="1" dirty="0">
                <a:solidFill>
                  <a:srgbClr val="FF0000"/>
                </a:solidFill>
              </a:rPr>
              <a:t>(SP MS ) </a:t>
            </a:r>
            <a:r>
              <a:rPr lang="en-US" sz="2600" dirty="0"/>
              <a:t>, characterized by a gradual accumulation of disability with or without relapses. </a:t>
            </a:r>
          </a:p>
          <a:p>
            <a:r>
              <a:rPr lang="en-US" sz="2600" dirty="0"/>
              <a:t>Progression independent of relapse activity </a:t>
            </a:r>
            <a:r>
              <a:rPr lang="en-US" sz="2600" b="1" u="sng" dirty="0">
                <a:solidFill>
                  <a:srgbClr val="FF0000"/>
                </a:solidFill>
              </a:rPr>
              <a:t>(PIRA), </a:t>
            </a:r>
            <a:r>
              <a:rPr lang="en-US" sz="2600" dirty="0"/>
              <a:t>which refers to disability accrual in the absence of relapses and “inflammatory activity,” is present even in the early stages of relapsing MS and often goes undetected due to the limitations of clinical and paraclinical measures.</a:t>
            </a:r>
          </a:p>
        </p:txBody>
      </p:sp>
      <p:pic>
        <p:nvPicPr>
          <p:cNvPr id="5" name="Content Placeholder 7">
            <a:extLst>
              <a:ext uri="{FF2B5EF4-FFF2-40B4-BE49-F238E27FC236}">
                <a16:creationId xmlns:a16="http://schemas.microsoft.com/office/drawing/2014/main" id="{0DACCDCB-4AF2-9B45-88FA-D97231C60416}"/>
              </a:ext>
            </a:extLst>
          </p:cNvPr>
          <p:cNvPicPr>
            <a:picLocks noGrp="1" noChangeAspect="1"/>
          </p:cNvPicPr>
          <p:nvPr>
            <p:ph sz="half" idx="2"/>
          </p:nvPr>
        </p:nvPicPr>
        <p:blipFill rotWithShape="1">
          <a:blip r:embed="rId2"/>
          <a:srcRect l="9883" t="37827" r="37051" b="27980"/>
          <a:stretch/>
        </p:blipFill>
        <p:spPr>
          <a:xfrm>
            <a:off x="6775908" y="2194177"/>
            <a:ext cx="5181600" cy="1877133"/>
          </a:xfrm>
        </p:spPr>
      </p:pic>
    </p:spTree>
    <p:extLst>
      <p:ext uri="{BB962C8B-B14F-4D97-AF65-F5344CB8AC3E}">
        <p14:creationId xmlns:p14="http://schemas.microsoft.com/office/powerpoint/2010/main" val="1196224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A20F31-666E-E94E-8432-E4CD1F581255}"/>
              </a:ext>
            </a:extLst>
          </p:cNvPr>
          <p:cNvSpPr>
            <a:spLocks noGrp="1"/>
          </p:cNvSpPr>
          <p:nvPr>
            <p:ph type="title"/>
          </p:nvPr>
        </p:nvSpPr>
        <p:spPr>
          <a:solidFill>
            <a:schemeClr val="accent1">
              <a:lumMod val="75000"/>
            </a:schemeClr>
          </a:solidFill>
        </p:spPr>
        <p:txBody>
          <a:bodyPr/>
          <a:lstStyle/>
          <a:p>
            <a:r>
              <a:rPr lang="en-US" b="1" dirty="0">
                <a:solidFill>
                  <a:schemeClr val="bg1"/>
                </a:solidFill>
              </a:rPr>
              <a:t>An attack ( Relapse ) is defined as : </a:t>
            </a:r>
          </a:p>
        </p:txBody>
      </p:sp>
      <p:sp>
        <p:nvSpPr>
          <p:cNvPr id="6" name="Content Placeholder 5">
            <a:extLst>
              <a:ext uri="{FF2B5EF4-FFF2-40B4-BE49-F238E27FC236}">
                <a16:creationId xmlns:a16="http://schemas.microsoft.com/office/drawing/2014/main" id="{D58DDD67-D372-7344-9F10-A383C137CEE5}"/>
              </a:ext>
            </a:extLst>
          </p:cNvPr>
          <p:cNvSpPr>
            <a:spLocks noGrp="1"/>
          </p:cNvSpPr>
          <p:nvPr>
            <p:ph idx="1"/>
          </p:nvPr>
        </p:nvSpPr>
        <p:spPr/>
        <p:txBody>
          <a:bodyPr/>
          <a:lstStyle/>
          <a:p>
            <a:r>
              <a:rPr lang="en-US" dirty="0"/>
              <a:t>A neurologic disturbance .</a:t>
            </a:r>
          </a:p>
          <a:p>
            <a:r>
              <a:rPr lang="en-US" dirty="0"/>
              <a:t>It can be documented by subjective report or by objective observation, but it must last for at least 24 hours. </a:t>
            </a:r>
          </a:p>
          <a:p>
            <a:endParaRPr lang="en-US" dirty="0"/>
          </a:p>
          <a:p>
            <a:r>
              <a:rPr lang="en-US" b="1" dirty="0" err="1">
                <a:solidFill>
                  <a:srgbClr val="FF0000"/>
                </a:solidFill>
              </a:rPr>
              <a:t>Pseudoattacks</a:t>
            </a:r>
            <a:r>
              <a:rPr lang="en-US" dirty="0"/>
              <a:t> and single paroxysmal episodes must be excluded. </a:t>
            </a:r>
          </a:p>
          <a:p>
            <a:endParaRPr lang="en-US" dirty="0"/>
          </a:p>
          <a:p>
            <a:r>
              <a:rPr lang="en-US" dirty="0"/>
              <a:t>To be considered separate attacks, at least 30 days must elapse between onset of one event and onset of another event.</a:t>
            </a:r>
          </a:p>
          <a:p>
            <a:endParaRPr lang="en-US" dirty="0"/>
          </a:p>
        </p:txBody>
      </p:sp>
    </p:spTree>
    <p:extLst>
      <p:ext uri="{BB962C8B-B14F-4D97-AF65-F5344CB8AC3E}">
        <p14:creationId xmlns:p14="http://schemas.microsoft.com/office/powerpoint/2010/main" val="197474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57DCD-F306-FD4D-9FC9-9CBD7125C7B1}"/>
              </a:ext>
            </a:extLst>
          </p:cNvPr>
          <p:cNvSpPr>
            <a:spLocks noGrp="1"/>
          </p:cNvSpPr>
          <p:nvPr>
            <p:ph type="title"/>
          </p:nvPr>
        </p:nvSpPr>
        <p:spPr>
          <a:solidFill>
            <a:schemeClr val="accent4">
              <a:lumMod val="20000"/>
              <a:lumOff val="80000"/>
            </a:schemeClr>
          </a:solidFill>
        </p:spPr>
        <p:txBody>
          <a:bodyPr/>
          <a:lstStyle/>
          <a:p>
            <a:r>
              <a:rPr lang="en-US" b="1" u="sng" dirty="0"/>
              <a:t>MS symptoms  : </a:t>
            </a:r>
            <a:r>
              <a:rPr lang="en-US" dirty="0"/>
              <a:t>vary by location and severity of the lesions occurring within the CNS.</a:t>
            </a:r>
          </a:p>
        </p:txBody>
      </p:sp>
      <p:pic>
        <p:nvPicPr>
          <p:cNvPr id="4" name="Content Placeholder 3">
            <a:extLst>
              <a:ext uri="{FF2B5EF4-FFF2-40B4-BE49-F238E27FC236}">
                <a16:creationId xmlns:a16="http://schemas.microsoft.com/office/drawing/2014/main" id="{3465427B-C452-E947-9329-A5DFCDB2DFB2}"/>
              </a:ext>
            </a:extLst>
          </p:cNvPr>
          <p:cNvPicPr>
            <a:picLocks noGrp="1" noChangeAspect="1"/>
          </p:cNvPicPr>
          <p:nvPr>
            <p:ph sz="half" idx="1"/>
          </p:nvPr>
        </p:nvPicPr>
        <p:blipFill>
          <a:blip r:embed="rId2"/>
          <a:stretch>
            <a:fillRect/>
          </a:stretch>
        </p:blipFill>
        <p:spPr>
          <a:xfrm>
            <a:off x="1656051" y="1825625"/>
            <a:ext cx="3545898" cy="4351338"/>
          </a:xfrm>
          <a:prstGeom prst="rect">
            <a:avLst/>
          </a:prstGeom>
        </p:spPr>
      </p:pic>
      <p:sp>
        <p:nvSpPr>
          <p:cNvPr id="3" name="Content Placeholder 2">
            <a:extLst>
              <a:ext uri="{FF2B5EF4-FFF2-40B4-BE49-F238E27FC236}">
                <a16:creationId xmlns:a16="http://schemas.microsoft.com/office/drawing/2014/main" id="{794A4076-08F2-174F-B3DD-7E129D84C91C}"/>
              </a:ext>
            </a:extLst>
          </p:cNvPr>
          <p:cNvSpPr>
            <a:spLocks noGrp="1"/>
          </p:cNvSpPr>
          <p:nvPr>
            <p:ph sz="half" idx="2"/>
          </p:nvPr>
        </p:nvSpPr>
        <p:spPr/>
        <p:txBody>
          <a:bodyPr>
            <a:normAutofit fontScale="70000" lnSpcReduction="20000"/>
          </a:bodyPr>
          <a:lstStyle/>
          <a:p>
            <a:r>
              <a:rPr lang="en-US" dirty="0"/>
              <a:t>Optic neuritis, </a:t>
            </a:r>
          </a:p>
          <a:p>
            <a:r>
              <a:rPr lang="en-US" dirty="0"/>
              <a:t>Lhermitte sign </a:t>
            </a:r>
          </a:p>
          <a:p>
            <a:r>
              <a:rPr lang="en-US" dirty="0"/>
              <a:t>Sensory loss or altered sensations,</a:t>
            </a:r>
          </a:p>
          <a:p>
            <a:r>
              <a:rPr lang="en-US" dirty="0"/>
              <a:t> Motor weakness, </a:t>
            </a:r>
          </a:p>
          <a:p>
            <a:r>
              <a:rPr lang="en-US" dirty="0"/>
              <a:t>Fatigue, </a:t>
            </a:r>
          </a:p>
          <a:p>
            <a:r>
              <a:rPr lang="en-US" dirty="0"/>
              <a:t>Urinary dysfunction, </a:t>
            </a:r>
          </a:p>
          <a:p>
            <a:r>
              <a:rPr lang="en-US" dirty="0"/>
              <a:t>Cognitive dysfunction,</a:t>
            </a:r>
          </a:p>
          <a:p>
            <a:r>
              <a:rPr lang="en-US" dirty="0"/>
              <a:t> Incoordination, and walking difficulties.</a:t>
            </a:r>
          </a:p>
          <a:p>
            <a:pPr marL="0" indent="0">
              <a:buNone/>
            </a:pPr>
            <a:endParaRPr lang="en-US" dirty="0"/>
          </a:p>
          <a:p>
            <a:r>
              <a:rPr lang="en-US" dirty="0"/>
              <a:t>Patients with </a:t>
            </a:r>
            <a:r>
              <a:rPr lang="en-US" b="1" u="sng" dirty="0"/>
              <a:t>PPMS</a:t>
            </a:r>
            <a:r>
              <a:rPr lang="en-US" dirty="0"/>
              <a:t> most often present clinically with progressive myelopathy, although sensory ataxia, cerebellar ataxia, cognitive symptoms, and progressive visual loss have been reported as well</a:t>
            </a:r>
          </a:p>
          <a:p>
            <a:endParaRPr lang="en-US" dirty="0"/>
          </a:p>
        </p:txBody>
      </p:sp>
    </p:spTree>
    <p:extLst>
      <p:ext uri="{BB962C8B-B14F-4D97-AF65-F5344CB8AC3E}">
        <p14:creationId xmlns:p14="http://schemas.microsoft.com/office/powerpoint/2010/main" val="24854905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2820</TotalTime>
  <Words>2009</Words>
  <Application>Microsoft Macintosh PowerPoint</Application>
  <PresentationFormat>Widescreen</PresentationFormat>
  <Paragraphs>236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AdvOT20212610.B</vt:lpstr>
      <vt:lpstr>Arial</vt:lpstr>
      <vt:lpstr>Calibri</vt:lpstr>
      <vt:lpstr>Calibri Light</vt:lpstr>
      <vt:lpstr>Microsoft Himalaya</vt:lpstr>
      <vt:lpstr>Times New Roman</vt:lpstr>
      <vt:lpstr>Office Theme</vt:lpstr>
      <vt:lpstr>Multiple Sclerosis  :  A review for internists</vt:lpstr>
      <vt:lpstr>PowerPoint Presentation</vt:lpstr>
      <vt:lpstr>The epidemiology of MS :  A multifactorial etiology involving both environmental and genetic factors </vt:lpstr>
      <vt:lpstr>PowerPoint Presentation</vt:lpstr>
      <vt:lpstr>PowerPoint Presentation</vt:lpstr>
      <vt:lpstr>PowerPoint Presentation</vt:lpstr>
      <vt:lpstr>PowerPoint Presentation</vt:lpstr>
      <vt:lpstr>An attack ( Relapse ) is defined as : </vt:lpstr>
      <vt:lpstr>MS symptoms  : vary by location and severity of the lesions occurring within the CNS.</vt:lpstr>
      <vt:lpstr>         Clinically Isolated Syndrome (CIS)</vt:lpstr>
      <vt:lpstr>     Radiologically Isolated Syndrome ( RIS)</vt:lpstr>
      <vt:lpstr>    RIS : Predictors of a first clinical event at 5 and 10 years :  </vt:lpstr>
      <vt:lpstr>                                DIAGNOSTIC WORKUP </vt:lpstr>
      <vt:lpstr>PowerPoint Presentation</vt:lpstr>
      <vt:lpstr>  Examples of cortical lesions, the central vein sign and chronic active lesions.  (a) Several cortical lesions are visible in a multiple sclerosis patient on double inversion recovery sequence at 3.0 T.   (b) A white matter lesion showing the central vein sign (orange dotted rectangle) on post-contrast T2-FLAIR* sequence at 3.0 T.   (c) Paramagnetic rim lesions : Among the T2-hyperintense white matter lesion visible on T2-FLAIR, one lesion shows an hypointense rim on phase image and SWI sequence at 3.0 T (orange arrow). They can be visualized with susceptibility-based imaging as lesions showing an hypointense rim (i.e., paramagnetic rim lesions [PRLs]) since they are usually surrounded by activated microglia, which are rich in iron </vt:lpstr>
      <vt:lpstr>          The proposed criteria changes : September 2024               To make diagnosing MS "faster and easier." </vt:lpstr>
      <vt:lpstr>Mimics of MS include :</vt:lpstr>
      <vt:lpstr> MRI &amp; Early predictors of   long-term outcome : </vt:lpstr>
      <vt:lpstr>                        MRI protocol and report in MS diagnosis  </vt:lpstr>
      <vt:lpstr>Disease monitoring by MRI : </vt:lpstr>
      <vt:lpstr>                                     Acute Relapse Management : </vt:lpstr>
      <vt:lpstr>         Appropriate selection of MS therapies  (DMTs) : </vt:lpstr>
      <vt:lpstr>Appropriate selection of MS therapies :   is critical to maximize patient benefit.</vt:lpstr>
      <vt:lpstr>                         DMT Selection ? </vt:lpstr>
      <vt:lpstr>Pulsed immune reconstitution therapies : </vt:lpstr>
      <vt:lpstr>                  Symptomatic therapy :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Multiple Sclerosis  for non-neurologists</dc:title>
  <dc:creator>nbeladi@yahoo.com</dc:creator>
  <cp:lastModifiedBy>nbeladi@yahoo.com</cp:lastModifiedBy>
  <cp:revision>80</cp:revision>
  <dcterms:created xsi:type="dcterms:W3CDTF">2024-08-31T13:57:08Z</dcterms:created>
  <dcterms:modified xsi:type="dcterms:W3CDTF">2024-09-26T03:37:52Z</dcterms:modified>
</cp:coreProperties>
</file>