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302" r:id="rId10"/>
    <p:sldId id="265" r:id="rId11"/>
    <p:sldId id="266" r:id="rId12"/>
    <p:sldId id="268" r:id="rId13"/>
    <p:sldId id="298" r:id="rId14"/>
    <p:sldId id="299" r:id="rId15"/>
    <p:sldId id="303" r:id="rId16"/>
    <p:sldId id="304" r:id="rId17"/>
    <p:sldId id="300" r:id="rId18"/>
    <p:sldId id="301" r:id="rId19"/>
    <p:sldId id="305" r:id="rId20"/>
    <p:sldId id="310" r:id="rId21"/>
    <p:sldId id="321" r:id="rId22"/>
    <p:sldId id="319" r:id="rId23"/>
    <p:sldId id="339" r:id="rId24"/>
    <p:sldId id="269" r:id="rId25"/>
    <p:sldId id="320" r:id="rId26"/>
    <p:sldId id="323" r:id="rId27"/>
    <p:sldId id="322" r:id="rId28"/>
    <p:sldId id="326" r:id="rId29"/>
    <p:sldId id="316" r:id="rId30"/>
    <p:sldId id="327" r:id="rId31"/>
    <p:sldId id="341" r:id="rId32"/>
    <p:sldId id="329" r:id="rId33"/>
    <p:sldId id="330" r:id="rId34"/>
    <p:sldId id="312" r:id="rId35"/>
    <p:sldId id="314" r:id="rId36"/>
    <p:sldId id="315" r:id="rId37"/>
    <p:sldId id="331" r:id="rId38"/>
    <p:sldId id="338" r:id="rId39"/>
    <p:sldId id="313" r:id="rId40"/>
    <p:sldId id="332" r:id="rId41"/>
    <p:sldId id="333" r:id="rId42"/>
    <p:sldId id="334" r:id="rId43"/>
    <p:sldId id="335" r:id="rId44"/>
    <p:sldId id="336" r:id="rId45"/>
    <p:sldId id="324" r:id="rId46"/>
    <p:sldId id="340" r:id="rId47"/>
    <p:sldId id="343" r:id="rId48"/>
    <p:sldId id="342" r:id="rId49"/>
    <p:sldId id="325" r:id="rId50"/>
    <p:sldId id="33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9" autoAdjust="0"/>
    <p:restoredTop sz="94660"/>
  </p:normalViewPr>
  <p:slideViewPr>
    <p:cSldViewPr snapToGrid="0">
      <p:cViewPr varScale="1">
        <p:scale>
          <a:sx n="86" d="100"/>
          <a:sy n="86" d="100"/>
        </p:scale>
        <p:origin x="48"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3492052-0546-2794-EB28-DCE71841D3B5}"/>
              </a:ext>
            </a:extLst>
          </p:cNvPr>
          <p:cNvSpPr>
            <a:spLocks noChangeArrowheads="1"/>
          </p:cNvSpPr>
          <p:nvPr/>
        </p:nvSpPr>
        <p:spPr bwMode="auto">
          <a:xfrm>
            <a:off x="431800" y="463550"/>
            <a:ext cx="11328400" cy="5746750"/>
          </a:xfrm>
          <a:prstGeom prst="rect">
            <a:avLst/>
          </a:prstGeom>
          <a:solidFill>
            <a:srgbClr val="181717"/>
          </a:solidFill>
          <a:ln w="12701">
            <a:solidFill>
              <a:srgbClr val="FFFFFF"/>
            </a:solidFill>
            <a:miter lim="800000"/>
            <a:headEnd/>
            <a:tailEnd/>
          </a:ln>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a:solidFill>
                <a:srgbClr val="FFFFFF"/>
              </a:solidFill>
              <a:latin typeface="Century Gothic" panose="020B0502020202020204" pitchFamily="34" charset="0"/>
            </a:endParaRPr>
          </a:p>
        </p:txBody>
      </p:sp>
      <p:pic>
        <p:nvPicPr>
          <p:cNvPr id="5" name="Picture 8">
            <a:extLst>
              <a:ext uri="{FF2B5EF4-FFF2-40B4-BE49-F238E27FC236}">
                <a16:creationId xmlns:a16="http://schemas.microsoft.com/office/drawing/2014/main" id="{18B4CC6F-C8DE-62D6-12B2-0D585877B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1663" y="623888"/>
            <a:ext cx="9239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Tehran Heart Center - Home | Facebook">
            <a:extLst>
              <a:ext uri="{FF2B5EF4-FFF2-40B4-BE49-F238E27FC236}">
                <a16:creationId xmlns:a16="http://schemas.microsoft.com/office/drawing/2014/main" id="{8A720D96-3D5E-599C-8A04-FD308F804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3" y="647700"/>
            <a:ext cx="746125"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noGrp="1"/>
          </p:cNvSpPr>
          <p:nvPr>
            <p:ph type="ctrTitle"/>
          </p:nvPr>
        </p:nvSpPr>
        <p:spPr>
          <a:xfrm>
            <a:off x="1524003" y="1122361"/>
            <a:ext cx="9144000" cy="2387598"/>
          </a:xfrm>
          <a:solidFill>
            <a:srgbClr val="FFFFFF"/>
          </a:solidFill>
        </p:spPr>
        <p:txBody>
          <a:bodyPr anchor="b" anchorCtr="1"/>
          <a:lstStyle>
            <a:lvl1pPr algn="ctr">
              <a:defRPr sz="5400">
                <a:solidFill>
                  <a:srgbClr val="3B3838"/>
                </a:solidFill>
              </a:defRPr>
            </a:lvl1pPr>
          </a:lstStyle>
          <a:p>
            <a:pPr lvl="0"/>
            <a:r>
              <a:rPr lang="en-US"/>
              <a:t>Click to edit Master title style</a:t>
            </a:r>
          </a:p>
        </p:txBody>
      </p:sp>
      <p:sp>
        <p:nvSpPr>
          <p:cNvPr id="4" name="Subtitle 2"/>
          <p:cNvSpPr txBox="1">
            <a:spLocks noGrp="1"/>
          </p:cNvSpPr>
          <p:nvPr>
            <p:ph type="subTitle" idx="1"/>
          </p:nvPr>
        </p:nvSpPr>
        <p:spPr>
          <a:xfrm>
            <a:off x="1524003" y="3602041"/>
            <a:ext cx="9144000" cy="1655758"/>
          </a:xfrm>
        </p:spPr>
        <p:txBody>
          <a:bodyPr anchorCtr="1"/>
          <a:lstStyle>
            <a:lvl1pPr marL="0" indent="0" algn="ctr">
              <a:buNone/>
              <a:defRPr sz="2400">
                <a:solidFill>
                  <a:srgbClr val="FFFFFF"/>
                </a:solidFill>
              </a:defRPr>
            </a:lvl1pPr>
          </a:lstStyle>
          <a:p>
            <a:pPr lvl="0"/>
            <a:r>
              <a:rPr lang="en-US"/>
              <a:t>Click to edit Master subtitle style</a:t>
            </a:r>
          </a:p>
        </p:txBody>
      </p:sp>
      <p:sp>
        <p:nvSpPr>
          <p:cNvPr id="7" name="Date Placeholder 3">
            <a:extLst>
              <a:ext uri="{FF2B5EF4-FFF2-40B4-BE49-F238E27FC236}">
                <a16:creationId xmlns:a16="http://schemas.microsoft.com/office/drawing/2014/main" id="{76DE2136-8837-2AA7-B8BC-9A671EAD6B62}"/>
              </a:ext>
            </a:extLst>
          </p:cNvPr>
          <p:cNvSpPr txBox="1">
            <a:spLocks noGrp="1"/>
          </p:cNvSpPr>
          <p:nvPr>
            <p:ph type="dt" sz="half" idx="10"/>
          </p:nvPr>
        </p:nvSpPr>
        <p:spPr/>
        <p:txBody>
          <a:bodyPr/>
          <a:lstStyle>
            <a:lvl1pPr>
              <a:defRPr/>
            </a:lvl1pPr>
          </a:lstStyle>
          <a:p>
            <a:pPr>
              <a:defRPr/>
            </a:pPr>
            <a:fld id="{C62F7B9C-541D-4D4F-8A82-229D3597404D}" type="datetime1">
              <a:rPr lang="en-US"/>
              <a:pPr>
                <a:defRPr/>
              </a:pPr>
              <a:t>10/9/2024</a:t>
            </a:fld>
            <a:endParaRPr/>
          </a:p>
        </p:txBody>
      </p:sp>
      <p:sp>
        <p:nvSpPr>
          <p:cNvPr id="8" name="Footer Placeholder 4">
            <a:extLst>
              <a:ext uri="{FF2B5EF4-FFF2-40B4-BE49-F238E27FC236}">
                <a16:creationId xmlns:a16="http://schemas.microsoft.com/office/drawing/2014/main" id="{DE31C4C4-3F3F-15FF-FC6A-182A26EFB19C}"/>
              </a:ext>
            </a:extLst>
          </p:cNvPr>
          <p:cNvSpPr txBox="1">
            <a:spLocks noGrp="1"/>
          </p:cNvSpPr>
          <p:nvPr>
            <p:ph type="ftr" sz="quarter" idx="11"/>
          </p:nvPr>
        </p:nvSpPr>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F82269BB-B5BD-D23B-9F45-3D5413381EA7}"/>
              </a:ext>
            </a:extLst>
          </p:cNvPr>
          <p:cNvSpPr txBox="1">
            <a:spLocks noGrp="1"/>
          </p:cNvSpPr>
          <p:nvPr>
            <p:ph type="sldNum" sz="quarter" idx="12"/>
          </p:nvPr>
        </p:nvSpPr>
        <p:spPr/>
        <p:txBody>
          <a:bodyPr/>
          <a:lstStyle>
            <a:lvl1pPr>
              <a:defRPr/>
            </a:lvl1pPr>
          </a:lstStyle>
          <a:p>
            <a:pPr>
              <a:defRPr/>
            </a:pPr>
            <a:fld id="{B5010E36-4588-42F4-A50B-4B1CF7D46638}" type="slidenum">
              <a:rPr/>
              <a:pPr>
                <a:defRPr/>
              </a:pPr>
              <a:t>‹#›</a:t>
            </a:fld>
            <a:endParaRPr/>
          </a:p>
        </p:txBody>
      </p:sp>
    </p:spTree>
    <p:extLst>
      <p:ext uri="{BB962C8B-B14F-4D97-AF65-F5344CB8AC3E}">
        <p14:creationId xmlns:p14="http://schemas.microsoft.com/office/powerpoint/2010/main" val="425326157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66250B-D4A7-E1E3-1190-F80D8D25CDC4}"/>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5" name="Footer Placeholder 4">
            <a:extLst>
              <a:ext uri="{FF2B5EF4-FFF2-40B4-BE49-F238E27FC236}">
                <a16:creationId xmlns:a16="http://schemas.microsoft.com/office/drawing/2014/main" id="{B0034CA3-B3DB-DD5E-4774-229491D814A8}"/>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2F8E3B5-36C5-FB87-4191-AC8B97430BBA}"/>
              </a:ext>
            </a:extLst>
          </p:cNvPr>
          <p:cNvSpPr txBox="1">
            <a:spLocks noGrp="1"/>
          </p:cNvSpPr>
          <p:nvPr>
            <p:ph type="sldNum" sz="quarter" idx="12"/>
          </p:nvPr>
        </p:nvSpPr>
        <p:spPr>
          <a:ln/>
        </p:spPr>
        <p:txBody>
          <a:bodyPr/>
          <a:lstStyle>
            <a:lvl1pPr>
              <a:defRPr/>
            </a:lvl1pPr>
          </a:lstStyle>
          <a:p>
            <a:pPr>
              <a:defRPr/>
            </a:pPr>
            <a:fld id="{AC3FF448-00DC-44D9-AF8F-EF8F61DD270D}" type="slidenum">
              <a:rPr/>
              <a:pPr>
                <a:defRPr/>
              </a:pPr>
              <a:t>‹#›</a:t>
            </a:fld>
            <a:endParaRPr/>
          </a:p>
        </p:txBody>
      </p:sp>
    </p:spTree>
    <p:extLst>
      <p:ext uri="{BB962C8B-B14F-4D97-AF65-F5344CB8AC3E}">
        <p14:creationId xmlns:p14="http://schemas.microsoft.com/office/powerpoint/2010/main" val="28390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C28D5E-F60B-861A-11AE-DD0A412E17DB}"/>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5" name="Footer Placeholder 4">
            <a:extLst>
              <a:ext uri="{FF2B5EF4-FFF2-40B4-BE49-F238E27FC236}">
                <a16:creationId xmlns:a16="http://schemas.microsoft.com/office/drawing/2014/main" id="{6DBEFF38-A0D7-D890-D135-6ED64C58EC06}"/>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878DB5FC-5CE5-73E0-B97C-B603DCEF6125}"/>
              </a:ext>
            </a:extLst>
          </p:cNvPr>
          <p:cNvSpPr txBox="1">
            <a:spLocks noGrp="1"/>
          </p:cNvSpPr>
          <p:nvPr>
            <p:ph type="sldNum" sz="quarter" idx="12"/>
          </p:nvPr>
        </p:nvSpPr>
        <p:spPr>
          <a:ln/>
        </p:spPr>
        <p:txBody>
          <a:bodyPr/>
          <a:lstStyle>
            <a:lvl1pPr>
              <a:defRPr/>
            </a:lvl1pPr>
          </a:lstStyle>
          <a:p>
            <a:pPr>
              <a:defRPr/>
            </a:pPr>
            <a:fld id="{1D0668E8-A013-4F91-9F33-2862F69F5387}" type="slidenum">
              <a:rPr/>
              <a:pPr>
                <a:defRPr/>
              </a:pPr>
              <a:t>‹#›</a:t>
            </a:fld>
            <a:endParaRPr/>
          </a:p>
        </p:txBody>
      </p:sp>
    </p:spTree>
    <p:extLst>
      <p:ext uri="{BB962C8B-B14F-4D97-AF65-F5344CB8AC3E}">
        <p14:creationId xmlns:p14="http://schemas.microsoft.com/office/powerpoint/2010/main" val="173152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7">
            <a:extLst>
              <a:ext uri="{FF2B5EF4-FFF2-40B4-BE49-F238E27FC236}">
                <a16:creationId xmlns:a16="http://schemas.microsoft.com/office/drawing/2014/main" id="{B0ADC0A7-241A-1DA0-380A-16643A61BD05}"/>
              </a:ext>
            </a:extLst>
          </p:cNvPr>
          <p:cNvCxnSpPr>
            <a:cxnSpLocks noChangeShapeType="1"/>
          </p:cNvCxnSpPr>
          <p:nvPr/>
        </p:nvCxnSpPr>
        <p:spPr bwMode="auto">
          <a:xfrm>
            <a:off x="838200" y="1550988"/>
            <a:ext cx="10515600" cy="0"/>
          </a:xfrm>
          <a:prstGeom prst="straightConnector1">
            <a:avLst/>
          </a:prstGeom>
          <a:noFill/>
          <a:ln w="38103">
            <a:solidFill>
              <a:srgbClr val="990000"/>
            </a:solidFill>
            <a:miter lim="800000"/>
            <a:headEnd/>
            <a:tailEnd/>
          </a:ln>
          <a:extLst>
            <a:ext uri="{909E8E84-426E-40DD-AFC4-6F175D3DCCD1}">
              <a14:hiddenFill xmlns:a14="http://schemas.microsoft.com/office/drawing/2010/main">
                <a:noFill/>
              </a14:hiddenFill>
            </a:ext>
          </a:extLst>
        </p:spPr>
      </p:cxnSp>
      <p:sp>
        <p:nvSpPr>
          <p:cNvPr id="5" name="Rectangle 6">
            <a:extLst>
              <a:ext uri="{FF2B5EF4-FFF2-40B4-BE49-F238E27FC236}">
                <a16:creationId xmlns:a16="http://schemas.microsoft.com/office/drawing/2014/main" id="{FD2F45B8-623F-59B1-3D16-DBF58ADED160}"/>
              </a:ext>
            </a:extLst>
          </p:cNvPr>
          <p:cNvSpPr>
            <a:spLocks noChangeArrowheads="1"/>
          </p:cNvSpPr>
          <p:nvPr/>
        </p:nvSpPr>
        <p:spPr bwMode="auto">
          <a:xfrm>
            <a:off x="11766550" y="0"/>
            <a:ext cx="425450" cy="6858000"/>
          </a:xfrm>
          <a:prstGeom prst="rect">
            <a:avLst/>
          </a:prstGeom>
          <a:solidFill>
            <a:srgbClr val="18171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a:solidFill>
                <a:srgbClr val="FFFFFF"/>
              </a:solidFill>
              <a:latin typeface="Century Gothic" panose="020B0502020202020204" pitchFamily="34" charset="0"/>
            </a:endParaRPr>
          </a:p>
        </p:txBody>
      </p:sp>
      <p:sp>
        <p:nvSpPr>
          <p:cNvPr id="6" name="Rectangle 8">
            <a:extLst>
              <a:ext uri="{FF2B5EF4-FFF2-40B4-BE49-F238E27FC236}">
                <a16:creationId xmlns:a16="http://schemas.microsoft.com/office/drawing/2014/main" id="{5B368DE7-D0A2-CB25-F305-4A41F7E818AB}"/>
              </a:ext>
            </a:extLst>
          </p:cNvPr>
          <p:cNvSpPr>
            <a:spLocks noChangeArrowheads="1"/>
          </p:cNvSpPr>
          <p:nvPr/>
        </p:nvSpPr>
        <p:spPr bwMode="auto">
          <a:xfrm>
            <a:off x="11612563" y="0"/>
            <a:ext cx="153987" cy="6858000"/>
          </a:xfrm>
          <a:prstGeom prst="rect">
            <a:avLst/>
          </a:prstGeom>
          <a:solidFill>
            <a:srgbClr val="3B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a:solidFill>
                <a:srgbClr val="FFFFFF"/>
              </a:solidFill>
              <a:latin typeface="Century Gothic" panose="020B0502020202020204" pitchFamily="34" charset="0"/>
            </a:endParaRPr>
          </a:p>
        </p:txBody>
      </p:sp>
      <p:pic>
        <p:nvPicPr>
          <p:cNvPr id="7" name="Picture 9">
            <a:extLst>
              <a:ext uri="{FF2B5EF4-FFF2-40B4-BE49-F238E27FC236}">
                <a16:creationId xmlns:a16="http://schemas.microsoft.com/office/drawing/2014/main" id="{42207F7E-51C1-404A-5832-D452EC0D0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4850" y="6076950"/>
            <a:ext cx="7477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Tehran Heart Center - Home | Facebook">
            <a:extLst>
              <a:ext uri="{FF2B5EF4-FFF2-40B4-BE49-F238E27FC236}">
                <a16:creationId xmlns:a16="http://schemas.microsoft.com/office/drawing/2014/main" id="{6FF057F1-F54B-57BE-592C-2BE5BDAB8D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0" y="6119813"/>
            <a:ext cx="74612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txBox="1">
            <a:spLocks noGrp="1"/>
          </p:cNvSpPr>
          <p:nvPr>
            <p:ph type="title"/>
          </p:nvPr>
        </p:nvSpPr>
        <p:spPr>
          <a:xfrm>
            <a:off x="838203" y="248835"/>
            <a:ext cx="10515600" cy="1026944"/>
          </a:xfrm>
        </p:spPr>
        <p:txBody>
          <a:bodyPr/>
          <a:lstStyle>
            <a:lvl1pPr>
              <a:defRPr sz="3600">
                <a:solidFill>
                  <a:srgbClr val="C00000"/>
                </a:solidFill>
                <a:latin typeface="Arial" pitchFamily="34"/>
                <a:cs typeface="Arial" pitchFamily="34"/>
              </a:defRPr>
            </a:lvl1pPr>
          </a:lstStyle>
          <a:p>
            <a:pPr lvl="0"/>
            <a:r>
              <a:rPr lang="en-US" dirty="0"/>
              <a:t>Click to edit Master title style</a:t>
            </a:r>
          </a:p>
        </p:txBody>
      </p:sp>
      <p:sp>
        <p:nvSpPr>
          <p:cNvPr id="3" name="Content Placeholder 2"/>
          <p:cNvSpPr txBox="1">
            <a:spLocks noGrp="1"/>
          </p:cNvSpPr>
          <p:nvPr>
            <p:ph idx="1"/>
          </p:nvPr>
        </p:nvSpPr>
        <p:spPr/>
        <p:txBody>
          <a:bodyPr/>
          <a:lstStyle>
            <a:lvl1pPr>
              <a:defRPr>
                <a:solidFill>
                  <a:srgbClr val="181717"/>
                </a:solidFill>
                <a:latin typeface="Arial" pitchFamily="34"/>
                <a:cs typeface="Arial" pitchFamily="34"/>
              </a:defRPr>
            </a:lvl1pPr>
            <a:lvl2pPr>
              <a:defRPr>
                <a:solidFill>
                  <a:srgbClr val="181717"/>
                </a:solidFill>
                <a:latin typeface="Arial" pitchFamily="34"/>
                <a:cs typeface="Arial" pitchFamily="34"/>
              </a:defRPr>
            </a:lvl2pPr>
            <a:lvl3pPr>
              <a:defRPr>
                <a:solidFill>
                  <a:srgbClr val="181717"/>
                </a:solidFill>
                <a:latin typeface="Arial" pitchFamily="34"/>
                <a:cs typeface="Arial" pitchFamily="34"/>
              </a:defRPr>
            </a:lvl3pPr>
            <a:lvl4pPr>
              <a:defRPr>
                <a:solidFill>
                  <a:srgbClr val="181717"/>
                </a:solidFill>
                <a:latin typeface="Arial" pitchFamily="34"/>
                <a:cs typeface="Arial" pitchFamily="34"/>
              </a:defRPr>
            </a:lvl4pPr>
            <a:lvl5pPr>
              <a:defRPr>
                <a:solidFill>
                  <a:srgbClr val="181717"/>
                </a:solidFill>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837822BE-463B-BAFC-6190-E6B792200E01}"/>
              </a:ext>
            </a:extLst>
          </p:cNvPr>
          <p:cNvSpPr txBox="1">
            <a:spLocks noGrp="1"/>
          </p:cNvSpPr>
          <p:nvPr>
            <p:ph type="dt" sz="half" idx="10"/>
          </p:nvPr>
        </p:nvSpPr>
        <p:spPr>
          <a:xfrm>
            <a:off x="-3711575" y="9047163"/>
            <a:ext cx="903287" cy="44450"/>
          </a:xfrm>
        </p:spPr>
        <p:txBody>
          <a:bodyPr/>
          <a:lstStyle>
            <a:lvl1pPr>
              <a:defRPr/>
            </a:lvl1pPr>
          </a:lstStyle>
          <a:p>
            <a:pPr>
              <a:defRPr/>
            </a:pPr>
            <a:fld id="{9325D97E-CBDE-4274-9EE7-5384A88F04E3}" type="datetime1">
              <a:rPr lang="en-US"/>
              <a:pPr>
                <a:defRPr/>
              </a:pPr>
              <a:t>10/9/2024</a:t>
            </a:fld>
            <a:endParaRPr/>
          </a:p>
        </p:txBody>
      </p:sp>
      <p:sp>
        <p:nvSpPr>
          <p:cNvPr id="10" name="Footer Placeholder 4">
            <a:extLst>
              <a:ext uri="{FF2B5EF4-FFF2-40B4-BE49-F238E27FC236}">
                <a16:creationId xmlns:a16="http://schemas.microsoft.com/office/drawing/2014/main" id="{96934538-5F40-BAC9-B30A-329E71E34B18}"/>
              </a:ext>
            </a:extLst>
          </p:cNvPr>
          <p:cNvSpPr txBox="1">
            <a:spLocks noGrp="1"/>
          </p:cNvSpPr>
          <p:nvPr>
            <p:ph type="ftr" sz="quarter" idx="11"/>
          </p:nvPr>
        </p:nvSpPr>
        <p:spPr/>
        <p:txBody>
          <a:bodyPr/>
          <a:lstStyle>
            <a:lvl1pPr>
              <a:defRPr/>
            </a:lvl1pPr>
          </a:lstStyle>
          <a:p>
            <a:pPr>
              <a:defRPr/>
            </a:pPr>
            <a:endParaRPr/>
          </a:p>
        </p:txBody>
      </p:sp>
      <p:sp>
        <p:nvSpPr>
          <p:cNvPr id="11" name="Slide Number Placeholder 5">
            <a:extLst>
              <a:ext uri="{FF2B5EF4-FFF2-40B4-BE49-F238E27FC236}">
                <a16:creationId xmlns:a16="http://schemas.microsoft.com/office/drawing/2014/main" id="{AC294414-0091-44A6-4E75-75C88344D1FF}"/>
              </a:ext>
            </a:extLst>
          </p:cNvPr>
          <p:cNvSpPr txBox="1">
            <a:spLocks noGrp="1"/>
          </p:cNvSpPr>
          <p:nvPr>
            <p:ph type="sldNum" sz="quarter" idx="12"/>
          </p:nvPr>
        </p:nvSpPr>
        <p:spPr/>
        <p:txBody>
          <a:bodyPr/>
          <a:lstStyle>
            <a:lvl1pPr>
              <a:defRPr/>
            </a:lvl1pPr>
          </a:lstStyle>
          <a:p>
            <a:pPr>
              <a:defRPr/>
            </a:pPr>
            <a:fld id="{77FA1643-8A87-41A7-BD46-2DAEC9A2CC86}" type="slidenum">
              <a:rPr/>
              <a:pPr>
                <a:defRPr/>
              </a:pPr>
              <a:t>‹#›</a:t>
            </a:fld>
            <a:endParaRPr/>
          </a:p>
        </p:txBody>
      </p:sp>
    </p:spTree>
    <p:extLst>
      <p:ext uri="{BB962C8B-B14F-4D97-AF65-F5344CB8AC3E}">
        <p14:creationId xmlns:p14="http://schemas.microsoft.com/office/powerpoint/2010/main" val="233218735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62FC0FCF-FAF2-16BD-D338-3B7573C142B4}"/>
              </a:ext>
            </a:extLst>
          </p:cNvPr>
          <p:cNvSpPr>
            <a:spLocks noChangeArrowheads="1"/>
          </p:cNvSpPr>
          <p:nvPr userDrawn="1"/>
        </p:nvSpPr>
        <p:spPr bwMode="auto">
          <a:xfrm>
            <a:off x="11766550" y="0"/>
            <a:ext cx="425450" cy="6858000"/>
          </a:xfrm>
          <a:prstGeom prst="rect">
            <a:avLst/>
          </a:prstGeom>
          <a:solidFill>
            <a:srgbClr val="18171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a:solidFill>
                <a:srgbClr val="FFFFFF"/>
              </a:solidFill>
              <a:latin typeface="Century Gothic" panose="020B0502020202020204" pitchFamily="34" charset="0"/>
            </a:endParaRPr>
          </a:p>
        </p:txBody>
      </p:sp>
      <p:sp>
        <p:nvSpPr>
          <p:cNvPr id="5" name="Rectangle 7">
            <a:extLst>
              <a:ext uri="{FF2B5EF4-FFF2-40B4-BE49-F238E27FC236}">
                <a16:creationId xmlns:a16="http://schemas.microsoft.com/office/drawing/2014/main" id="{C19B48DD-BFB4-382F-7C57-8DC0625EADE5}"/>
              </a:ext>
            </a:extLst>
          </p:cNvPr>
          <p:cNvSpPr>
            <a:spLocks noChangeArrowheads="1"/>
          </p:cNvSpPr>
          <p:nvPr userDrawn="1"/>
        </p:nvSpPr>
        <p:spPr bwMode="auto">
          <a:xfrm>
            <a:off x="11612563" y="0"/>
            <a:ext cx="153987" cy="6858000"/>
          </a:xfrm>
          <a:prstGeom prst="rect">
            <a:avLst/>
          </a:prstGeom>
          <a:solidFill>
            <a:srgbClr val="3B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a:solidFill>
                <a:srgbClr val="FFFFFF"/>
              </a:solidFill>
              <a:latin typeface="Century Gothic" panose="020B0502020202020204" pitchFamily="34" charset="0"/>
            </a:endParaRPr>
          </a:p>
        </p:txBody>
      </p:sp>
      <p:pic>
        <p:nvPicPr>
          <p:cNvPr id="6" name="Picture 8">
            <a:extLst>
              <a:ext uri="{FF2B5EF4-FFF2-40B4-BE49-F238E27FC236}">
                <a16:creationId xmlns:a16="http://schemas.microsoft.com/office/drawing/2014/main" id="{DA5803FD-B4B3-50B8-1087-32D20D50CB9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4850" y="6076950"/>
            <a:ext cx="7477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Tehran Heart Center - Home | Facebook">
            <a:extLst>
              <a:ext uri="{FF2B5EF4-FFF2-40B4-BE49-F238E27FC236}">
                <a16:creationId xmlns:a16="http://schemas.microsoft.com/office/drawing/2014/main" id="{461B2B62-1250-7FA0-1B8B-B0C188AA26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2750" y="6119813"/>
            <a:ext cx="74612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txBox="1">
            <a:spLocks noGrp="1"/>
          </p:cNvSpPr>
          <p:nvPr>
            <p:ph type="title"/>
          </p:nvPr>
        </p:nvSpPr>
        <p:spPr>
          <a:xfrm>
            <a:off x="547872" y="869162"/>
            <a:ext cx="10515600" cy="2852735"/>
          </a:xfrm>
        </p:spPr>
        <p:txBody>
          <a:bodyPr anchor="b"/>
          <a:lstStyle>
            <a:lvl1pPr>
              <a:defRPr sz="6000"/>
            </a:lvl1pPr>
          </a:lstStyle>
          <a:p>
            <a:pPr lvl="0"/>
            <a:r>
              <a:rPr lang="en-US" dirty="0"/>
              <a:t>Click to edit Master title style</a:t>
            </a:r>
          </a:p>
        </p:txBody>
      </p:sp>
      <p:sp>
        <p:nvSpPr>
          <p:cNvPr id="3" name="Text Placeholder 2"/>
          <p:cNvSpPr txBox="1">
            <a:spLocks noGrp="1"/>
          </p:cNvSpPr>
          <p:nvPr>
            <p:ph type="body" idx="1"/>
          </p:nvPr>
        </p:nvSpPr>
        <p:spPr>
          <a:xfrm>
            <a:off x="547872" y="4127150"/>
            <a:ext cx="10515600" cy="1500182"/>
          </a:xfrm>
        </p:spPr>
        <p:txBody>
          <a:bodyPr/>
          <a:lstStyle>
            <a:lvl1pPr marL="0" indent="0">
              <a:buNone/>
              <a:defRPr sz="2400">
                <a:solidFill>
                  <a:srgbClr val="96AFA3"/>
                </a:solidFill>
              </a:defRPr>
            </a:lvl1pPr>
          </a:lstStyle>
          <a:p>
            <a:pPr lvl="0"/>
            <a:r>
              <a:rPr lang="en-US"/>
              <a:t>Click to edit Master text styles</a:t>
            </a:r>
          </a:p>
        </p:txBody>
      </p:sp>
      <p:sp>
        <p:nvSpPr>
          <p:cNvPr id="8" name="Date Placeholder 3">
            <a:extLst>
              <a:ext uri="{FF2B5EF4-FFF2-40B4-BE49-F238E27FC236}">
                <a16:creationId xmlns:a16="http://schemas.microsoft.com/office/drawing/2014/main" id="{E3FB6FBD-2710-D157-17B6-99AA137F7500}"/>
              </a:ext>
            </a:extLst>
          </p:cNvPr>
          <p:cNvSpPr txBox="1">
            <a:spLocks noGrp="1"/>
          </p:cNvSpPr>
          <p:nvPr>
            <p:ph type="dt" sz="half" idx="10"/>
          </p:nvPr>
        </p:nvSpPr>
        <p:spPr/>
        <p:txBody>
          <a:bodyPr/>
          <a:lstStyle>
            <a:lvl1pPr>
              <a:defRPr/>
            </a:lvl1pPr>
          </a:lstStyle>
          <a:p>
            <a:pPr>
              <a:defRPr/>
            </a:pPr>
            <a:fld id="{5BF9C25B-C24E-4169-8FEC-CA87C8DD192B}" type="datetime1">
              <a:rPr lang="en-US"/>
              <a:pPr>
                <a:defRPr/>
              </a:pPr>
              <a:t>10/9/2024</a:t>
            </a:fld>
            <a:endParaRPr/>
          </a:p>
        </p:txBody>
      </p:sp>
      <p:sp>
        <p:nvSpPr>
          <p:cNvPr id="9" name="Footer Placeholder 4">
            <a:extLst>
              <a:ext uri="{FF2B5EF4-FFF2-40B4-BE49-F238E27FC236}">
                <a16:creationId xmlns:a16="http://schemas.microsoft.com/office/drawing/2014/main" id="{B13DE3E2-43CC-C276-963A-37A7911441F4}"/>
              </a:ext>
            </a:extLst>
          </p:cNvPr>
          <p:cNvSpPr txBox="1">
            <a:spLocks noGrp="1"/>
          </p:cNvSpPr>
          <p:nvPr>
            <p:ph type="ftr" sz="quarter" idx="11"/>
          </p:nvPr>
        </p:nvSpPr>
        <p:spPr/>
        <p:txBody>
          <a:bodyPr/>
          <a:lstStyle>
            <a:lvl1pPr>
              <a:defRPr/>
            </a:lvl1pPr>
          </a:lstStyle>
          <a:p>
            <a:pPr>
              <a:defRPr/>
            </a:pPr>
            <a:endParaRPr/>
          </a:p>
        </p:txBody>
      </p:sp>
      <p:sp>
        <p:nvSpPr>
          <p:cNvPr id="10" name="Slide Number Placeholder 5">
            <a:extLst>
              <a:ext uri="{FF2B5EF4-FFF2-40B4-BE49-F238E27FC236}">
                <a16:creationId xmlns:a16="http://schemas.microsoft.com/office/drawing/2014/main" id="{CB5B3010-5AB4-7D4C-AFFE-6FF077952703}"/>
              </a:ext>
            </a:extLst>
          </p:cNvPr>
          <p:cNvSpPr txBox="1">
            <a:spLocks noGrp="1"/>
          </p:cNvSpPr>
          <p:nvPr>
            <p:ph type="sldNum" sz="quarter" idx="12"/>
          </p:nvPr>
        </p:nvSpPr>
        <p:spPr/>
        <p:txBody>
          <a:bodyPr/>
          <a:lstStyle>
            <a:lvl1pPr>
              <a:defRPr/>
            </a:lvl1pPr>
          </a:lstStyle>
          <a:p>
            <a:pPr>
              <a:defRPr/>
            </a:pPr>
            <a:fld id="{F4803342-0D67-46FD-A505-DD4D5072FD6E}" type="slidenum">
              <a:rPr/>
              <a:pPr>
                <a:defRPr/>
              </a:pPr>
              <a:t>‹#›</a:t>
            </a:fld>
            <a:endParaRPr/>
          </a:p>
        </p:txBody>
      </p:sp>
    </p:spTree>
    <p:extLst>
      <p:ext uri="{BB962C8B-B14F-4D97-AF65-F5344CB8AC3E}">
        <p14:creationId xmlns:p14="http://schemas.microsoft.com/office/powerpoint/2010/main" val="149470929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C65A11-6DD2-D85E-E94A-28C7003AF12C}"/>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6" name="Footer Placeholder 4">
            <a:extLst>
              <a:ext uri="{FF2B5EF4-FFF2-40B4-BE49-F238E27FC236}">
                <a16:creationId xmlns:a16="http://schemas.microsoft.com/office/drawing/2014/main" id="{DEA2BE8C-9514-EA98-253B-5163F78E062F}"/>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00DD10DD-9781-E812-93F9-B5EDCCFB1B76}"/>
              </a:ext>
            </a:extLst>
          </p:cNvPr>
          <p:cNvSpPr txBox="1">
            <a:spLocks noGrp="1"/>
          </p:cNvSpPr>
          <p:nvPr>
            <p:ph type="sldNum" sz="quarter" idx="12"/>
          </p:nvPr>
        </p:nvSpPr>
        <p:spPr>
          <a:ln/>
        </p:spPr>
        <p:txBody>
          <a:bodyPr/>
          <a:lstStyle>
            <a:lvl1pPr>
              <a:defRPr/>
            </a:lvl1pPr>
          </a:lstStyle>
          <a:p>
            <a:pPr>
              <a:defRPr/>
            </a:pPr>
            <a:fld id="{68AC5BF3-B4C9-4A23-84D5-7EB7AE8ABDAC}" type="slidenum">
              <a:rPr/>
              <a:pPr>
                <a:defRPr/>
              </a:pPr>
              <a:t>‹#›</a:t>
            </a:fld>
            <a:endParaRPr/>
          </a:p>
        </p:txBody>
      </p:sp>
    </p:spTree>
    <p:extLst>
      <p:ext uri="{BB962C8B-B14F-4D97-AF65-F5344CB8AC3E}">
        <p14:creationId xmlns:p14="http://schemas.microsoft.com/office/powerpoint/2010/main" val="3776360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3321615-B7E1-894B-0BCF-CB1DBA0AF5F7}"/>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8" name="Footer Placeholder 4">
            <a:extLst>
              <a:ext uri="{FF2B5EF4-FFF2-40B4-BE49-F238E27FC236}">
                <a16:creationId xmlns:a16="http://schemas.microsoft.com/office/drawing/2014/main" id="{33ED17CE-9A40-3BE2-90CB-570ACE363D7F}"/>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80C848D1-91CF-89B9-3799-CE25DFA3E370}"/>
              </a:ext>
            </a:extLst>
          </p:cNvPr>
          <p:cNvSpPr txBox="1">
            <a:spLocks noGrp="1"/>
          </p:cNvSpPr>
          <p:nvPr>
            <p:ph type="sldNum" sz="quarter" idx="12"/>
          </p:nvPr>
        </p:nvSpPr>
        <p:spPr>
          <a:ln/>
        </p:spPr>
        <p:txBody>
          <a:bodyPr/>
          <a:lstStyle>
            <a:lvl1pPr>
              <a:defRPr/>
            </a:lvl1pPr>
          </a:lstStyle>
          <a:p>
            <a:pPr>
              <a:defRPr/>
            </a:pPr>
            <a:fld id="{72A07E13-2FC5-4066-AF8F-3F6E120C06B0}" type="slidenum">
              <a:rPr/>
              <a:pPr>
                <a:defRPr/>
              </a:pPr>
              <a:t>‹#›</a:t>
            </a:fld>
            <a:endParaRPr/>
          </a:p>
        </p:txBody>
      </p:sp>
    </p:spTree>
    <p:extLst>
      <p:ext uri="{BB962C8B-B14F-4D97-AF65-F5344CB8AC3E}">
        <p14:creationId xmlns:p14="http://schemas.microsoft.com/office/powerpoint/2010/main" val="873680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17132423-F998-8912-EB3D-EC16CEB2EE2B}"/>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4" name="Footer Placeholder 4">
            <a:extLst>
              <a:ext uri="{FF2B5EF4-FFF2-40B4-BE49-F238E27FC236}">
                <a16:creationId xmlns:a16="http://schemas.microsoft.com/office/drawing/2014/main" id="{AA9027C0-A276-1199-A309-BC5E32379395}"/>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D7DAC9DA-AB3C-1648-05BF-BFB5912AC4E3}"/>
              </a:ext>
            </a:extLst>
          </p:cNvPr>
          <p:cNvSpPr txBox="1">
            <a:spLocks noGrp="1"/>
          </p:cNvSpPr>
          <p:nvPr>
            <p:ph type="sldNum" sz="quarter" idx="12"/>
          </p:nvPr>
        </p:nvSpPr>
        <p:spPr>
          <a:ln/>
        </p:spPr>
        <p:txBody>
          <a:bodyPr/>
          <a:lstStyle>
            <a:lvl1pPr>
              <a:defRPr/>
            </a:lvl1pPr>
          </a:lstStyle>
          <a:p>
            <a:pPr>
              <a:defRPr/>
            </a:pPr>
            <a:fld id="{C708A62E-6588-4BA5-A5E5-85B8F752605A}" type="slidenum">
              <a:rPr/>
              <a:pPr>
                <a:defRPr/>
              </a:pPr>
              <a:t>‹#›</a:t>
            </a:fld>
            <a:endParaRPr/>
          </a:p>
        </p:txBody>
      </p:sp>
    </p:spTree>
    <p:extLst>
      <p:ext uri="{BB962C8B-B14F-4D97-AF65-F5344CB8AC3E}">
        <p14:creationId xmlns:p14="http://schemas.microsoft.com/office/powerpoint/2010/main" val="2394166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5E9E35D-AED3-75E8-DA48-40CAF1E10205}"/>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3" name="Footer Placeholder 4">
            <a:extLst>
              <a:ext uri="{FF2B5EF4-FFF2-40B4-BE49-F238E27FC236}">
                <a16:creationId xmlns:a16="http://schemas.microsoft.com/office/drawing/2014/main" id="{5375B8F1-793B-B858-7C4A-7BAF0DD57D8C}"/>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F223E2F5-B496-E493-334E-DE8261A28613}"/>
              </a:ext>
            </a:extLst>
          </p:cNvPr>
          <p:cNvSpPr txBox="1">
            <a:spLocks noGrp="1"/>
          </p:cNvSpPr>
          <p:nvPr>
            <p:ph type="sldNum" sz="quarter" idx="12"/>
          </p:nvPr>
        </p:nvSpPr>
        <p:spPr>
          <a:ln/>
        </p:spPr>
        <p:txBody>
          <a:bodyPr/>
          <a:lstStyle>
            <a:lvl1pPr>
              <a:defRPr/>
            </a:lvl1pPr>
          </a:lstStyle>
          <a:p>
            <a:pPr>
              <a:defRPr/>
            </a:pPr>
            <a:fld id="{67FB6D16-8C08-4EC5-9F7A-5048A61769D3}" type="slidenum">
              <a:rPr/>
              <a:pPr>
                <a:defRPr/>
              </a:pPr>
              <a:t>‹#›</a:t>
            </a:fld>
            <a:endParaRPr/>
          </a:p>
        </p:txBody>
      </p:sp>
    </p:spTree>
    <p:extLst>
      <p:ext uri="{BB962C8B-B14F-4D97-AF65-F5344CB8AC3E}">
        <p14:creationId xmlns:p14="http://schemas.microsoft.com/office/powerpoint/2010/main" val="1969891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Content Placeholder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3D653820-A5C0-C766-A02C-E1F62927B427}"/>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6" name="Footer Placeholder 4">
            <a:extLst>
              <a:ext uri="{FF2B5EF4-FFF2-40B4-BE49-F238E27FC236}">
                <a16:creationId xmlns:a16="http://schemas.microsoft.com/office/drawing/2014/main" id="{71661BE2-5C3A-EE86-DF7B-672DB9584BF9}"/>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894454EE-A8C6-53CA-34F1-070184E38997}"/>
              </a:ext>
            </a:extLst>
          </p:cNvPr>
          <p:cNvSpPr txBox="1">
            <a:spLocks noGrp="1"/>
          </p:cNvSpPr>
          <p:nvPr>
            <p:ph type="sldNum" sz="quarter" idx="12"/>
          </p:nvPr>
        </p:nvSpPr>
        <p:spPr>
          <a:ln/>
        </p:spPr>
        <p:txBody>
          <a:bodyPr/>
          <a:lstStyle>
            <a:lvl1pPr>
              <a:defRPr/>
            </a:lvl1pPr>
          </a:lstStyle>
          <a:p>
            <a:pPr>
              <a:defRPr/>
            </a:pPr>
            <a:fld id="{C80A6D0B-C6E3-43C2-80E0-316F8170186A}" type="slidenum">
              <a:rPr/>
              <a:pPr>
                <a:defRPr/>
              </a:pPr>
              <a:t>‹#›</a:t>
            </a:fld>
            <a:endParaRPr/>
          </a:p>
        </p:txBody>
      </p:sp>
    </p:spTree>
    <p:extLst>
      <p:ext uri="{BB962C8B-B14F-4D97-AF65-F5344CB8AC3E}">
        <p14:creationId xmlns:p14="http://schemas.microsoft.com/office/powerpoint/2010/main" val="2488231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Picture Placeholder 2"/>
          <p:cNvSpPr txBox="1">
            <a:spLocks noGrp="1"/>
          </p:cNvSpPr>
          <p:nvPr>
            <p:ph type="pic" idx="1"/>
          </p:nvPr>
        </p:nvSpPr>
        <p:spPr>
          <a:xfrm>
            <a:off x="5183184" y="987423"/>
            <a:ext cx="6172200" cy="4873623"/>
          </a:xfrm>
        </p:spPr>
        <p:txBody>
          <a:bodyPr>
            <a:normAutofit/>
          </a:bodyPr>
          <a:lstStyle>
            <a:lvl1pPr marL="0" indent="0">
              <a:buNone/>
              <a:defRPr sz="3200"/>
            </a:lvl1pPr>
          </a:lstStyle>
          <a:p>
            <a:pPr lvl="0"/>
            <a:r>
              <a:rPr lang="en-US" noProof="0"/>
              <a:t>Click icon to add picture</a:t>
            </a:r>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233D75C9-9C4C-AE0B-40BE-F195ADF779EF}"/>
              </a:ext>
            </a:extLst>
          </p:cNvPr>
          <p:cNvSpPr txBox="1">
            <a:spLocks noGrp="1"/>
          </p:cNvSpPr>
          <p:nvPr>
            <p:ph type="dt" sz="half" idx="10"/>
          </p:nvPr>
        </p:nvSpPr>
        <p:spPr>
          <a:ln/>
        </p:spPr>
        <p:txBody>
          <a:bodyPr/>
          <a:lstStyle>
            <a:lvl1pPr>
              <a:defRPr/>
            </a:lvl1pPr>
          </a:lstStyle>
          <a:p>
            <a:pPr>
              <a:defRPr/>
            </a:pPr>
            <a:fld id="{8B7A5CB3-B4E4-403E-8D9C-38A8EB33F849}" type="datetime1">
              <a:rPr lang="en-US"/>
              <a:pPr>
                <a:defRPr/>
              </a:pPr>
              <a:t>10/9/2024</a:t>
            </a:fld>
            <a:endParaRPr/>
          </a:p>
        </p:txBody>
      </p:sp>
      <p:sp>
        <p:nvSpPr>
          <p:cNvPr id="6" name="Footer Placeholder 4">
            <a:extLst>
              <a:ext uri="{FF2B5EF4-FFF2-40B4-BE49-F238E27FC236}">
                <a16:creationId xmlns:a16="http://schemas.microsoft.com/office/drawing/2014/main" id="{C4AC1AC1-DB24-EB5F-9049-5E9A971942C9}"/>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91ECC099-F982-DF14-1D28-FA4C7CD1BDEC}"/>
              </a:ext>
            </a:extLst>
          </p:cNvPr>
          <p:cNvSpPr txBox="1">
            <a:spLocks noGrp="1"/>
          </p:cNvSpPr>
          <p:nvPr>
            <p:ph type="sldNum" sz="quarter" idx="12"/>
          </p:nvPr>
        </p:nvSpPr>
        <p:spPr>
          <a:ln/>
        </p:spPr>
        <p:txBody>
          <a:bodyPr/>
          <a:lstStyle>
            <a:lvl1pPr>
              <a:defRPr/>
            </a:lvl1pPr>
          </a:lstStyle>
          <a:p>
            <a:pPr>
              <a:defRPr/>
            </a:pPr>
            <a:fld id="{1D0E0E63-7887-4768-8AD4-4E64EB33F5C1}" type="slidenum">
              <a:rPr/>
              <a:pPr>
                <a:defRPr/>
              </a:pPr>
              <a:t>‹#›</a:t>
            </a:fld>
            <a:endParaRPr/>
          </a:p>
        </p:txBody>
      </p:sp>
    </p:spTree>
    <p:extLst>
      <p:ext uri="{BB962C8B-B14F-4D97-AF65-F5344CB8AC3E}">
        <p14:creationId xmlns:p14="http://schemas.microsoft.com/office/powerpoint/2010/main" val="169243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E21F0EB0-9BCF-613D-F1AD-F0A89BDF884D}"/>
              </a:ext>
            </a:extLst>
          </p:cNvPr>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C7CB8FBC-82C7-D1B5-EDFC-6F8EAB59488F}"/>
              </a:ext>
            </a:extLst>
          </p:cNvPr>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FE5ACE0-095E-EF99-EDE3-077238797B6D}"/>
              </a:ext>
            </a:extLst>
          </p:cNvPr>
          <p:cNvSpPr txBox="1">
            <a:spLocks noGrp="1"/>
          </p:cNvSpPr>
          <p:nvPr>
            <p:ph type="dt" sz="half" idx="2"/>
          </p:nvPr>
        </p:nvSpPr>
        <p:spPr>
          <a:xfrm>
            <a:off x="8382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l" defTabSz="914400" rtl="0" eaLnBrk="1" fontAlgn="auto" hangingPunct="1">
              <a:lnSpc>
                <a:spcPct val="100000"/>
              </a:lnSpc>
              <a:spcBef>
                <a:spcPts val="0"/>
              </a:spcBef>
              <a:spcAft>
                <a:spcPts val="0"/>
              </a:spcAft>
              <a:buNone/>
              <a:tabLst/>
              <a:defRPr lang="en-US" sz="1200" b="0" i="0" u="none" strike="noStrike" kern="1200" cap="none" spc="0" baseline="0">
                <a:solidFill>
                  <a:srgbClr val="96AFA3"/>
                </a:solidFill>
                <a:uFillTx/>
                <a:latin typeface="Century Gothic"/>
              </a:defRPr>
            </a:lvl1pPr>
          </a:lstStyle>
          <a:p>
            <a:pPr>
              <a:defRPr/>
            </a:pPr>
            <a:fld id="{8B7A5CB3-B4E4-403E-8D9C-38A8EB33F849}" type="datetime1">
              <a:rPr lang="en-US"/>
              <a:pPr>
                <a:defRPr/>
              </a:pPr>
              <a:t>10/9/2024</a:t>
            </a:fld>
            <a:endParaRPr/>
          </a:p>
        </p:txBody>
      </p:sp>
      <p:sp>
        <p:nvSpPr>
          <p:cNvPr id="5" name="Footer Placeholder 4">
            <a:extLst>
              <a:ext uri="{FF2B5EF4-FFF2-40B4-BE49-F238E27FC236}">
                <a16:creationId xmlns:a16="http://schemas.microsoft.com/office/drawing/2014/main" id="{7CE80868-9700-B1D2-CD9C-F618388E16F9}"/>
              </a:ext>
            </a:extLst>
          </p:cNvPr>
          <p:cNvSpPr txBox="1">
            <a:spLocks noGrp="1"/>
          </p:cNvSpPr>
          <p:nvPr>
            <p:ph type="ftr" sz="quarter" idx="3"/>
          </p:nvPr>
        </p:nvSpPr>
        <p:spPr>
          <a:xfrm>
            <a:off x="4038600" y="6356350"/>
            <a:ext cx="41148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US" sz="1200" b="0" i="0" u="none" strike="noStrike" kern="1200" cap="none" spc="0" baseline="0">
                <a:solidFill>
                  <a:srgbClr val="96AFA3"/>
                </a:solidFill>
                <a:uFillTx/>
                <a:latin typeface="Century Gothic"/>
              </a:defRPr>
            </a:lvl1pPr>
          </a:lstStyle>
          <a:p>
            <a:pPr>
              <a:defRPr/>
            </a:pPr>
            <a:endParaRPr/>
          </a:p>
        </p:txBody>
      </p:sp>
      <p:sp>
        <p:nvSpPr>
          <p:cNvPr id="6" name="Slide Number Placeholder 5">
            <a:extLst>
              <a:ext uri="{FF2B5EF4-FFF2-40B4-BE49-F238E27FC236}">
                <a16:creationId xmlns:a16="http://schemas.microsoft.com/office/drawing/2014/main" id="{F5FA0BD6-EC54-19A9-8265-5A189C641FDD}"/>
              </a:ext>
            </a:extLst>
          </p:cNvPr>
          <p:cNvSpPr txBox="1">
            <a:spLocks noGrp="1"/>
          </p:cNvSpPr>
          <p:nvPr>
            <p:ph type="sldNum" sz="quarter" idx="4"/>
          </p:nvPr>
        </p:nvSpPr>
        <p:spPr>
          <a:xfrm>
            <a:off x="86106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r" defTabSz="914400" rtl="0" eaLnBrk="1" fontAlgn="auto" hangingPunct="1">
              <a:lnSpc>
                <a:spcPct val="100000"/>
              </a:lnSpc>
              <a:spcBef>
                <a:spcPts val="0"/>
              </a:spcBef>
              <a:spcAft>
                <a:spcPts val="0"/>
              </a:spcAft>
              <a:buNone/>
              <a:tabLst/>
              <a:defRPr lang="en-US" sz="1200" b="0" i="0" u="none" strike="noStrike" kern="1200" cap="none" spc="0" baseline="0">
                <a:solidFill>
                  <a:srgbClr val="96AFA3"/>
                </a:solidFill>
                <a:uFillTx/>
                <a:latin typeface="Century Gothic"/>
              </a:defRPr>
            </a:lvl1pPr>
          </a:lstStyle>
          <a:p>
            <a:pPr>
              <a:defRPr/>
            </a:pPr>
            <a:fld id="{A0C1920C-F058-4D0E-9975-255AF8EA2AB7}" type="slidenum">
              <a:rPr/>
              <a:pPr>
                <a:defRPr/>
              </a:pPr>
              <a:t>‹#›</a:t>
            </a:fld>
            <a:endParaRPr/>
          </a:p>
        </p:txBody>
      </p:sp>
    </p:spTree>
    <p:extLst>
      <p:ext uri="{BB962C8B-B14F-4D97-AF65-F5344CB8AC3E}">
        <p14:creationId xmlns:p14="http://schemas.microsoft.com/office/powerpoint/2010/main" val="2964420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a:lnSpc>
          <a:spcPct val="90000"/>
        </a:lnSpc>
        <a:spcBef>
          <a:spcPct val="0"/>
        </a:spcBef>
        <a:spcAft>
          <a:spcPct val="0"/>
        </a:spcAft>
        <a:defRPr lang="en-US" sz="4400" kern="1200">
          <a:solidFill>
            <a:srgbClr val="4B866D"/>
          </a:solidFill>
          <a:latin typeface="Century Gothic"/>
        </a:defRPr>
      </a:lvl1pPr>
      <a:lvl2pPr algn="l" rtl="0" eaLnBrk="0" fontAlgn="base">
        <a:lnSpc>
          <a:spcPct val="90000"/>
        </a:lnSpc>
        <a:spcBef>
          <a:spcPct val="0"/>
        </a:spcBef>
        <a:spcAft>
          <a:spcPct val="0"/>
        </a:spcAft>
        <a:defRPr sz="4400">
          <a:solidFill>
            <a:srgbClr val="4B866D"/>
          </a:solidFill>
          <a:latin typeface="Century Gothic" panose="020B0502020202020204" pitchFamily="34" charset="0"/>
        </a:defRPr>
      </a:lvl2pPr>
      <a:lvl3pPr algn="l" rtl="0" eaLnBrk="0" fontAlgn="base">
        <a:lnSpc>
          <a:spcPct val="90000"/>
        </a:lnSpc>
        <a:spcBef>
          <a:spcPct val="0"/>
        </a:spcBef>
        <a:spcAft>
          <a:spcPct val="0"/>
        </a:spcAft>
        <a:defRPr sz="4400">
          <a:solidFill>
            <a:srgbClr val="4B866D"/>
          </a:solidFill>
          <a:latin typeface="Century Gothic" panose="020B0502020202020204" pitchFamily="34" charset="0"/>
        </a:defRPr>
      </a:lvl3pPr>
      <a:lvl4pPr algn="l" rtl="0" eaLnBrk="0" fontAlgn="base">
        <a:lnSpc>
          <a:spcPct val="90000"/>
        </a:lnSpc>
        <a:spcBef>
          <a:spcPct val="0"/>
        </a:spcBef>
        <a:spcAft>
          <a:spcPct val="0"/>
        </a:spcAft>
        <a:defRPr sz="4400">
          <a:solidFill>
            <a:srgbClr val="4B866D"/>
          </a:solidFill>
          <a:latin typeface="Century Gothic" panose="020B0502020202020204" pitchFamily="34" charset="0"/>
        </a:defRPr>
      </a:lvl4pPr>
      <a:lvl5pPr algn="l" rtl="0" eaLnBrk="0" fontAlgn="base">
        <a:lnSpc>
          <a:spcPct val="90000"/>
        </a:lnSpc>
        <a:spcBef>
          <a:spcPct val="0"/>
        </a:spcBef>
        <a:spcAft>
          <a:spcPct val="0"/>
        </a:spcAft>
        <a:defRPr sz="4400">
          <a:solidFill>
            <a:srgbClr val="4B866D"/>
          </a:solidFill>
          <a:latin typeface="Century Gothic" panose="020B0502020202020204" pitchFamily="34" charset="0"/>
        </a:defRPr>
      </a:lvl5pPr>
      <a:lvl6pPr marL="457200" algn="l" rtl="0" eaLnBrk="0" fontAlgn="base">
        <a:lnSpc>
          <a:spcPct val="90000"/>
        </a:lnSpc>
        <a:spcBef>
          <a:spcPct val="0"/>
        </a:spcBef>
        <a:spcAft>
          <a:spcPct val="0"/>
        </a:spcAft>
        <a:defRPr sz="4400">
          <a:solidFill>
            <a:srgbClr val="4B866D"/>
          </a:solidFill>
          <a:latin typeface="Century Gothic" panose="020B0502020202020204" pitchFamily="34" charset="0"/>
        </a:defRPr>
      </a:lvl6pPr>
      <a:lvl7pPr marL="914400" algn="l" rtl="0" eaLnBrk="0" fontAlgn="base">
        <a:lnSpc>
          <a:spcPct val="90000"/>
        </a:lnSpc>
        <a:spcBef>
          <a:spcPct val="0"/>
        </a:spcBef>
        <a:spcAft>
          <a:spcPct val="0"/>
        </a:spcAft>
        <a:defRPr sz="4400">
          <a:solidFill>
            <a:srgbClr val="4B866D"/>
          </a:solidFill>
          <a:latin typeface="Century Gothic" panose="020B0502020202020204" pitchFamily="34" charset="0"/>
        </a:defRPr>
      </a:lvl7pPr>
      <a:lvl8pPr marL="1371600" algn="l" rtl="0" eaLnBrk="0" fontAlgn="base">
        <a:lnSpc>
          <a:spcPct val="90000"/>
        </a:lnSpc>
        <a:spcBef>
          <a:spcPct val="0"/>
        </a:spcBef>
        <a:spcAft>
          <a:spcPct val="0"/>
        </a:spcAft>
        <a:defRPr sz="4400">
          <a:solidFill>
            <a:srgbClr val="4B866D"/>
          </a:solidFill>
          <a:latin typeface="Century Gothic" panose="020B0502020202020204" pitchFamily="34" charset="0"/>
        </a:defRPr>
      </a:lvl8pPr>
      <a:lvl9pPr marL="1828800" algn="l" rtl="0" eaLnBrk="0" fontAlgn="base">
        <a:lnSpc>
          <a:spcPct val="90000"/>
        </a:lnSpc>
        <a:spcBef>
          <a:spcPct val="0"/>
        </a:spcBef>
        <a:spcAft>
          <a:spcPct val="0"/>
        </a:spcAft>
        <a:defRPr sz="4400">
          <a:solidFill>
            <a:srgbClr val="4B866D"/>
          </a:solidFill>
          <a:latin typeface="Century Gothic" panose="020B0502020202020204" pitchFamily="34" charset="0"/>
        </a:defRPr>
      </a:lvl9pPr>
    </p:titleStyle>
    <p:bodyStyle>
      <a:lvl1pPr marL="228600" indent="-228600" algn="l" rtl="0" eaLnBrk="0" fontAlgn="base">
        <a:lnSpc>
          <a:spcPct val="90000"/>
        </a:lnSpc>
        <a:spcBef>
          <a:spcPts val="1000"/>
        </a:spcBef>
        <a:spcAft>
          <a:spcPct val="0"/>
        </a:spcAft>
        <a:buSzPct val="100000"/>
        <a:buFont typeface="Arial" panose="020B0604020202020204" pitchFamily="34" charset="0"/>
        <a:buChar char="•"/>
        <a:defRPr lang="en-US" sz="2800" kern="1200">
          <a:solidFill>
            <a:srgbClr val="4B866D"/>
          </a:solidFill>
          <a:latin typeface="Century Gothic"/>
        </a:defRPr>
      </a:lvl1pPr>
      <a:lvl2pPr marL="685800" lvl="1" indent="-228600" algn="l" rtl="0" eaLnBrk="0" fontAlgn="base">
        <a:lnSpc>
          <a:spcPct val="90000"/>
        </a:lnSpc>
        <a:spcBef>
          <a:spcPts val="500"/>
        </a:spcBef>
        <a:spcAft>
          <a:spcPct val="0"/>
        </a:spcAft>
        <a:buSzPct val="100000"/>
        <a:buFont typeface="Arial" panose="020B0604020202020204" pitchFamily="34" charset="0"/>
        <a:buChar char="•"/>
        <a:defRPr lang="en-US" sz="2400" kern="1200">
          <a:solidFill>
            <a:srgbClr val="4B866D"/>
          </a:solidFill>
          <a:latin typeface="Century Gothic"/>
        </a:defRPr>
      </a:lvl2pPr>
      <a:lvl3pPr marL="1143000" lvl="2" indent="-228600" algn="l" rtl="0" eaLnBrk="0" fontAlgn="base">
        <a:lnSpc>
          <a:spcPct val="90000"/>
        </a:lnSpc>
        <a:spcBef>
          <a:spcPts val="500"/>
        </a:spcBef>
        <a:spcAft>
          <a:spcPct val="0"/>
        </a:spcAft>
        <a:buSzPct val="100000"/>
        <a:buFont typeface="Arial" panose="020B0604020202020204" pitchFamily="34" charset="0"/>
        <a:buChar char="•"/>
        <a:defRPr lang="en-US" sz="2000" kern="1200">
          <a:solidFill>
            <a:srgbClr val="4B866D"/>
          </a:solidFill>
          <a:latin typeface="Century Gothic"/>
        </a:defRPr>
      </a:lvl3pPr>
      <a:lvl4pPr marL="1600200" lvl="3" indent="-228600" algn="l" rtl="0" eaLnBrk="0" fontAlgn="base">
        <a:lnSpc>
          <a:spcPct val="90000"/>
        </a:lnSpc>
        <a:spcBef>
          <a:spcPts val="500"/>
        </a:spcBef>
        <a:spcAft>
          <a:spcPct val="0"/>
        </a:spcAft>
        <a:buSzPct val="100000"/>
        <a:buFont typeface="Arial" panose="020B0604020202020204" pitchFamily="34" charset="0"/>
        <a:buChar char="•"/>
        <a:defRPr lang="en-US" kern="1200">
          <a:solidFill>
            <a:srgbClr val="4B866D"/>
          </a:solidFill>
          <a:latin typeface="Century Gothic"/>
        </a:defRPr>
      </a:lvl4pPr>
      <a:lvl5pPr marL="2057400" lvl="4" indent="-228600" algn="l" rtl="0" eaLnBrk="0" fontAlgn="base">
        <a:lnSpc>
          <a:spcPct val="90000"/>
        </a:lnSpc>
        <a:spcBef>
          <a:spcPts val="500"/>
        </a:spcBef>
        <a:spcAft>
          <a:spcPct val="0"/>
        </a:spcAft>
        <a:buSzPct val="100000"/>
        <a:buFont typeface="Arial" panose="020B0604020202020204" pitchFamily="34" charset="0"/>
        <a:buChar char="•"/>
        <a:defRPr lang="en-US" kern="1200">
          <a:solidFill>
            <a:srgbClr val="4B866D"/>
          </a:solidFill>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4F51825-80A5-FE10-4C19-CF67982EA0BA}"/>
              </a:ext>
            </a:extLst>
          </p:cNvPr>
          <p:cNvSpPr txBox="1">
            <a:spLocks noGrp="1" noChangeArrowheads="1"/>
          </p:cNvSpPr>
          <p:nvPr>
            <p:ph type="ctrTitle"/>
          </p:nvPr>
        </p:nvSpPr>
        <p:spPr>
          <a:xfrm>
            <a:off x="1524000" y="939800"/>
            <a:ext cx="9144000" cy="2570163"/>
          </a:xfrm>
        </p:spPr>
        <p:txBody>
          <a:bodyPr/>
          <a:lstStyle/>
          <a:p>
            <a:pPr eaLnBrk="1"/>
            <a:r>
              <a:rPr altLang="en-US" sz="4000" b="1" dirty="0">
                <a:latin typeface="Century Gothic" panose="020B0502020202020204" pitchFamily="34" charset="0"/>
              </a:rPr>
              <a:t>Cardiology in practice</a:t>
            </a:r>
            <a:br>
              <a:rPr altLang="en-US" sz="4000" dirty="0">
                <a:latin typeface="Century Gothic" panose="020B0502020202020204" pitchFamily="34" charset="0"/>
              </a:rPr>
            </a:br>
            <a:br>
              <a:rPr altLang="en-US" dirty="0">
                <a:latin typeface="Century Gothic" panose="020B0502020202020204" pitchFamily="34" charset="0"/>
              </a:rPr>
            </a:br>
            <a:r>
              <a:rPr altLang="en-US" b="1" dirty="0">
                <a:latin typeface="Century Gothic" panose="020B0502020202020204" pitchFamily="34" charset="0"/>
              </a:rPr>
              <a:t>Digoxin</a:t>
            </a:r>
          </a:p>
        </p:txBody>
      </p:sp>
      <p:sp>
        <p:nvSpPr>
          <p:cNvPr id="10243" name="Subtitle 2">
            <a:extLst>
              <a:ext uri="{FF2B5EF4-FFF2-40B4-BE49-F238E27FC236}">
                <a16:creationId xmlns:a16="http://schemas.microsoft.com/office/drawing/2014/main" id="{BCBA77E8-9CFA-7E6F-5804-C675CA8AB0C6}"/>
              </a:ext>
            </a:extLst>
          </p:cNvPr>
          <p:cNvSpPr txBox="1">
            <a:spLocks noGrp="1" noChangeArrowheads="1"/>
          </p:cNvSpPr>
          <p:nvPr>
            <p:ph type="subTitle" idx="1"/>
          </p:nvPr>
        </p:nvSpPr>
        <p:spPr>
          <a:xfrm>
            <a:off x="1524000" y="4079875"/>
            <a:ext cx="9144000" cy="1655763"/>
          </a:xfrm>
        </p:spPr>
        <p:txBody>
          <a:bodyPr/>
          <a:lstStyle/>
          <a:p>
            <a:pPr eaLnBrk="1">
              <a:lnSpc>
                <a:spcPct val="80000"/>
              </a:lnSpc>
            </a:pPr>
            <a:r>
              <a:rPr altLang="en-US" dirty="0" err="1">
                <a:latin typeface="Century Gothic" panose="020B0502020202020204" pitchFamily="34" charset="0"/>
              </a:rPr>
              <a:t>Motahareh</a:t>
            </a:r>
            <a:r>
              <a:rPr altLang="en-US" dirty="0">
                <a:latin typeface="Century Gothic" panose="020B0502020202020204" pitchFamily="34" charset="0"/>
              </a:rPr>
              <a:t> </a:t>
            </a:r>
            <a:r>
              <a:rPr altLang="en-US" dirty="0" err="1">
                <a:latin typeface="Century Gothic" panose="020B0502020202020204" pitchFamily="34" charset="0"/>
              </a:rPr>
              <a:t>Hatami</a:t>
            </a:r>
            <a:r>
              <a:rPr altLang="en-US" dirty="0">
                <a:latin typeface="Century Gothic" panose="020B0502020202020204" pitchFamily="34" charset="0"/>
              </a:rPr>
              <a:t> MD,MPH</a:t>
            </a:r>
          </a:p>
          <a:p>
            <a:pPr eaLnBrk="1">
              <a:lnSpc>
                <a:spcPct val="80000"/>
              </a:lnSpc>
            </a:pPr>
            <a:r>
              <a:rPr altLang="en-US" dirty="0">
                <a:latin typeface="Century Gothic" panose="020B0502020202020204" pitchFamily="34" charset="0"/>
              </a:rPr>
              <a:t>Assistant Professor of Cardiology </a:t>
            </a:r>
          </a:p>
          <a:p>
            <a:pPr eaLnBrk="1">
              <a:lnSpc>
                <a:spcPct val="80000"/>
              </a:lnSpc>
            </a:pPr>
            <a:r>
              <a:rPr altLang="en-US" dirty="0">
                <a:latin typeface="Century Gothic" panose="020B0502020202020204" pitchFamily="34" charset="0"/>
              </a:rPr>
              <a:t>Tehran University of Medical Sciences</a:t>
            </a:r>
          </a:p>
          <a:p>
            <a:pPr eaLnBrk="1">
              <a:lnSpc>
                <a:spcPct val="80000"/>
              </a:lnSpc>
            </a:pPr>
            <a:r>
              <a:rPr altLang="en-US" dirty="0">
                <a:latin typeface="Century Gothic" panose="020B0502020202020204" pitchFamily="34" charset="0"/>
              </a:rPr>
              <a:t>Tehran Heart Center </a:t>
            </a:r>
          </a:p>
          <a:p>
            <a:pPr eaLnBrk="1">
              <a:lnSpc>
                <a:spcPct val="80000"/>
              </a:lnSpc>
            </a:pPr>
            <a:endParaRPr altLang="en-US"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6F41F-1720-3826-5D33-C376F343BFB7}"/>
              </a:ext>
            </a:extLst>
          </p:cNvPr>
          <p:cNvSpPr>
            <a:spLocks noGrp="1"/>
          </p:cNvSpPr>
          <p:nvPr>
            <p:ph type="title"/>
          </p:nvPr>
        </p:nvSpPr>
        <p:spPr/>
        <p:txBody>
          <a:bodyPr/>
          <a:lstStyle/>
          <a:p>
            <a:r>
              <a:rPr lang="en-US" dirty="0"/>
              <a:t>HFREF IN SINUS RHYTHM:</a:t>
            </a:r>
          </a:p>
        </p:txBody>
      </p:sp>
      <p:sp>
        <p:nvSpPr>
          <p:cNvPr id="3" name="Content Placeholder 2">
            <a:extLst>
              <a:ext uri="{FF2B5EF4-FFF2-40B4-BE49-F238E27FC236}">
                <a16:creationId xmlns:a16="http://schemas.microsoft.com/office/drawing/2014/main" id="{2E6D1C4A-201F-CDA6-BB40-4B0E7180D550}"/>
              </a:ext>
            </a:extLst>
          </p:cNvPr>
          <p:cNvSpPr>
            <a:spLocks noGrp="1"/>
          </p:cNvSpPr>
          <p:nvPr>
            <p:ph idx="1"/>
          </p:nvPr>
        </p:nvSpPr>
        <p:spPr/>
        <p:txBody>
          <a:bodyPr/>
          <a:lstStyle/>
          <a:p>
            <a:r>
              <a:rPr lang="en-US" dirty="0" err="1"/>
              <a:t>Braunwald</a:t>
            </a:r>
            <a:r>
              <a:rPr lang="en-US" dirty="0"/>
              <a:t>:</a:t>
            </a:r>
          </a:p>
          <a:p>
            <a:pPr marL="822960" lvl="1" indent="-457200">
              <a:buFont typeface="+mj-lt"/>
              <a:buAutoNum type="arabicPeriod"/>
            </a:pPr>
            <a:r>
              <a:rPr lang="en-US" dirty="0"/>
              <a:t>Withdrawal trials: PROVED and RADIANCE</a:t>
            </a:r>
          </a:p>
          <a:p>
            <a:pPr marL="822960" lvl="1" indent="-457200">
              <a:buFont typeface="+mj-lt"/>
              <a:buAutoNum type="arabicPeriod"/>
            </a:pPr>
            <a:r>
              <a:rPr lang="en-US" dirty="0"/>
              <a:t>DIG trial: Although the DIG trial showed that </a:t>
            </a:r>
            <a:r>
              <a:rPr lang="en-US" dirty="0">
                <a:solidFill>
                  <a:srgbClr val="C00000"/>
                </a:solidFill>
              </a:rPr>
              <a:t>digoxin had a neutral effect on the primary endpoint of mortality</a:t>
            </a:r>
            <a:r>
              <a:rPr lang="en-US" dirty="0"/>
              <a:t>, digoxin </a:t>
            </a:r>
            <a:r>
              <a:rPr lang="en-US" dirty="0">
                <a:solidFill>
                  <a:srgbClr val="C00000"/>
                </a:solidFill>
              </a:rPr>
              <a:t>reduced hospitalizations </a:t>
            </a:r>
            <a:r>
              <a:rPr lang="en-US" dirty="0"/>
              <a:t>(including 30-day readmission for HF)12 and </a:t>
            </a:r>
            <a:r>
              <a:rPr lang="en-US" dirty="0">
                <a:solidFill>
                  <a:srgbClr val="C00000"/>
                </a:solidFill>
              </a:rPr>
              <a:t>favorably affected the combined endpoints of death or hospitalization due to worsening HF</a:t>
            </a:r>
            <a:endParaRPr lang="en-US" dirty="0"/>
          </a:p>
          <a:p>
            <a:r>
              <a:rPr lang="en-US" dirty="0"/>
              <a:t>ESC 2021&amp; AHA 2022:</a:t>
            </a:r>
          </a:p>
          <a:p>
            <a:endParaRPr lang="en-US" dirty="0"/>
          </a:p>
        </p:txBody>
      </p:sp>
      <p:pic>
        <p:nvPicPr>
          <p:cNvPr id="5" name="Picture 4">
            <a:extLst>
              <a:ext uri="{FF2B5EF4-FFF2-40B4-BE49-F238E27FC236}">
                <a16:creationId xmlns:a16="http://schemas.microsoft.com/office/drawing/2014/main" id="{CDA0E30D-1F7B-B6E9-3224-7363CA9E8AC2}"/>
              </a:ext>
            </a:extLst>
          </p:cNvPr>
          <p:cNvPicPr>
            <a:picLocks noChangeAspect="1"/>
          </p:cNvPicPr>
          <p:nvPr/>
        </p:nvPicPr>
        <p:blipFill>
          <a:blip r:embed="rId2"/>
          <a:stretch>
            <a:fillRect/>
          </a:stretch>
        </p:blipFill>
        <p:spPr>
          <a:xfrm>
            <a:off x="4863118" y="4212830"/>
            <a:ext cx="6209434" cy="2264617"/>
          </a:xfrm>
          <a:prstGeom prst="rect">
            <a:avLst/>
          </a:prstGeom>
        </p:spPr>
      </p:pic>
    </p:spTree>
    <p:extLst>
      <p:ext uri="{BB962C8B-B14F-4D97-AF65-F5344CB8AC3E}">
        <p14:creationId xmlns:p14="http://schemas.microsoft.com/office/powerpoint/2010/main" val="2596592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AC15-E875-0C2B-7B54-217757C07E70}"/>
              </a:ext>
            </a:extLst>
          </p:cNvPr>
          <p:cNvSpPr>
            <a:spLocks noGrp="1"/>
          </p:cNvSpPr>
          <p:nvPr>
            <p:ph type="title"/>
          </p:nvPr>
        </p:nvSpPr>
        <p:spPr/>
        <p:txBody>
          <a:bodyPr/>
          <a:lstStyle/>
          <a:p>
            <a:r>
              <a:rPr lang="en-US" dirty="0"/>
              <a:t>Right sided HF</a:t>
            </a:r>
          </a:p>
        </p:txBody>
      </p:sp>
      <p:sp>
        <p:nvSpPr>
          <p:cNvPr id="3" name="Content Placeholder 2">
            <a:extLst>
              <a:ext uri="{FF2B5EF4-FFF2-40B4-BE49-F238E27FC236}">
                <a16:creationId xmlns:a16="http://schemas.microsoft.com/office/drawing/2014/main" id="{CD481FED-4DDE-FDFE-34C5-BFE2DD47BBF0}"/>
              </a:ext>
            </a:extLst>
          </p:cNvPr>
          <p:cNvSpPr>
            <a:spLocks noGrp="1"/>
          </p:cNvSpPr>
          <p:nvPr>
            <p:ph idx="1"/>
          </p:nvPr>
        </p:nvSpPr>
        <p:spPr/>
        <p:txBody>
          <a:bodyPr/>
          <a:lstStyle/>
          <a:p>
            <a:r>
              <a:rPr lang="en-US" dirty="0"/>
              <a:t>NO GUIDELINE based recommendation</a:t>
            </a:r>
          </a:p>
          <a:p>
            <a:r>
              <a:rPr lang="en-US" dirty="0"/>
              <a:t>Small trials showed some benefit</a:t>
            </a:r>
          </a:p>
          <a:p>
            <a:r>
              <a:rPr lang="en-US" dirty="0"/>
              <a:t>Meta analysis showed no overall benefit</a:t>
            </a:r>
          </a:p>
          <a:p>
            <a:endParaRPr lang="en-US" dirty="0"/>
          </a:p>
        </p:txBody>
      </p:sp>
    </p:spTree>
    <p:extLst>
      <p:ext uri="{BB962C8B-B14F-4D97-AF65-F5344CB8AC3E}">
        <p14:creationId xmlns:p14="http://schemas.microsoft.com/office/powerpoint/2010/main" val="349214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0EF16-F78E-92CE-D36B-45FD1540C446}"/>
              </a:ext>
            </a:extLst>
          </p:cNvPr>
          <p:cNvSpPr>
            <a:spLocks noGrp="1"/>
          </p:cNvSpPr>
          <p:nvPr>
            <p:ph type="title"/>
          </p:nvPr>
        </p:nvSpPr>
        <p:spPr/>
        <p:txBody>
          <a:bodyPr/>
          <a:lstStyle/>
          <a:p>
            <a:r>
              <a:rPr lang="en-US" dirty="0"/>
              <a:t>Dosing:</a:t>
            </a:r>
          </a:p>
        </p:txBody>
      </p:sp>
      <p:sp>
        <p:nvSpPr>
          <p:cNvPr id="4" name="Rectangle: Rounded Corners 3">
            <a:extLst>
              <a:ext uri="{FF2B5EF4-FFF2-40B4-BE49-F238E27FC236}">
                <a16:creationId xmlns:a16="http://schemas.microsoft.com/office/drawing/2014/main" id="{EF7BA31B-3FB5-D531-26FF-91E0A487A057}"/>
              </a:ext>
            </a:extLst>
          </p:cNvPr>
          <p:cNvSpPr/>
          <p:nvPr/>
        </p:nvSpPr>
        <p:spPr>
          <a:xfrm>
            <a:off x="1796852" y="2301810"/>
            <a:ext cx="3399417" cy="1086523"/>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LOADING</a:t>
            </a:r>
          </a:p>
        </p:txBody>
      </p:sp>
      <p:sp>
        <p:nvSpPr>
          <p:cNvPr id="5" name="Rectangle: Rounded Corners 4">
            <a:extLst>
              <a:ext uri="{FF2B5EF4-FFF2-40B4-BE49-F238E27FC236}">
                <a16:creationId xmlns:a16="http://schemas.microsoft.com/office/drawing/2014/main" id="{E26C342C-2BFD-8136-38D1-96CED6921FD0}"/>
              </a:ext>
            </a:extLst>
          </p:cNvPr>
          <p:cNvSpPr/>
          <p:nvPr/>
        </p:nvSpPr>
        <p:spPr>
          <a:xfrm>
            <a:off x="6756779" y="2301810"/>
            <a:ext cx="3399417" cy="1183341"/>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MAINTENANCE</a:t>
            </a:r>
          </a:p>
        </p:txBody>
      </p:sp>
    </p:spTree>
    <p:extLst>
      <p:ext uri="{BB962C8B-B14F-4D97-AF65-F5344CB8AC3E}">
        <p14:creationId xmlns:p14="http://schemas.microsoft.com/office/powerpoint/2010/main" val="4194229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4EFEE3-2FCD-4F2B-99DF-1C0F7291C5C2}"/>
              </a:ext>
            </a:extLst>
          </p:cNvPr>
          <p:cNvSpPr txBox="1"/>
          <p:nvPr/>
        </p:nvSpPr>
        <p:spPr>
          <a:xfrm>
            <a:off x="1258645" y="2420471"/>
            <a:ext cx="1581374" cy="369332"/>
          </a:xfrm>
          <a:prstGeom prst="rect">
            <a:avLst/>
          </a:prstGeom>
          <a:noFill/>
          <a:ln>
            <a:solidFill>
              <a:schemeClr val="tx1"/>
            </a:solidFill>
          </a:ln>
        </p:spPr>
        <p:txBody>
          <a:bodyPr wrap="square" rtlCol="0">
            <a:spAutoFit/>
          </a:bodyPr>
          <a:lstStyle/>
          <a:p>
            <a:r>
              <a:rPr lang="en-US" b="1" dirty="0"/>
              <a:t>LOADING</a:t>
            </a:r>
          </a:p>
        </p:txBody>
      </p:sp>
      <p:cxnSp>
        <p:nvCxnSpPr>
          <p:cNvPr id="7" name="Straight Connector 6">
            <a:extLst>
              <a:ext uri="{FF2B5EF4-FFF2-40B4-BE49-F238E27FC236}">
                <a16:creationId xmlns:a16="http://schemas.microsoft.com/office/drawing/2014/main" id="{578A1D88-BABB-4B21-9F12-B814C729E84D}"/>
              </a:ext>
            </a:extLst>
          </p:cNvPr>
          <p:cNvCxnSpPr>
            <a:stCxn id="5" idx="3"/>
          </p:cNvCxnSpPr>
          <p:nvPr/>
        </p:nvCxnSpPr>
        <p:spPr>
          <a:xfrm flipV="1">
            <a:off x="2840019" y="2603351"/>
            <a:ext cx="731520" cy="1786"/>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73C65A75-56EF-4657-BE43-993B9E9BCEB9}"/>
              </a:ext>
            </a:extLst>
          </p:cNvPr>
          <p:cNvCxnSpPr/>
          <p:nvPr/>
        </p:nvCxnSpPr>
        <p:spPr>
          <a:xfrm flipV="1">
            <a:off x="3571539" y="1473798"/>
            <a:ext cx="0" cy="112955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189DEE63-839E-49DE-913A-54EE8BB5F443}"/>
              </a:ext>
            </a:extLst>
          </p:cNvPr>
          <p:cNvCxnSpPr/>
          <p:nvPr/>
        </p:nvCxnSpPr>
        <p:spPr>
          <a:xfrm>
            <a:off x="3571539" y="1473798"/>
            <a:ext cx="10434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3BEFC8F7-78F9-4FCB-92C9-140595C58229}"/>
              </a:ext>
            </a:extLst>
          </p:cNvPr>
          <p:cNvSpPr txBox="1"/>
          <p:nvPr/>
        </p:nvSpPr>
        <p:spPr>
          <a:xfrm>
            <a:off x="4615031" y="1289132"/>
            <a:ext cx="2025998" cy="369332"/>
          </a:xfrm>
          <a:prstGeom prst="rect">
            <a:avLst/>
          </a:prstGeom>
          <a:noFill/>
          <a:ln>
            <a:solidFill>
              <a:schemeClr val="tx1"/>
            </a:solidFill>
          </a:ln>
        </p:spPr>
        <p:txBody>
          <a:bodyPr wrap="square" rtlCol="0">
            <a:spAutoFit/>
          </a:bodyPr>
          <a:lstStyle/>
          <a:p>
            <a:r>
              <a:rPr lang="en-US" dirty="0"/>
              <a:t>HEART FALURE</a:t>
            </a:r>
          </a:p>
        </p:txBody>
      </p:sp>
      <p:cxnSp>
        <p:nvCxnSpPr>
          <p:cNvPr id="14" name="Straight Arrow Connector 13">
            <a:extLst>
              <a:ext uri="{FF2B5EF4-FFF2-40B4-BE49-F238E27FC236}">
                <a16:creationId xmlns:a16="http://schemas.microsoft.com/office/drawing/2014/main" id="{ED8D7B1F-015C-4DDC-A76B-D734FD0A2E0B}"/>
              </a:ext>
            </a:extLst>
          </p:cNvPr>
          <p:cNvCxnSpPr>
            <a:stCxn id="12" idx="3"/>
          </p:cNvCxnSpPr>
          <p:nvPr/>
        </p:nvCxnSpPr>
        <p:spPr>
          <a:xfrm>
            <a:off x="6641029" y="1473798"/>
            <a:ext cx="62038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E06FC45C-BD65-4E8C-AF24-A6B393A1E545}"/>
              </a:ext>
            </a:extLst>
          </p:cNvPr>
          <p:cNvSpPr txBox="1"/>
          <p:nvPr/>
        </p:nvSpPr>
        <p:spPr>
          <a:xfrm>
            <a:off x="7261412" y="1278375"/>
            <a:ext cx="3689872" cy="369332"/>
          </a:xfrm>
          <a:prstGeom prst="rect">
            <a:avLst/>
          </a:prstGeom>
          <a:noFill/>
          <a:ln>
            <a:solidFill>
              <a:schemeClr val="tx1"/>
            </a:solidFill>
          </a:ln>
        </p:spPr>
        <p:txBody>
          <a:bodyPr wrap="square" rtlCol="0">
            <a:spAutoFit/>
          </a:bodyPr>
          <a:lstStyle/>
          <a:p>
            <a:r>
              <a:rPr lang="en-US" dirty="0"/>
              <a:t>Generally no need for loading</a:t>
            </a:r>
          </a:p>
        </p:txBody>
      </p:sp>
      <p:cxnSp>
        <p:nvCxnSpPr>
          <p:cNvPr id="17" name="Straight Arrow Connector 16">
            <a:extLst>
              <a:ext uri="{FF2B5EF4-FFF2-40B4-BE49-F238E27FC236}">
                <a16:creationId xmlns:a16="http://schemas.microsoft.com/office/drawing/2014/main" id="{8AA93E26-7A30-4957-A873-040A54F4B2B6}"/>
              </a:ext>
            </a:extLst>
          </p:cNvPr>
          <p:cNvCxnSpPr/>
          <p:nvPr/>
        </p:nvCxnSpPr>
        <p:spPr>
          <a:xfrm>
            <a:off x="3571539" y="2603351"/>
            <a:ext cx="10434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A00D8D44-BFDE-488C-8CDD-597433E00203}"/>
              </a:ext>
            </a:extLst>
          </p:cNvPr>
          <p:cNvSpPr txBox="1"/>
          <p:nvPr/>
        </p:nvSpPr>
        <p:spPr>
          <a:xfrm>
            <a:off x="4615031" y="2413286"/>
            <a:ext cx="2025974" cy="369332"/>
          </a:xfrm>
          <a:prstGeom prst="rect">
            <a:avLst/>
          </a:prstGeom>
          <a:noFill/>
          <a:ln>
            <a:solidFill>
              <a:schemeClr val="tx1"/>
            </a:solidFill>
          </a:ln>
        </p:spPr>
        <p:txBody>
          <a:bodyPr wrap="square" rtlCol="0">
            <a:spAutoFit/>
          </a:bodyPr>
          <a:lstStyle/>
          <a:p>
            <a:r>
              <a:rPr lang="en-US" dirty="0"/>
              <a:t>Atrial fibrillation</a:t>
            </a:r>
          </a:p>
        </p:txBody>
      </p:sp>
      <p:cxnSp>
        <p:nvCxnSpPr>
          <p:cNvPr id="20" name="Straight Connector 19">
            <a:extLst>
              <a:ext uri="{FF2B5EF4-FFF2-40B4-BE49-F238E27FC236}">
                <a16:creationId xmlns:a16="http://schemas.microsoft.com/office/drawing/2014/main" id="{07918845-102C-47F5-8E29-251369BED37A}"/>
              </a:ext>
            </a:extLst>
          </p:cNvPr>
          <p:cNvCxnSpPr>
            <a:stCxn id="18" idx="3"/>
          </p:cNvCxnSpPr>
          <p:nvPr/>
        </p:nvCxnSpPr>
        <p:spPr>
          <a:xfrm>
            <a:off x="6641005" y="2597952"/>
            <a:ext cx="480557" cy="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F517B507-EC4D-4F8A-A3D3-1C1EB86FB3EE}"/>
              </a:ext>
            </a:extLst>
          </p:cNvPr>
          <p:cNvCxnSpPr/>
          <p:nvPr/>
        </p:nvCxnSpPr>
        <p:spPr>
          <a:xfrm flipV="1">
            <a:off x="7143078" y="2302136"/>
            <a:ext cx="0" cy="303001"/>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FDD72140-3585-4127-AE01-91DD6E7BC6D5}"/>
              </a:ext>
            </a:extLst>
          </p:cNvPr>
          <p:cNvCxnSpPr/>
          <p:nvPr/>
        </p:nvCxnSpPr>
        <p:spPr>
          <a:xfrm>
            <a:off x="7121562" y="2312894"/>
            <a:ext cx="37651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4791D834-7EBC-45F9-94E7-54A093DBD888}"/>
              </a:ext>
            </a:extLst>
          </p:cNvPr>
          <p:cNvCxnSpPr/>
          <p:nvPr/>
        </p:nvCxnSpPr>
        <p:spPr>
          <a:xfrm>
            <a:off x="7143078" y="2605137"/>
            <a:ext cx="0" cy="184666"/>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80CC6D1-B5AA-464B-95F4-4DEC831A7FFB}"/>
              </a:ext>
            </a:extLst>
          </p:cNvPr>
          <p:cNvCxnSpPr/>
          <p:nvPr/>
        </p:nvCxnSpPr>
        <p:spPr>
          <a:xfrm>
            <a:off x="7143078" y="2789803"/>
            <a:ext cx="35500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301DF072-5D33-48A9-85AD-7063E7613B40}"/>
              </a:ext>
            </a:extLst>
          </p:cNvPr>
          <p:cNvSpPr txBox="1"/>
          <p:nvPr/>
        </p:nvSpPr>
        <p:spPr>
          <a:xfrm>
            <a:off x="7498080" y="2051139"/>
            <a:ext cx="2840019" cy="369332"/>
          </a:xfrm>
          <a:prstGeom prst="rect">
            <a:avLst/>
          </a:prstGeom>
          <a:noFill/>
          <a:ln>
            <a:solidFill>
              <a:schemeClr val="tx1"/>
            </a:solidFill>
          </a:ln>
        </p:spPr>
        <p:txBody>
          <a:bodyPr wrap="square" rtlCol="0">
            <a:spAutoFit/>
          </a:bodyPr>
          <a:lstStyle/>
          <a:p>
            <a:r>
              <a:rPr lang="en-US" dirty="0"/>
              <a:t>IV: 0.75-1.5 mg/24h</a:t>
            </a:r>
          </a:p>
        </p:txBody>
      </p:sp>
      <p:sp>
        <p:nvSpPr>
          <p:cNvPr id="32" name="TextBox 31">
            <a:extLst>
              <a:ext uri="{FF2B5EF4-FFF2-40B4-BE49-F238E27FC236}">
                <a16:creationId xmlns:a16="http://schemas.microsoft.com/office/drawing/2014/main" id="{76FC4B76-4318-48C0-B55E-B3EE4FA93D60}"/>
              </a:ext>
            </a:extLst>
          </p:cNvPr>
          <p:cNvSpPr txBox="1"/>
          <p:nvPr/>
        </p:nvSpPr>
        <p:spPr>
          <a:xfrm>
            <a:off x="7498080" y="2605137"/>
            <a:ext cx="2840017" cy="369250"/>
          </a:xfrm>
          <a:prstGeom prst="rect">
            <a:avLst/>
          </a:prstGeom>
          <a:noFill/>
          <a:ln>
            <a:solidFill>
              <a:schemeClr val="tx1"/>
            </a:solidFill>
          </a:ln>
        </p:spPr>
        <p:txBody>
          <a:bodyPr wrap="square" rtlCol="0">
            <a:spAutoFit/>
          </a:bodyPr>
          <a:lstStyle/>
          <a:p>
            <a:r>
              <a:rPr lang="en-US" dirty="0"/>
              <a:t>Oral:1-1.5 mg/24h</a:t>
            </a:r>
          </a:p>
        </p:txBody>
      </p:sp>
      <p:sp>
        <p:nvSpPr>
          <p:cNvPr id="33" name="TextBox 32">
            <a:extLst>
              <a:ext uri="{FF2B5EF4-FFF2-40B4-BE49-F238E27FC236}">
                <a16:creationId xmlns:a16="http://schemas.microsoft.com/office/drawing/2014/main" id="{F678B0E4-B0B7-40CC-B0FE-D9A8AB393281}"/>
              </a:ext>
            </a:extLst>
          </p:cNvPr>
          <p:cNvSpPr txBox="1"/>
          <p:nvPr/>
        </p:nvSpPr>
        <p:spPr>
          <a:xfrm>
            <a:off x="1258645" y="3075878"/>
            <a:ext cx="9767937" cy="2308324"/>
          </a:xfrm>
          <a:prstGeom prst="rect">
            <a:avLst/>
          </a:prstGeom>
          <a:noFill/>
          <a:ln>
            <a:solidFill>
              <a:schemeClr val="tx1"/>
            </a:solidFill>
          </a:ln>
        </p:spPr>
        <p:txBody>
          <a:bodyPr wrap="square" rtlCol="0">
            <a:spAutoFit/>
          </a:bodyPr>
          <a:lstStyle/>
          <a:p>
            <a:r>
              <a:rPr lang="en-US" b="1" dirty="0"/>
              <a:t>How to choose the best dose for initial loading</a:t>
            </a:r>
            <a:r>
              <a:rPr lang="en-US" dirty="0"/>
              <a:t>:</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36" name="Rectangle: Rounded Corners 35">
            <a:extLst>
              <a:ext uri="{FF2B5EF4-FFF2-40B4-BE49-F238E27FC236}">
                <a16:creationId xmlns:a16="http://schemas.microsoft.com/office/drawing/2014/main" id="{386D2F62-1704-4C7A-BBFF-2122C88771E5}"/>
              </a:ext>
            </a:extLst>
          </p:cNvPr>
          <p:cNvSpPr/>
          <p:nvPr/>
        </p:nvSpPr>
        <p:spPr>
          <a:xfrm>
            <a:off x="1473798" y="3571392"/>
            <a:ext cx="1871830" cy="35153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Severe CKD</a:t>
            </a:r>
          </a:p>
        </p:txBody>
      </p:sp>
      <p:cxnSp>
        <p:nvCxnSpPr>
          <p:cNvPr id="38" name="Straight Arrow Connector 37">
            <a:extLst>
              <a:ext uri="{FF2B5EF4-FFF2-40B4-BE49-F238E27FC236}">
                <a16:creationId xmlns:a16="http://schemas.microsoft.com/office/drawing/2014/main" id="{E0CBEDEA-F00A-4A46-A1B4-3766F9C9A6A1}"/>
              </a:ext>
            </a:extLst>
          </p:cNvPr>
          <p:cNvCxnSpPr>
            <a:stCxn id="36" idx="3"/>
          </p:cNvCxnSpPr>
          <p:nvPr/>
        </p:nvCxnSpPr>
        <p:spPr>
          <a:xfrm>
            <a:off x="3345628" y="3747159"/>
            <a:ext cx="6562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Rectangle: Rounded Corners 38">
            <a:extLst>
              <a:ext uri="{FF2B5EF4-FFF2-40B4-BE49-F238E27FC236}">
                <a16:creationId xmlns:a16="http://schemas.microsoft.com/office/drawing/2014/main" id="{ED47DB54-22FB-43D9-B61F-6100BFC9DC55}"/>
              </a:ext>
            </a:extLst>
          </p:cNvPr>
          <p:cNvSpPr/>
          <p:nvPr/>
        </p:nvSpPr>
        <p:spPr>
          <a:xfrm>
            <a:off x="4001845" y="3580613"/>
            <a:ext cx="4188312" cy="30300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REDUCE 50 PERCENT</a:t>
            </a:r>
          </a:p>
        </p:txBody>
      </p:sp>
      <p:sp>
        <p:nvSpPr>
          <p:cNvPr id="40" name="Rectangle: Rounded Corners 39">
            <a:extLst>
              <a:ext uri="{FF2B5EF4-FFF2-40B4-BE49-F238E27FC236}">
                <a16:creationId xmlns:a16="http://schemas.microsoft.com/office/drawing/2014/main" id="{056CF396-E110-4EB6-9AB0-CBFC5A819938}"/>
              </a:ext>
            </a:extLst>
          </p:cNvPr>
          <p:cNvSpPr/>
          <p:nvPr/>
        </p:nvSpPr>
        <p:spPr>
          <a:xfrm>
            <a:off x="1473798" y="4127290"/>
            <a:ext cx="1871830" cy="41781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K,mg,ca,TFT</a:t>
            </a:r>
            <a:endParaRPr lang="en-US" dirty="0">
              <a:solidFill>
                <a:schemeClr val="tx1"/>
              </a:solidFill>
            </a:endParaRPr>
          </a:p>
        </p:txBody>
      </p:sp>
      <p:cxnSp>
        <p:nvCxnSpPr>
          <p:cNvPr id="42" name="Straight Arrow Connector 41">
            <a:extLst>
              <a:ext uri="{FF2B5EF4-FFF2-40B4-BE49-F238E27FC236}">
                <a16:creationId xmlns:a16="http://schemas.microsoft.com/office/drawing/2014/main" id="{A13473D3-EC70-495E-8377-3527C528700A}"/>
              </a:ext>
            </a:extLst>
          </p:cNvPr>
          <p:cNvCxnSpPr/>
          <p:nvPr/>
        </p:nvCxnSpPr>
        <p:spPr>
          <a:xfrm>
            <a:off x="3345628" y="4346089"/>
            <a:ext cx="6562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3" name="Rectangle: Rounded Corners 42">
            <a:extLst>
              <a:ext uri="{FF2B5EF4-FFF2-40B4-BE49-F238E27FC236}">
                <a16:creationId xmlns:a16="http://schemas.microsoft.com/office/drawing/2014/main" id="{A221ADE4-506F-4E5D-9574-EF6356A7C634}"/>
              </a:ext>
            </a:extLst>
          </p:cNvPr>
          <p:cNvSpPr/>
          <p:nvPr/>
        </p:nvSpPr>
        <p:spPr>
          <a:xfrm>
            <a:off x="4001845" y="4120104"/>
            <a:ext cx="3496235" cy="31204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K, mg ,ca hypothyroidism</a:t>
            </a:r>
          </a:p>
        </p:txBody>
      </p:sp>
      <p:cxnSp>
        <p:nvCxnSpPr>
          <p:cNvPr id="45" name="Straight Arrow Connector 44">
            <a:extLst>
              <a:ext uri="{FF2B5EF4-FFF2-40B4-BE49-F238E27FC236}">
                <a16:creationId xmlns:a16="http://schemas.microsoft.com/office/drawing/2014/main" id="{2D938142-3FDE-48F6-B504-98C0C098BFC6}"/>
              </a:ext>
            </a:extLst>
          </p:cNvPr>
          <p:cNvCxnSpPr/>
          <p:nvPr/>
        </p:nvCxnSpPr>
        <p:spPr>
          <a:xfrm>
            <a:off x="7498080" y="4260048"/>
            <a:ext cx="48409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6" name="Rectangle: Rounded Corners 45">
            <a:extLst>
              <a:ext uri="{FF2B5EF4-FFF2-40B4-BE49-F238E27FC236}">
                <a16:creationId xmlns:a16="http://schemas.microsoft.com/office/drawing/2014/main" id="{FB982A8F-0730-4658-8C23-495E8E6E1602}"/>
              </a:ext>
            </a:extLst>
          </p:cNvPr>
          <p:cNvSpPr/>
          <p:nvPr/>
        </p:nvSpPr>
        <p:spPr>
          <a:xfrm>
            <a:off x="7982174" y="3991490"/>
            <a:ext cx="2614108" cy="45691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Reduce 50 percent</a:t>
            </a:r>
          </a:p>
        </p:txBody>
      </p:sp>
      <p:sp>
        <p:nvSpPr>
          <p:cNvPr id="47" name="Rectangle: Rounded Corners 46">
            <a:extLst>
              <a:ext uri="{FF2B5EF4-FFF2-40B4-BE49-F238E27FC236}">
                <a16:creationId xmlns:a16="http://schemas.microsoft.com/office/drawing/2014/main" id="{0F6590F9-83FF-4931-BBE3-834085B5AAFB}"/>
              </a:ext>
            </a:extLst>
          </p:cNvPr>
          <p:cNvSpPr/>
          <p:nvPr/>
        </p:nvSpPr>
        <p:spPr>
          <a:xfrm>
            <a:off x="1473798" y="4704515"/>
            <a:ext cx="1871830" cy="49142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Lean body weight</a:t>
            </a:r>
          </a:p>
        </p:txBody>
      </p:sp>
      <p:cxnSp>
        <p:nvCxnSpPr>
          <p:cNvPr id="49" name="Straight Arrow Connector 48">
            <a:extLst>
              <a:ext uri="{FF2B5EF4-FFF2-40B4-BE49-F238E27FC236}">
                <a16:creationId xmlns:a16="http://schemas.microsoft.com/office/drawing/2014/main" id="{0E158423-389C-4241-8E1A-3A8B1419495C}"/>
              </a:ext>
            </a:extLst>
          </p:cNvPr>
          <p:cNvCxnSpPr/>
          <p:nvPr/>
        </p:nvCxnSpPr>
        <p:spPr>
          <a:xfrm>
            <a:off x="3345628" y="4950229"/>
            <a:ext cx="65621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0" name="Rectangle: Rounded Corners 49">
            <a:extLst>
              <a:ext uri="{FF2B5EF4-FFF2-40B4-BE49-F238E27FC236}">
                <a16:creationId xmlns:a16="http://schemas.microsoft.com/office/drawing/2014/main" id="{19AB8D6E-5492-49F5-A086-248E00E4C07E}"/>
              </a:ext>
            </a:extLst>
          </p:cNvPr>
          <p:cNvSpPr/>
          <p:nvPr/>
        </p:nvSpPr>
        <p:spPr>
          <a:xfrm>
            <a:off x="4001846" y="4572075"/>
            <a:ext cx="2807746" cy="70991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&lt;45:0.75mg</a:t>
            </a:r>
          </a:p>
          <a:p>
            <a:pPr algn="ctr"/>
            <a:r>
              <a:rPr lang="en-US" sz="1600" dirty="0">
                <a:solidFill>
                  <a:schemeClr val="tx1"/>
                </a:solidFill>
              </a:rPr>
              <a:t>45-70:0.75-1mg</a:t>
            </a:r>
          </a:p>
          <a:p>
            <a:pPr algn="ctr"/>
            <a:r>
              <a:rPr lang="en-US" sz="1600" dirty="0">
                <a:solidFill>
                  <a:schemeClr val="tx1"/>
                </a:solidFill>
              </a:rPr>
              <a:t>70-90:1-1.5 mg</a:t>
            </a:r>
          </a:p>
        </p:txBody>
      </p:sp>
      <p:sp>
        <p:nvSpPr>
          <p:cNvPr id="51" name="TextBox 50">
            <a:extLst>
              <a:ext uri="{FF2B5EF4-FFF2-40B4-BE49-F238E27FC236}">
                <a16:creationId xmlns:a16="http://schemas.microsoft.com/office/drawing/2014/main" id="{6AFFFE15-10E5-44CE-B1DC-67A47D5FEE04}"/>
              </a:ext>
            </a:extLst>
          </p:cNvPr>
          <p:cNvSpPr txBox="1"/>
          <p:nvPr/>
        </p:nvSpPr>
        <p:spPr>
          <a:xfrm>
            <a:off x="1258645" y="5486400"/>
            <a:ext cx="8864301" cy="957431"/>
          </a:xfrm>
          <a:prstGeom prst="rect">
            <a:avLst/>
          </a:prstGeom>
          <a:noFill/>
        </p:spPr>
        <p:txBody>
          <a:bodyPr wrap="square" rtlCol="0">
            <a:spAutoFit/>
          </a:bodyPr>
          <a:lstStyle/>
          <a:p>
            <a:endParaRPr lang="en-US" dirty="0"/>
          </a:p>
        </p:txBody>
      </p:sp>
      <p:sp>
        <p:nvSpPr>
          <p:cNvPr id="52" name="TextBox 51">
            <a:extLst>
              <a:ext uri="{FF2B5EF4-FFF2-40B4-BE49-F238E27FC236}">
                <a16:creationId xmlns:a16="http://schemas.microsoft.com/office/drawing/2014/main" id="{690B57FC-F2C5-4092-BF32-5EDAF5DCED27}"/>
              </a:ext>
            </a:extLst>
          </p:cNvPr>
          <p:cNvSpPr txBox="1"/>
          <p:nvPr/>
        </p:nvSpPr>
        <p:spPr>
          <a:xfrm>
            <a:off x="1258645" y="5486400"/>
            <a:ext cx="9767937" cy="646331"/>
          </a:xfrm>
          <a:prstGeom prst="rect">
            <a:avLst/>
          </a:prstGeom>
          <a:noFill/>
          <a:ln>
            <a:solidFill>
              <a:schemeClr val="tx1"/>
            </a:solidFill>
          </a:ln>
        </p:spPr>
        <p:txBody>
          <a:bodyPr wrap="square" rtlCol="0">
            <a:spAutoFit/>
          </a:bodyPr>
          <a:lstStyle/>
          <a:p>
            <a:r>
              <a:rPr lang="en-US" dirty="0"/>
              <a:t>IV:0.25-0.5 mg IV stat then 0.25 mg every 6 hour</a:t>
            </a:r>
          </a:p>
          <a:p>
            <a:r>
              <a:rPr lang="en-US" dirty="0"/>
              <a:t>oral:0.5 mg oral stat then 0.25 mg every 6 hour</a:t>
            </a:r>
          </a:p>
        </p:txBody>
      </p:sp>
      <p:cxnSp>
        <p:nvCxnSpPr>
          <p:cNvPr id="56" name="Straight Arrow Connector 55">
            <a:extLst>
              <a:ext uri="{FF2B5EF4-FFF2-40B4-BE49-F238E27FC236}">
                <a16:creationId xmlns:a16="http://schemas.microsoft.com/office/drawing/2014/main" id="{9641E2CB-A22B-4F28-8413-BD0D069DFA65}"/>
              </a:ext>
            </a:extLst>
          </p:cNvPr>
          <p:cNvCxnSpPr>
            <a:cxnSpLocks/>
          </p:cNvCxnSpPr>
          <p:nvPr/>
        </p:nvCxnSpPr>
        <p:spPr>
          <a:xfrm>
            <a:off x="4787155" y="4125781"/>
            <a:ext cx="0" cy="2906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027E9EEC-B5DF-4661-A449-3B5861761D78}"/>
              </a:ext>
            </a:extLst>
          </p:cNvPr>
          <p:cNvCxnSpPr>
            <a:cxnSpLocks/>
          </p:cNvCxnSpPr>
          <p:nvPr/>
        </p:nvCxnSpPr>
        <p:spPr>
          <a:xfrm>
            <a:off x="5008500" y="4128225"/>
            <a:ext cx="0" cy="2636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D4EE6F43-D3F0-4F78-9D0A-050E87BE1722}"/>
              </a:ext>
            </a:extLst>
          </p:cNvPr>
          <p:cNvCxnSpPr/>
          <p:nvPr/>
        </p:nvCxnSpPr>
        <p:spPr>
          <a:xfrm flipV="1">
            <a:off x="5510523" y="4128225"/>
            <a:ext cx="0" cy="2636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Rectangle: Rounded Corners 3">
            <a:extLst>
              <a:ext uri="{FF2B5EF4-FFF2-40B4-BE49-F238E27FC236}">
                <a16:creationId xmlns:a16="http://schemas.microsoft.com/office/drawing/2014/main" id="{5E72381D-9958-EAEE-27D5-18C4FBB16C7C}"/>
              </a:ext>
            </a:extLst>
          </p:cNvPr>
          <p:cNvSpPr/>
          <p:nvPr/>
        </p:nvSpPr>
        <p:spPr>
          <a:xfrm>
            <a:off x="693868" y="128236"/>
            <a:ext cx="3399417" cy="1086523"/>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LOADING</a:t>
            </a:r>
          </a:p>
        </p:txBody>
      </p:sp>
    </p:spTree>
    <p:extLst>
      <p:ext uri="{BB962C8B-B14F-4D97-AF65-F5344CB8AC3E}">
        <p14:creationId xmlns:p14="http://schemas.microsoft.com/office/powerpoint/2010/main" val="3348291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5AE1474-E3CA-4F1D-BEC8-EB7C4C6A45C4}"/>
              </a:ext>
            </a:extLst>
          </p:cNvPr>
          <p:cNvSpPr/>
          <p:nvPr/>
        </p:nvSpPr>
        <p:spPr>
          <a:xfrm>
            <a:off x="1613648" y="1684379"/>
            <a:ext cx="2183802"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CRCL</a:t>
            </a:r>
          </a:p>
        </p:txBody>
      </p:sp>
      <p:sp>
        <p:nvSpPr>
          <p:cNvPr id="6" name="Rectangle: Rounded Corners 5">
            <a:extLst>
              <a:ext uri="{FF2B5EF4-FFF2-40B4-BE49-F238E27FC236}">
                <a16:creationId xmlns:a16="http://schemas.microsoft.com/office/drawing/2014/main" id="{DA3241F6-BF71-4603-BCD5-891C89A40842}"/>
              </a:ext>
            </a:extLst>
          </p:cNvPr>
          <p:cNvSpPr/>
          <p:nvPr/>
        </p:nvSpPr>
        <p:spPr>
          <a:xfrm>
            <a:off x="4313816" y="1684379"/>
            <a:ext cx="2635624"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Ideal body weight</a:t>
            </a:r>
          </a:p>
        </p:txBody>
      </p:sp>
      <p:sp>
        <p:nvSpPr>
          <p:cNvPr id="7" name="Rectangle: Rounded Corners 6">
            <a:extLst>
              <a:ext uri="{FF2B5EF4-FFF2-40B4-BE49-F238E27FC236}">
                <a16:creationId xmlns:a16="http://schemas.microsoft.com/office/drawing/2014/main" id="{297408C4-4752-455A-B31F-38543B06EB0E}"/>
              </a:ext>
            </a:extLst>
          </p:cNvPr>
          <p:cNvSpPr/>
          <p:nvPr/>
        </p:nvSpPr>
        <p:spPr>
          <a:xfrm>
            <a:off x="7229137" y="1684379"/>
            <a:ext cx="4042921" cy="688490"/>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Other </a:t>
            </a:r>
            <a:r>
              <a:rPr lang="en-US" b="1" dirty="0" err="1">
                <a:solidFill>
                  <a:schemeClr val="bg1"/>
                </a:solidFill>
              </a:rPr>
              <a:t>drug:amiodarone,propafenone,diuretic</a:t>
            </a:r>
            <a:endParaRPr lang="en-US" b="1" dirty="0">
              <a:solidFill>
                <a:schemeClr val="bg1"/>
              </a:solidFill>
            </a:endParaRPr>
          </a:p>
        </p:txBody>
      </p:sp>
      <p:sp>
        <p:nvSpPr>
          <p:cNvPr id="10" name="TextBox 9">
            <a:extLst>
              <a:ext uri="{FF2B5EF4-FFF2-40B4-BE49-F238E27FC236}">
                <a16:creationId xmlns:a16="http://schemas.microsoft.com/office/drawing/2014/main" id="{25A1C4E5-A627-4776-A6CC-5C23CB53DD4B}"/>
              </a:ext>
            </a:extLst>
          </p:cNvPr>
          <p:cNvSpPr txBox="1"/>
          <p:nvPr/>
        </p:nvSpPr>
        <p:spPr>
          <a:xfrm>
            <a:off x="1527586" y="2635624"/>
            <a:ext cx="5421854" cy="1754326"/>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b="1" dirty="0"/>
              <a:t>AF</a:t>
            </a:r>
            <a:r>
              <a:rPr lang="en-US" dirty="0"/>
              <a:t>:0.125-0.25 mg/day</a:t>
            </a:r>
          </a:p>
          <a:p>
            <a:pPr marL="285750" indent="-285750">
              <a:buFont typeface="Arial" panose="020B0604020202020204" pitchFamily="34" charset="0"/>
              <a:buChar char="•"/>
            </a:pPr>
            <a:r>
              <a:rPr lang="en-US" b="1" dirty="0" err="1"/>
              <a:t>HF</a:t>
            </a:r>
            <a:r>
              <a:rPr lang="en-US" dirty="0" err="1"/>
              <a:t>:lower</a:t>
            </a:r>
            <a:r>
              <a:rPr lang="en-US" dirty="0"/>
              <a:t> maintenance dose than AF</a:t>
            </a:r>
          </a:p>
          <a:p>
            <a:pPr marL="285750" indent="-285750">
              <a:buFont typeface="Arial" panose="020B0604020202020204" pitchFamily="34" charset="0"/>
              <a:buChar char="•"/>
            </a:pPr>
            <a:r>
              <a:rPr lang="en-US" dirty="0"/>
              <a:t>In contrast to digoxin use for heart failure, there is no particular serum digoxin level which is targeted, as the medication should be adjusted to </a:t>
            </a:r>
            <a:r>
              <a:rPr lang="en-US" b="1" dirty="0"/>
              <a:t>maintain optimal ventricular rate </a:t>
            </a:r>
            <a:r>
              <a:rPr lang="en-US" dirty="0"/>
              <a:t>control</a:t>
            </a:r>
          </a:p>
        </p:txBody>
      </p:sp>
      <p:sp>
        <p:nvSpPr>
          <p:cNvPr id="2" name="Rectangle: Rounded Corners 1">
            <a:extLst>
              <a:ext uri="{FF2B5EF4-FFF2-40B4-BE49-F238E27FC236}">
                <a16:creationId xmlns:a16="http://schemas.microsoft.com/office/drawing/2014/main" id="{C5DF8ED4-37A4-E1E9-656C-C167D4A58FA6}"/>
              </a:ext>
            </a:extLst>
          </p:cNvPr>
          <p:cNvSpPr/>
          <p:nvPr/>
        </p:nvSpPr>
        <p:spPr>
          <a:xfrm>
            <a:off x="832577" y="449636"/>
            <a:ext cx="3091032" cy="917889"/>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MAINTENANCE</a:t>
            </a:r>
          </a:p>
        </p:txBody>
      </p:sp>
      <p:pic>
        <p:nvPicPr>
          <p:cNvPr id="9" name="Content Placeholder 8">
            <a:extLst>
              <a:ext uri="{FF2B5EF4-FFF2-40B4-BE49-F238E27FC236}">
                <a16:creationId xmlns:a16="http://schemas.microsoft.com/office/drawing/2014/main" id="{0A419562-ED93-4C79-A799-DF5E98F100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9591" y="2372868"/>
            <a:ext cx="4292302" cy="4380281"/>
          </a:xfrm>
        </p:spPr>
      </p:pic>
    </p:spTree>
    <p:extLst>
      <p:ext uri="{BB962C8B-B14F-4D97-AF65-F5344CB8AC3E}">
        <p14:creationId xmlns:p14="http://schemas.microsoft.com/office/powerpoint/2010/main" val="556009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5AE1474-E3CA-4F1D-BEC8-EB7C4C6A45C4}"/>
              </a:ext>
            </a:extLst>
          </p:cNvPr>
          <p:cNvSpPr/>
          <p:nvPr/>
        </p:nvSpPr>
        <p:spPr>
          <a:xfrm>
            <a:off x="1613648" y="1684379"/>
            <a:ext cx="2183802"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CRCL</a:t>
            </a:r>
          </a:p>
        </p:txBody>
      </p:sp>
      <p:sp>
        <p:nvSpPr>
          <p:cNvPr id="6" name="Rectangle: Rounded Corners 5">
            <a:extLst>
              <a:ext uri="{FF2B5EF4-FFF2-40B4-BE49-F238E27FC236}">
                <a16:creationId xmlns:a16="http://schemas.microsoft.com/office/drawing/2014/main" id="{DA3241F6-BF71-4603-BCD5-891C89A40842}"/>
              </a:ext>
            </a:extLst>
          </p:cNvPr>
          <p:cNvSpPr/>
          <p:nvPr/>
        </p:nvSpPr>
        <p:spPr>
          <a:xfrm>
            <a:off x="4313816" y="1684379"/>
            <a:ext cx="2635624"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Ideal body weight</a:t>
            </a:r>
          </a:p>
        </p:txBody>
      </p:sp>
      <p:sp>
        <p:nvSpPr>
          <p:cNvPr id="7" name="Rectangle: Rounded Corners 6">
            <a:extLst>
              <a:ext uri="{FF2B5EF4-FFF2-40B4-BE49-F238E27FC236}">
                <a16:creationId xmlns:a16="http://schemas.microsoft.com/office/drawing/2014/main" id="{297408C4-4752-455A-B31F-38543B06EB0E}"/>
              </a:ext>
            </a:extLst>
          </p:cNvPr>
          <p:cNvSpPr/>
          <p:nvPr/>
        </p:nvSpPr>
        <p:spPr>
          <a:xfrm>
            <a:off x="7229137" y="1684379"/>
            <a:ext cx="4042921" cy="688490"/>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Other </a:t>
            </a:r>
            <a:r>
              <a:rPr lang="en-US" b="1" dirty="0" err="1">
                <a:solidFill>
                  <a:schemeClr val="bg1"/>
                </a:solidFill>
              </a:rPr>
              <a:t>drug:amiodarone,propafenone,diuretic</a:t>
            </a:r>
            <a:endParaRPr lang="en-US" b="1" dirty="0">
              <a:solidFill>
                <a:schemeClr val="bg1"/>
              </a:solidFill>
            </a:endParaRPr>
          </a:p>
        </p:txBody>
      </p:sp>
      <p:sp>
        <p:nvSpPr>
          <p:cNvPr id="10" name="TextBox 9">
            <a:extLst>
              <a:ext uri="{FF2B5EF4-FFF2-40B4-BE49-F238E27FC236}">
                <a16:creationId xmlns:a16="http://schemas.microsoft.com/office/drawing/2014/main" id="{25A1C4E5-A627-4776-A6CC-5C23CB53DD4B}"/>
              </a:ext>
            </a:extLst>
          </p:cNvPr>
          <p:cNvSpPr txBox="1"/>
          <p:nvPr/>
        </p:nvSpPr>
        <p:spPr>
          <a:xfrm>
            <a:off x="77585" y="2632363"/>
            <a:ext cx="4910051" cy="203132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b="1" dirty="0"/>
              <a:t>AF</a:t>
            </a:r>
            <a:r>
              <a:rPr lang="en-US" dirty="0"/>
              <a:t>:0.125-0.25 mg/day</a:t>
            </a:r>
          </a:p>
          <a:p>
            <a:pPr marL="285750" indent="-285750">
              <a:buFont typeface="Arial" panose="020B0604020202020204" pitchFamily="34" charset="0"/>
              <a:buChar char="•"/>
            </a:pPr>
            <a:r>
              <a:rPr lang="en-US" b="1" dirty="0" err="1"/>
              <a:t>HF</a:t>
            </a:r>
            <a:r>
              <a:rPr lang="en-US" dirty="0" err="1"/>
              <a:t>:lower</a:t>
            </a:r>
            <a:r>
              <a:rPr lang="en-US" dirty="0"/>
              <a:t> maintenance dose than AF</a:t>
            </a:r>
          </a:p>
          <a:p>
            <a:pPr marL="285750" indent="-285750">
              <a:buFont typeface="Arial" panose="020B0604020202020204" pitchFamily="34" charset="0"/>
              <a:buChar char="•"/>
            </a:pPr>
            <a:r>
              <a:rPr lang="en-US" dirty="0"/>
              <a:t>In contrast to digoxin use for heart failure, there is no particular serum digoxin level which is targeted, as the medication should be adjusted to </a:t>
            </a:r>
            <a:r>
              <a:rPr lang="en-US" b="1" dirty="0"/>
              <a:t>maintain optimal ventricular rate </a:t>
            </a:r>
            <a:r>
              <a:rPr lang="en-US" dirty="0"/>
              <a:t>control</a:t>
            </a:r>
          </a:p>
        </p:txBody>
      </p:sp>
      <p:sp>
        <p:nvSpPr>
          <p:cNvPr id="2" name="Rectangle: Rounded Corners 1">
            <a:extLst>
              <a:ext uri="{FF2B5EF4-FFF2-40B4-BE49-F238E27FC236}">
                <a16:creationId xmlns:a16="http://schemas.microsoft.com/office/drawing/2014/main" id="{C5DF8ED4-37A4-E1E9-656C-C167D4A58FA6}"/>
              </a:ext>
            </a:extLst>
          </p:cNvPr>
          <p:cNvSpPr/>
          <p:nvPr/>
        </p:nvSpPr>
        <p:spPr>
          <a:xfrm>
            <a:off x="832577" y="449636"/>
            <a:ext cx="3091032" cy="917889"/>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MAINTENANCE</a:t>
            </a:r>
          </a:p>
        </p:txBody>
      </p:sp>
      <p:pic>
        <p:nvPicPr>
          <p:cNvPr id="9" name="Content Placeholder 8">
            <a:extLst>
              <a:ext uri="{FF2B5EF4-FFF2-40B4-BE49-F238E27FC236}">
                <a16:creationId xmlns:a16="http://schemas.microsoft.com/office/drawing/2014/main" id="{0A419562-ED93-4C79-A799-DF5E98F100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05251" y="158297"/>
            <a:ext cx="6574228" cy="6708979"/>
          </a:xfrm>
        </p:spPr>
      </p:pic>
    </p:spTree>
    <p:extLst>
      <p:ext uri="{BB962C8B-B14F-4D97-AF65-F5344CB8AC3E}">
        <p14:creationId xmlns:p14="http://schemas.microsoft.com/office/powerpoint/2010/main" val="3443755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5AE1474-E3CA-4F1D-BEC8-EB7C4C6A45C4}"/>
              </a:ext>
            </a:extLst>
          </p:cNvPr>
          <p:cNvSpPr/>
          <p:nvPr/>
        </p:nvSpPr>
        <p:spPr>
          <a:xfrm>
            <a:off x="1613648" y="1684379"/>
            <a:ext cx="2183802"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CRCL</a:t>
            </a:r>
          </a:p>
        </p:txBody>
      </p:sp>
      <p:sp>
        <p:nvSpPr>
          <p:cNvPr id="6" name="Rectangle: Rounded Corners 5">
            <a:extLst>
              <a:ext uri="{FF2B5EF4-FFF2-40B4-BE49-F238E27FC236}">
                <a16:creationId xmlns:a16="http://schemas.microsoft.com/office/drawing/2014/main" id="{DA3241F6-BF71-4603-BCD5-891C89A40842}"/>
              </a:ext>
            </a:extLst>
          </p:cNvPr>
          <p:cNvSpPr/>
          <p:nvPr/>
        </p:nvSpPr>
        <p:spPr>
          <a:xfrm>
            <a:off x="4313816" y="1684379"/>
            <a:ext cx="2635624" cy="688489"/>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Ideal body weight</a:t>
            </a:r>
          </a:p>
        </p:txBody>
      </p:sp>
      <p:sp>
        <p:nvSpPr>
          <p:cNvPr id="7" name="Rectangle: Rounded Corners 6">
            <a:extLst>
              <a:ext uri="{FF2B5EF4-FFF2-40B4-BE49-F238E27FC236}">
                <a16:creationId xmlns:a16="http://schemas.microsoft.com/office/drawing/2014/main" id="{297408C4-4752-455A-B31F-38543B06EB0E}"/>
              </a:ext>
            </a:extLst>
          </p:cNvPr>
          <p:cNvSpPr/>
          <p:nvPr/>
        </p:nvSpPr>
        <p:spPr>
          <a:xfrm>
            <a:off x="7229137" y="1684379"/>
            <a:ext cx="4042921" cy="688490"/>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Other </a:t>
            </a:r>
            <a:r>
              <a:rPr lang="en-US" b="1" dirty="0" err="1">
                <a:solidFill>
                  <a:schemeClr val="bg1"/>
                </a:solidFill>
              </a:rPr>
              <a:t>drug:amiodarone,propafenone,diuretic</a:t>
            </a:r>
            <a:endParaRPr lang="en-US" b="1" dirty="0">
              <a:solidFill>
                <a:schemeClr val="bg1"/>
              </a:solidFill>
            </a:endParaRPr>
          </a:p>
        </p:txBody>
      </p:sp>
      <p:sp>
        <p:nvSpPr>
          <p:cNvPr id="10" name="TextBox 9">
            <a:extLst>
              <a:ext uri="{FF2B5EF4-FFF2-40B4-BE49-F238E27FC236}">
                <a16:creationId xmlns:a16="http://schemas.microsoft.com/office/drawing/2014/main" id="{25A1C4E5-A627-4776-A6CC-5C23CB53DD4B}"/>
              </a:ext>
            </a:extLst>
          </p:cNvPr>
          <p:cNvSpPr txBox="1"/>
          <p:nvPr/>
        </p:nvSpPr>
        <p:spPr>
          <a:xfrm>
            <a:off x="1527586" y="2635624"/>
            <a:ext cx="5421854" cy="1754326"/>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b="1" dirty="0"/>
              <a:t>AF</a:t>
            </a:r>
            <a:r>
              <a:rPr lang="en-US" dirty="0"/>
              <a:t>:0.125-0.25 mg/day</a:t>
            </a:r>
          </a:p>
          <a:p>
            <a:pPr marL="285750" indent="-285750">
              <a:buFont typeface="Arial" panose="020B0604020202020204" pitchFamily="34" charset="0"/>
              <a:buChar char="•"/>
            </a:pPr>
            <a:r>
              <a:rPr lang="en-US" b="1" dirty="0" err="1"/>
              <a:t>HF</a:t>
            </a:r>
            <a:r>
              <a:rPr lang="en-US" dirty="0" err="1"/>
              <a:t>:lower</a:t>
            </a:r>
            <a:r>
              <a:rPr lang="en-US" dirty="0"/>
              <a:t> maintenance dose than AF</a:t>
            </a:r>
          </a:p>
          <a:p>
            <a:pPr marL="285750" indent="-285750">
              <a:buFont typeface="Arial" panose="020B0604020202020204" pitchFamily="34" charset="0"/>
              <a:buChar char="•"/>
            </a:pPr>
            <a:r>
              <a:rPr lang="en-US" dirty="0"/>
              <a:t>In contrast to digoxin use for heart failure, there is no particular serum digoxin level which is targeted, as the medication should be adjusted to </a:t>
            </a:r>
            <a:r>
              <a:rPr lang="en-US" b="1" dirty="0"/>
              <a:t>maintain optimal ventricular rate </a:t>
            </a:r>
            <a:r>
              <a:rPr lang="en-US" dirty="0"/>
              <a:t>control</a:t>
            </a:r>
          </a:p>
        </p:txBody>
      </p:sp>
      <p:sp>
        <p:nvSpPr>
          <p:cNvPr id="2" name="Rectangle: Rounded Corners 1">
            <a:extLst>
              <a:ext uri="{FF2B5EF4-FFF2-40B4-BE49-F238E27FC236}">
                <a16:creationId xmlns:a16="http://schemas.microsoft.com/office/drawing/2014/main" id="{C5DF8ED4-37A4-E1E9-656C-C167D4A58FA6}"/>
              </a:ext>
            </a:extLst>
          </p:cNvPr>
          <p:cNvSpPr/>
          <p:nvPr/>
        </p:nvSpPr>
        <p:spPr>
          <a:xfrm>
            <a:off x="832577" y="449636"/>
            <a:ext cx="3091032" cy="917889"/>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MAINTENANCE</a:t>
            </a:r>
          </a:p>
        </p:txBody>
      </p:sp>
      <p:pic>
        <p:nvPicPr>
          <p:cNvPr id="9" name="Content Placeholder 8">
            <a:extLst>
              <a:ext uri="{FF2B5EF4-FFF2-40B4-BE49-F238E27FC236}">
                <a16:creationId xmlns:a16="http://schemas.microsoft.com/office/drawing/2014/main" id="{0A419562-ED93-4C79-A799-DF5E98F100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9591" y="2372868"/>
            <a:ext cx="4292302" cy="4380281"/>
          </a:xfrm>
        </p:spPr>
      </p:pic>
    </p:spTree>
    <p:extLst>
      <p:ext uri="{BB962C8B-B14F-4D97-AF65-F5344CB8AC3E}">
        <p14:creationId xmlns:p14="http://schemas.microsoft.com/office/powerpoint/2010/main" val="3105321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10ACC-2130-4628-B82E-14C2C3307F9A}"/>
              </a:ext>
            </a:extLst>
          </p:cNvPr>
          <p:cNvSpPr>
            <a:spLocks noGrp="1"/>
          </p:cNvSpPr>
          <p:nvPr>
            <p:ph type="title"/>
          </p:nvPr>
        </p:nvSpPr>
        <p:spPr/>
        <p:txBody>
          <a:bodyPr/>
          <a:lstStyle/>
          <a:p>
            <a:r>
              <a:rPr lang="en-US" dirty="0"/>
              <a:t>Monitoring:</a:t>
            </a:r>
            <a:br>
              <a:rPr lang="en-US" dirty="0"/>
            </a:br>
            <a:r>
              <a:rPr lang="en-US" dirty="0"/>
              <a:t>do we need for routine monitor?</a:t>
            </a:r>
          </a:p>
        </p:txBody>
      </p:sp>
      <p:sp>
        <p:nvSpPr>
          <p:cNvPr id="3" name="Content Placeholder 2">
            <a:extLst>
              <a:ext uri="{FF2B5EF4-FFF2-40B4-BE49-F238E27FC236}">
                <a16:creationId xmlns:a16="http://schemas.microsoft.com/office/drawing/2014/main" id="{ED3330F5-EE7E-4B87-8626-BAF8F8A03F25}"/>
              </a:ext>
            </a:extLst>
          </p:cNvPr>
          <p:cNvSpPr>
            <a:spLocks noGrp="1"/>
          </p:cNvSpPr>
          <p:nvPr>
            <p:ph idx="1"/>
          </p:nvPr>
        </p:nvSpPr>
        <p:spPr/>
        <p:txBody>
          <a:bodyPr/>
          <a:lstStyle/>
          <a:p>
            <a:pPr>
              <a:buFont typeface="Wingdings" panose="05000000000000000000" pitchFamily="2" charset="2"/>
              <a:buChar char="Ø"/>
            </a:pPr>
            <a:r>
              <a:rPr lang="en-US" dirty="0"/>
              <a:t>Routinely monitoring is controversy in HF </a:t>
            </a:r>
            <a:r>
              <a:rPr lang="en-US" dirty="0">
                <a:solidFill>
                  <a:srgbClr val="C00000"/>
                </a:solidFill>
              </a:rPr>
              <a:t>but not AF</a:t>
            </a:r>
          </a:p>
          <a:p>
            <a:pPr>
              <a:buFont typeface="Wingdings" panose="05000000000000000000" pitchFamily="2" charset="2"/>
              <a:buChar char="Ø"/>
            </a:pPr>
            <a:r>
              <a:rPr lang="en-US" dirty="0"/>
              <a:t>Suspicion of dig toxicity</a:t>
            </a:r>
          </a:p>
          <a:p>
            <a:pPr>
              <a:buFont typeface="Wingdings" panose="05000000000000000000" pitchFamily="2" charset="2"/>
              <a:buChar char="Ø"/>
            </a:pPr>
            <a:r>
              <a:rPr lang="en-US" dirty="0"/>
              <a:t>Fluctuating or worsening renal failure</a:t>
            </a:r>
          </a:p>
          <a:p>
            <a:pPr>
              <a:buFont typeface="Wingdings" panose="05000000000000000000" pitchFamily="2" charset="2"/>
              <a:buChar char="Ø"/>
            </a:pPr>
            <a:r>
              <a:rPr lang="en-US" dirty="0"/>
              <a:t>Initiation of interacting medication such as </a:t>
            </a:r>
            <a:r>
              <a:rPr lang="en-US" dirty="0">
                <a:solidFill>
                  <a:srgbClr val="C00000"/>
                </a:solidFill>
              </a:rPr>
              <a:t>amiodarone</a:t>
            </a:r>
          </a:p>
          <a:p>
            <a:pPr>
              <a:buFont typeface="Wingdings" panose="05000000000000000000" pitchFamily="2" charset="2"/>
              <a:buChar char="Ø"/>
            </a:pPr>
            <a:r>
              <a:rPr lang="en-US" dirty="0"/>
              <a:t>Worsening of heart failure symptom with suspicion </a:t>
            </a:r>
            <a:r>
              <a:rPr lang="en-US" dirty="0">
                <a:solidFill>
                  <a:srgbClr val="C00000"/>
                </a:solidFill>
              </a:rPr>
              <a:t>of low medication compliance</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260037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09F5F-671A-4BF9-9E3F-3264FE01B5E3}"/>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6455D976-B1C3-4622-9D74-E567EDD98928}"/>
              </a:ext>
            </a:extLst>
          </p:cNvPr>
          <p:cNvSpPr>
            <a:spLocks noGrp="1"/>
          </p:cNvSpPr>
          <p:nvPr>
            <p:ph idx="1"/>
          </p:nvPr>
        </p:nvSpPr>
        <p:spPr>
          <a:xfrm>
            <a:off x="1442600" y="2347856"/>
            <a:ext cx="9144000" cy="4106732"/>
          </a:xfrm>
        </p:spPr>
        <p:txBody>
          <a:bodyPr>
            <a:normAutofit/>
          </a:bodyPr>
          <a:lstStyle/>
          <a:p>
            <a:r>
              <a:rPr lang="en-US" sz="2200" b="1" dirty="0">
                <a:solidFill>
                  <a:srgbClr val="C00000"/>
                </a:solidFill>
              </a:rPr>
              <a:t>Trough level should be </a:t>
            </a:r>
            <a:r>
              <a:rPr lang="en-US" sz="2200" b="1" dirty="0" err="1">
                <a:solidFill>
                  <a:srgbClr val="C00000"/>
                </a:solidFill>
              </a:rPr>
              <a:t>obtained</a:t>
            </a:r>
            <a:r>
              <a:rPr lang="en-US" sz="2200" dirty="0" err="1"/>
              <a:t>:Blood</a:t>
            </a:r>
            <a:r>
              <a:rPr lang="en-US" sz="2200" dirty="0"/>
              <a:t> samples should be obtained </a:t>
            </a:r>
            <a:r>
              <a:rPr lang="en-US" sz="2200" b="1" dirty="0"/>
              <a:t>at least 6 hours, but optimally 12 hours</a:t>
            </a:r>
            <a:r>
              <a:rPr lang="en-US" sz="2200" dirty="0"/>
              <a:t>, after administration of digoxin to ensure completion of distribution from the blood to the tissues. In patients with advanced kidney disease or who are on hemodialysis, the digoxin level should be checked </a:t>
            </a:r>
            <a:r>
              <a:rPr lang="en-US" sz="2200" b="1" dirty="0"/>
              <a:t>at least 12 to 24 hours after the prior dose</a:t>
            </a:r>
          </a:p>
          <a:p>
            <a:r>
              <a:rPr lang="en-US" sz="2200" dirty="0"/>
              <a:t>there is a linear relationship between digoxin dose and serum concentration</a:t>
            </a:r>
          </a:p>
          <a:p>
            <a:endParaRPr lang="en-US" sz="2200" b="1" dirty="0"/>
          </a:p>
          <a:p>
            <a:endParaRPr lang="en-US" b="1" dirty="0"/>
          </a:p>
        </p:txBody>
      </p:sp>
    </p:spTree>
    <p:extLst>
      <p:ext uri="{BB962C8B-B14F-4D97-AF65-F5344CB8AC3E}">
        <p14:creationId xmlns:p14="http://schemas.microsoft.com/office/powerpoint/2010/main" val="2779913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03781-146E-074D-1A79-F873211E11BD}"/>
              </a:ext>
            </a:extLst>
          </p:cNvPr>
          <p:cNvSpPr>
            <a:spLocks noGrp="1"/>
          </p:cNvSpPr>
          <p:nvPr>
            <p:ph type="title"/>
          </p:nvPr>
        </p:nvSpPr>
        <p:spPr/>
        <p:txBody>
          <a:bodyPr/>
          <a:lstStyle/>
          <a:p>
            <a:r>
              <a:rPr lang="en-US" dirty="0"/>
              <a:t>Interval for monitoring in HF patient:</a:t>
            </a:r>
          </a:p>
        </p:txBody>
      </p:sp>
      <p:sp>
        <p:nvSpPr>
          <p:cNvPr id="3" name="Content Placeholder 2">
            <a:extLst>
              <a:ext uri="{FF2B5EF4-FFF2-40B4-BE49-F238E27FC236}">
                <a16:creationId xmlns:a16="http://schemas.microsoft.com/office/drawing/2014/main" id="{2BD1C2DC-3D0C-E662-EC5A-C49143B169C5}"/>
              </a:ext>
            </a:extLst>
          </p:cNvPr>
          <p:cNvSpPr>
            <a:spLocks noGrp="1"/>
          </p:cNvSpPr>
          <p:nvPr>
            <p:ph idx="1"/>
          </p:nvPr>
        </p:nvSpPr>
        <p:spPr/>
        <p:txBody>
          <a:bodyPr/>
          <a:lstStyle/>
          <a:p>
            <a:r>
              <a:rPr lang="en-US" dirty="0"/>
              <a:t>1 to 6 week after initial prescription ,in severe CKD  1 week after initiation</a:t>
            </a:r>
          </a:p>
          <a:p>
            <a:r>
              <a:rPr lang="en-US" dirty="0"/>
              <a:t>Then every 6 month</a:t>
            </a:r>
          </a:p>
          <a:p>
            <a:r>
              <a:rPr lang="en-US" dirty="0"/>
              <a:t>Therapeutic range :0.5 -0.8 ng/ml</a:t>
            </a:r>
          </a:p>
        </p:txBody>
      </p:sp>
    </p:spTree>
    <p:extLst>
      <p:ext uri="{BB962C8B-B14F-4D97-AF65-F5344CB8AC3E}">
        <p14:creationId xmlns:p14="http://schemas.microsoft.com/office/powerpoint/2010/main" val="402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D2E61-EB17-B0ED-28E9-8E5265BA52E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82CD88D9-75A2-25EC-3A8B-0973992D85D2}"/>
              </a:ext>
            </a:extLst>
          </p:cNvPr>
          <p:cNvSpPr>
            <a:spLocks noGrp="1"/>
          </p:cNvSpPr>
          <p:nvPr>
            <p:ph idx="1"/>
          </p:nvPr>
        </p:nvSpPr>
        <p:spPr/>
        <p:txBody>
          <a:bodyPr/>
          <a:lstStyle/>
          <a:p>
            <a:pPr marL="514350" indent="-514350">
              <a:buFont typeface="+mj-lt"/>
              <a:buAutoNum type="arabicPeriod"/>
            </a:pPr>
            <a:r>
              <a:rPr lang="en-US" dirty="0"/>
              <a:t>Mechanism of action</a:t>
            </a:r>
          </a:p>
          <a:p>
            <a:pPr marL="514350" indent="-514350">
              <a:buFont typeface="+mj-lt"/>
              <a:buAutoNum type="arabicPeriod"/>
            </a:pPr>
            <a:r>
              <a:rPr lang="en-US" dirty="0"/>
              <a:t>Indication for DIG administration</a:t>
            </a:r>
          </a:p>
          <a:p>
            <a:pPr marL="514350" indent="-514350">
              <a:buFont typeface="+mj-lt"/>
              <a:buAutoNum type="arabicPeriod"/>
            </a:pPr>
            <a:r>
              <a:rPr lang="en-US" dirty="0"/>
              <a:t>Dosing</a:t>
            </a:r>
          </a:p>
          <a:p>
            <a:pPr marL="514350" indent="-514350">
              <a:buFont typeface="+mj-lt"/>
              <a:buAutoNum type="arabicPeriod"/>
            </a:pPr>
            <a:r>
              <a:rPr lang="en-US" dirty="0"/>
              <a:t>Monitoring</a:t>
            </a:r>
          </a:p>
          <a:p>
            <a:pPr marL="514350" indent="-514350">
              <a:buFont typeface="+mj-lt"/>
              <a:buAutoNum type="arabicPeriod"/>
            </a:pPr>
            <a:r>
              <a:rPr lang="en-US" dirty="0"/>
              <a:t>sign of toxicity</a:t>
            </a:r>
          </a:p>
          <a:p>
            <a:pPr marL="514350" indent="-514350">
              <a:buFont typeface="+mj-lt"/>
              <a:buAutoNum type="arabicPeriod"/>
            </a:pPr>
            <a:r>
              <a:rPr lang="en-US" dirty="0"/>
              <a:t>Toxicity management</a:t>
            </a:r>
          </a:p>
          <a:p>
            <a:endParaRPr lang="en-US" dirty="0"/>
          </a:p>
        </p:txBody>
      </p:sp>
    </p:spTree>
    <p:extLst>
      <p:ext uri="{BB962C8B-B14F-4D97-AF65-F5344CB8AC3E}">
        <p14:creationId xmlns:p14="http://schemas.microsoft.com/office/powerpoint/2010/main" val="1451708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BB853-26A0-4B23-BA5B-4DCD8659CD95}"/>
              </a:ext>
            </a:extLst>
          </p:cNvPr>
          <p:cNvSpPr>
            <a:spLocks noGrp="1"/>
          </p:cNvSpPr>
          <p:nvPr>
            <p:ph type="title"/>
          </p:nvPr>
        </p:nvSpPr>
        <p:spPr/>
        <p:txBody>
          <a:bodyPr/>
          <a:lstStyle/>
          <a:p>
            <a:r>
              <a:rPr lang="en-US" dirty="0"/>
              <a:t>DIG TOXICITY</a:t>
            </a:r>
          </a:p>
        </p:txBody>
      </p:sp>
      <p:sp>
        <p:nvSpPr>
          <p:cNvPr id="3" name="Content Placeholder 2">
            <a:extLst>
              <a:ext uri="{FF2B5EF4-FFF2-40B4-BE49-F238E27FC236}">
                <a16:creationId xmlns:a16="http://schemas.microsoft.com/office/drawing/2014/main" id="{341DDB05-2240-4EA9-98B7-BA4C308A5011}"/>
              </a:ext>
            </a:extLst>
          </p:cNvPr>
          <p:cNvSpPr>
            <a:spLocks noGrp="1"/>
          </p:cNvSpPr>
          <p:nvPr>
            <p:ph idx="1"/>
          </p:nvPr>
        </p:nvSpPr>
        <p:spPr/>
        <p:txBody>
          <a:bodyPr/>
          <a:lstStyle/>
          <a:p>
            <a:r>
              <a:rPr lang="en-US" dirty="0"/>
              <a:t>Cardiac arrhythmia</a:t>
            </a:r>
          </a:p>
          <a:p>
            <a:r>
              <a:rPr lang="en-US" dirty="0"/>
              <a:t>Clinical manifestation</a:t>
            </a:r>
          </a:p>
          <a:p>
            <a:r>
              <a:rPr lang="en-US" dirty="0"/>
              <a:t>management</a:t>
            </a:r>
          </a:p>
        </p:txBody>
      </p:sp>
    </p:spTree>
    <p:extLst>
      <p:ext uri="{BB962C8B-B14F-4D97-AF65-F5344CB8AC3E}">
        <p14:creationId xmlns:p14="http://schemas.microsoft.com/office/powerpoint/2010/main" val="1116761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5A808-4B6C-FFD9-2116-B1722D5BF598}"/>
              </a:ext>
            </a:extLst>
          </p:cNvPr>
          <p:cNvSpPr>
            <a:spLocks noGrp="1"/>
          </p:cNvSpPr>
          <p:nvPr>
            <p:ph type="title"/>
          </p:nvPr>
        </p:nvSpPr>
        <p:spPr/>
        <p:txBody>
          <a:bodyPr/>
          <a:lstStyle/>
          <a:p>
            <a:r>
              <a:rPr lang="en-US" dirty="0"/>
              <a:t>DIG toxicity:</a:t>
            </a:r>
          </a:p>
        </p:txBody>
      </p:sp>
      <p:sp>
        <p:nvSpPr>
          <p:cNvPr id="3" name="Content Placeholder 2">
            <a:extLst>
              <a:ext uri="{FF2B5EF4-FFF2-40B4-BE49-F238E27FC236}">
                <a16:creationId xmlns:a16="http://schemas.microsoft.com/office/drawing/2014/main" id="{3A6A4770-59B8-C1AD-395A-94699D4B3B3E}"/>
              </a:ext>
            </a:extLst>
          </p:cNvPr>
          <p:cNvSpPr>
            <a:spLocks noGrp="1"/>
          </p:cNvSpPr>
          <p:nvPr>
            <p:ph idx="1"/>
          </p:nvPr>
        </p:nvSpPr>
        <p:spPr/>
        <p:txBody>
          <a:bodyPr/>
          <a:lstStyle/>
          <a:p>
            <a:r>
              <a:rPr lang="en-US" dirty="0"/>
              <a:t>Advanced age</a:t>
            </a:r>
          </a:p>
          <a:p>
            <a:pPr marL="0" indent="0">
              <a:buNone/>
            </a:pPr>
            <a:r>
              <a:rPr lang="en-US" dirty="0"/>
              <a:t>• </a:t>
            </a:r>
            <a:r>
              <a:rPr lang="en-US" dirty="0" err="1"/>
              <a:t>Hypokalaemia</a:t>
            </a:r>
            <a:endParaRPr lang="en-US" dirty="0"/>
          </a:p>
          <a:p>
            <a:pPr marL="0" indent="0">
              <a:buNone/>
            </a:pPr>
            <a:r>
              <a:rPr lang="en-US" dirty="0"/>
              <a:t>• Hypomagnesaemia</a:t>
            </a:r>
          </a:p>
          <a:p>
            <a:pPr marL="0" indent="0">
              <a:buNone/>
            </a:pPr>
            <a:r>
              <a:rPr lang="en-US" dirty="0"/>
              <a:t>• </a:t>
            </a:r>
            <a:r>
              <a:rPr lang="en-US" dirty="0" err="1"/>
              <a:t>Hypercalcaemia</a:t>
            </a:r>
            <a:endParaRPr lang="en-US" dirty="0"/>
          </a:p>
          <a:p>
            <a:pPr marL="0" indent="0">
              <a:buNone/>
            </a:pPr>
            <a:r>
              <a:rPr lang="en-US" dirty="0"/>
              <a:t>• Renal insufficiency</a:t>
            </a:r>
          </a:p>
          <a:p>
            <a:pPr marL="0" indent="0">
              <a:buNone/>
            </a:pPr>
            <a:r>
              <a:rPr lang="en-US" dirty="0"/>
              <a:t>• Dehydration</a:t>
            </a:r>
          </a:p>
          <a:p>
            <a:pPr marL="0" indent="0">
              <a:buNone/>
            </a:pPr>
            <a:r>
              <a:rPr lang="en-US" dirty="0"/>
              <a:t>•drug :amiodarone ,verapamil , spironolactone, flecainide, propafenone</a:t>
            </a:r>
          </a:p>
        </p:txBody>
      </p:sp>
    </p:spTree>
    <p:extLst>
      <p:ext uri="{BB962C8B-B14F-4D97-AF65-F5344CB8AC3E}">
        <p14:creationId xmlns:p14="http://schemas.microsoft.com/office/powerpoint/2010/main" val="1031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3CDB5-CB12-4B04-96DB-28EAD5B4F361}"/>
              </a:ext>
            </a:extLst>
          </p:cNvPr>
          <p:cNvSpPr>
            <a:spLocks noGrp="1"/>
          </p:cNvSpPr>
          <p:nvPr>
            <p:ph type="title"/>
          </p:nvPr>
        </p:nvSpPr>
        <p:spPr>
          <a:xfrm>
            <a:off x="1020587" y="344677"/>
            <a:ext cx="9144000" cy="1344168"/>
          </a:xfrm>
        </p:spPr>
        <p:txBody>
          <a:bodyPr/>
          <a:lstStyle/>
          <a:p>
            <a:r>
              <a:rPr lang="en-US" dirty="0"/>
              <a:t>CLINICAL MANIFESTATION</a:t>
            </a:r>
          </a:p>
        </p:txBody>
      </p:sp>
      <p:sp>
        <p:nvSpPr>
          <p:cNvPr id="3" name="Content Placeholder 2">
            <a:extLst>
              <a:ext uri="{FF2B5EF4-FFF2-40B4-BE49-F238E27FC236}">
                <a16:creationId xmlns:a16="http://schemas.microsoft.com/office/drawing/2014/main" id="{56C84A4B-4AC1-4F2A-AFEC-AC1E38C6BB52}"/>
              </a:ext>
            </a:extLst>
          </p:cNvPr>
          <p:cNvSpPr>
            <a:spLocks noGrp="1"/>
          </p:cNvSpPr>
          <p:nvPr>
            <p:ph idx="1"/>
          </p:nvPr>
        </p:nvSpPr>
        <p:spPr>
          <a:xfrm>
            <a:off x="1524000" y="1885122"/>
            <a:ext cx="9144000" cy="4224130"/>
          </a:xfrm>
        </p:spPr>
        <p:txBody>
          <a:bodyPr>
            <a:normAutofit fontScale="70000" lnSpcReduction="20000"/>
          </a:bodyPr>
          <a:lstStyle/>
          <a:p>
            <a:r>
              <a:rPr lang="en-US" b="1" dirty="0"/>
              <a:t>CARDIAC ARRHYTHMIA</a:t>
            </a:r>
          </a:p>
          <a:p>
            <a:pPr marL="708660" lvl="1" indent="-342900">
              <a:buFont typeface="Arial" panose="020B0604020202020204" pitchFamily="34" charset="0"/>
              <a:buChar char="•"/>
            </a:pPr>
            <a:r>
              <a:rPr lang="en-US" dirty="0"/>
              <a:t>The cardiac manifestations of cardiac glycoside toxicity can include virtually any</a:t>
            </a:r>
          </a:p>
          <a:p>
            <a:pPr lvl="1"/>
            <a:r>
              <a:rPr lang="en-US" dirty="0"/>
              <a:t>type of arrhythmia, with the exception </a:t>
            </a:r>
            <a:r>
              <a:rPr lang="en-US" dirty="0">
                <a:solidFill>
                  <a:srgbClr val="FF0000"/>
                </a:solidFill>
              </a:rPr>
              <a:t>of rapidly conducted atrial arrhythmias</a:t>
            </a:r>
          </a:p>
          <a:p>
            <a:r>
              <a:rPr lang="en-US" b="1" dirty="0"/>
              <a:t>Peripheral vasculature</a:t>
            </a:r>
          </a:p>
          <a:p>
            <a:r>
              <a:rPr lang="en-US" b="1" dirty="0" err="1"/>
              <a:t>Electrolite</a:t>
            </a:r>
            <a:r>
              <a:rPr lang="en-US" b="1" dirty="0"/>
              <a:t> abnormality</a:t>
            </a:r>
          </a:p>
          <a:p>
            <a:pPr marL="708660" lvl="1" indent="-342900">
              <a:buFont typeface="Arial" panose="020B0604020202020204" pitchFamily="34" charset="0"/>
              <a:buChar char="•"/>
            </a:pPr>
            <a:r>
              <a:rPr lang="en-US" dirty="0"/>
              <a:t>Hyperkalemia is an important marker of and prognostic indication for acute toxicity</a:t>
            </a:r>
          </a:p>
          <a:p>
            <a:pPr marL="708660" lvl="1" indent="-342900">
              <a:buFont typeface="Arial" panose="020B0604020202020204" pitchFamily="34" charset="0"/>
              <a:buChar char="•"/>
            </a:pPr>
            <a:r>
              <a:rPr lang="en-US" dirty="0"/>
              <a:t>Hypokalemia more prevalent in chronic intoxication</a:t>
            </a:r>
          </a:p>
          <a:p>
            <a:r>
              <a:rPr lang="en-US" b="1" dirty="0"/>
              <a:t>GI</a:t>
            </a:r>
          </a:p>
          <a:p>
            <a:pPr marL="708660" lvl="1" indent="-342900">
              <a:buFont typeface="Arial" panose="020B0604020202020204" pitchFamily="34" charset="0"/>
              <a:buChar char="•"/>
            </a:pPr>
            <a:r>
              <a:rPr lang="en-US" dirty="0"/>
              <a:t>anorexia, nausea, vomiting, and abdominal pain</a:t>
            </a:r>
          </a:p>
          <a:p>
            <a:r>
              <a:rPr lang="en-US" b="1" dirty="0"/>
              <a:t>CNS</a:t>
            </a:r>
          </a:p>
          <a:p>
            <a:pPr marL="708660" lvl="1" indent="-342900">
              <a:buFont typeface="Arial" panose="020B0604020202020204" pitchFamily="34" charset="0"/>
              <a:buChar char="•"/>
            </a:pPr>
            <a:r>
              <a:rPr lang="en-US" dirty="0"/>
              <a:t>confusion and weakness</a:t>
            </a:r>
          </a:p>
          <a:p>
            <a:r>
              <a:rPr lang="en-US" b="1" dirty="0"/>
              <a:t>Visual change</a:t>
            </a:r>
          </a:p>
          <a:p>
            <a:pPr marL="708660" lvl="1" indent="-342900">
              <a:buFont typeface="Arial" panose="020B0604020202020204" pitchFamily="34" charset="0"/>
              <a:buChar char="•"/>
            </a:pPr>
            <a:r>
              <a:rPr lang="en-US" dirty="0"/>
              <a:t>(</a:t>
            </a:r>
            <a:r>
              <a:rPr lang="en-US" dirty="0" err="1"/>
              <a:t>chromatopsia</a:t>
            </a:r>
            <a:r>
              <a:rPr lang="en-US" dirty="0"/>
              <a:t>), diplopia, photophobia, decreased visual acuity, photopsia, scotomas, or </a:t>
            </a:r>
            <a:r>
              <a:rPr lang="en-US" dirty="0" err="1"/>
              <a:t>blindness,</a:t>
            </a:r>
            <a:r>
              <a:rPr lang="en-US" dirty="0" err="1">
                <a:highlight>
                  <a:srgbClr val="FFFF00"/>
                </a:highlight>
              </a:rPr>
              <a:t>xanthopsia</a:t>
            </a:r>
            <a:endParaRPr lang="en-US" dirty="0">
              <a:highlight>
                <a:srgbClr val="FFFF00"/>
              </a:highlight>
            </a:endParaRPr>
          </a:p>
          <a:p>
            <a:pPr lvl="1"/>
            <a:endParaRPr lang="en-US" dirty="0"/>
          </a:p>
          <a:p>
            <a:endParaRPr lang="en-US" dirty="0"/>
          </a:p>
          <a:p>
            <a:pPr marL="822960" indent="-457200" algn="l"/>
            <a:endParaRPr lang="en-US" dirty="0"/>
          </a:p>
          <a:p>
            <a:endParaRPr lang="en-US" dirty="0"/>
          </a:p>
          <a:p>
            <a:endParaRPr lang="en-US" dirty="0"/>
          </a:p>
        </p:txBody>
      </p:sp>
    </p:spTree>
    <p:extLst>
      <p:ext uri="{BB962C8B-B14F-4D97-AF65-F5344CB8AC3E}">
        <p14:creationId xmlns:p14="http://schemas.microsoft.com/office/powerpoint/2010/main" val="31117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500"/>
                                        <p:tgtEl>
                                          <p:spTgt spid="3">
                                            <p:txEl>
                                              <p:pRg st="9" end="9"/>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500"/>
                                        <p:tgtEl>
                                          <p:spTgt spid="3">
                                            <p:txEl>
                                              <p:pRg st="11" end="11"/>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Effect transition="in" filter="fade">
                                      <p:cBhvr>
                                        <p:cTn id="5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FA2CF-14C8-1733-8294-9D9CD2F6EFF4}"/>
              </a:ext>
            </a:extLst>
          </p:cNvPr>
          <p:cNvSpPr>
            <a:spLocks noGrp="1"/>
          </p:cNvSpPr>
          <p:nvPr>
            <p:ph type="title"/>
          </p:nvPr>
        </p:nvSpPr>
        <p:spPr/>
        <p:txBody>
          <a:bodyPr/>
          <a:lstStyle/>
          <a:p>
            <a:r>
              <a:rPr lang="en-US" dirty="0"/>
              <a:t>xanthopsia</a:t>
            </a:r>
          </a:p>
        </p:txBody>
      </p:sp>
      <p:pic>
        <p:nvPicPr>
          <p:cNvPr id="1026" name="Picture 2">
            <a:extLst>
              <a:ext uri="{FF2B5EF4-FFF2-40B4-BE49-F238E27FC236}">
                <a16:creationId xmlns:a16="http://schemas.microsoft.com/office/drawing/2014/main" id="{643512E9-680D-4850-2D5A-4FB00C53A2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38386" y="1656121"/>
            <a:ext cx="5456266" cy="43303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Starry Night">
            <a:extLst>
              <a:ext uri="{FF2B5EF4-FFF2-40B4-BE49-F238E27FC236}">
                <a16:creationId xmlns:a16="http://schemas.microsoft.com/office/drawing/2014/main" id="{DE9A45CE-284D-8EB4-DA8B-0AAB8F4E53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748" y="1656121"/>
            <a:ext cx="4969126" cy="4330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237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3AA2-B59E-D527-578B-15796CE90D6F}"/>
              </a:ext>
            </a:extLst>
          </p:cNvPr>
          <p:cNvSpPr>
            <a:spLocks noGrp="1"/>
          </p:cNvSpPr>
          <p:nvPr>
            <p:ph type="title"/>
          </p:nvPr>
        </p:nvSpPr>
        <p:spPr/>
        <p:txBody>
          <a:bodyPr/>
          <a:lstStyle/>
          <a:p>
            <a:r>
              <a:rPr lang="en-US" dirty="0"/>
              <a:t>Diagnosis:</a:t>
            </a:r>
          </a:p>
        </p:txBody>
      </p:sp>
      <p:sp>
        <p:nvSpPr>
          <p:cNvPr id="3" name="Content Placeholder 2">
            <a:extLst>
              <a:ext uri="{FF2B5EF4-FFF2-40B4-BE49-F238E27FC236}">
                <a16:creationId xmlns:a16="http://schemas.microsoft.com/office/drawing/2014/main" id="{B60D11F9-98A4-2191-85EE-052900ABE7CA}"/>
              </a:ext>
            </a:extLst>
          </p:cNvPr>
          <p:cNvSpPr>
            <a:spLocks noGrp="1"/>
          </p:cNvSpPr>
          <p:nvPr>
            <p:ph idx="1"/>
          </p:nvPr>
        </p:nvSpPr>
        <p:spPr/>
        <p:txBody>
          <a:bodyPr/>
          <a:lstStyle/>
          <a:p>
            <a:r>
              <a:rPr lang="en-US" dirty="0">
                <a:solidFill>
                  <a:srgbClr val="C00000"/>
                </a:solidFill>
              </a:rPr>
              <a:t>Serum digoxin  concentration:</a:t>
            </a:r>
          </a:p>
          <a:p>
            <a:pPr lvl="1"/>
            <a:r>
              <a:rPr lang="en-US" dirty="0"/>
              <a:t>obtain a serum concentration measurement </a:t>
            </a:r>
            <a:r>
              <a:rPr lang="en-US" dirty="0">
                <a:solidFill>
                  <a:srgbClr val="FF0000"/>
                </a:solidFill>
              </a:rPr>
              <a:t>on presentation </a:t>
            </a:r>
            <a:r>
              <a:rPr lang="en-US" dirty="0"/>
              <a:t>and approximately </a:t>
            </a:r>
            <a:r>
              <a:rPr lang="en-US" dirty="0">
                <a:solidFill>
                  <a:srgbClr val="FF0000"/>
                </a:solidFill>
              </a:rPr>
              <a:t>six hours after the ingestion.</a:t>
            </a:r>
          </a:p>
          <a:p>
            <a:pPr lvl="1"/>
            <a:endParaRPr lang="en-US" dirty="0">
              <a:solidFill>
                <a:srgbClr val="FF0000"/>
              </a:solidFill>
            </a:endParaRPr>
          </a:p>
          <a:p>
            <a:pPr lvl="1"/>
            <a:r>
              <a:rPr lang="en-US" dirty="0">
                <a:solidFill>
                  <a:schemeClr val="tx1"/>
                </a:solidFill>
              </a:rPr>
              <a:t>Life-threatening digoxin-induced arrhythmias and other toxic manifestations occur at substantially increasing frequency as the plasma digoxin concentration rises </a:t>
            </a:r>
            <a:r>
              <a:rPr lang="en-US" dirty="0">
                <a:solidFill>
                  <a:srgbClr val="C00000"/>
                </a:solidFill>
              </a:rPr>
              <a:t>above 2.0 ng/mL</a:t>
            </a:r>
          </a:p>
          <a:p>
            <a:pPr lvl="1"/>
            <a:endParaRPr lang="en-US" dirty="0">
              <a:solidFill>
                <a:srgbClr val="FF0000"/>
              </a:solidFill>
            </a:endParaRPr>
          </a:p>
          <a:p>
            <a:pPr lvl="1"/>
            <a:r>
              <a:rPr lang="en-US" dirty="0">
                <a:solidFill>
                  <a:schemeClr val="tx1"/>
                </a:solidFill>
              </a:rPr>
              <a:t>clinicians should be aware that signs of toxicity may occur at levels </a:t>
            </a:r>
            <a:r>
              <a:rPr lang="en-US" dirty="0">
                <a:solidFill>
                  <a:srgbClr val="C00000"/>
                </a:solidFill>
              </a:rPr>
              <a:t>below 1.3 to 1.5 ng/mL </a:t>
            </a:r>
            <a:r>
              <a:rPr lang="en-US" dirty="0">
                <a:solidFill>
                  <a:schemeClr val="tx1"/>
                </a:solidFill>
              </a:rPr>
              <a:t>(1.7 to 1.9 nmol/L), and such toxicity is more likely in the presence of one or more comorbid conditions (</a:t>
            </a:r>
            <a:r>
              <a:rPr lang="en-US" dirty="0" err="1">
                <a:solidFill>
                  <a:schemeClr val="tx1"/>
                </a:solidFill>
              </a:rPr>
              <a:t>eg</a:t>
            </a:r>
            <a:r>
              <a:rPr lang="en-US" dirty="0">
                <a:solidFill>
                  <a:schemeClr val="tx1"/>
                </a:solidFill>
              </a:rPr>
              <a:t>, </a:t>
            </a:r>
            <a:r>
              <a:rPr lang="en-US" dirty="0">
                <a:solidFill>
                  <a:srgbClr val="C00000"/>
                </a:solidFill>
              </a:rPr>
              <a:t>hypokalemia, hypomagnesemia, hypercalcemia, myocardial ischemia</a:t>
            </a:r>
            <a:r>
              <a:rPr lang="en-US" dirty="0">
                <a:solidFill>
                  <a:schemeClr val="tx1"/>
                </a:solidFill>
              </a:rPr>
              <a:t>)</a:t>
            </a:r>
          </a:p>
          <a:p>
            <a:pPr lvl="1"/>
            <a:endParaRPr lang="en-US" dirty="0">
              <a:solidFill>
                <a:srgbClr val="FF0000"/>
              </a:solidFill>
            </a:endParaRPr>
          </a:p>
        </p:txBody>
      </p:sp>
    </p:spTree>
    <p:extLst>
      <p:ext uri="{BB962C8B-B14F-4D97-AF65-F5344CB8AC3E}">
        <p14:creationId xmlns:p14="http://schemas.microsoft.com/office/powerpoint/2010/main" val="2163991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372A5-2FD7-C14E-E6D9-DA935FA45BDD}"/>
              </a:ext>
            </a:extLst>
          </p:cNvPr>
          <p:cNvSpPr>
            <a:spLocks noGrp="1"/>
          </p:cNvSpPr>
          <p:nvPr>
            <p:ph type="title"/>
          </p:nvPr>
        </p:nvSpPr>
        <p:spPr/>
        <p:txBody>
          <a:bodyPr/>
          <a:lstStyle/>
          <a:p>
            <a:r>
              <a:rPr lang="en-US" dirty="0"/>
              <a:t>Diagnosis:</a:t>
            </a:r>
          </a:p>
        </p:txBody>
      </p:sp>
      <p:sp>
        <p:nvSpPr>
          <p:cNvPr id="3" name="Content Placeholder 2">
            <a:extLst>
              <a:ext uri="{FF2B5EF4-FFF2-40B4-BE49-F238E27FC236}">
                <a16:creationId xmlns:a16="http://schemas.microsoft.com/office/drawing/2014/main" id="{0DD0036D-57C4-D49A-DBAC-760A87065A19}"/>
              </a:ext>
            </a:extLst>
          </p:cNvPr>
          <p:cNvSpPr>
            <a:spLocks noGrp="1"/>
          </p:cNvSpPr>
          <p:nvPr>
            <p:ph idx="1"/>
          </p:nvPr>
        </p:nvSpPr>
        <p:spPr/>
        <p:txBody>
          <a:bodyPr/>
          <a:lstStyle/>
          <a:p>
            <a:r>
              <a:rPr lang="en-US" sz="3200" b="0" i="0" u="none" strike="noStrike" baseline="0" dirty="0">
                <a:solidFill>
                  <a:srgbClr val="C00000"/>
                </a:solidFill>
                <a:latin typeface="CharisSIL"/>
              </a:rPr>
              <a:t>Serum potassium concentration:</a:t>
            </a:r>
          </a:p>
          <a:p>
            <a:pPr lvl="1"/>
            <a:r>
              <a:rPr lang="en-US" b="0" i="0" u="none" strike="noStrike" baseline="0" dirty="0">
                <a:latin typeface="CharisSIL"/>
              </a:rPr>
              <a:t>hyperkalemia is an important marker of acute cardiac glycoside toxicity</a:t>
            </a:r>
          </a:p>
          <a:p>
            <a:pPr lvl="1"/>
            <a:r>
              <a:rPr lang="en-US" b="0" i="0" u="none" strike="noStrike" baseline="0" dirty="0">
                <a:latin typeface="CharisSIL"/>
              </a:rPr>
              <a:t>In the setting of chronic toxicity, hypokalemia is of greater concern</a:t>
            </a:r>
          </a:p>
          <a:p>
            <a:pPr lvl="1"/>
            <a:endParaRPr lang="en-US" dirty="0">
              <a:latin typeface="CharisSIL"/>
            </a:endParaRPr>
          </a:p>
          <a:p>
            <a:pPr lvl="1"/>
            <a:endParaRPr lang="en-US" b="0" i="0" u="none" strike="noStrike" baseline="0" dirty="0">
              <a:latin typeface="CharisSIL"/>
            </a:endParaRPr>
          </a:p>
          <a:p>
            <a:pPr lvl="1"/>
            <a:endParaRPr lang="en-US" dirty="0">
              <a:latin typeface="CharisSIL"/>
            </a:endParaRPr>
          </a:p>
          <a:p>
            <a:pPr lvl="1"/>
            <a:endParaRPr lang="en-US" b="0" i="0" u="none" strike="noStrike" baseline="0" dirty="0">
              <a:latin typeface="CharisSIL"/>
            </a:endParaRPr>
          </a:p>
          <a:p>
            <a:pPr lvl="1"/>
            <a:endParaRPr lang="en-US" dirty="0">
              <a:latin typeface="CharisSIL"/>
            </a:endParaRPr>
          </a:p>
          <a:p>
            <a:r>
              <a:rPr lang="en-US" b="0" i="0" u="none" strike="noStrike" baseline="0" dirty="0">
                <a:solidFill>
                  <a:srgbClr val="C00000"/>
                </a:solidFill>
                <a:latin typeface="CharisSIL"/>
              </a:rPr>
              <a:t>Renal function test:</a:t>
            </a:r>
          </a:p>
          <a:p>
            <a:pPr lvl="1"/>
            <a:endParaRPr lang="en-US" sz="3200" dirty="0">
              <a:solidFill>
                <a:srgbClr val="C00000"/>
              </a:solidFill>
            </a:endParaRPr>
          </a:p>
        </p:txBody>
      </p:sp>
      <p:pic>
        <p:nvPicPr>
          <p:cNvPr id="4" name="Picture 3">
            <a:extLst>
              <a:ext uri="{FF2B5EF4-FFF2-40B4-BE49-F238E27FC236}">
                <a16:creationId xmlns:a16="http://schemas.microsoft.com/office/drawing/2014/main" id="{8F7F2E94-DD8C-9C0A-0DF6-9723FAE140FE}"/>
              </a:ext>
            </a:extLst>
          </p:cNvPr>
          <p:cNvPicPr>
            <a:picLocks noChangeAspect="1"/>
          </p:cNvPicPr>
          <p:nvPr/>
        </p:nvPicPr>
        <p:blipFill>
          <a:blip r:embed="rId2"/>
          <a:stretch>
            <a:fillRect/>
          </a:stretch>
        </p:blipFill>
        <p:spPr>
          <a:xfrm>
            <a:off x="1201131" y="3554985"/>
            <a:ext cx="10292600" cy="1505114"/>
          </a:xfrm>
          <a:prstGeom prst="rect">
            <a:avLst/>
          </a:prstGeom>
        </p:spPr>
      </p:pic>
    </p:spTree>
    <p:extLst>
      <p:ext uri="{BB962C8B-B14F-4D97-AF65-F5344CB8AC3E}">
        <p14:creationId xmlns:p14="http://schemas.microsoft.com/office/powerpoint/2010/main" val="2833069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65F2E-3F92-07DD-D90D-C17B2E575AC1}"/>
              </a:ext>
            </a:extLst>
          </p:cNvPr>
          <p:cNvSpPr>
            <a:spLocks noGrp="1"/>
          </p:cNvSpPr>
          <p:nvPr>
            <p:ph type="title"/>
          </p:nvPr>
        </p:nvSpPr>
        <p:spPr/>
        <p:txBody>
          <a:bodyPr/>
          <a:lstStyle/>
          <a:p>
            <a:r>
              <a:rPr lang="en-US" dirty="0"/>
              <a:t>Diagnosis:</a:t>
            </a:r>
          </a:p>
        </p:txBody>
      </p:sp>
      <p:sp>
        <p:nvSpPr>
          <p:cNvPr id="3" name="Content Placeholder 2">
            <a:extLst>
              <a:ext uri="{FF2B5EF4-FFF2-40B4-BE49-F238E27FC236}">
                <a16:creationId xmlns:a16="http://schemas.microsoft.com/office/drawing/2014/main" id="{4BEFABF3-A98C-E23B-4DA5-7B0039F99A96}"/>
              </a:ext>
            </a:extLst>
          </p:cNvPr>
          <p:cNvSpPr>
            <a:spLocks noGrp="1"/>
          </p:cNvSpPr>
          <p:nvPr>
            <p:ph idx="1"/>
          </p:nvPr>
        </p:nvSpPr>
        <p:spPr/>
        <p:txBody>
          <a:bodyPr/>
          <a:lstStyle/>
          <a:p>
            <a:pPr marL="0" indent="0" algn="ctr">
              <a:buNone/>
            </a:pPr>
            <a:r>
              <a:rPr lang="en-US" dirty="0"/>
              <a:t>Following an acute overdose, </a:t>
            </a:r>
            <a:r>
              <a:rPr lang="en-US" dirty="0">
                <a:solidFill>
                  <a:srgbClr val="C00000"/>
                </a:solidFill>
              </a:rPr>
              <a:t>the patient may remain asymptomatic for several hours</a:t>
            </a:r>
            <a:r>
              <a:rPr lang="en-US" dirty="0"/>
              <a:t> and then manifest a number of symptoms and signs, including cardiac (arrhythmia), gastrointestinal (anorexia, nausea, vomiting, and abdominal pain), and neurologic findings (confusion, weakness, delirium).</a:t>
            </a:r>
          </a:p>
        </p:txBody>
      </p:sp>
    </p:spTree>
    <p:extLst>
      <p:ext uri="{BB962C8B-B14F-4D97-AF65-F5344CB8AC3E}">
        <p14:creationId xmlns:p14="http://schemas.microsoft.com/office/powerpoint/2010/main" val="3850512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777C-AB0F-43FC-BF12-FF7155E4387D}"/>
              </a:ext>
            </a:extLst>
          </p:cNvPr>
          <p:cNvSpPr>
            <a:spLocks noGrp="1"/>
          </p:cNvSpPr>
          <p:nvPr>
            <p:ph type="title"/>
          </p:nvPr>
        </p:nvSpPr>
        <p:spPr/>
        <p:txBody>
          <a:bodyPr/>
          <a:lstStyle/>
          <a:p>
            <a:pPr algn="ctr"/>
            <a:r>
              <a:rPr lang="en-US" dirty="0"/>
              <a:t>Cardiac arrhythmia</a:t>
            </a:r>
          </a:p>
        </p:txBody>
      </p:sp>
      <p:sp>
        <p:nvSpPr>
          <p:cNvPr id="4" name="Rectangle: Rounded Corners 3">
            <a:extLst>
              <a:ext uri="{FF2B5EF4-FFF2-40B4-BE49-F238E27FC236}">
                <a16:creationId xmlns:a16="http://schemas.microsoft.com/office/drawing/2014/main" id="{624E3AD6-AAD3-4199-ABDE-6F9E8E595C14}"/>
              </a:ext>
            </a:extLst>
          </p:cNvPr>
          <p:cNvSpPr/>
          <p:nvPr/>
        </p:nvSpPr>
        <p:spPr>
          <a:xfrm>
            <a:off x="1895061" y="2716496"/>
            <a:ext cx="3458817" cy="1159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bradyarrhythmia</a:t>
            </a:r>
          </a:p>
        </p:txBody>
      </p:sp>
      <p:sp>
        <p:nvSpPr>
          <p:cNvPr id="5" name="Rectangle: Rounded Corners 4">
            <a:extLst>
              <a:ext uri="{FF2B5EF4-FFF2-40B4-BE49-F238E27FC236}">
                <a16:creationId xmlns:a16="http://schemas.microsoft.com/office/drawing/2014/main" id="{8BC0D86A-399A-40DB-A88D-0D26993145AF}"/>
              </a:ext>
            </a:extLst>
          </p:cNvPr>
          <p:cNvSpPr/>
          <p:nvPr/>
        </p:nvSpPr>
        <p:spPr>
          <a:xfrm>
            <a:off x="6427304" y="2656862"/>
            <a:ext cx="3458818"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tachyarrhythmia</a:t>
            </a:r>
          </a:p>
        </p:txBody>
      </p:sp>
      <p:sp>
        <p:nvSpPr>
          <p:cNvPr id="6" name="TextBox 5">
            <a:extLst>
              <a:ext uri="{FF2B5EF4-FFF2-40B4-BE49-F238E27FC236}">
                <a16:creationId xmlns:a16="http://schemas.microsoft.com/office/drawing/2014/main" id="{218182E9-293B-428F-9821-AD4CA3C30ED2}"/>
              </a:ext>
            </a:extLst>
          </p:cNvPr>
          <p:cNvSpPr txBox="1"/>
          <p:nvPr/>
        </p:nvSpPr>
        <p:spPr>
          <a:xfrm>
            <a:off x="2054087" y="4174435"/>
            <a:ext cx="8136835" cy="1754326"/>
          </a:xfrm>
          <a:prstGeom prst="rect">
            <a:avLst/>
          </a:prstGeom>
          <a:noFill/>
        </p:spPr>
        <p:txBody>
          <a:bodyPr wrap="square" rtlCol="0">
            <a:spAutoFit/>
          </a:bodyPr>
          <a:lstStyle/>
          <a:p>
            <a:pPr marL="342900" indent="-342900">
              <a:buFont typeface="+mj-lt"/>
              <a:buAutoNum type="arabicPeriod"/>
            </a:pPr>
            <a:r>
              <a:rPr lang="en-US" dirty="0"/>
              <a:t>Vagal activity</a:t>
            </a:r>
          </a:p>
          <a:p>
            <a:pPr marL="342900" indent="-342900">
              <a:buFont typeface="+mj-lt"/>
              <a:buAutoNum type="arabicPeriod"/>
            </a:pPr>
            <a:r>
              <a:rPr lang="en-US" dirty="0"/>
              <a:t>Calcium accumulation leading to triggered activity arrhythmia</a:t>
            </a:r>
          </a:p>
          <a:p>
            <a:pPr marL="342900" indent="-342900">
              <a:buFont typeface="+mj-lt"/>
              <a:buAutoNum type="arabicPeriod"/>
            </a:pPr>
            <a:r>
              <a:rPr lang="en-US" dirty="0"/>
              <a:t>Changing resting membrane potential leading to enhanced automaticity in cardiac cells</a:t>
            </a:r>
          </a:p>
          <a:p>
            <a:pPr marL="342900" indent="-342900">
              <a:buFont typeface="+mj-lt"/>
              <a:buAutoNum type="arabicPeriod"/>
            </a:pPr>
            <a:r>
              <a:rPr lang="en-US" dirty="0"/>
              <a:t>Changing in refractory period and conduction velocity leading to reentrant arrhythmia</a:t>
            </a:r>
          </a:p>
        </p:txBody>
      </p:sp>
    </p:spTree>
    <p:extLst>
      <p:ext uri="{BB962C8B-B14F-4D97-AF65-F5344CB8AC3E}">
        <p14:creationId xmlns:p14="http://schemas.microsoft.com/office/powerpoint/2010/main" val="3098427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D2002-6C1F-4AEA-BEFF-0A9712F524EA}"/>
              </a:ext>
            </a:extLst>
          </p:cNvPr>
          <p:cNvSpPr>
            <a:spLocks noGrp="1"/>
          </p:cNvSpPr>
          <p:nvPr>
            <p:ph type="title"/>
          </p:nvPr>
        </p:nvSpPr>
        <p:spPr>
          <a:xfrm>
            <a:off x="1015285" y="438936"/>
            <a:ext cx="9144000" cy="1344168"/>
          </a:xfrm>
        </p:spPr>
        <p:txBody>
          <a:bodyPr/>
          <a:lstStyle/>
          <a:p>
            <a:r>
              <a:rPr lang="en-US" dirty="0"/>
              <a:t>SA node:</a:t>
            </a:r>
          </a:p>
        </p:txBody>
      </p:sp>
      <p:pic>
        <p:nvPicPr>
          <p:cNvPr id="5" name="Content Placeholder 4">
            <a:extLst>
              <a:ext uri="{FF2B5EF4-FFF2-40B4-BE49-F238E27FC236}">
                <a16:creationId xmlns:a16="http://schemas.microsoft.com/office/drawing/2014/main" id="{ACBA7ADF-3BDA-4DA8-AE3F-FF34374FBE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2721" y="1613881"/>
            <a:ext cx="7979183" cy="4764095"/>
          </a:xfrm>
        </p:spPr>
      </p:pic>
    </p:spTree>
    <p:extLst>
      <p:ext uri="{BB962C8B-B14F-4D97-AF65-F5344CB8AC3E}">
        <p14:creationId xmlns:p14="http://schemas.microsoft.com/office/powerpoint/2010/main" val="2899897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117E-7B21-4075-ACDB-4C24775A1FA5}"/>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063F67D-DACA-4030-BE90-E2B012B00132}"/>
              </a:ext>
            </a:extLst>
          </p:cNvPr>
          <p:cNvPicPr>
            <a:picLocks noGrp="1" noChangeAspect="1"/>
          </p:cNvPicPr>
          <p:nvPr>
            <p:ph idx="1"/>
          </p:nvPr>
        </p:nvPicPr>
        <p:blipFill>
          <a:blip r:embed="rId2"/>
          <a:stretch>
            <a:fillRect/>
          </a:stretch>
        </p:blipFill>
        <p:spPr>
          <a:xfrm>
            <a:off x="1517904" y="3021691"/>
            <a:ext cx="9144000" cy="1948475"/>
          </a:xfrm>
          <a:prstGeom prst="rect">
            <a:avLst/>
          </a:prstGeom>
        </p:spPr>
      </p:pic>
    </p:spTree>
    <p:extLst>
      <p:ext uri="{BB962C8B-B14F-4D97-AF65-F5344CB8AC3E}">
        <p14:creationId xmlns:p14="http://schemas.microsoft.com/office/powerpoint/2010/main" val="2133701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8F835-E927-D60B-78AE-CDC77043111E}"/>
              </a:ext>
            </a:extLst>
          </p:cNvPr>
          <p:cNvSpPr>
            <a:spLocks noGrp="1"/>
          </p:cNvSpPr>
          <p:nvPr>
            <p:ph type="title"/>
          </p:nvPr>
        </p:nvSpPr>
        <p:spPr/>
        <p:txBody>
          <a:bodyPr/>
          <a:lstStyle/>
          <a:p>
            <a:r>
              <a:rPr lang="en-US" dirty="0"/>
              <a:t>MECHANISM OF ACTION</a:t>
            </a:r>
          </a:p>
        </p:txBody>
      </p:sp>
      <p:pic>
        <p:nvPicPr>
          <p:cNvPr id="4" name="Content Placeholder 3">
            <a:extLst>
              <a:ext uri="{FF2B5EF4-FFF2-40B4-BE49-F238E27FC236}">
                <a16:creationId xmlns:a16="http://schemas.microsoft.com/office/drawing/2014/main" id="{811BB095-9B0F-3278-A158-1E0681394EE0}"/>
              </a:ext>
            </a:extLst>
          </p:cNvPr>
          <p:cNvPicPr>
            <a:picLocks noGrp="1" noChangeAspect="1"/>
          </p:cNvPicPr>
          <p:nvPr>
            <p:ph idx="1"/>
          </p:nvPr>
        </p:nvPicPr>
        <p:blipFill>
          <a:blip r:embed="rId2"/>
          <a:stretch>
            <a:fillRect/>
          </a:stretch>
        </p:blipFill>
        <p:spPr>
          <a:xfrm>
            <a:off x="2677910" y="1779501"/>
            <a:ext cx="7158817" cy="4499827"/>
          </a:xfrm>
          <a:prstGeom prst="rect">
            <a:avLst/>
          </a:prstGeom>
        </p:spPr>
      </p:pic>
    </p:spTree>
    <p:extLst>
      <p:ext uri="{BB962C8B-B14F-4D97-AF65-F5344CB8AC3E}">
        <p14:creationId xmlns:p14="http://schemas.microsoft.com/office/powerpoint/2010/main" val="2360026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794A4-1480-4D0A-AED9-DC8D99E0A659}"/>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ADCF5E30-A78E-4BCF-9828-C6614F61E7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7650" y="3117321"/>
            <a:ext cx="9144000" cy="2836333"/>
          </a:xfrm>
        </p:spPr>
      </p:pic>
    </p:spTree>
    <p:extLst>
      <p:ext uri="{BB962C8B-B14F-4D97-AF65-F5344CB8AC3E}">
        <p14:creationId xmlns:p14="http://schemas.microsoft.com/office/powerpoint/2010/main" val="288404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1B59-3924-24F9-9F96-6C94D0C9C7E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8FB3CBF-CDDE-070E-D352-3B1562841628}"/>
              </a:ext>
            </a:extLst>
          </p:cNvPr>
          <p:cNvPicPr>
            <a:picLocks noGrp="1" noChangeAspect="1"/>
          </p:cNvPicPr>
          <p:nvPr>
            <p:ph idx="1"/>
          </p:nvPr>
        </p:nvPicPr>
        <p:blipFill>
          <a:blip r:embed="rId2"/>
          <a:stretch>
            <a:fillRect/>
          </a:stretch>
        </p:blipFill>
        <p:spPr>
          <a:xfrm>
            <a:off x="1333500" y="2910681"/>
            <a:ext cx="9525000" cy="2181225"/>
          </a:xfrm>
          <a:prstGeom prst="rect">
            <a:avLst/>
          </a:prstGeom>
        </p:spPr>
      </p:pic>
    </p:spTree>
    <p:extLst>
      <p:ext uri="{BB962C8B-B14F-4D97-AF65-F5344CB8AC3E}">
        <p14:creationId xmlns:p14="http://schemas.microsoft.com/office/powerpoint/2010/main" val="3948114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E4AFD-BA74-4039-9C00-B89D476A9F2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A4BC8BB-C79E-4006-8192-03804038617B}"/>
              </a:ext>
            </a:extLst>
          </p:cNvPr>
          <p:cNvPicPr>
            <a:picLocks noGrp="1" noChangeAspect="1"/>
          </p:cNvPicPr>
          <p:nvPr>
            <p:ph idx="1"/>
          </p:nvPr>
        </p:nvPicPr>
        <p:blipFill>
          <a:blip r:embed="rId2"/>
          <a:stretch>
            <a:fillRect/>
          </a:stretch>
        </p:blipFill>
        <p:spPr>
          <a:xfrm>
            <a:off x="44929" y="570807"/>
            <a:ext cx="11560922" cy="5328863"/>
          </a:xfrm>
          <a:prstGeom prst="rect">
            <a:avLst/>
          </a:prstGeom>
        </p:spPr>
      </p:pic>
    </p:spTree>
    <p:extLst>
      <p:ext uri="{BB962C8B-B14F-4D97-AF65-F5344CB8AC3E}">
        <p14:creationId xmlns:p14="http://schemas.microsoft.com/office/powerpoint/2010/main" val="2310636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77038-4EB4-4BD8-889F-033A48E86C1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879EFF9-7E78-470D-8CCC-5F410F2839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3192" y="1978327"/>
            <a:ext cx="9466800" cy="3522332"/>
          </a:xfrm>
        </p:spPr>
      </p:pic>
    </p:spTree>
    <p:extLst>
      <p:ext uri="{BB962C8B-B14F-4D97-AF65-F5344CB8AC3E}">
        <p14:creationId xmlns:p14="http://schemas.microsoft.com/office/powerpoint/2010/main" val="4137310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E075-9AE7-4FC9-ABB4-3BCEB578A09D}"/>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9A71596C-0E70-46E6-9CA9-DEB1BD311010}"/>
              </a:ext>
            </a:extLst>
          </p:cNvPr>
          <p:cNvPicPr>
            <a:picLocks noGrp="1" noChangeAspect="1"/>
          </p:cNvPicPr>
          <p:nvPr>
            <p:ph idx="1"/>
          </p:nvPr>
        </p:nvPicPr>
        <p:blipFill>
          <a:blip r:embed="rId2"/>
          <a:stretch>
            <a:fillRect/>
          </a:stretch>
        </p:blipFill>
        <p:spPr>
          <a:xfrm>
            <a:off x="776829" y="321426"/>
            <a:ext cx="10345600" cy="6630720"/>
          </a:xfrm>
          <a:prstGeom prst="rect">
            <a:avLst/>
          </a:prstGeom>
        </p:spPr>
      </p:pic>
    </p:spTree>
    <p:extLst>
      <p:ext uri="{BB962C8B-B14F-4D97-AF65-F5344CB8AC3E}">
        <p14:creationId xmlns:p14="http://schemas.microsoft.com/office/powerpoint/2010/main" val="2511066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B6CD-9469-4646-89E4-F509F039E33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CAC36B7-2D0C-4DBB-8384-7FC560F27F9E}"/>
              </a:ext>
            </a:extLst>
          </p:cNvPr>
          <p:cNvPicPr>
            <a:picLocks noGrp="1" noChangeAspect="1"/>
          </p:cNvPicPr>
          <p:nvPr>
            <p:ph idx="1"/>
          </p:nvPr>
        </p:nvPicPr>
        <p:blipFill>
          <a:blip r:embed="rId2"/>
          <a:stretch>
            <a:fillRect/>
          </a:stretch>
        </p:blipFill>
        <p:spPr>
          <a:xfrm>
            <a:off x="768626" y="1517904"/>
            <a:ext cx="10734262" cy="3571470"/>
          </a:xfrm>
          <a:prstGeom prst="rect">
            <a:avLst/>
          </a:prstGeom>
        </p:spPr>
      </p:pic>
    </p:spTree>
    <p:extLst>
      <p:ext uri="{BB962C8B-B14F-4D97-AF65-F5344CB8AC3E}">
        <p14:creationId xmlns:p14="http://schemas.microsoft.com/office/powerpoint/2010/main" val="1003091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3687-149B-4318-80F1-0BE4D296EBC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3B3F4F9-40F5-42F3-903E-568F70060C6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7650" y="3441728"/>
            <a:ext cx="9144000" cy="2187519"/>
          </a:xfrm>
        </p:spPr>
      </p:pic>
    </p:spTree>
    <p:extLst>
      <p:ext uri="{BB962C8B-B14F-4D97-AF65-F5344CB8AC3E}">
        <p14:creationId xmlns:p14="http://schemas.microsoft.com/office/powerpoint/2010/main" val="878802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D5A5A-4A41-4CB5-B8F5-8AD96181959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B1A06B1-2C94-4C0D-865D-AD883D17D0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759" y="376297"/>
            <a:ext cx="10505856" cy="5869371"/>
          </a:xfrm>
        </p:spPr>
      </p:pic>
    </p:spTree>
    <p:extLst>
      <p:ext uri="{BB962C8B-B14F-4D97-AF65-F5344CB8AC3E}">
        <p14:creationId xmlns:p14="http://schemas.microsoft.com/office/powerpoint/2010/main" val="767481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F08D-8D73-EC60-52C6-FAB418F9E31D}"/>
              </a:ext>
            </a:extLst>
          </p:cNvPr>
          <p:cNvSpPr>
            <a:spLocks noGrp="1"/>
          </p:cNvSpPr>
          <p:nvPr>
            <p:ph type="title"/>
          </p:nvPr>
        </p:nvSpPr>
        <p:spPr/>
        <p:txBody>
          <a:bodyPr/>
          <a:lstStyle/>
          <a:p>
            <a:endParaRPr lang="en-US"/>
          </a:p>
        </p:txBody>
      </p:sp>
      <p:pic>
        <p:nvPicPr>
          <p:cNvPr id="5" name="Content Placeholder 4" descr="A graph of a heart beat&#10;&#10;Description automatically generated">
            <a:extLst>
              <a:ext uri="{FF2B5EF4-FFF2-40B4-BE49-F238E27FC236}">
                <a16:creationId xmlns:a16="http://schemas.microsoft.com/office/drawing/2014/main" id="{8B8503F4-C8E7-818D-1A69-06A43A3869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2219" y="248835"/>
            <a:ext cx="9961911" cy="6492847"/>
          </a:xfrm>
        </p:spPr>
      </p:pic>
    </p:spTree>
    <p:extLst>
      <p:ext uri="{BB962C8B-B14F-4D97-AF65-F5344CB8AC3E}">
        <p14:creationId xmlns:p14="http://schemas.microsoft.com/office/powerpoint/2010/main" val="3943530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AFAD5-C4D5-459A-A28A-4CCC1B8C967C}"/>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92B8B285-04A3-4526-9336-11E767B989DC}"/>
              </a:ext>
            </a:extLst>
          </p:cNvPr>
          <p:cNvPicPr>
            <a:picLocks noGrp="1" noChangeAspect="1"/>
          </p:cNvPicPr>
          <p:nvPr>
            <p:ph idx="1"/>
          </p:nvPr>
        </p:nvPicPr>
        <p:blipFill>
          <a:blip r:embed="rId2"/>
          <a:stretch>
            <a:fillRect/>
          </a:stretch>
        </p:blipFill>
        <p:spPr>
          <a:xfrm>
            <a:off x="1517650" y="3593655"/>
            <a:ext cx="9144000" cy="1883664"/>
          </a:xfrm>
          <a:prstGeom prst="rect">
            <a:avLst/>
          </a:prstGeom>
        </p:spPr>
      </p:pic>
    </p:spTree>
    <p:extLst>
      <p:ext uri="{BB962C8B-B14F-4D97-AF65-F5344CB8AC3E}">
        <p14:creationId xmlns:p14="http://schemas.microsoft.com/office/powerpoint/2010/main" val="3257840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2713E-D4B8-9152-9C5A-5F9BFC115719}"/>
              </a:ext>
            </a:extLst>
          </p:cNvPr>
          <p:cNvSpPr>
            <a:spLocks noGrp="1"/>
          </p:cNvSpPr>
          <p:nvPr>
            <p:ph type="title"/>
          </p:nvPr>
        </p:nvSpPr>
        <p:spPr/>
        <p:txBody>
          <a:bodyPr/>
          <a:lstStyle/>
          <a:p>
            <a:r>
              <a:rPr lang="en-US" dirty="0"/>
              <a:t>Mechanism of action:</a:t>
            </a:r>
          </a:p>
        </p:txBody>
      </p:sp>
      <p:sp>
        <p:nvSpPr>
          <p:cNvPr id="3" name="Content Placeholder 2">
            <a:extLst>
              <a:ext uri="{FF2B5EF4-FFF2-40B4-BE49-F238E27FC236}">
                <a16:creationId xmlns:a16="http://schemas.microsoft.com/office/drawing/2014/main" id="{7C7F8292-04EF-CD59-BAF7-FD4DBE247ECD}"/>
              </a:ext>
            </a:extLst>
          </p:cNvPr>
          <p:cNvSpPr>
            <a:spLocks noGrp="1"/>
          </p:cNvSpPr>
          <p:nvPr>
            <p:ph idx="1"/>
          </p:nvPr>
        </p:nvSpPr>
        <p:spPr/>
        <p:txBody>
          <a:bodyPr/>
          <a:lstStyle/>
          <a:p>
            <a:pPr marL="514350" indent="-514350">
              <a:buFont typeface="+mj-lt"/>
              <a:buAutoNum type="arabicPeriod"/>
            </a:pPr>
            <a:r>
              <a:rPr lang="en-US" dirty="0"/>
              <a:t>inhibiting the </a:t>
            </a:r>
            <a:r>
              <a:rPr lang="en-US" dirty="0" err="1"/>
              <a:t>Na+,K</a:t>
            </a:r>
            <a:r>
              <a:rPr lang="en-US" dirty="0"/>
              <a:t>+-ATPase pump in cell membranes</a:t>
            </a:r>
          </a:p>
          <a:p>
            <a:pPr marL="514350" indent="-514350">
              <a:buFont typeface="+mj-lt"/>
              <a:buAutoNum type="arabicPeriod"/>
            </a:pPr>
            <a:endParaRPr lang="en-US" dirty="0"/>
          </a:p>
          <a:p>
            <a:pPr marL="514350" indent="-514350">
              <a:buFont typeface="+mj-lt"/>
              <a:buAutoNum type="arabicPeriod"/>
            </a:pPr>
            <a:r>
              <a:rPr lang="en-US" dirty="0"/>
              <a:t>sensitize </a:t>
            </a:r>
            <a:r>
              <a:rPr lang="en-US" dirty="0" err="1"/>
              <a:t>Na+,K</a:t>
            </a:r>
            <a:r>
              <a:rPr lang="en-US" dirty="0"/>
              <a:t>+-ATPase activity in vagal afferent nerves, leading to an increase in vagal tone</a:t>
            </a:r>
          </a:p>
          <a:p>
            <a:pPr marL="514350" indent="-514350">
              <a:buFont typeface="+mj-lt"/>
              <a:buAutoNum type="arabicPeriod"/>
            </a:pPr>
            <a:endParaRPr lang="en-US" dirty="0"/>
          </a:p>
          <a:p>
            <a:pPr marL="514350" indent="-514350">
              <a:buFont typeface="+mj-lt"/>
              <a:buAutoNum type="arabicPeriod"/>
            </a:pPr>
            <a:r>
              <a:rPr lang="en-US" dirty="0"/>
              <a:t>Inhibits </a:t>
            </a:r>
            <a:r>
              <a:rPr lang="en-US" dirty="0" err="1"/>
              <a:t>Na+,K</a:t>
            </a:r>
            <a:r>
              <a:rPr lang="en-US" dirty="0"/>
              <a:t>+-ATPase activity in the kidney and therefore may blunt renal tubular resorption of sodium</a:t>
            </a:r>
          </a:p>
        </p:txBody>
      </p:sp>
    </p:spTree>
    <p:extLst>
      <p:ext uri="{BB962C8B-B14F-4D97-AF65-F5344CB8AC3E}">
        <p14:creationId xmlns:p14="http://schemas.microsoft.com/office/powerpoint/2010/main" val="60924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BD8D-5740-4B2E-B75F-1FC6A6216871}"/>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A70F7B89-4DC3-4DE1-A510-1F6BA8534D05}"/>
              </a:ext>
            </a:extLst>
          </p:cNvPr>
          <p:cNvPicPr>
            <a:picLocks noGrp="1" noChangeAspect="1"/>
          </p:cNvPicPr>
          <p:nvPr>
            <p:ph idx="1"/>
          </p:nvPr>
        </p:nvPicPr>
        <p:blipFill>
          <a:blip r:embed="rId2"/>
          <a:stretch>
            <a:fillRect/>
          </a:stretch>
        </p:blipFill>
        <p:spPr>
          <a:xfrm>
            <a:off x="1737292" y="1790007"/>
            <a:ext cx="8388005" cy="4275917"/>
          </a:xfrm>
          <a:prstGeom prst="rect">
            <a:avLst/>
          </a:prstGeom>
        </p:spPr>
      </p:pic>
    </p:spTree>
    <p:extLst>
      <p:ext uri="{BB962C8B-B14F-4D97-AF65-F5344CB8AC3E}">
        <p14:creationId xmlns:p14="http://schemas.microsoft.com/office/powerpoint/2010/main" val="1083236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BBEC2-1FAA-4342-835A-8E8172F54A9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BC3A6E67-C309-402C-85B6-39528B473C22}"/>
              </a:ext>
            </a:extLst>
          </p:cNvPr>
          <p:cNvPicPr>
            <a:picLocks noGrp="1" noChangeAspect="1"/>
          </p:cNvPicPr>
          <p:nvPr>
            <p:ph idx="1"/>
          </p:nvPr>
        </p:nvPicPr>
        <p:blipFill>
          <a:blip r:embed="rId2"/>
          <a:stretch>
            <a:fillRect/>
          </a:stretch>
        </p:blipFill>
        <p:spPr>
          <a:xfrm>
            <a:off x="1813938" y="1806632"/>
            <a:ext cx="8451844" cy="4209415"/>
          </a:xfrm>
          <a:prstGeom prst="rect">
            <a:avLst/>
          </a:prstGeom>
        </p:spPr>
      </p:pic>
    </p:spTree>
    <p:extLst>
      <p:ext uri="{BB962C8B-B14F-4D97-AF65-F5344CB8AC3E}">
        <p14:creationId xmlns:p14="http://schemas.microsoft.com/office/powerpoint/2010/main" val="1002632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74F02-2CEF-4CC7-8A3D-6046F099B492}"/>
              </a:ext>
            </a:extLst>
          </p:cNvPr>
          <p:cNvSpPr>
            <a:spLocks noGrp="1"/>
          </p:cNvSpPr>
          <p:nvPr>
            <p:ph type="title"/>
          </p:nvPr>
        </p:nvSpPr>
        <p:spPr/>
        <p:txBody>
          <a:bodyPr/>
          <a:lstStyle/>
          <a:p>
            <a:endParaRPr lang="en-US"/>
          </a:p>
        </p:txBody>
      </p:sp>
      <p:pic>
        <p:nvPicPr>
          <p:cNvPr id="6" name="Content Placeholder 5" descr="A graph of a heart rate&#10;&#10;Description automatically generated">
            <a:extLst>
              <a:ext uri="{FF2B5EF4-FFF2-40B4-BE49-F238E27FC236}">
                <a16:creationId xmlns:a16="http://schemas.microsoft.com/office/drawing/2014/main" id="{9228DEA4-2901-15B7-0BB2-0C6A6DB1B7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4589" y="592975"/>
            <a:ext cx="10599208" cy="5443811"/>
          </a:xfrm>
        </p:spPr>
      </p:pic>
    </p:spTree>
    <p:extLst>
      <p:ext uri="{BB962C8B-B14F-4D97-AF65-F5344CB8AC3E}">
        <p14:creationId xmlns:p14="http://schemas.microsoft.com/office/powerpoint/2010/main" val="38748682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E9430-1C46-43AA-BD2C-C3BE007B61A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CEDA83C-A4D8-469D-853B-E0D89CE070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7904" y="750628"/>
            <a:ext cx="9155941" cy="5921754"/>
          </a:xfrm>
        </p:spPr>
      </p:pic>
    </p:spTree>
    <p:extLst>
      <p:ext uri="{BB962C8B-B14F-4D97-AF65-F5344CB8AC3E}">
        <p14:creationId xmlns:p14="http://schemas.microsoft.com/office/powerpoint/2010/main" val="21489917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C67F00-FA2D-44A4-A2F2-E96B2396B4D8}"/>
              </a:ext>
            </a:extLst>
          </p:cNvPr>
          <p:cNvSpPr txBox="1"/>
          <p:nvPr/>
        </p:nvSpPr>
        <p:spPr>
          <a:xfrm>
            <a:off x="1480969" y="2094253"/>
            <a:ext cx="4215922" cy="4581144"/>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0BC6EAAF-033F-40FC-BDE5-DC77F9492C79}"/>
              </a:ext>
            </a:extLst>
          </p:cNvPr>
          <p:cNvSpPr txBox="1"/>
          <p:nvPr/>
        </p:nvSpPr>
        <p:spPr>
          <a:xfrm>
            <a:off x="1081860" y="1974843"/>
            <a:ext cx="4615031" cy="2585323"/>
          </a:xfrm>
          <a:prstGeom prst="rect">
            <a:avLst/>
          </a:prstGeom>
          <a:noFill/>
          <a:ln>
            <a:solidFill>
              <a:schemeClr val="tx1"/>
            </a:solidFill>
          </a:ln>
        </p:spPr>
        <p:txBody>
          <a:bodyPr wrap="square" rtlCol="0">
            <a:spAutoFit/>
          </a:bodyPr>
          <a:lstStyle/>
          <a:p>
            <a:r>
              <a:rPr lang="en-US" b="1" dirty="0"/>
              <a:t>Brady arrhythmia</a:t>
            </a:r>
          </a:p>
          <a:p>
            <a:pPr marL="285750" indent="-285750">
              <a:buFont typeface="Arial" panose="020B0604020202020204" pitchFamily="34" charset="0"/>
              <a:buChar char="•"/>
            </a:pPr>
            <a:r>
              <a:rPr lang="en-US" b="1" dirty="0"/>
              <a:t>Sinus brady</a:t>
            </a:r>
          </a:p>
          <a:p>
            <a:pPr marL="285750" indent="-285750">
              <a:buFont typeface="Arial" panose="020B0604020202020204" pitchFamily="34" charset="0"/>
              <a:buChar char="•"/>
            </a:pPr>
            <a:r>
              <a:rPr lang="en-US" b="1" dirty="0"/>
              <a:t>Non respiratory sinus arrhythmia</a:t>
            </a:r>
          </a:p>
          <a:p>
            <a:pPr marL="285750" indent="-285750">
              <a:buFont typeface="Arial" panose="020B0604020202020204" pitchFamily="34" charset="0"/>
              <a:buChar char="•"/>
            </a:pPr>
            <a:r>
              <a:rPr lang="en-US" b="1" dirty="0"/>
              <a:t>Sinus exit block</a:t>
            </a:r>
          </a:p>
          <a:p>
            <a:pPr marL="285750" indent="-285750">
              <a:buFont typeface="Arial" panose="020B0604020202020204" pitchFamily="34" charset="0"/>
              <a:buChar char="•"/>
            </a:pPr>
            <a:r>
              <a:rPr lang="en-US" b="1" dirty="0"/>
              <a:t>Sinus arrest</a:t>
            </a:r>
          </a:p>
          <a:p>
            <a:pPr marL="285750" indent="-285750">
              <a:buFont typeface="Arial" panose="020B0604020202020204" pitchFamily="34" charset="0"/>
              <a:buChar char="•"/>
            </a:pPr>
            <a:r>
              <a:rPr lang="en-US" b="1" dirty="0"/>
              <a:t>AV block</a:t>
            </a:r>
          </a:p>
          <a:p>
            <a:pPr marL="285750" indent="-285750">
              <a:buFont typeface="Arial" panose="020B0604020202020204" pitchFamily="34" charset="0"/>
              <a:buChar char="•"/>
            </a:pPr>
            <a:r>
              <a:rPr lang="en-US" b="1" dirty="0"/>
              <a:t>AF +AV block +escape </a:t>
            </a:r>
            <a:r>
              <a:rPr lang="en-US" b="1" dirty="0" err="1"/>
              <a:t>rhythm+exit</a:t>
            </a:r>
            <a:r>
              <a:rPr lang="en-US" b="1" dirty="0"/>
              <a:t> block</a:t>
            </a:r>
          </a:p>
          <a:p>
            <a:pPr marL="285750" indent="-285750">
              <a:buFont typeface="Arial" panose="020B0604020202020204" pitchFamily="34" charset="0"/>
              <a:buChar char="•"/>
            </a:pPr>
            <a:endParaRPr lang="en-US" b="1" dirty="0"/>
          </a:p>
        </p:txBody>
      </p:sp>
      <p:sp>
        <p:nvSpPr>
          <p:cNvPr id="6" name="TextBox 5">
            <a:extLst>
              <a:ext uri="{FF2B5EF4-FFF2-40B4-BE49-F238E27FC236}">
                <a16:creationId xmlns:a16="http://schemas.microsoft.com/office/drawing/2014/main" id="{82008F10-3B20-4543-A878-37CD90CB3A0C}"/>
              </a:ext>
            </a:extLst>
          </p:cNvPr>
          <p:cNvSpPr txBox="1"/>
          <p:nvPr/>
        </p:nvSpPr>
        <p:spPr>
          <a:xfrm>
            <a:off x="6096000" y="1968735"/>
            <a:ext cx="4615031" cy="2031325"/>
          </a:xfrm>
          <a:prstGeom prst="rect">
            <a:avLst/>
          </a:prstGeom>
          <a:noFill/>
          <a:ln>
            <a:solidFill>
              <a:schemeClr val="tx1"/>
            </a:solidFill>
          </a:ln>
        </p:spPr>
        <p:txBody>
          <a:bodyPr wrap="square" rtlCol="0">
            <a:spAutoFit/>
          </a:bodyPr>
          <a:lstStyle/>
          <a:p>
            <a:r>
              <a:rPr lang="en-US" b="1" dirty="0" err="1"/>
              <a:t>Tachy</a:t>
            </a:r>
            <a:r>
              <a:rPr lang="en-US" b="1" dirty="0"/>
              <a:t> arrhythmia:</a:t>
            </a:r>
          </a:p>
          <a:p>
            <a:pPr marL="285750" indent="-285750">
              <a:buFont typeface="Arial" panose="020B0604020202020204" pitchFamily="34" charset="0"/>
              <a:buChar char="•"/>
            </a:pPr>
            <a:r>
              <a:rPr lang="en-US" b="1" dirty="0"/>
              <a:t>Junctional </a:t>
            </a:r>
            <a:r>
              <a:rPr lang="en-US" b="1" dirty="0" err="1"/>
              <a:t>tachy</a:t>
            </a:r>
            <a:r>
              <a:rPr lang="en-US" b="1" dirty="0"/>
              <a:t> cardia</a:t>
            </a:r>
          </a:p>
          <a:p>
            <a:pPr marL="285750" indent="-285750">
              <a:buFont typeface="Arial" panose="020B0604020202020204" pitchFamily="34" charset="0"/>
              <a:buChar char="•"/>
            </a:pPr>
            <a:r>
              <a:rPr lang="en-US" b="1" dirty="0"/>
              <a:t>PVC</a:t>
            </a:r>
          </a:p>
          <a:p>
            <a:pPr marL="285750" indent="-285750">
              <a:buFont typeface="Arial" panose="020B0604020202020204" pitchFamily="34" charset="0"/>
              <a:buChar char="•"/>
            </a:pPr>
            <a:r>
              <a:rPr lang="en-US" b="1" dirty="0"/>
              <a:t>AT with AV block</a:t>
            </a:r>
          </a:p>
          <a:p>
            <a:pPr marL="285750" indent="-285750">
              <a:buFont typeface="Arial" panose="020B0604020202020204" pitchFamily="34" charset="0"/>
              <a:buChar char="•"/>
            </a:pPr>
            <a:r>
              <a:rPr lang="en-US" b="1" dirty="0"/>
              <a:t>VT</a:t>
            </a:r>
          </a:p>
          <a:p>
            <a:pPr marL="285750" indent="-285750">
              <a:buFont typeface="Arial" panose="020B0604020202020204" pitchFamily="34" charset="0"/>
              <a:buChar char="•"/>
            </a:pPr>
            <a:r>
              <a:rPr lang="en-US" b="1" dirty="0"/>
              <a:t>Bidirectional VT</a:t>
            </a:r>
          </a:p>
          <a:p>
            <a:pPr marL="285750" indent="-285750">
              <a:buFont typeface="Arial" panose="020B0604020202020204" pitchFamily="34" charset="0"/>
              <a:buChar char="•"/>
            </a:pPr>
            <a:r>
              <a:rPr lang="en-US" b="1" dirty="0"/>
              <a:t>Parasystole</a:t>
            </a:r>
          </a:p>
        </p:txBody>
      </p:sp>
    </p:spTree>
    <p:extLst>
      <p:ext uri="{BB962C8B-B14F-4D97-AF65-F5344CB8AC3E}">
        <p14:creationId xmlns:p14="http://schemas.microsoft.com/office/powerpoint/2010/main" val="4117035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C683-5C43-3E12-F88C-FA9D438BEA4A}"/>
              </a:ext>
            </a:extLst>
          </p:cNvPr>
          <p:cNvSpPr>
            <a:spLocks noGrp="1"/>
          </p:cNvSpPr>
          <p:nvPr>
            <p:ph type="title"/>
          </p:nvPr>
        </p:nvSpPr>
        <p:spPr/>
        <p:txBody>
          <a:bodyPr/>
          <a:lstStyle/>
          <a:p>
            <a:r>
              <a:rPr lang="en-US" dirty="0"/>
              <a:t>Treatment-general consideration:</a:t>
            </a:r>
          </a:p>
        </p:txBody>
      </p:sp>
      <p:sp>
        <p:nvSpPr>
          <p:cNvPr id="3" name="Content Placeholder 2">
            <a:extLst>
              <a:ext uri="{FF2B5EF4-FFF2-40B4-BE49-F238E27FC236}">
                <a16:creationId xmlns:a16="http://schemas.microsoft.com/office/drawing/2014/main" id="{E44FD380-1F1D-F1EA-C45E-B6EFE2D8F5DC}"/>
              </a:ext>
            </a:extLst>
          </p:cNvPr>
          <p:cNvSpPr>
            <a:spLocks noGrp="1"/>
          </p:cNvSpPr>
          <p:nvPr>
            <p:ph idx="1"/>
          </p:nvPr>
        </p:nvSpPr>
        <p:spPr/>
        <p:txBody>
          <a:bodyPr/>
          <a:lstStyle/>
          <a:p>
            <a:pPr algn="l"/>
            <a:r>
              <a:rPr lang="en-US" sz="2400" b="0" i="0" u="none" strike="noStrike" baseline="0" dirty="0">
                <a:latin typeface="CharisSIL"/>
              </a:rPr>
              <a:t>Assess airway, breathing, and circulation</a:t>
            </a:r>
          </a:p>
          <a:p>
            <a:pPr algn="l"/>
            <a:r>
              <a:rPr lang="en-US" sz="2400" b="0" i="0" u="none" strike="noStrike" baseline="0" dirty="0">
                <a:latin typeface="T3Font_0"/>
              </a:rPr>
              <a:t> </a:t>
            </a:r>
            <a:r>
              <a:rPr lang="en-US" sz="2400" b="0" i="0" u="none" strike="noStrike" baseline="0" dirty="0">
                <a:latin typeface="CharisSIL"/>
              </a:rPr>
              <a:t>Place the patient on continuous cardiac and pulse oximetry monitors</a:t>
            </a:r>
          </a:p>
          <a:p>
            <a:pPr algn="l"/>
            <a:r>
              <a:rPr lang="en-US" sz="2400" b="0" i="0" u="none" strike="noStrike" baseline="0" dirty="0">
                <a:latin typeface="T3Font_0"/>
              </a:rPr>
              <a:t> </a:t>
            </a:r>
            <a:r>
              <a:rPr lang="en-US" sz="2400" b="0" i="0" u="none" strike="noStrike" baseline="0" dirty="0">
                <a:latin typeface="CharisSIL"/>
              </a:rPr>
              <a:t>Establish intravenous (IV) access</a:t>
            </a:r>
          </a:p>
          <a:p>
            <a:pPr algn="l"/>
            <a:r>
              <a:rPr lang="en-US" sz="2400" b="0" i="0" u="none" strike="noStrike" baseline="0" dirty="0">
                <a:latin typeface="T3Font_0"/>
              </a:rPr>
              <a:t> </a:t>
            </a:r>
            <a:r>
              <a:rPr lang="en-US" sz="2400" b="0" i="0" u="none" strike="noStrike" baseline="0" dirty="0">
                <a:latin typeface="CharisSIL"/>
              </a:rPr>
              <a:t>Obtain an electrocardiogram (ECG)</a:t>
            </a:r>
          </a:p>
          <a:p>
            <a:pPr algn="l"/>
            <a:r>
              <a:rPr lang="en-US" sz="2400" b="0" i="0" u="none" strike="noStrike" baseline="0" dirty="0">
                <a:latin typeface="T3Font_0"/>
              </a:rPr>
              <a:t> </a:t>
            </a:r>
            <a:r>
              <a:rPr lang="en-US" sz="2400" b="0" i="0" u="none" strike="noStrike" baseline="0" dirty="0">
                <a:latin typeface="CharisSIL"/>
              </a:rPr>
              <a:t>Obtain a fingerstick glucose measurement if there is any alteration in mental status</a:t>
            </a:r>
          </a:p>
          <a:p>
            <a:pPr algn="l"/>
            <a:r>
              <a:rPr lang="en-US" sz="2400" dirty="0">
                <a:solidFill>
                  <a:schemeClr val="tx1"/>
                </a:solidFill>
                <a:latin typeface="CharisSIL"/>
              </a:rPr>
              <a:t>Administration of activated charcoal in cases of ingestion less than 2 hours</a:t>
            </a:r>
            <a:endParaRPr lang="en-US" sz="3600" dirty="0">
              <a:solidFill>
                <a:schemeClr val="tx1"/>
              </a:solidFill>
            </a:endParaRPr>
          </a:p>
        </p:txBody>
      </p:sp>
    </p:spTree>
    <p:extLst>
      <p:ext uri="{BB962C8B-B14F-4D97-AF65-F5344CB8AC3E}">
        <p14:creationId xmlns:p14="http://schemas.microsoft.com/office/powerpoint/2010/main" val="3461250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C683-5C43-3E12-F88C-FA9D438BEA4A}"/>
              </a:ext>
            </a:extLst>
          </p:cNvPr>
          <p:cNvSpPr>
            <a:spLocks noGrp="1"/>
          </p:cNvSpPr>
          <p:nvPr>
            <p:ph type="title"/>
          </p:nvPr>
        </p:nvSpPr>
        <p:spPr/>
        <p:txBody>
          <a:bodyPr/>
          <a:lstStyle/>
          <a:p>
            <a:r>
              <a:rPr lang="en-US" dirty="0"/>
              <a:t>Treatment-general consideration:</a:t>
            </a:r>
          </a:p>
        </p:txBody>
      </p:sp>
      <p:sp>
        <p:nvSpPr>
          <p:cNvPr id="3" name="Content Placeholder 2">
            <a:extLst>
              <a:ext uri="{FF2B5EF4-FFF2-40B4-BE49-F238E27FC236}">
                <a16:creationId xmlns:a16="http://schemas.microsoft.com/office/drawing/2014/main" id="{E44FD380-1F1D-F1EA-C45E-B6EFE2D8F5DC}"/>
              </a:ext>
            </a:extLst>
          </p:cNvPr>
          <p:cNvSpPr>
            <a:spLocks noGrp="1"/>
          </p:cNvSpPr>
          <p:nvPr>
            <p:ph idx="1"/>
          </p:nvPr>
        </p:nvSpPr>
        <p:spPr/>
        <p:txBody>
          <a:bodyPr/>
          <a:lstStyle/>
          <a:p>
            <a:r>
              <a:rPr lang="en-US" sz="2800" b="1" i="0" u="none" strike="noStrike" baseline="0" dirty="0">
                <a:solidFill>
                  <a:srgbClr val="006666"/>
                </a:solidFill>
                <a:latin typeface="CharisSIL-Bold"/>
              </a:rPr>
              <a:t>Antidotal therapy with antibody (Fab) fragments:</a:t>
            </a:r>
          </a:p>
          <a:p>
            <a:pPr marL="971550" lvl="1" indent="-514350">
              <a:buFont typeface="+mj-lt"/>
              <a:buAutoNum type="arabicPeriod"/>
            </a:pPr>
            <a:r>
              <a:rPr lang="en-US" b="1" dirty="0">
                <a:solidFill>
                  <a:srgbClr val="C00000"/>
                </a:solidFill>
              </a:rPr>
              <a:t>Life-threatening or hemodynamically unstable arrhythmia </a:t>
            </a:r>
            <a:r>
              <a:rPr lang="en-US" dirty="0">
                <a:solidFill>
                  <a:schemeClr val="tx1"/>
                </a:solidFill>
              </a:rPr>
              <a:t>(</a:t>
            </a:r>
            <a:r>
              <a:rPr lang="en-US" dirty="0" err="1">
                <a:solidFill>
                  <a:schemeClr val="tx1"/>
                </a:solidFill>
              </a:rPr>
              <a:t>eg</a:t>
            </a:r>
            <a:r>
              <a:rPr lang="en-US" dirty="0">
                <a:solidFill>
                  <a:schemeClr val="tx1"/>
                </a:solidFill>
              </a:rPr>
              <a:t>, ventricular tachycardia; ventricular fibrillation; asystole; complete heart block; Mobitz II heart block; symptomatic bradycardia) </a:t>
            </a:r>
          </a:p>
          <a:p>
            <a:pPr marL="971550" lvl="1" indent="-514350">
              <a:buFont typeface="+mj-lt"/>
              <a:buAutoNum type="arabicPeriod"/>
            </a:pPr>
            <a:endParaRPr lang="en-US" dirty="0">
              <a:solidFill>
                <a:schemeClr val="tx1"/>
              </a:solidFill>
            </a:endParaRPr>
          </a:p>
          <a:p>
            <a:pPr marL="971550" lvl="1" indent="-514350">
              <a:buFont typeface="+mj-lt"/>
              <a:buAutoNum type="arabicPeriod"/>
            </a:pPr>
            <a:r>
              <a:rPr lang="en-US" b="1" dirty="0">
                <a:solidFill>
                  <a:srgbClr val="C00000"/>
                </a:solidFill>
              </a:rPr>
              <a:t>Hyperkalemia</a:t>
            </a:r>
            <a:r>
              <a:rPr lang="en-US" dirty="0">
                <a:solidFill>
                  <a:schemeClr val="tx1"/>
                </a:solidFill>
              </a:rPr>
              <a:t> (serum potassium &gt;5 to 5.5 </a:t>
            </a:r>
            <a:r>
              <a:rPr lang="en-US" dirty="0" err="1">
                <a:solidFill>
                  <a:schemeClr val="tx1"/>
                </a:solidFill>
              </a:rPr>
              <a:t>meq</a:t>
            </a:r>
            <a:r>
              <a:rPr lang="en-US" dirty="0">
                <a:solidFill>
                  <a:schemeClr val="tx1"/>
                </a:solidFill>
              </a:rPr>
              <a:t>/L [&gt;5 to 5.5 mmol/L])</a:t>
            </a:r>
          </a:p>
          <a:p>
            <a:pPr marL="971550" lvl="1" indent="-514350">
              <a:buFont typeface="+mj-lt"/>
              <a:buAutoNum type="arabicPeriod"/>
            </a:pPr>
            <a:endParaRPr lang="en-US" dirty="0">
              <a:solidFill>
                <a:schemeClr val="tx1"/>
              </a:solidFill>
            </a:endParaRPr>
          </a:p>
          <a:p>
            <a:pPr marL="971550" lvl="1" indent="-514350">
              <a:buFont typeface="+mj-lt"/>
              <a:buAutoNum type="arabicPeriod"/>
            </a:pPr>
            <a:r>
              <a:rPr lang="en-US" dirty="0">
                <a:solidFill>
                  <a:schemeClr val="tx1"/>
                </a:solidFill>
              </a:rPr>
              <a:t> </a:t>
            </a:r>
            <a:r>
              <a:rPr lang="en-US" b="1" dirty="0">
                <a:solidFill>
                  <a:srgbClr val="C00000"/>
                </a:solidFill>
              </a:rPr>
              <a:t>Evidence of end-organ dysfunction from hypoperfusion </a:t>
            </a:r>
            <a:r>
              <a:rPr lang="en-US" dirty="0">
                <a:solidFill>
                  <a:schemeClr val="tx1"/>
                </a:solidFill>
              </a:rPr>
              <a:t>(</a:t>
            </a:r>
            <a:r>
              <a:rPr lang="en-US" dirty="0" err="1">
                <a:solidFill>
                  <a:schemeClr val="tx1"/>
                </a:solidFill>
              </a:rPr>
              <a:t>eg</a:t>
            </a:r>
            <a:r>
              <a:rPr lang="en-US" dirty="0">
                <a:solidFill>
                  <a:schemeClr val="tx1"/>
                </a:solidFill>
              </a:rPr>
              <a:t>, renal failure, altered mental status)</a:t>
            </a:r>
          </a:p>
          <a:p>
            <a:pPr marL="971550" lvl="1" indent="-514350">
              <a:buFont typeface="+mj-lt"/>
              <a:buAutoNum type="arabicPeriod"/>
            </a:pPr>
            <a:endParaRPr lang="en-US" dirty="0">
              <a:solidFill>
                <a:srgbClr val="006666"/>
              </a:solidFill>
            </a:endParaRPr>
          </a:p>
        </p:txBody>
      </p:sp>
    </p:spTree>
    <p:extLst>
      <p:ext uri="{BB962C8B-B14F-4D97-AF65-F5344CB8AC3E}">
        <p14:creationId xmlns:p14="http://schemas.microsoft.com/office/powerpoint/2010/main" val="24287832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5165F-0179-8EFA-0946-839D6CEF1443}"/>
              </a:ext>
            </a:extLst>
          </p:cNvPr>
          <p:cNvSpPr>
            <a:spLocks noGrp="1"/>
          </p:cNvSpPr>
          <p:nvPr>
            <p:ph type="title"/>
          </p:nvPr>
        </p:nvSpPr>
        <p:spPr/>
        <p:txBody>
          <a:bodyPr/>
          <a:lstStyle/>
          <a:p>
            <a:r>
              <a:rPr lang="en-US" dirty="0"/>
              <a:t>Lets study a real case!</a:t>
            </a:r>
          </a:p>
        </p:txBody>
      </p:sp>
      <p:sp>
        <p:nvSpPr>
          <p:cNvPr id="3" name="Content Placeholder 2">
            <a:extLst>
              <a:ext uri="{FF2B5EF4-FFF2-40B4-BE49-F238E27FC236}">
                <a16:creationId xmlns:a16="http://schemas.microsoft.com/office/drawing/2014/main" id="{AAC65697-61BB-02EB-747C-787FFFDE163C}"/>
              </a:ext>
            </a:extLst>
          </p:cNvPr>
          <p:cNvSpPr>
            <a:spLocks noGrp="1"/>
          </p:cNvSpPr>
          <p:nvPr>
            <p:ph idx="1"/>
          </p:nvPr>
        </p:nvSpPr>
        <p:spPr/>
        <p:txBody>
          <a:bodyPr/>
          <a:lstStyle/>
          <a:p>
            <a:r>
              <a:rPr lang="en-US" dirty="0"/>
              <a:t>80 years old lady came to ED with fatigue and altered mental status</a:t>
            </a:r>
          </a:p>
          <a:p>
            <a:r>
              <a:rPr lang="en-US" dirty="0"/>
              <a:t>History of dig consumption for AF</a:t>
            </a:r>
          </a:p>
          <a:p>
            <a:r>
              <a:rPr lang="en-US" dirty="0"/>
              <a:t>History of recent flue</a:t>
            </a:r>
          </a:p>
          <a:p>
            <a:endParaRPr lang="en-US" dirty="0"/>
          </a:p>
          <a:p>
            <a:endParaRPr lang="en-US" dirty="0"/>
          </a:p>
          <a:p>
            <a:endParaRPr lang="en-US" dirty="0"/>
          </a:p>
        </p:txBody>
      </p:sp>
      <p:sp>
        <p:nvSpPr>
          <p:cNvPr id="4" name="AutoShape 2">
            <a:extLst>
              <a:ext uri="{FF2B5EF4-FFF2-40B4-BE49-F238E27FC236}">
                <a16:creationId xmlns:a16="http://schemas.microsoft.com/office/drawing/2014/main" id="{956930D1-024D-99D9-BE77-88DB87D14F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BC7FD22B-C8E3-0F41-9875-8E24A4F39649}"/>
              </a:ext>
            </a:extLst>
          </p:cNvPr>
          <p:cNvPicPr>
            <a:picLocks noChangeAspect="1"/>
          </p:cNvPicPr>
          <p:nvPr/>
        </p:nvPicPr>
        <p:blipFill>
          <a:blip r:embed="rId2"/>
          <a:stretch>
            <a:fillRect/>
          </a:stretch>
        </p:blipFill>
        <p:spPr>
          <a:xfrm>
            <a:off x="7006071" y="3704534"/>
            <a:ext cx="3351588" cy="2235688"/>
          </a:xfrm>
          <a:prstGeom prst="rect">
            <a:avLst/>
          </a:prstGeom>
        </p:spPr>
      </p:pic>
    </p:spTree>
    <p:extLst>
      <p:ext uri="{BB962C8B-B14F-4D97-AF65-F5344CB8AC3E}">
        <p14:creationId xmlns:p14="http://schemas.microsoft.com/office/powerpoint/2010/main" val="2698096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3BB37-BB28-B0FA-FC0C-EA75E3EDEA23}"/>
              </a:ext>
            </a:extLst>
          </p:cNvPr>
          <p:cNvSpPr>
            <a:spLocks noGrp="1"/>
          </p:cNvSpPr>
          <p:nvPr>
            <p:ph type="title"/>
          </p:nvPr>
        </p:nvSpPr>
        <p:spPr/>
        <p:txBody>
          <a:bodyPr/>
          <a:lstStyle/>
          <a:p>
            <a:r>
              <a:rPr lang="en-US" dirty="0"/>
              <a:t>Lets study a real case!</a:t>
            </a:r>
          </a:p>
        </p:txBody>
      </p:sp>
      <p:pic>
        <p:nvPicPr>
          <p:cNvPr id="5" name="Content Placeholder 4">
            <a:extLst>
              <a:ext uri="{FF2B5EF4-FFF2-40B4-BE49-F238E27FC236}">
                <a16:creationId xmlns:a16="http://schemas.microsoft.com/office/drawing/2014/main" id="{32BAFB6C-E166-80E5-5606-2E914E239FEC}"/>
              </a:ext>
            </a:extLst>
          </p:cNvPr>
          <p:cNvPicPr>
            <a:picLocks noGrp="1" noChangeAspect="1"/>
          </p:cNvPicPr>
          <p:nvPr>
            <p:ph idx="1"/>
          </p:nvPr>
        </p:nvPicPr>
        <p:blipFill>
          <a:blip r:embed="rId2"/>
          <a:stretch>
            <a:fillRect/>
          </a:stretch>
        </p:blipFill>
        <p:spPr>
          <a:xfrm>
            <a:off x="1710462" y="1825625"/>
            <a:ext cx="8771076" cy="4351338"/>
          </a:xfrm>
        </p:spPr>
      </p:pic>
    </p:spTree>
    <p:extLst>
      <p:ext uri="{BB962C8B-B14F-4D97-AF65-F5344CB8AC3E}">
        <p14:creationId xmlns:p14="http://schemas.microsoft.com/office/powerpoint/2010/main" val="378037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7B93E-9D25-777D-E9C7-A8F4B9194B58}"/>
              </a:ext>
            </a:extLst>
          </p:cNvPr>
          <p:cNvSpPr>
            <a:spLocks noGrp="1"/>
          </p:cNvSpPr>
          <p:nvPr>
            <p:ph type="title"/>
          </p:nvPr>
        </p:nvSpPr>
        <p:spPr/>
        <p:txBody>
          <a:bodyPr/>
          <a:lstStyle/>
          <a:p>
            <a:r>
              <a:rPr lang="en-US" dirty="0"/>
              <a:t>Treatment-general consideration:</a:t>
            </a:r>
          </a:p>
        </p:txBody>
      </p:sp>
      <p:sp>
        <p:nvSpPr>
          <p:cNvPr id="3" name="Content Placeholder 2">
            <a:extLst>
              <a:ext uri="{FF2B5EF4-FFF2-40B4-BE49-F238E27FC236}">
                <a16:creationId xmlns:a16="http://schemas.microsoft.com/office/drawing/2014/main" id="{F632EC65-D439-AC3C-7080-BDDA9EE90B70}"/>
              </a:ext>
            </a:extLst>
          </p:cNvPr>
          <p:cNvSpPr>
            <a:spLocks noGrp="1"/>
          </p:cNvSpPr>
          <p:nvPr>
            <p:ph idx="1"/>
          </p:nvPr>
        </p:nvSpPr>
        <p:spPr/>
        <p:txBody>
          <a:bodyPr/>
          <a:lstStyle/>
          <a:p>
            <a:r>
              <a:rPr lang="en-US" b="1" dirty="0">
                <a:solidFill>
                  <a:srgbClr val="006666"/>
                </a:solidFill>
              </a:rPr>
              <a:t>ELECTROLYTE Abnormality:</a:t>
            </a:r>
          </a:p>
          <a:p>
            <a:r>
              <a:rPr lang="en-US" dirty="0"/>
              <a:t>Hyperkalemia</a:t>
            </a:r>
          </a:p>
          <a:p>
            <a:pPr lvl="1"/>
            <a:r>
              <a:rPr lang="en-US" dirty="0"/>
              <a:t>Calcium problem</a:t>
            </a:r>
          </a:p>
          <a:p>
            <a:r>
              <a:rPr lang="en-US" dirty="0"/>
              <a:t>Hypokalemia</a:t>
            </a:r>
          </a:p>
          <a:p>
            <a:pPr lvl="1"/>
            <a:endParaRPr lang="en-US" b="1" dirty="0">
              <a:solidFill>
                <a:srgbClr val="006666"/>
              </a:solidFill>
            </a:endParaRPr>
          </a:p>
        </p:txBody>
      </p:sp>
      <p:pic>
        <p:nvPicPr>
          <p:cNvPr id="4" name="Picture 3">
            <a:extLst>
              <a:ext uri="{FF2B5EF4-FFF2-40B4-BE49-F238E27FC236}">
                <a16:creationId xmlns:a16="http://schemas.microsoft.com/office/drawing/2014/main" id="{9B231EC0-144B-3EBB-CBBC-3F2127F13DC0}"/>
              </a:ext>
            </a:extLst>
          </p:cNvPr>
          <p:cNvPicPr>
            <a:picLocks noChangeAspect="1"/>
          </p:cNvPicPr>
          <p:nvPr/>
        </p:nvPicPr>
        <p:blipFill>
          <a:blip r:embed="rId2"/>
          <a:stretch>
            <a:fillRect/>
          </a:stretch>
        </p:blipFill>
        <p:spPr>
          <a:xfrm>
            <a:off x="114507" y="3945988"/>
            <a:ext cx="11216085" cy="1640158"/>
          </a:xfrm>
          <a:prstGeom prst="rect">
            <a:avLst/>
          </a:prstGeom>
        </p:spPr>
      </p:pic>
    </p:spTree>
    <p:extLst>
      <p:ext uri="{BB962C8B-B14F-4D97-AF65-F5344CB8AC3E}">
        <p14:creationId xmlns:p14="http://schemas.microsoft.com/office/powerpoint/2010/main" val="328260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65F6-2CDB-A0F7-C252-8E7A383B17A4}"/>
              </a:ext>
            </a:extLst>
          </p:cNvPr>
          <p:cNvSpPr>
            <a:spLocks noGrp="1"/>
          </p:cNvSpPr>
          <p:nvPr>
            <p:ph type="title"/>
          </p:nvPr>
        </p:nvSpPr>
        <p:spPr/>
        <p:txBody>
          <a:bodyPr/>
          <a:lstStyle/>
          <a:p>
            <a:r>
              <a:rPr lang="en-US" dirty="0"/>
              <a:t>INDICATION:</a:t>
            </a:r>
          </a:p>
        </p:txBody>
      </p:sp>
      <p:sp>
        <p:nvSpPr>
          <p:cNvPr id="3" name="Content Placeholder 2">
            <a:extLst>
              <a:ext uri="{FF2B5EF4-FFF2-40B4-BE49-F238E27FC236}">
                <a16:creationId xmlns:a16="http://schemas.microsoft.com/office/drawing/2014/main" id="{46522F17-CF80-E7D3-3A71-4B5E20C08809}"/>
              </a:ext>
            </a:extLst>
          </p:cNvPr>
          <p:cNvSpPr>
            <a:spLocks noGrp="1"/>
          </p:cNvSpPr>
          <p:nvPr>
            <p:ph idx="1"/>
          </p:nvPr>
        </p:nvSpPr>
        <p:spPr/>
        <p:txBody>
          <a:bodyPr/>
          <a:lstStyle/>
          <a:p>
            <a:endParaRPr lang="en-US" dirty="0"/>
          </a:p>
        </p:txBody>
      </p:sp>
      <p:sp>
        <p:nvSpPr>
          <p:cNvPr id="4" name="Rectangle: Rounded Corners 3">
            <a:hlinkClick r:id="rId2" action="ppaction://hlinksldjump"/>
            <a:extLst>
              <a:ext uri="{FF2B5EF4-FFF2-40B4-BE49-F238E27FC236}">
                <a16:creationId xmlns:a16="http://schemas.microsoft.com/office/drawing/2014/main" id="{9AEA406C-E2F6-B582-A092-28844B2E8DAE}"/>
              </a:ext>
            </a:extLst>
          </p:cNvPr>
          <p:cNvSpPr/>
          <p:nvPr/>
        </p:nvSpPr>
        <p:spPr>
          <a:xfrm>
            <a:off x="1882588" y="3087445"/>
            <a:ext cx="2538805" cy="908484"/>
          </a:xfrm>
          <a:prstGeom prst="round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ATRIAL FIBRILLATION</a:t>
            </a:r>
          </a:p>
        </p:txBody>
      </p:sp>
      <p:sp>
        <p:nvSpPr>
          <p:cNvPr id="5" name="Rectangle: Rounded Corners 4">
            <a:hlinkClick r:id="rId3" action="ppaction://hlinksldjump"/>
            <a:extLst>
              <a:ext uri="{FF2B5EF4-FFF2-40B4-BE49-F238E27FC236}">
                <a16:creationId xmlns:a16="http://schemas.microsoft.com/office/drawing/2014/main" id="{AF8F5B7C-9A07-EF89-19F6-FB27260F6650}"/>
              </a:ext>
            </a:extLst>
          </p:cNvPr>
          <p:cNvSpPr/>
          <p:nvPr/>
        </p:nvSpPr>
        <p:spPr>
          <a:xfrm>
            <a:off x="4819426" y="3087445"/>
            <a:ext cx="2840019" cy="908484"/>
          </a:xfrm>
          <a:prstGeom prst="round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HFREF</a:t>
            </a:r>
          </a:p>
        </p:txBody>
      </p:sp>
      <p:sp>
        <p:nvSpPr>
          <p:cNvPr id="6" name="Rectangle: Rounded Corners 5">
            <a:extLst>
              <a:ext uri="{FF2B5EF4-FFF2-40B4-BE49-F238E27FC236}">
                <a16:creationId xmlns:a16="http://schemas.microsoft.com/office/drawing/2014/main" id="{45594F50-56F3-3415-5398-D4D40A952E2E}"/>
              </a:ext>
            </a:extLst>
          </p:cNvPr>
          <p:cNvSpPr/>
          <p:nvPr/>
        </p:nvSpPr>
        <p:spPr>
          <a:xfrm>
            <a:off x="7928386" y="3087445"/>
            <a:ext cx="2291379" cy="908484"/>
          </a:xfrm>
          <a:prstGeom prst="round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Right </a:t>
            </a:r>
            <a:r>
              <a:rPr lang="en-US" b="1" dirty="0">
                <a:solidFill>
                  <a:schemeClr val="tx1"/>
                </a:solidFill>
                <a:hlinkClick r:id="rId4" action="ppaction://hlinksldjump">
                  <a:extLst>
                    <a:ext uri="{A12FA001-AC4F-418D-AE19-62706E023703}">
                      <ahyp:hlinkClr xmlns:ahyp="http://schemas.microsoft.com/office/drawing/2018/hyperlinkcolor" val="tx"/>
                    </a:ext>
                  </a:extLst>
                </a:hlinkClick>
              </a:rPr>
              <a:t>sided</a:t>
            </a:r>
            <a:r>
              <a:rPr lang="en-US" b="1" dirty="0">
                <a:solidFill>
                  <a:schemeClr val="tx1"/>
                </a:solidFill>
              </a:rPr>
              <a:t> HF</a:t>
            </a:r>
          </a:p>
        </p:txBody>
      </p:sp>
    </p:spTree>
    <p:extLst>
      <p:ext uri="{BB962C8B-B14F-4D97-AF65-F5344CB8AC3E}">
        <p14:creationId xmlns:p14="http://schemas.microsoft.com/office/powerpoint/2010/main" val="2471835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78FF-0BD8-4A4C-82DC-4E86FA6A56CD}"/>
              </a:ext>
            </a:extLst>
          </p:cNvPr>
          <p:cNvSpPr>
            <a:spLocks noGrp="1"/>
          </p:cNvSpPr>
          <p:nvPr>
            <p:ph type="title"/>
          </p:nvPr>
        </p:nvSpPr>
        <p:spPr/>
        <p:txBody>
          <a:bodyPr/>
          <a:lstStyle/>
          <a:p>
            <a:r>
              <a:rPr lang="en-US" dirty="0"/>
              <a:t>Treatment of cardiac arrythmia</a:t>
            </a:r>
          </a:p>
        </p:txBody>
      </p:sp>
      <p:sp>
        <p:nvSpPr>
          <p:cNvPr id="3" name="Content Placeholder 2">
            <a:extLst>
              <a:ext uri="{FF2B5EF4-FFF2-40B4-BE49-F238E27FC236}">
                <a16:creationId xmlns:a16="http://schemas.microsoft.com/office/drawing/2014/main" id="{ECEEEC6C-00D7-4956-BEEF-555EAE1B0EAD}"/>
              </a:ext>
            </a:extLst>
          </p:cNvPr>
          <p:cNvSpPr>
            <a:spLocks noGrp="1"/>
          </p:cNvSpPr>
          <p:nvPr>
            <p:ph idx="1"/>
          </p:nvPr>
        </p:nvSpPr>
        <p:spPr>
          <a:xfrm>
            <a:off x="1517904" y="2314777"/>
            <a:ext cx="9144000" cy="3127248"/>
          </a:xfrm>
        </p:spPr>
        <p:txBody>
          <a:bodyPr>
            <a:normAutofit fontScale="70000" lnSpcReduction="20000"/>
          </a:bodyPr>
          <a:lstStyle/>
          <a:p>
            <a:pPr marL="822960" lvl="1" indent="-457200">
              <a:buFont typeface="+mj-lt"/>
              <a:buAutoNum type="arabicPeriod"/>
            </a:pPr>
            <a:r>
              <a:rPr lang="en-US" sz="2600" b="1" dirty="0">
                <a:latin typeface="Arial" panose="020B0604020202020204" pitchFamily="34" charset="0"/>
                <a:cs typeface="Arial" panose="020B0604020202020204" pitchFamily="34" charset="0"/>
              </a:rPr>
              <a:t>Hemodynamically stable </a:t>
            </a:r>
            <a:r>
              <a:rPr lang="en-US" sz="2600" b="1" dirty="0">
                <a:solidFill>
                  <a:srgbClr val="FF0000"/>
                </a:solidFill>
                <a:latin typeface="Arial" panose="020B0604020202020204" pitchFamily="34" charset="0"/>
                <a:cs typeface="Arial" panose="020B0604020202020204" pitchFamily="34" charset="0"/>
              </a:rPr>
              <a:t>brady arrhythmia and </a:t>
            </a:r>
            <a:r>
              <a:rPr lang="en-US" sz="2600" b="1" dirty="0" err="1">
                <a:solidFill>
                  <a:srgbClr val="FF0000"/>
                </a:solidFill>
                <a:latin typeface="Arial" panose="020B0604020202020204" pitchFamily="34" charset="0"/>
                <a:cs typeface="Arial" panose="020B0604020202020204" pitchFamily="34" charset="0"/>
              </a:rPr>
              <a:t>svt</a:t>
            </a:r>
            <a:r>
              <a:rPr lang="en-US" sz="2600" dirty="0">
                <a:solidFill>
                  <a:srgbClr val="FF0000"/>
                </a:solidFill>
                <a:latin typeface="Arial" panose="020B0604020202020204" pitchFamily="34" charset="0"/>
                <a:cs typeface="Arial" panose="020B0604020202020204" pitchFamily="34" charset="0"/>
              </a:rPr>
              <a:t>          </a:t>
            </a:r>
            <a:r>
              <a:rPr lang="en-US" sz="2600" b="1" dirty="0">
                <a:solidFill>
                  <a:schemeClr val="tx1"/>
                </a:solidFill>
                <a:latin typeface="Arial" panose="020B0604020202020204" pitchFamily="34" charset="0"/>
                <a:cs typeface="Arial" panose="020B0604020202020204" pitchFamily="34" charset="0"/>
              </a:rPr>
              <a:t>observation</a:t>
            </a:r>
          </a:p>
          <a:p>
            <a:pPr marL="822960" lvl="1" indent="-457200">
              <a:buFont typeface="+mj-lt"/>
              <a:buAutoNum type="arabicPeriod"/>
            </a:pPr>
            <a:endParaRPr lang="en-US" sz="2600" b="1" dirty="0">
              <a:solidFill>
                <a:schemeClr val="tx1"/>
              </a:solidFill>
              <a:latin typeface="Arial" panose="020B0604020202020204" pitchFamily="34" charset="0"/>
              <a:cs typeface="Arial" panose="020B0604020202020204" pitchFamily="34" charset="0"/>
            </a:endParaRP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Hemodynamically stable </a:t>
            </a:r>
            <a:r>
              <a:rPr lang="en-US" sz="2600" b="1" dirty="0" err="1">
                <a:solidFill>
                  <a:srgbClr val="FF0000"/>
                </a:solidFill>
                <a:latin typeface="Arial" panose="020B0604020202020204" pitchFamily="34" charset="0"/>
                <a:cs typeface="Arial" panose="020B0604020202020204" pitchFamily="34" charset="0"/>
              </a:rPr>
              <a:t>pvc</a:t>
            </a:r>
            <a:r>
              <a:rPr lang="en-US" sz="2600" b="1" dirty="0">
                <a:solidFill>
                  <a:srgbClr val="FF0000"/>
                </a:solidFill>
                <a:latin typeface="Arial" panose="020B0604020202020204" pitchFamily="34" charset="0"/>
                <a:cs typeface="Arial" panose="020B0604020202020204" pitchFamily="34" charset="0"/>
              </a:rPr>
              <a:t>            </a:t>
            </a:r>
            <a:r>
              <a:rPr lang="en-US" sz="2600" b="1" dirty="0">
                <a:solidFill>
                  <a:schemeClr val="tx1"/>
                </a:solidFill>
                <a:latin typeface="Arial" panose="020B0604020202020204" pitchFamily="34" charset="0"/>
                <a:cs typeface="Arial" panose="020B0604020202020204" pitchFamily="34" charset="0"/>
              </a:rPr>
              <a:t>observation</a:t>
            </a: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Hemodynamically unstable </a:t>
            </a:r>
            <a:r>
              <a:rPr lang="en-US" sz="2600" b="1" dirty="0" err="1">
                <a:solidFill>
                  <a:srgbClr val="FF0000"/>
                </a:solidFill>
                <a:latin typeface="Arial" panose="020B0604020202020204" pitchFamily="34" charset="0"/>
                <a:cs typeface="Arial" panose="020B0604020202020204" pitchFamily="34" charset="0"/>
              </a:rPr>
              <a:t>pvc</a:t>
            </a:r>
            <a:r>
              <a:rPr lang="en-US" sz="2600" b="1" dirty="0">
                <a:solidFill>
                  <a:srgbClr val="FF0000"/>
                </a:solidFill>
                <a:latin typeface="Arial" panose="020B0604020202020204" pitchFamily="34" charset="0"/>
                <a:cs typeface="Arial" panose="020B0604020202020204" pitchFamily="34" charset="0"/>
              </a:rPr>
              <a:t>           lidocaine</a:t>
            </a: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Ventricular arrhythmia           lidocaine</a:t>
            </a: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Supra ventricular arrhythmia          phenytoin(100 mg every 10 min up to 15 mg/kg)</a:t>
            </a: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Magnesium sulfate</a:t>
            </a:r>
          </a:p>
          <a:p>
            <a:pPr marL="822960" lvl="1" indent="-457200">
              <a:buFont typeface="+mj-lt"/>
              <a:buAutoNum type="arabicPeriod"/>
            </a:pPr>
            <a:r>
              <a:rPr lang="en-US" sz="2600" b="1" dirty="0">
                <a:solidFill>
                  <a:schemeClr val="tx1"/>
                </a:solidFill>
                <a:latin typeface="Arial" panose="020B0604020202020204" pitchFamily="34" charset="0"/>
                <a:cs typeface="Arial" panose="020B0604020202020204" pitchFamily="34" charset="0"/>
              </a:rPr>
              <a:t>Electrical cardioversion</a:t>
            </a:r>
          </a:p>
          <a:p>
            <a:pPr marL="1097280" lvl="2" indent="-457200"/>
            <a:r>
              <a:rPr lang="en-US" sz="2600" b="1" dirty="0">
                <a:latin typeface="Arial" panose="020B0604020202020204" pitchFamily="34" charset="0"/>
                <a:cs typeface="Arial" panose="020B0604020202020204" pitchFamily="34" charset="0"/>
              </a:rPr>
              <a:t>Use 100 mg lidocaine</a:t>
            </a:r>
          </a:p>
          <a:p>
            <a:pPr marL="1097280" lvl="2" indent="-457200"/>
            <a:r>
              <a:rPr lang="en-US" sz="2600" b="1" dirty="0">
                <a:solidFill>
                  <a:schemeClr val="tx1"/>
                </a:solidFill>
                <a:latin typeface="Arial" panose="020B0604020202020204" pitchFamily="34" charset="0"/>
                <a:cs typeface="Arial" panose="020B0604020202020204" pitchFamily="34" charset="0"/>
              </a:rPr>
              <a:t>Use min dose of shock(10-25 j/50-100 j)</a:t>
            </a:r>
          </a:p>
          <a:p>
            <a:pPr marL="1097280" lvl="2" indent="-457200"/>
            <a:endParaRPr lang="en-US" b="1" dirty="0">
              <a:solidFill>
                <a:schemeClr val="tx1"/>
              </a:solidFill>
            </a:endParaRPr>
          </a:p>
          <a:p>
            <a:pPr marL="822960" lvl="1" indent="-457200">
              <a:buFont typeface="+mj-lt"/>
              <a:buAutoNum type="arabicPeriod"/>
            </a:pPr>
            <a:endParaRPr lang="en-US" b="1" dirty="0">
              <a:solidFill>
                <a:schemeClr val="tx1"/>
              </a:solidFill>
            </a:endParaRPr>
          </a:p>
        </p:txBody>
      </p:sp>
      <p:cxnSp>
        <p:nvCxnSpPr>
          <p:cNvPr id="5" name="Straight Arrow Connector 4">
            <a:extLst>
              <a:ext uri="{FF2B5EF4-FFF2-40B4-BE49-F238E27FC236}">
                <a16:creationId xmlns:a16="http://schemas.microsoft.com/office/drawing/2014/main" id="{FDDDA91A-D73C-402C-B12B-F6F5038EBD87}"/>
              </a:ext>
            </a:extLst>
          </p:cNvPr>
          <p:cNvCxnSpPr/>
          <p:nvPr/>
        </p:nvCxnSpPr>
        <p:spPr>
          <a:xfrm>
            <a:off x="7956378" y="2450518"/>
            <a:ext cx="47707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02990FB-3CFA-4EA3-B29A-ACD5061B0F67}"/>
              </a:ext>
            </a:extLst>
          </p:cNvPr>
          <p:cNvCxnSpPr/>
          <p:nvPr/>
        </p:nvCxnSpPr>
        <p:spPr>
          <a:xfrm>
            <a:off x="5687208" y="2978450"/>
            <a:ext cx="58449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F63C593-1F96-48CD-93CE-9BC817DC200D}"/>
              </a:ext>
            </a:extLst>
          </p:cNvPr>
          <p:cNvCxnSpPr>
            <a:cxnSpLocks/>
          </p:cNvCxnSpPr>
          <p:nvPr/>
        </p:nvCxnSpPr>
        <p:spPr>
          <a:xfrm>
            <a:off x="5948651" y="3235069"/>
            <a:ext cx="53788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1EB836-0DDA-4916-8F9B-A468B51265B9}"/>
              </a:ext>
            </a:extLst>
          </p:cNvPr>
          <p:cNvCxnSpPr/>
          <p:nvPr/>
        </p:nvCxnSpPr>
        <p:spPr>
          <a:xfrm>
            <a:off x="4936782" y="3449782"/>
            <a:ext cx="53788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A1391A5-B1A7-461B-B10A-C41C07A2C8C0}"/>
              </a:ext>
            </a:extLst>
          </p:cNvPr>
          <p:cNvCxnSpPr/>
          <p:nvPr/>
        </p:nvCxnSpPr>
        <p:spPr>
          <a:xfrm>
            <a:off x="5613534" y="3736815"/>
            <a:ext cx="55939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30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463B-96A5-6BE4-6D3C-24724B576939}"/>
              </a:ext>
            </a:extLst>
          </p:cNvPr>
          <p:cNvSpPr>
            <a:spLocks noGrp="1"/>
          </p:cNvSpPr>
          <p:nvPr>
            <p:ph type="title"/>
          </p:nvPr>
        </p:nvSpPr>
        <p:spPr/>
        <p:txBody>
          <a:bodyPr/>
          <a:lstStyle/>
          <a:p>
            <a:r>
              <a:rPr lang="en-US" dirty="0"/>
              <a:t>ATRIAL FIBRILLATION</a:t>
            </a:r>
          </a:p>
        </p:txBody>
      </p:sp>
      <p:pic>
        <p:nvPicPr>
          <p:cNvPr id="4" name="Picture 3">
            <a:extLst>
              <a:ext uri="{FF2B5EF4-FFF2-40B4-BE49-F238E27FC236}">
                <a16:creationId xmlns:a16="http://schemas.microsoft.com/office/drawing/2014/main" id="{3C079D04-B8F2-6EEE-938F-98EC852EF64A}"/>
              </a:ext>
            </a:extLst>
          </p:cNvPr>
          <p:cNvPicPr>
            <a:picLocks noChangeAspect="1"/>
          </p:cNvPicPr>
          <p:nvPr/>
        </p:nvPicPr>
        <p:blipFill>
          <a:blip r:embed="rId2"/>
          <a:stretch>
            <a:fillRect/>
          </a:stretch>
        </p:blipFill>
        <p:spPr>
          <a:xfrm>
            <a:off x="502190" y="1659769"/>
            <a:ext cx="10655603" cy="1769231"/>
          </a:xfrm>
          <a:prstGeom prst="rect">
            <a:avLst/>
          </a:prstGeom>
        </p:spPr>
      </p:pic>
      <p:sp>
        <p:nvSpPr>
          <p:cNvPr id="5" name="TextBox 4">
            <a:extLst>
              <a:ext uri="{FF2B5EF4-FFF2-40B4-BE49-F238E27FC236}">
                <a16:creationId xmlns:a16="http://schemas.microsoft.com/office/drawing/2014/main" id="{BA9A5D11-4E5A-05CF-0BF6-AF23DD44D9C0}"/>
              </a:ext>
            </a:extLst>
          </p:cNvPr>
          <p:cNvSpPr txBox="1"/>
          <p:nvPr/>
        </p:nvSpPr>
        <p:spPr>
          <a:xfrm>
            <a:off x="1485207" y="3790604"/>
            <a:ext cx="9199418" cy="1560940"/>
          </a:xfrm>
          <a:prstGeom prst="rect">
            <a:avLst/>
          </a:prstGeom>
          <a:noFill/>
        </p:spPr>
        <p:txBody>
          <a:bodyPr wrap="square" rtlCol="0">
            <a:spAutoFit/>
          </a:bodyPr>
          <a:lstStyle/>
          <a:p>
            <a:pPr marL="365760" marR="0" lvl="0" indent="-365760" algn="l" defTabSz="914400" rtl="0" eaLnBrk="1" fontAlgn="auto" latinLnBrk="0" hangingPunct="1">
              <a:lnSpc>
                <a:spcPct val="105000"/>
              </a:lnSpc>
              <a:spcBef>
                <a:spcPts val="900"/>
              </a:spcBef>
              <a:spcAft>
                <a:spcPts val="0"/>
              </a:spcAft>
              <a:buClr>
                <a:srgbClr val="FA2481"/>
              </a:buClr>
              <a:buSzTx/>
              <a:buFont typeface="Avenir Next LT Pro" panose="020B0504020202020204" pitchFamily="34" charset="0"/>
              <a:buChar char="+"/>
              <a:tabLst/>
              <a:defRPr/>
            </a:pPr>
            <a:r>
              <a:rPr kumimoji="0" lang="en-US" sz="2600" b="0" i="0" u="none" strike="noStrike" kern="1200" cap="none" spc="0" normalizeH="0" baseline="0" noProof="0">
                <a:ln>
                  <a:noFill/>
                </a:ln>
                <a:solidFill>
                  <a:srgbClr val="FA2481">
                    <a:lumMod val="75000"/>
                  </a:srgbClr>
                </a:solidFill>
                <a:effectLst/>
                <a:uLnTx/>
                <a:uFillTx/>
                <a:latin typeface="Avenir Next LT Pro"/>
                <a:ea typeface="+mn-ea"/>
                <a:cs typeface="+mn-cs"/>
              </a:rPr>
              <a:t>1</a:t>
            </a:r>
            <a:r>
              <a:rPr kumimoji="0" lang="en-US" sz="2600" b="0" i="0" u="none" strike="noStrike" kern="1200" cap="none" spc="0" normalizeH="0" baseline="30000" noProof="0">
                <a:ln>
                  <a:noFill/>
                </a:ln>
                <a:solidFill>
                  <a:srgbClr val="FA2481">
                    <a:lumMod val="75000"/>
                  </a:srgbClr>
                </a:solidFill>
                <a:effectLst/>
                <a:uLnTx/>
                <a:uFillTx/>
                <a:latin typeface="Avenir Next LT Pro"/>
                <a:ea typeface="+mn-ea"/>
                <a:cs typeface="+mn-cs"/>
              </a:rPr>
              <a:t>st</a:t>
            </a:r>
            <a:r>
              <a:rPr kumimoji="0" lang="en-US" sz="2600" b="0" i="0" u="none" strike="noStrike" kern="1200" cap="none" spc="0" normalizeH="0" baseline="0" noProof="0">
                <a:ln>
                  <a:noFill/>
                </a:ln>
                <a:solidFill>
                  <a:prstClr val="black"/>
                </a:solidFill>
                <a:effectLst/>
                <a:uLnTx/>
                <a:uFillTx/>
                <a:latin typeface="Avenir Next LT Pro"/>
                <a:ea typeface="+mn-ea"/>
                <a:cs typeface="+mn-cs"/>
              </a:rPr>
              <a:t> line treatment in EF&lt;40 </a:t>
            </a:r>
          </a:p>
          <a:p>
            <a:pPr marL="365760" marR="0" lvl="0" indent="-365760" algn="l" defTabSz="914400" rtl="0" eaLnBrk="1" fontAlgn="auto" latinLnBrk="0" hangingPunct="1">
              <a:lnSpc>
                <a:spcPct val="105000"/>
              </a:lnSpc>
              <a:spcBef>
                <a:spcPts val="900"/>
              </a:spcBef>
              <a:spcAft>
                <a:spcPts val="0"/>
              </a:spcAft>
              <a:buClr>
                <a:srgbClr val="FA2481"/>
              </a:buClr>
              <a:buSzTx/>
              <a:buFont typeface="Avenir Next LT Pro" panose="020B0504020202020204" pitchFamily="34" charset="0"/>
              <a:buChar char="+"/>
              <a:tabLst/>
              <a:defRPr/>
            </a:pPr>
            <a:r>
              <a:rPr kumimoji="0" lang="en-US" sz="2600" b="0" i="0" u="none" strike="noStrike" kern="1200" cap="none" spc="0" normalizeH="0" baseline="0" noProof="0">
                <a:ln>
                  <a:noFill/>
                </a:ln>
                <a:solidFill>
                  <a:srgbClr val="FA2481">
                    <a:lumMod val="75000"/>
                  </a:srgbClr>
                </a:solidFill>
                <a:effectLst/>
                <a:uLnTx/>
                <a:uFillTx/>
                <a:latin typeface="Avenir Next LT Pro"/>
                <a:ea typeface="+mn-ea"/>
                <a:cs typeface="+mn-cs"/>
              </a:rPr>
              <a:t>2</a:t>
            </a:r>
            <a:r>
              <a:rPr kumimoji="0" lang="en-US" sz="2600" b="0" i="0" u="none" strike="noStrike" kern="1200" cap="none" spc="0" normalizeH="0" baseline="30000" noProof="0">
                <a:ln>
                  <a:noFill/>
                </a:ln>
                <a:solidFill>
                  <a:srgbClr val="FA2481">
                    <a:lumMod val="75000"/>
                  </a:srgbClr>
                </a:solidFill>
                <a:effectLst/>
                <a:uLnTx/>
                <a:uFillTx/>
                <a:latin typeface="Avenir Next LT Pro"/>
                <a:ea typeface="+mn-ea"/>
                <a:cs typeface="+mn-cs"/>
              </a:rPr>
              <a:t>nd</a:t>
            </a:r>
            <a:r>
              <a:rPr kumimoji="0" lang="en-US" sz="2600" b="0" i="0" u="none" strike="noStrike" kern="1200" cap="none" spc="0" normalizeH="0" baseline="0" noProof="0">
                <a:ln>
                  <a:noFill/>
                </a:ln>
                <a:solidFill>
                  <a:srgbClr val="FA2481">
                    <a:lumMod val="75000"/>
                  </a:srgbClr>
                </a:solidFill>
                <a:effectLst/>
                <a:uLnTx/>
                <a:uFillTx/>
                <a:latin typeface="Avenir Next LT Pro"/>
                <a:ea typeface="+mn-ea"/>
                <a:cs typeface="+mn-cs"/>
              </a:rPr>
              <a:t> </a:t>
            </a:r>
            <a:r>
              <a:rPr kumimoji="0" lang="en-US" sz="2600" b="0" i="0" u="none" strike="noStrike" kern="1200" cap="none" spc="0" normalizeH="0" baseline="0" noProof="0">
                <a:ln>
                  <a:noFill/>
                </a:ln>
                <a:solidFill>
                  <a:prstClr val="black"/>
                </a:solidFill>
                <a:effectLst/>
                <a:uLnTx/>
                <a:uFillTx/>
                <a:latin typeface="Avenir Next LT Pro"/>
                <a:ea typeface="+mn-ea"/>
                <a:cs typeface="+mn-cs"/>
              </a:rPr>
              <a:t>line  of treatment in EF&gt;40 after BB and NDCCB</a:t>
            </a:r>
          </a:p>
          <a:p>
            <a:pPr marL="365760" marR="0" lvl="0" indent="-365760" algn="l" defTabSz="914400" rtl="0" eaLnBrk="1" fontAlgn="auto" latinLnBrk="0" hangingPunct="1">
              <a:lnSpc>
                <a:spcPct val="105000"/>
              </a:lnSpc>
              <a:spcBef>
                <a:spcPts val="900"/>
              </a:spcBef>
              <a:spcAft>
                <a:spcPts val="0"/>
              </a:spcAft>
              <a:buClr>
                <a:srgbClr val="FA2481"/>
              </a:buClr>
              <a:buSzTx/>
              <a:buFont typeface="Avenir Next LT Pro" panose="020B0504020202020204" pitchFamily="34" charset="0"/>
              <a:buChar char="+"/>
              <a:tabLst/>
              <a:defRPr/>
            </a:pPr>
            <a:r>
              <a:rPr kumimoji="0" lang="en-US" sz="2600" b="0" i="0" u="none" strike="noStrike" kern="1200" cap="none" spc="0" normalizeH="0" baseline="0" noProof="0">
                <a:ln>
                  <a:noFill/>
                </a:ln>
                <a:solidFill>
                  <a:srgbClr val="FA2481">
                    <a:lumMod val="75000"/>
                  </a:srgbClr>
                </a:solidFill>
                <a:effectLst/>
                <a:uLnTx/>
                <a:uFillTx/>
                <a:latin typeface="Avenir Next LT Pro"/>
                <a:ea typeface="+mn-ea"/>
                <a:cs typeface="+mn-cs"/>
              </a:rPr>
              <a:t>2</a:t>
            </a:r>
            <a:r>
              <a:rPr kumimoji="0" lang="en-US" sz="2600" b="0" i="0" u="none" strike="noStrike" kern="1200" cap="none" spc="0" normalizeH="0" baseline="30000" noProof="0">
                <a:ln>
                  <a:noFill/>
                </a:ln>
                <a:solidFill>
                  <a:srgbClr val="FA2481">
                    <a:lumMod val="75000"/>
                  </a:srgbClr>
                </a:solidFill>
                <a:effectLst/>
                <a:uLnTx/>
                <a:uFillTx/>
                <a:latin typeface="Avenir Next LT Pro"/>
                <a:ea typeface="+mn-ea"/>
                <a:cs typeface="+mn-cs"/>
              </a:rPr>
              <a:t>nd</a:t>
            </a:r>
            <a:r>
              <a:rPr kumimoji="0" lang="en-US" sz="2600" b="0" i="0" u="none" strike="noStrike" kern="1200" cap="none" spc="0" normalizeH="0" baseline="0" noProof="0">
                <a:ln>
                  <a:noFill/>
                </a:ln>
                <a:solidFill>
                  <a:prstClr val="black"/>
                </a:solidFill>
                <a:effectLst/>
                <a:uLnTx/>
                <a:uFillTx/>
                <a:latin typeface="Avenir Next LT Pro"/>
                <a:ea typeface="+mn-ea"/>
                <a:cs typeface="+mn-cs"/>
              </a:rPr>
              <a:t> line of treatment for acute rate control in ED</a:t>
            </a:r>
            <a:endParaRPr kumimoji="0" lang="en-US" sz="2600" b="0" i="0" u="none" strike="noStrike" kern="1200" cap="none" spc="0" normalizeH="0" baseline="0" noProof="0" dirty="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528243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B84E5-20FE-17FF-D5C4-71AC32847011}"/>
              </a:ext>
            </a:extLst>
          </p:cNvPr>
          <p:cNvSpPr>
            <a:spLocks noGrp="1"/>
          </p:cNvSpPr>
          <p:nvPr>
            <p:ph type="title"/>
          </p:nvPr>
        </p:nvSpPr>
        <p:spPr/>
        <p:txBody>
          <a:bodyPr/>
          <a:lstStyle/>
          <a:p>
            <a:r>
              <a:rPr lang="en-US" dirty="0"/>
              <a:t>WHAT is your opinion?</a:t>
            </a:r>
          </a:p>
        </p:txBody>
      </p:sp>
      <p:sp>
        <p:nvSpPr>
          <p:cNvPr id="3" name="Content Placeholder 2">
            <a:extLst>
              <a:ext uri="{FF2B5EF4-FFF2-40B4-BE49-F238E27FC236}">
                <a16:creationId xmlns:a16="http://schemas.microsoft.com/office/drawing/2014/main" id="{96F295AD-DF77-28F4-0AAC-7A5679D69EAE}"/>
              </a:ext>
            </a:extLst>
          </p:cNvPr>
          <p:cNvSpPr>
            <a:spLocks noGrp="1"/>
          </p:cNvSpPr>
          <p:nvPr>
            <p:ph idx="1"/>
          </p:nvPr>
        </p:nvSpPr>
        <p:spPr/>
        <p:txBody>
          <a:bodyPr/>
          <a:lstStyle/>
          <a:p>
            <a:pPr marL="0" indent="0" algn="ctr">
              <a:buNone/>
            </a:pPr>
            <a:r>
              <a:rPr lang="en-US" dirty="0"/>
              <a:t>Rate or rhythm control of AF RVR in acute decompensated heart failure?</a:t>
            </a:r>
          </a:p>
          <a:p>
            <a:pPr algn="ctr"/>
            <a:endParaRPr lang="en-US" dirty="0"/>
          </a:p>
        </p:txBody>
      </p:sp>
      <p:pic>
        <p:nvPicPr>
          <p:cNvPr id="1026" name="Picture 2" descr="Atrial Fibrillation • LITFL • ECG ...">
            <a:extLst>
              <a:ext uri="{FF2B5EF4-FFF2-40B4-BE49-F238E27FC236}">
                <a16:creationId xmlns:a16="http://schemas.microsoft.com/office/drawing/2014/main" id="{3D02E581-E6FD-C56A-A47B-AA101D22F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211" y="2890837"/>
            <a:ext cx="693217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ulmonary edema | Radiology Reference ...">
            <a:extLst>
              <a:ext uri="{FF2B5EF4-FFF2-40B4-BE49-F238E27FC236}">
                <a16:creationId xmlns:a16="http://schemas.microsoft.com/office/drawing/2014/main" id="{CAAA40F8-01DB-6F37-08D9-6A85611A92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3989" y="4231278"/>
            <a:ext cx="3021550" cy="249553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464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3CA9-BA29-528C-DC1A-50CF1E5D54BB}"/>
              </a:ext>
            </a:extLst>
          </p:cNvPr>
          <p:cNvSpPr>
            <a:spLocks noGrp="1"/>
          </p:cNvSpPr>
          <p:nvPr>
            <p:ph type="title"/>
          </p:nvPr>
        </p:nvSpPr>
        <p:spPr/>
        <p:txBody>
          <a:bodyPr/>
          <a:lstStyle/>
          <a:p>
            <a:r>
              <a:rPr lang="en-US" dirty="0"/>
              <a:t>Answer:</a:t>
            </a:r>
          </a:p>
        </p:txBody>
      </p:sp>
      <p:sp>
        <p:nvSpPr>
          <p:cNvPr id="3" name="Content Placeholder 2">
            <a:extLst>
              <a:ext uri="{FF2B5EF4-FFF2-40B4-BE49-F238E27FC236}">
                <a16:creationId xmlns:a16="http://schemas.microsoft.com/office/drawing/2014/main" id="{9F21A3E4-8C18-F4FF-B4B2-697282D161EC}"/>
              </a:ext>
            </a:extLst>
          </p:cNvPr>
          <p:cNvSpPr>
            <a:spLocks noGrp="1"/>
          </p:cNvSpPr>
          <p:nvPr>
            <p:ph idx="1"/>
          </p:nvPr>
        </p:nvSpPr>
        <p:spPr>
          <a:xfrm>
            <a:off x="799407" y="1675996"/>
            <a:ext cx="10515600" cy="4351338"/>
          </a:xfrm>
        </p:spPr>
        <p:txBody>
          <a:bodyPr/>
          <a:lstStyle/>
          <a:p>
            <a:r>
              <a:rPr lang="en-US" dirty="0" err="1"/>
              <a:t>Braunwald</a:t>
            </a:r>
            <a:r>
              <a:rPr lang="en-US" dirty="0"/>
              <a:t>:</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F14D8C97-EEAB-997B-636E-A2036CB6D70E}"/>
              </a:ext>
            </a:extLst>
          </p:cNvPr>
          <p:cNvPicPr>
            <a:picLocks noChangeAspect="1"/>
          </p:cNvPicPr>
          <p:nvPr/>
        </p:nvPicPr>
        <p:blipFill>
          <a:blip r:embed="rId2"/>
          <a:stretch>
            <a:fillRect/>
          </a:stretch>
        </p:blipFill>
        <p:spPr>
          <a:xfrm>
            <a:off x="1591726" y="2201105"/>
            <a:ext cx="9309029" cy="2455790"/>
          </a:xfrm>
          <a:prstGeom prst="rect">
            <a:avLst/>
          </a:prstGeom>
        </p:spPr>
      </p:pic>
    </p:spTree>
    <p:extLst>
      <p:ext uri="{BB962C8B-B14F-4D97-AF65-F5344CB8AC3E}">
        <p14:creationId xmlns:p14="http://schemas.microsoft.com/office/powerpoint/2010/main" val="3018840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F8FE-8BF2-CF51-0273-8A969EEA0E20}"/>
              </a:ext>
            </a:extLst>
          </p:cNvPr>
          <p:cNvSpPr>
            <a:spLocks noGrp="1"/>
          </p:cNvSpPr>
          <p:nvPr>
            <p:ph type="title"/>
          </p:nvPr>
        </p:nvSpPr>
        <p:spPr/>
        <p:txBody>
          <a:bodyPr/>
          <a:lstStyle/>
          <a:p>
            <a:r>
              <a:rPr lang="en-US" dirty="0"/>
              <a:t>Answer:</a:t>
            </a:r>
          </a:p>
        </p:txBody>
      </p:sp>
      <p:sp>
        <p:nvSpPr>
          <p:cNvPr id="3" name="Content Placeholder 2">
            <a:extLst>
              <a:ext uri="{FF2B5EF4-FFF2-40B4-BE49-F238E27FC236}">
                <a16:creationId xmlns:a16="http://schemas.microsoft.com/office/drawing/2014/main" id="{4D24C0AC-2C20-6EAB-5C94-583E6B396F39}"/>
              </a:ext>
            </a:extLst>
          </p:cNvPr>
          <p:cNvSpPr>
            <a:spLocks noGrp="1"/>
          </p:cNvSpPr>
          <p:nvPr>
            <p:ph idx="1"/>
          </p:nvPr>
        </p:nvSpPr>
        <p:spPr>
          <a:xfrm>
            <a:off x="838199" y="1645920"/>
            <a:ext cx="10600113" cy="4531043"/>
          </a:xfrm>
        </p:spPr>
        <p:txBody>
          <a:bodyPr/>
          <a:lstStyle/>
          <a:p>
            <a:r>
              <a:rPr lang="en-US" sz="2800" b="1" dirty="0" err="1">
                <a:solidFill>
                  <a:srgbClr val="C00000"/>
                </a:solidFill>
              </a:rPr>
              <a:t>Uptodate</a:t>
            </a:r>
            <a:r>
              <a:rPr lang="en-US" sz="2800" b="1" dirty="0">
                <a:solidFill>
                  <a:srgbClr val="C00000"/>
                </a:solidFill>
              </a:rPr>
              <a:t>:</a:t>
            </a:r>
          </a:p>
          <a:p>
            <a:pPr lvl="1"/>
            <a:r>
              <a:rPr lang="en-US" dirty="0"/>
              <a:t>The </a:t>
            </a:r>
            <a:r>
              <a:rPr lang="en-US" dirty="0">
                <a:solidFill>
                  <a:schemeClr val="accent5">
                    <a:lumMod val="75000"/>
                  </a:schemeClr>
                </a:solidFill>
              </a:rPr>
              <a:t>initial strategy is to treat the HF with </a:t>
            </a:r>
            <a:r>
              <a:rPr lang="en-US" dirty="0">
                <a:solidFill>
                  <a:srgbClr val="C00000"/>
                </a:solidFill>
              </a:rPr>
              <a:t>diuretics, vasodilators, and other agents </a:t>
            </a:r>
            <a:r>
              <a:rPr lang="en-US" dirty="0"/>
              <a:t>while slowing the ventricular response of the AF to less than </a:t>
            </a:r>
            <a:r>
              <a:rPr lang="en-US" dirty="0">
                <a:solidFill>
                  <a:srgbClr val="C00000"/>
                </a:solidFill>
              </a:rPr>
              <a:t>120 beats per minute</a:t>
            </a:r>
            <a:r>
              <a:rPr lang="en-US" dirty="0"/>
              <a:t>.</a:t>
            </a:r>
          </a:p>
          <a:p>
            <a:pPr lvl="1"/>
            <a:r>
              <a:rPr lang="en-US" dirty="0"/>
              <a:t>Rate control strategy:</a:t>
            </a:r>
          </a:p>
          <a:p>
            <a:pPr lvl="2"/>
            <a:r>
              <a:rPr lang="en-US" dirty="0"/>
              <a:t>Amiodarone or </a:t>
            </a:r>
            <a:r>
              <a:rPr lang="en-US" dirty="0" err="1"/>
              <a:t>digoxin,try</a:t>
            </a:r>
            <a:r>
              <a:rPr lang="en-US" dirty="0"/>
              <a:t> agent for </a:t>
            </a:r>
            <a:r>
              <a:rPr lang="en-US" dirty="0">
                <a:solidFill>
                  <a:srgbClr val="C00000"/>
                </a:solidFill>
              </a:rPr>
              <a:t>1 or 2 days</a:t>
            </a:r>
            <a:r>
              <a:rPr lang="en-US" dirty="0"/>
              <a:t>.</a:t>
            </a:r>
          </a:p>
          <a:p>
            <a:pPr lvl="1"/>
            <a:r>
              <a:rPr lang="en-US" dirty="0"/>
              <a:t>Rhythm control strategy:</a:t>
            </a:r>
          </a:p>
          <a:p>
            <a:pPr lvl="2"/>
            <a:r>
              <a:rPr lang="en-US" b="0" i="0" u="none" strike="noStrike" baseline="0" dirty="0">
                <a:latin typeface="CharisSIL"/>
              </a:rPr>
              <a:t>We rarely consider an initial cardioversion for treatment of patients with acute decompensated HF</a:t>
            </a:r>
          </a:p>
          <a:p>
            <a:pPr marL="1714500" lvl="3" indent="-342900">
              <a:buFont typeface="+mj-lt"/>
              <a:buAutoNum type="arabicPeriod"/>
            </a:pPr>
            <a:r>
              <a:rPr lang="en-US" dirty="0"/>
              <a:t>Initial attempts to decrease pulmonary congestion </a:t>
            </a:r>
            <a:r>
              <a:rPr lang="en-US" dirty="0">
                <a:highlight>
                  <a:srgbClr val="FFFF00"/>
                </a:highlight>
              </a:rPr>
              <a:t>with diuretics, vasodilators, and rate control</a:t>
            </a:r>
            <a:r>
              <a:rPr lang="en-US" dirty="0"/>
              <a:t> </a:t>
            </a:r>
            <a:r>
              <a:rPr lang="en-US" dirty="0">
                <a:solidFill>
                  <a:srgbClr val="C00000"/>
                </a:solidFill>
              </a:rPr>
              <a:t>have failed</a:t>
            </a:r>
            <a:endParaRPr lang="en-US" sz="1600" dirty="0">
              <a:solidFill>
                <a:srgbClr val="C00000"/>
              </a:solidFill>
              <a:latin typeface="CharisSIL"/>
            </a:endParaRPr>
          </a:p>
          <a:p>
            <a:pPr marL="1714500" lvl="3" indent="-342900">
              <a:buFont typeface="+mj-lt"/>
              <a:buAutoNum type="arabicPeriod"/>
            </a:pPr>
            <a:r>
              <a:rPr lang="en-US" dirty="0"/>
              <a:t>AF is </a:t>
            </a:r>
            <a:r>
              <a:rPr lang="en-US" dirty="0">
                <a:highlight>
                  <a:srgbClr val="FFFF00"/>
                </a:highlight>
              </a:rPr>
              <a:t>thought to be the cause of acute </a:t>
            </a:r>
            <a:r>
              <a:rPr lang="en-US" dirty="0"/>
              <a:t>HF decompensation.</a:t>
            </a:r>
          </a:p>
          <a:p>
            <a:pPr marL="1714500" lvl="3" indent="-342900">
              <a:buFont typeface="+mj-lt"/>
              <a:buAutoNum type="arabicPeriod"/>
            </a:pPr>
            <a:r>
              <a:rPr lang="en-US" dirty="0"/>
              <a:t>Patients with </a:t>
            </a:r>
            <a:r>
              <a:rPr lang="en-US" dirty="0">
                <a:highlight>
                  <a:srgbClr val="FFFF00"/>
                </a:highlight>
              </a:rPr>
              <a:t>persistent evidence of myocardial ischemia</a:t>
            </a:r>
            <a:r>
              <a:rPr lang="en-US" dirty="0"/>
              <a:t>.</a:t>
            </a:r>
          </a:p>
          <a:p>
            <a:endParaRPr lang="en-US" dirty="0"/>
          </a:p>
        </p:txBody>
      </p:sp>
    </p:spTree>
    <p:custDataLst>
      <p:tags r:id="rId1"/>
    </p:custDataLst>
    <p:extLst>
      <p:ext uri="{BB962C8B-B14F-4D97-AF65-F5344CB8AC3E}">
        <p14:creationId xmlns:p14="http://schemas.microsoft.com/office/powerpoint/2010/main" val="96039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8|4.2"/>
</p:tagLst>
</file>

<file path=ppt/tags/tag2.xml><?xml version="1.0" encoding="utf-8"?>
<p:tagLst xmlns:a="http://schemas.openxmlformats.org/drawingml/2006/main" xmlns:r="http://schemas.openxmlformats.org/officeDocument/2006/relationships" xmlns:p="http://schemas.openxmlformats.org/presentationml/2006/main">
  <p:tag name="TIMING" val="|1.1|27.4|5.6|2.5|4.2|45.5|30.9"/>
</p:tagLst>
</file>

<file path=ppt/theme/theme1.xml><?xml version="1.0" encoding="utf-8"?>
<a:theme xmlns:a="http://schemas.openxmlformats.org/drawingml/2006/main" name="Theme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2192</TotalTime>
  <Words>1388</Words>
  <Application>Microsoft Office PowerPoint</Application>
  <PresentationFormat>Widescreen</PresentationFormat>
  <Paragraphs>222</Paragraphs>
  <Slides>50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Avenir Next LT Pro</vt:lpstr>
      <vt:lpstr>Calibri</vt:lpstr>
      <vt:lpstr>Century Gothic</vt:lpstr>
      <vt:lpstr>CharisSIL</vt:lpstr>
      <vt:lpstr>CharisSIL-Bold</vt:lpstr>
      <vt:lpstr>T3Font_0</vt:lpstr>
      <vt:lpstr>Wingdings</vt:lpstr>
      <vt:lpstr>Theme9</vt:lpstr>
      <vt:lpstr>Cardiology in practice  Digoxin</vt:lpstr>
      <vt:lpstr>Objectives:</vt:lpstr>
      <vt:lpstr>MECHANISM OF ACTION</vt:lpstr>
      <vt:lpstr>Mechanism of action:</vt:lpstr>
      <vt:lpstr>INDICATION:</vt:lpstr>
      <vt:lpstr>ATRIAL FIBRILLATION</vt:lpstr>
      <vt:lpstr>WHAT is your opinion?</vt:lpstr>
      <vt:lpstr>Answer:</vt:lpstr>
      <vt:lpstr>Answer:</vt:lpstr>
      <vt:lpstr>HFREF IN SINUS RHYTHM:</vt:lpstr>
      <vt:lpstr>Right sided HF</vt:lpstr>
      <vt:lpstr>Dosing:</vt:lpstr>
      <vt:lpstr>PowerPoint Presentation</vt:lpstr>
      <vt:lpstr>PowerPoint Presentation</vt:lpstr>
      <vt:lpstr>PowerPoint Presentation</vt:lpstr>
      <vt:lpstr>PowerPoint Presentation</vt:lpstr>
      <vt:lpstr>Monitoring: do we need for routine monitor?</vt:lpstr>
      <vt:lpstr>monitoring</vt:lpstr>
      <vt:lpstr>Interval for monitoring in HF patient:</vt:lpstr>
      <vt:lpstr>DIG TOXICITY</vt:lpstr>
      <vt:lpstr>DIG toxicity:</vt:lpstr>
      <vt:lpstr>CLINICAL MANIFESTATION</vt:lpstr>
      <vt:lpstr>xanthopsia</vt:lpstr>
      <vt:lpstr>Diagnosis:</vt:lpstr>
      <vt:lpstr>Diagnosis:</vt:lpstr>
      <vt:lpstr>Diagnosis:</vt:lpstr>
      <vt:lpstr>Cardiac arrhythmia</vt:lpstr>
      <vt:lpstr>SA node: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Treatment-general consideration:</vt:lpstr>
      <vt:lpstr>Treatment-general consideration:</vt:lpstr>
      <vt:lpstr>Lets study a real case!</vt:lpstr>
      <vt:lpstr>Lets study a real case!</vt:lpstr>
      <vt:lpstr>Treatment-general consideration:</vt:lpstr>
      <vt:lpstr>Treatment of cardiac arrythmia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Emertat</dc:creator>
  <cp:lastModifiedBy>Emertat</cp:lastModifiedBy>
  <cp:revision>10</cp:revision>
  <dcterms:created xsi:type="dcterms:W3CDTF">2024-04-09T09:16:47Z</dcterms:created>
  <dcterms:modified xsi:type="dcterms:W3CDTF">2024-10-10T07:10:38Z</dcterms:modified>
</cp:coreProperties>
</file>