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6" r:id="rId3"/>
    <p:sldId id="275" r:id="rId4"/>
    <p:sldId id="277" r:id="rId5"/>
    <p:sldId id="273" r:id="rId6"/>
    <p:sldId id="260" r:id="rId7"/>
    <p:sldId id="258" r:id="rId8"/>
    <p:sldId id="259" r:id="rId9"/>
    <p:sldId id="261" r:id="rId10"/>
    <p:sldId id="262" r:id="rId11"/>
    <p:sldId id="263" r:id="rId12"/>
    <p:sldId id="257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8" r:id="rId21"/>
    <p:sldId id="271" r:id="rId22"/>
    <p:sldId id="272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54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2A431-C8B9-4563-AA6A-43072E43016A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9347A-FDD7-482A-B698-F6513BB9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9347A-FDD7-482A-B698-F6513BB94F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7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4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1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8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0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5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8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7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7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4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A7A52-5DC4-445F-BF08-13CAE8B41EE3}" type="datetimeFigureOut">
              <a:rPr lang="en-US" smtClean="0"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FC28B-33EF-43DE-BB68-A9B460AB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7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87092"/>
          </a:xfrm>
        </p:spPr>
        <p:txBody>
          <a:bodyPr/>
          <a:lstStyle/>
          <a:p>
            <a:r>
              <a:rPr lang="fa-IR" b="1" dirty="0" smtClean="0">
                <a:cs typeface="B Badr" panose="00000400000000000000" pitchFamily="2" charset="-78"/>
              </a:rPr>
              <a:t>نارسایی حاد قلبی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dirty="0" smtClean="0">
                <a:cs typeface="B Badr" panose="00000400000000000000" pitchFamily="2" charset="-78"/>
              </a:rPr>
              <a:t>دکتر پیمان حافظی مقدم</a:t>
            </a:r>
          </a:p>
          <a:p>
            <a:r>
              <a:rPr lang="fa-IR" b="1" dirty="0" smtClean="0">
                <a:cs typeface="B Badr" panose="00000400000000000000" pitchFamily="2" charset="-78"/>
              </a:rPr>
              <a:t>متخصص طب اورژانس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20"/>
            <a:ext cx="2028825" cy="68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2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چه کنیم؟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9745"/>
            <a:ext cx="10515600" cy="4057218"/>
          </a:xfrm>
        </p:spPr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لازیکس + نیتروگلیسرین + نوراپی نفرین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نوراپی نفرین + دوبوتامین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مایع وریدی + نوراپی نفرین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دوپتمین + میلرینون + نیتروگلیسرین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1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817870" cy="6640674"/>
          </a:xfrm>
        </p:spPr>
      </p:pic>
    </p:spTree>
    <p:extLst>
      <p:ext uri="{BB962C8B-B14F-4D97-AF65-F5344CB8AC3E}">
        <p14:creationId xmlns:p14="http://schemas.microsoft.com/office/powerpoint/2010/main" val="42922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دوم: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5382" y="1825625"/>
            <a:ext cx="8818418" cy="4351338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مرد 69 ساله ای با شکایت تنگی نفس که طی 24 ساعت گذشته به تدریج بیشتر شده است به اورژانس آورده شده است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مشکل بیمار قدیمی است ولی از چند ساعت قبل احساس خفگی و تنگی نفس باعث شده مراجعه نماید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احساس خفگی شدید و عطش هوا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عدم امکان دراز کشیدن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تعرق سرد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دوم - معاینه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هوشیار – در دیسترس تنفسی شدید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BP: 132/83 mmHg    HR: 114/min   RR: 36/min </a:t>
            </a:r>
            <a:endParaRPr lang="fa-IR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   SPO2: 82% (FIO2:0.4)</a:t>
            </a:r>
            <a:r>
              <a:rPr lang="fa-IR" b="1" dirty="0" smtClean="0">
                <a:cs typeface="B Badr" panose="00000400000000000000" pitchFamily="2" charset="-78"/>
              </a:rPr>
              <a:t>      </a:t>
            </a:r>
            <a:r>
              <a:rPr lang="en-US" b="1" dirty="0" smtClean="0">
                <a:cs typeface="B Badr" panose="00000400000000000000" pitchFamily="2" charset="-78"/>
              </a:rPr>
              <a:t>     Temp:36.7 </a:t>
            </a:r>
          </a:p>
          <a:p>
            <a:pPr marL="0" indent="0" algn="r" rtl="1">
              <a:buNone/>
            </a:pPr>
            <a:endParaRPr lang="fa-IR" b="1" dirty="0" smtClean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تعریق سرد</a:t>
            </a: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سمع ریه ها </a:t>
            </a:r>
            <a:r>
              <a:rPr lang="en-US" b="1" dirty="0" smtClean="0">
                <a:cs typeface="B Badr" panose="00000400000000000000" pitchFamily="2" charset="-78"/>
              </a:rPr>
              <a:t>Fine Crackle</a:t>
            </a:r>
            <a:r>
              <a:rPr lang="fa-IR" b="1" dirty="0" smtClean="0">
                <a:cs typeface="B Badr" panose="00000400000000000000" pitchFamily="2" charset="-78"/>
              </a:rPr>
              <a:t> دو طرفه سرتاسر ریه ها</a:t>
            </a: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ادم جنرالیزه شدید</a:t>
            </a:r>
          </a:p>
          <a:p>
            <a:pPr marL="0" indent="0" algn="r" rtl="1">
              <a:buNone/>
            </a:pP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1108" y="1229076"/>
            <a:ext cx="5811685" cy="422961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34235" y="1690687"/>
            <a:ext cx="5123367" cy="439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5400" b="1" u="sng" dirty="0" smtClean="0">
                <a:cs typeface="B Badr" panose="00000400000000000000" pitchFamily="2" charset="-78"/>
              </a:rPr>
              <a:t>چه کنیم؟</a:t>
            </a:r>
            <a:endParaRPr lang="en-US" sz="5400" b="1" u="sng" dirty="0">
              <a:cs typeface="B Badr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8801"/>
            <a:ext cx="10515600" cy="4348162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فوروزماید وریدی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نیتروگلیسرین وریدی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مورفین وریدی + نیتروپروساید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نیتروپروساید + فورزماید</a:t>
            </a:r>
            <a:endParaRPr lang="en-US" sz="3200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8372438">
            <a:off x="1489444" y="3133820"/>
            <a:ext cx="658012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Loop Diuretic Resistance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761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سوم: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908" y="1825625"/>
            <a:ext cx="9344891" cy="4351338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مرد 63 ساله ای با شکایت تنگی نفس توسط </a:t>
            </a:r>
            <a:r>
              <a:rPr lang="en-US" b="1" dirty="0" smtClean="0">
                <a:cs typeface="B Badr" panose="00000400000000000000" pitchFamily="2" charset="-78"/>
              </a:rPr>
              <a:t>EMS</a:t>
            </a:r>
            <a:r>
              <a:rPr lang="fa-IR" b="1" dirty="0" smtClean="0">
                <a:cs typeface="B Badr" panose="00000400000000000000" pitchFamily="2" charset="-78"/>
              </a:rPr>
              <a:t> و از بهشت زهرا به اورژانس آورده شده است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مراسم تدفین یکی از اقوام نزدیک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احساس خفگی شدید به دنبال عزاداری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شروع علائم طی حدود یک ساعت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تعرق سرد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سوم - معاینه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هوشیار – در دیسترس تنفسی شدید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BP: 192/113 mmHg    HR: 124/min   RR: 39/min </a:t>
            </a:r>
            <a:endParaRPr lang="fa-IR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   SPO2: 80% (FIO2:0.4)</a:t>
            </a:r>
            <a:r>
              <a:rPr lang="fa-IR" b="1" dirty="0" smtClean="0">
                <a:cs typeface="B Badr" panose="00000400000000000000" pitchFamily="2" charset="-78"/>
              </a:rPr>
              <a:t>      </a:t>
            </a:r>
            <a:r>
              <a:rPr lang="en-US" b="1" dirty="0" smtClean="0">
                <a:cs typeface="B Badr" panose="00000400000000000000" pitchFamily="2" charset="-78"/>
              </a:rPr>
              <a:t>     Temp:36.5 </a:t>
            </a:r>
          </a:p>
          <a:p>
            <a:pPr marL="0" indent="0" algn="r" rtl="1">
              <a:buNone/>
            </a:pPr>
            <a:endParaRPr lang="fa-IR" b="1" dirty="0" smtClean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رنگ پریده</a:t>
            </a: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تعریق سرد</a:t>
            </a: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سمع ریه ها </a:t>
            </a:r>
            <a:r>
              <a:rPr lang="en-US" b="1" dirty="0" smtClean="0">
                <a:cs typeface="B Badr" panose="00000400000000000000" pitchFamily="2" charset="-78"/>
              </a:rPr>
              <a:t>Fine Crackle</a:t>
            </a:r>
            <a:r>
              <a:rPr lang="fa-IR" b="1" dirty="0">
                <a:cs typeface="B Badr" panose="00000400000000000000" pitchFamily="2" charset="-78"/>
              </a:rPr>
              <a:t> </a:t>
            </a:r>
            <a:r>
              <a:rPr lang="fa-IR" b="1" dirty="0" smtClean="0">
                <a:cs typeface="B Badr" panose="00000400000000000000" pitchFamily="2" charset="-78"/>
              </a:rPr>
              <a:t>خفیف دو طرفه</a:t>
            </a:r>
          </a:p>
          <a:p>
            <a:pPr marL="0" indent="0" algn="r" rtl="1">
              <a:buNone/>
            </a:pP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6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5400" b="1" u="sng" dirty="0" smtClean="0">
                <a:cs typeface="B Badr" panose="00000400000000000000" pitchFamily="2" charset="-78"/>
              </a:rPr>
              <a:t>چه کنیم؟</a:t>
            </a:r>
            <a:endParaRPr lang="en-US" sz="5400" b="1" u="sng" dirty="0">
              <a:cs typeface="B Badr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8801"/>
            <a:ext cx="10515600" cy="4348162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فوروزماید وریدی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نیتروگلیسرین وریدی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مورفین وریدی + نیتروپروساید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3200" b="1" dirty="0" smtClean="0">
              <a:cs typeface="B Bad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3200" b="1" dirty="0" smtClean="0">
                <a:cs typeface="B Badr" panose="00000400000000000000" pitchFamily="2" charset="-78"/>
              </a:rPr>
              <a:t>نیتروپروساید + فورزماید</a:t>
            </a:r>
            <a:endParaRPr lang="en-US" sz="3200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8328300">
            <a:off x="2017497" y="3059469"/>
            <a:ext cx="543908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Bolus Nitroglycerine</a:t>
            </a:r>
            <a:endParaRPr lang="en-U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6600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1160"/>
            <a:ext cx="10151638" cy="6686840"/>
          </a:xfrm>
        </p:spPr>
      </p:pic>
    </p:spTree>
    <p:extLst>
      <p:ext uri="{BB962C8B-B14F-4D97-AF65-F5344CB8AC3E}">
        <p14:creationId xmlns:p14="http://schemas.microsoft.com/office/powerpoint/2010/main" val="35826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19" y="434673"/>
            <a:ext cx="6790379" cy="598865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45" y="0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تروپونین مثبت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89" y="1325563"/>
            <a:ext cx="7437685" cy="524070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11305" y="2967334"/>
            <a:ext cx="1891821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1026" name="Picture 2" descr="Download One, 1, Number. Royalty-Free Stock Illustration Image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974" y="1"/>
            <a:ext cx="1716026" cy="171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887"/>
            <a:ext cx="10515600" cy="1034184"/>
          </a:xfrm>
        </p:spPr>
        <p:txBody>
          <a:bodyPr>
            <a:normAutofit/>
          </a:bodyPr>
          <a:lstStyle/>
          <a:p>
            <a:pPr algn="ctr" rtl="1"/>
            <a:r>
              <a:rPr lang="fa-I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نارسایی تنفسی به علت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ADHF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ight Arrow Callout 3"/>
          <p:cNvSpPr/>
          <p:nvPr/>
        </p:nvSpPr>
        <p:spPr>
          <a:xfrm>
            <a:off x="1214552" y="3253654"/>
            <a:ext cx="2705099" cy="2923309"/>
          </a:xfrm>
          <a:prstGeom prst="rightArrowCallou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perspectiveRigh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cs typeface="B Badr" panose="00000400000000000000" pitchFamily="2" charset="-78"/>
              </a:rPr>
              <a:t>NIV</a:t>
            </a:r>
            <a:endParaRPr lang="en-US" sz="4000" b="1" dirty="0">
              <a:solidFill>
                <a:schemeClr val="tx1"/>
              </a:solidFill>
              <a:cs typeface="B Badr" panose="00000400000000000000" pitchFamily="2" charset="-78"/>
            </a:endParaRPr>
          </a:p>
        </p:txBody>
      </p:sp>
      <p:sp>
        <p:nvSpPr>
          <p:cNvPr id="5" name="Right Arrow Callout 4"/>
          <p:cNvSpPr/>
          <p:nvPr/>
        </p:nvSpPr>
        <p:spPr>
          <a:xfrm>
            <a:off x="4668982" y="3253653"/>
            <a:ext cx="2885208" cy="2923309"/>
          </a:xfrm>
          <a:prstGeom prst="rightArrowCallou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perspectiveRigh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HFNC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92836" y="3216852"/>
            <a:ext cx="1922318" cy="292330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  <a:scene3d>
            <a:camera prst="perspectiveLef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Intubation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436" y="1136073"/>
            <a:ext cx="1302327" cy="1593181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982" y="1413165"/>
            <a:ext cx="2041129" cy="1316089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330" y="1456197"/>
            <a:ext cx="1844112" cy="1230023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8443" y="64508"/>
            <a:ext cx="1753558" cy="175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7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2727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fa-I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مورفین در ادم حاد ریه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57055"/>
            <a:ext cx="10515600" cy="341990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256" y="2018290"/>
            <a:ext cx="3920836" cy="39208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1636" y="1"/>
            <a:ext cx="1870364" cy="18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7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2727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Disposition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78" y="2388086"/>
            <a:ext cx="7026443" cy="3419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SBP&gt; 160 mmHg</a:t>
            </a:r>
          </a:p>
          <a:p>
            <a:pPr marL="0" indent="0" algn="ctr">
              <a:buNone/>
            </a:pPr>
            <a:r>
              <a:rPr lang="en-US" sz="3600" b="1" dirty="0" smtClean="0"/>
              <a:t>Few Comorbidities</a:t>
            </a:r>
          </a:p>
          <a:p>
            <a:pPr marL="0" indent="0" algn="ctr">
              <a:buNone/>
            </a:pPr>
            <a:r>
              <a:rPr lang="en-US" sz="3600" b="1" dirty="0" smtClean="0"/>
              <a:t>Loop Diuresis Response</a:t>
            </a:r>
            <a:br>
              <a:rPr lang="en-US" sz="3600" b="1" dirty="0" smtClean="0"/>
            </a:br>
            <a:r>
              <a:rPr lang="en-US" sz="3600" b="1" dirty="0" err="1" smtClean="0"/>
              <a:t>Nl</a:t>
            </a:r>
            <a:r>
              <a:rPr lang="en-US" sz="3600" b="1" dirty="0" smtClean="0"/>
              <a:t> Creatinine</a:t>
            </a:r>
          </a:p>
          <a:p>
            <a:pPr marL="0" indent="0" algn="ctr">
              <a:buNone/>
            </a:pPr>
            <a:r>
              <a:rPr lang="en-US" sz="3600" b="1" dirty="0" err="1" smtClean="0"/>
              <a:t>Nl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Troponine</a:t>
            </a:r>
            <a:endParaRPr lang="en-US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1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" t="3202" r="1256" b="3804"/>
          <a:stretch/>
        </p:blipFill>
        <p:spPr>
          <a:xfrm>
            <a:off x="2279484" y="2055812"/>
            <a:ext cx="9455316" cy="333360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5382" y="900545"/>
            <a:ext cx="8818418" cy="5276418"/>
          </a:xfrm>
        </p:spPr>
        <p:txBody>
          <a:bodyPr>
            <a:normAutofit fontScale="92500" lnSpcReduction="20000"/>
          </a:bodyPr>
          <a:lstStyle/>
          <a:p>
            <a:pPr marL="0" indent="0" algn="ctr" rtl="1">
              <a:buNone/>
            </a:pPr>
            <a:r>
              <a:rPr lang="fa-IR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طی 40 دقیقه بعدی</a:t>
            </a:r>
          </a:p>
          <a:p>
            <a:pPr marL="0" indent="0" algn="ctr" rtl="1">
              <a:buNone/>
            </a:pPr>
            <a:endParaRPr lang="fa-I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کیس اول</a:t>
            </a: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رویکرد به کیس</a:t>
            </a:r>
          </a:p>
          <a:p>
            <a:pPr marL="0" indent="0" algn="ctr" rtl="1">
              <a:buNone/>
            </a:pPr>
            <a:endParaRPr lang="fa-I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کیس دو</a:t>
            </a: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کیس سه</a:t>
            </a: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رویکرد کلی</a:t>
            </a:r>
          </a:p>
          <a:p>
            <a:pPr marL="0" indent="0" algn="ctr" rtl="1">
              <a:buNone/>
            </a:pPr>
            <a:endParaRPr lang="fa-I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  <a:p>
            <a:pPr marL="0" indent="0" algn="ctr" rtl="1">
              <a:buNone/>
            </a:pP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چهار</a:t>
            </a:r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 نکته نهایی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4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</a:t>
            </a:r>
            <a:r>
              <a:rPr lang="fa-IR" b="1" dirty="0" smtClean="0">
                <a:cs typeface="B Badr" panose="00000400000000000000" pitchFamily="2" charset="-78"/>
              </a:rPr>
              <a:t>اول</a:t>
            </a:r>
            <a:r>
              <a:rPr lang="fa-IR" b="1" dirty="0" smtClean="0">
                <a:cs typeface="B Badr" panose="00000400000000000000" pitchFamily="2" charset="-78"/>
              </a:rPr>
              <a:t>: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5382" y="1825625"/>
            <a:ext cx="8818418" cy="4351338"/>
          </a:xfrm>
        </p:spPr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مرد 69 ساله ای با شکایت تنگی نفس و ضعف و بی حالی که طی 24 ساعت گذشته به تدریج بیشتر شده است به اورژانس آورده شده است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سابقه تنگی نفس حین فعالیت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راه رفتن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ارتباط ضعیف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تعرق سرد</a:t>
            </a: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استفراغ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4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اول – ادامه شرح حال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سیگار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فشارخون</a:t>
            </a:r>
            <a:r>
              <a:rPr lang="en-US" b="1" dirty="0" smtClean="0">
                <a:cs typeface="B Badr" panose="00000400000000000000" pitchFamily="2" charset="-78"/>
              </a:rPr>
              <a:t> </a:t>
            </a:r>
            <a:r>
              <a:rPr lang="fa-IR" b="1" dirty="0" smtClean="0">
                <a:cs typeface="B Badr" panose="00000400000000000000" pitchFamily="2" charset="-78"/>
              </a:rPr>
              <a:t>- نارسایی قلبی </a:t>
            </a:r>
            <a:r>
              <a:rPr lang="en-US" b="1" dirty="0" smtClean="0">
                <a:cs typeface="B Badr" panose="00000400000000000000" pitchFamily="2" charset="-78"/>
              </a:rPr>
              <a:t>EF:20%</a:t>
            </a:r>
            <a:r>
              <a:rPr lang="fa-IR" b="1" dirty="0" smtClean="0">
                <a:cs typeface="B Badr" panose="00000400000000000000" pitchFamily="2" charset="-78"/>
              </a:rPr>
              <a:t> – کلسترول بالا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والزومیکس 80-5  ، آسپرین 80 ، دیگوکسین 0/25 ، روزواستاتسن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سابقه فامیلی</a:t>
            </a: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0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کیس اول - معاینه</a:t>
            </a:r>
            <a:endParaRPr lang="en-US" b="1" dirty="0">
              <a:cs typeface="B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Badr" panose="00000400000000000000" pitchFamily="2" charset="-78"/>
              </a:rPr>
              <a:t>هوشیار – بی حال و راه هوایی باز </a:t>
            </a:r>
          </a:p>
          <a:p>
            <a:pPr algn="r" rtl="1"/>
            <a:endParaRPr lang="fa-IR" b="1" dirty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BP: 76/45 mmHg    HR: 124/min  </a:t>
            </a:r>
            <a:endParaRPr lang="fa-IR" b="1" dirty="0" smtClean="0">
              <a:cs typeface="B Badr" panose="00000400000000000000" pitchFamily="2" charset="-78"/>
            </a:endParaRPr>
          </a:p>
          <a:p>
            <a:pPr marL="0" indent="0" algn="ctr">
              <a:buNone/>
            </a:pPr>
            <a:r>
              <a:rPr lang="en-US" b="1" dirty="0" smtClean="0">
                <a:cs typeface="B Badr" panose="00000400000000000000" pitchFamily="2" charset="-78"/>
              </a:rPr>
              <a:t> RR: 32/min    SPO2: 82% (FIO2:0.4)</a:t>
            </a:r>
          </a:p>
          <a:p>
            <a:pPr marL="0" indent="0" algn="r" rtl="1">
              <a:buNone/>
            </a:pPr>
            <a:endParaRPr lang="fa-IR" b="1" dirty="0" smtClean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رنگ پریده</a:t>
            </a:r>
            <a:endParaRPr lang="en-US" b="1" dirty="0">
              <a:cs typeface="B Bad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سمع ریه ها کراکل </a:t>
            </a:r>
            <a:r>
              <a:rPr lang="en-US" b="1" dirty="0" smtClean="0">
                <a:cs typeface="B Badr" panose="00000400000000000000" pitchFamily="2" charset="-78"/>
              </a:rPr>
              <a:t>Fine</a:t>
            </a:r>
            <a:r>
              <a:rPr lang="fa-IR" b="1" dirty="0" smtClean="0">
                <a:cs typeface="B Badr" panose="00000400000000000000" pitchFamily="2" charset="-78"/>
              </a:rPr>
              <a:t> سرتاسر هر دو ریه</a:t>
            </a:r>
          </a:p>
          <a:p>
            <a:pPr marL="0" indent="0" algn="r" rtl="1">
              <a:buNone/>
            </a:pPr>
            <a:r>
              <a:rPr lang="fa-IR" b="1" dirty="0" smtClean="0">
                <a:cs typeface="B Badr" panose="00000400000000000000" pitchFamily="2" charset="-78"/>
              </a:rPr>
              <a:t>انتهاها سرد و سیانوتیک</a:t>
            </a:r>
          </a:p>
          <a:p>
            <a:pPr marL="0" indent="0" algn="r" rtl="1">
              <a:buNone/>
            </a:pPr>
            <a:endParaRPr lang="en-US" b="1" dirty="0">
              <a:cs typeface="B Badr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9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نوار قلب بیمار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8102" y="1451552"/>
            <a:ext cx="10038339" cy="48721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0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2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Badr" panose="00000400000000000000" pitchFamily="2" charset="-78"/>
              </a:rPr>
              <a:t>گرافی سینه بیمار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Badr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5491" y="1232117"/>
            <a:ext cx="6176529" cy="5501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7" y="0"/>
            <a:ext cx="2030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415</Words>
  <Application>Microsoft Office PowerPoint</Application>
  <PresentationFormat>Widescreen</PresentationFormat>
  <Paragraphs>112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 Badr</vt:lpstr>
      <vt:lpstr>Calibri</vt:lpstr>
      <vt:lpstr>Calibri Light</vt:lpstr>
      <vt:lpstr>Office Theme</vt:lpstr>
      <vt:lpstr>نارسایی حاد قلبی</vt:lpstr>
      <vt:lpstr>PowerPoint Presentation</vt:lpstr>
      <vt:lpstr>PowerPoint Presentation</vt:lpstr>
      <vt:lpstr>PowerPoint Presentation</vt:lpstr>
      <vt:lpstr>کیس اول:</vt:lpstr>
      <vt:lpstr>کیس اول – ادامه شرح حال</vt:lpstr>
      <vt:lpstr>کیس اول - معاینه</vt:lpstr>
      <vt:lpstr>نوار قلب بیمار</vt:lpstr>
      <vt:lpstr>گرافی سینه بیمار</vt:lpstr>
      <vt:lpstr>چه کنیم؟</vt:lpstr>
      <vt:lpstr>PowerPoint Presentation</vt:lpstr>
      <vt:lpstr>کیس دوم:</vt:lpstr>
      <vt:lpstr>کیس دوم - معاینه</vt:lpstr>
      <vt:lpstr>PowerPoint Presentation</vt:lpstr>
      <vt:lpstr>چه کنیم؟</vt:lpstr>
      <vt:lpstr>کیس سوم:</vt:lpstr>
      <vt:lpstr>کیس سوم - معاینه</vt:lpstr>
      <vt:lpstr>چه کنیم؟</vt:lpstr>
      <vt:lpstr>PowerPoint Presentation</vt:lpstr>
      <vt:lpstr>تروپونین مثبت</vt:lpstr>
      <vt:lpstr>نارسایی تنفسی به علت ADHF</vt:lpstr>
      <vt:lpstr>مورفین در ادم حاد ریه</vt:lpstr>
      <vt:lpstr>Disposition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ekbatana</dc:creator>
  <cp:lastModifiedBy>ekbatana</cp:lastModifiedBy>
  <cp:revision>32</cp:revision>
  <dcterms:created xsi:type="dcterms:W3CDTF">2024-11-09T18:04:43Z</dcterms:created>
  <dcterms:modified xsi:type="dcterms:W3CDTF">2024-11-20T10:09:48Z</dcterms:modified>
</cp:coreProperties>
</file>