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9" r:id="rId12"/>
    <p:sldId id="280" r:id="rId13"/>
    <p:sldId id="264" r:id="rId14"/>
    <p:sldId id="267" r:id="rId15"/>
    <p:sldId id="268" r:id="rId16"/>
    <p:sldId id="276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7" r:id="rId25"/>
    <p:sldId id="278" r:id="rId26"/>
    <p:sldId id="281" r:id="rId27"/>
    <p:sldId id="282" r:id="rId28"/>
    <p:sldId id="283" r:id="rId29"/>
    <p:sldId id="284" r:id="rId30"/>
    <p:sldId id="285" r:id="rId31"/>
    <p:sldId id="286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1"/>
            <a:r>
              <a:rPr lang="en-US" sz="4800" dirty="0" smtClean="0"/>
              <a:t>Acute bacterial meningitis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l" rtl="1"/>
            <a:r>
              <a:rPr lang="en-US" dirty="0" err="1" smtClean="0"/>
              <a:t>M.Talebi-Taher</a:t>
            </a:r>
            <a:r>
              <a:rPr lang="en-US" dirty="0" smtClean="0"/>
              <a:t> MD</a:t>
            </a:r>
          </a:p>
          <a:p>
            <a:pPr algn="l" rtl="1"/>
            <a:r>
              <a:rPr lang="en-US" dirty="0" smtClean="0"/>
              <a:t>Infectious diseases specialist</a:t>
            </a:r>
          </a:p>
          <a:p>
            <a:pPr algn="l" rtl="1"/>
            <a:r>
              <a:rPr lang="en-US" dirty="0" err="1" smtClean="0"/>
              <a:t>Scchool</a:t>
            </a:r>
            <a:r>
              <a:rPr lang="en-US" dirty="0" smtClean="0"/>
              <a:t> of </a:t>
            </a:r>
            <a:r>
              <a:rPr lang="en-US" smtClean="0"/>
              <a:t>medicine,IUMS</a:t>
            </a:r>
            <a:endParaRPr lang="en-US" dirty="0" smtClean="0"/>
          </a:p>
          <a:p>
            <a:pPr algn="l" rtl="1"/>
            <a:r>
              <a:rPr lang="en-US" dirty="0" smtClean="0"/>
              <a:t>19 Dec 2024</a:t>
            </a:r>
          </a:p>
          <a:p>
            <a:pPr algn="l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663" y="2577737"/>
            <a:ext cx="3187337" cy="171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6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Brain CT scan: normal</a:t>
            </a:r>
          </a:p>
          <a:p>
            <a:r>
              <a:rPr lang="en-US" dirty="0" smtClean="0"/>
              <a:t>PNS CT scan: </a:t>
            </a:r>
            <a:r>
              <a:rPr lang="en-US" dirty="0" err="1" smtClean="0"/>
              <a:t>pansinusitis</a:t>
            </a:r>
            <a:r>
              <a:rPr lang="en-US" dirty="0" smtClean="0"/>
              <a:t>(thickening mucosa)</a:t>
            </a:r>
            <a:endParaRPr lang="en-US" dirty="0" smtClean="0"/>
          </a:p>
          <a:p>
            <a:r>
              <a:rPr lang="en-US" dirty="0" smtClean="0"/>
              <a:t>LP:</a:t>
            </a:r>
          </a:p>
          <a:p>
            <a:r>
              <a:rPr lang="en-US" dirty="0" smtClean="0"/>
              <a:t>WBC=1200(95% PMN)</a:t>
            </a:r>
          </a:p>
          <a:p>
            <a:r>
              <a:rPr lang="en-US" dirty="0" err="1" smtClean="0"/>
              <a:t>Gl</a:t>
            </a:r>
            <a:r>
              <a:rPr lang="en-US" dirty="0" smtClean="0"/>
              <a:t> =25mg/dl(BS=90)</a:t>
            </a:r>
          </a:p>
          <a:p>
            <a:r>
              <a:rPr lang="en-US" dirty="0" smtClean="0"/>
              <a:t>Pro=160mg/dl</a:t>
            </a:r>
          </a:p>
          <a:p>
            <a:r>
              <a:rPr lang="en-US" dirty="0" smtClean="0"/>
              <a:t>Smear: -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71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Blood culture</a:t>
            </a:r>
          </a:p>
          <a:p>
            <a:r>
              <a:rPr lang="en-US" dirty="0" smtClean="0"/>
              <a:t>Empirical treatment</a:t>
            </a:r>
          </a:p>
          <a:p>
            <a:endParaRPr lang="en-US" dirty="0" smtClean="0"/>
          </a:p>
          <a:p>
            <a:r>
              <a:rPr lang="en-US" dirty="0" smtClean="0"/>
              <a:t>Brain imaging</a:t>
            </a:r>
            <a:r>
              <a:rPr lang="en-US" dirty="0" smtClean="0"/>
              <a:t>? head </a:t>
            </a:r>
            <a:r>
              <a:rPr lang="en-US" dirty="0" smtClean="0"/>
              <a:t>trauma, malignancy, </a:t>
            </a:r>
            <a:r>
              <a:rPr lang="en-US" dirty="0" err="1" smtClean="0"/>
              <a:t>Icp</a:t>
            </a:r>
            <a:r>
              <a:rPr lang="en-US" dirty="0" smtClean="0"/>
              <a:t>, focal neurologic deficit, </a:t>
            </a:r>
            <a:r>
              <a:rPr lang="en-US" dirty="0" err="1" smtClean="0"/>
              <a:t>papilledeama</a:t>
            </a:r>
            <a:r>
              <a:rPr lang="en-US" dirty="0" smtClean="0"/>
              <a:t>, decreased level of </a:t>
            </a:r>
            <a:r>
              <a:rPr lang="en-US" dirty="0" smtClean="0"/>
              <a:t>consciousness, seizure.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33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Lp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White </a:t>
            </a:r>
            <a:r>
              <a:rPr lang="en-US" dirty="0"/>
              <a:t>blood cells 10/</a:t>
            </a:r>
            <a:r>
              <a:rPr lang="en-US" dirty="0" err="1"/>
              <a:t>μL</a:t>
            </a:r>
            <a:r>
              <a:rPr lang="en-US" dirty="0"/>
              <a:t> to 10,000/</a:t>
            </a:r>
            <a:r>
              <a:rPr lang="en-US" dirty="0" err="1"/>
              <a:t>μL</a:t>
            </a:r>
            <a:r>
              <a:rPr lang="en-US" dirty="0"/>
              <a:t>; </a:t>
            </a:r>
            <a:r>
              <a:rPr lang="en-US" dirty="0" smtClean="0"/>
              <a:t>neutrophils predominate</a:t>
            </a:r>
            <a:endParaRPr lang="en-US" dirty="0"/>
          </a:p>
          <a:p>
            <a:r>
              <a:rPr lang="en-US" dirty="0"/>
              <a:t>Red blood cells Absent in </a:t>
            </a:r>
            <a:r>
              <a:rPr lang="en-US" dirty="0" err="1"/>
              <a:t>nontraumatic</a:t>
            </a:r>
            <a:r>
              <a:rPr lang="en-US" dirty="0"/>
              <a:t> tap</a:t>
            </a:r>
          </a:p>
          <a:p>
            <a:r>
              <a:rPr lang="it-IT" dirty="0"/>
              <a:t>Glucose &lt;2.2 mmol/L (&lt;40 mg/dL)</a:t>
            </a:r>
          </a:p>
          <a:p>
            <a:r>
              <a:rPr lang="en-US" dirty="0"/>
              <a:t>CSF/serum glucose &lt;0.4</a:t>
            </a:r>
          </a:p>
          <a:p>
            <a:r>
              <a:rPr lang="en-US" dirty="0"/>
              <a:t>Protein &gt;0.45 g/L (&gt;45 mg/</a:t>
            </a:r>
            <a:r>
              <a:rPr lang="en-US" dirty="0" err="1"/>
              <a:t>dL</a:t>
            </a:r>
            <a:r>
              <a:rPr lang="en-US" dirty="0"/>
              <a:t>)</a:t>
            </a:r>
          </a:p>
          <a:p>
            <a:r>
              <a:rPr lang="en-US" dirty="0"/>
              <a:t>Gram’s stain Positive in &gt;60%</a:t>
            </a:r>
          </a:p>
          <a:p>
            <a:r>
              <a:rPr lang="en-US" dirty="0"/>
              <a:t>Culture Positive in &gt;80%</a:t>
            </a:r>
          </a:p>
          <a:p>
            <a:r>
              <a:rPr lang="en-US" dirty="0"/>
              <a:t>PCR Detects bacterial DNA</a:t>
            </a:r>
          </a:p>
        </p:txBody>
      </p:sp>
    </p:spTree>
    <p:extLst>
      <p:ext uri="{BB962C8B-B14F-4D97-AF65-F5344CB8AC3E}">
        <p14:creationId xmlns:p14="http://schemas.microsoft.com/office/powerpoint/2010/main" val="183542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bacterial meningitis: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Bacterial meningitis </a:t>
            </a:r>
            <a:r>
              <a:rPr lang="en-US" dirty="0"/>
              <a:t>is an acute purulent infection within the </a:t>
            </a:r>
            <a:r>
              <a:rPr lang="en-US" dirty="0" smtClean="0"/>
              <a:t>subarachnoid space </a:t>
            </a:r>
            <a:r>
              <a:rPr lang="en-US" dirty="0"/>
              <a:t>(SAS</a:t>
            </a:r>
            <a:r>
              <a:rPr lang="en-US" dirty="0" smtClean="0"/>
              <a:t>).</a:t>
            </a:r>
          </a:p>
          <a:p>
            <a:r>
              <a:rPr lang="en-US" dirty="0" smtClean="0"/>
              <a:t> </a:t>
            </a:r>
            <a:r>
              <a:rPr lang="en-US" dirty="0"/>
              <a:t>It is associated with a CNS </a:t>
            </a:r>
            <a:r>
              <a:rPr lang="en-US" dirty="0" smtClean="0"/>
              <a:t>inflammatory reaction </a:t>
            </a:r>
            <a:r>
              <a:rPr lang="en-US" dirty="0"/>
              <a:t>that may result in </a:t>
            </a:r>
            <a:r>
              <a:rPr lang="en-US" dirty="0">
                <a:solidFill>
                  <a:srgbClr val="FFFF00"/>
                </a:solidFill>
              </a:rPr>
              <a:t>decreased consciousness, seizures, </a:t>
            </a:r>
            <a:r>
              <a:rPr lang="en-US" dirty="0" smtClean="0">
                <a:solidFill>
                  <a:srgbClr val="FFFF00"/>
                </a:solidFill>
              </a:rPr>
              <a:t>raised intracranial </a:t>
            </a:r>
            <a:r>
              <a:rPr lang="en-US" dirty="0">
                <a:solidFill>
                  <a:srgbClr val="FFFF00"/>
                </a:solidFill>
              </a:rPr>
              <a:t>pressure (ICP), and stroke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 meninges, SAS, and </a:t>
            </a:r>
            <a:r>
              <a:rPr lang="en-US" dirty="0" smtClean="0"/>
              <a:t>brain parenchyma </a:t>
            </a:r>
            <a:r>
              <a:rPr lang="en-US" dirty="0"/>
              <a:t>are all frequently involved in the inflammatory </a:t>
            </a:r>
            <a:r>
              <a:rPr lang="en-US" dirty="0" smtClean="0"/>
              <a:t>reaction(</a:t>
            </a:r>
            <a:r>
              <a:rPr lang="en-US" i="1" dirty="0" smtClean="0">
                <a:solidFill>
                  <a:srgbClr val="FFFF00"/>
                </a:solidFill>
              </a:rPr>
              <a:t>meningoencephalitis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5155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solidFill>
                  <a:srgbClr val="FFFF00"/>
                </a:solidFill>
              </a:rPr>
              <a:t>Streptococcus </a:t>
            </a:r>
            <a:r>
              <a:rPr lang="en-US" i="1" dirty="0" smtClean="0">
                <a:solidFill>
                  <a:srgbClr val="FFFF00"/>
                </a:solidFill>
              </a:rPr>
              <a:t>pneumonia </a:t>
            </a:r>
            <a:r>
              <a:rPr lang="en-US" dirty="0" smtClean="0"/>
              <a:t>(~</a:t>
            </a:r>
            <a:r>
              <a:rPr lang="en-US" dirty="0"/>
              <a:t>50%), </a:t>
            </a:r>
            <a:r>
              <a:rPr lang="en-US" i="1" dirty="0"/>
              <a:t>Neisseria </a:t>
            </a:r>
            <a:r>
              <a:rPr lang="en-US" i="1" dirty="0" err="1"/>
              <a:t>meningitidis</a:t>
            </a:r>
            <a:r>
              <a:rPr lang="en-US" i="1" dirty="0"/>
              <a:t> </a:t>
            </a:r>
            <a:r>
              <a:rPr lang="en-US" dirty="0"/>
              <a:t>(~25%), group B streptococci (~15</a:t>
            </a:r>
            <a:r>
              <a:rPr lang="en-US" dirty="0" smtClean="0"/>
              <a:t>%), and </a:t>
            </a:r>
            <a:r>
              <a:rPr lang="en-US" i="1" dirty="0"/>
              <a:t>Listeria </a:t>
            </a:r>
            <a:r>
              <a:rPr lang="en-US" i="1" dirty="0" err="1"/>
              <a:t>monocytogenes</a:t>
            </a:r>
            <a:r>
              <a:rPr lang="en-US" i="1" dirty="0"/>
              <a:t> </a:t>
            </a:r>
            <a:r>
              <a:rPr lang="en-US" dirty="0"/>
              <a:t>(~10%). </a:t>
            </a:r>
            <a:r>
              <a:rPr lang="en-US" i="1" dirty="0" err="1"/>
              <a:t>Haemophilus</a:t>
            </a:r>
            <a:r>
              <a:rPr lang="en-US" i="1" dirty="0"/>
              <a:t> </a:t>
            </a:r>
            <a:r>
              <a:rPr lang="en-US" i="1" dirty="0" err="1"/>
              <a:t>influenzae</a:t>
            </a:r>
            <a:r>
              <a:rPr lang="en-US" i="1" dirty="0"/>
              <a:t> </a:t>
            </a:r>
            <a:r>
              <a:rPr lang="en-US" dirty="0"/>
              <a:t>type </a:t>
            </a:r>
            <a:r>
              <a:rPr lang="en-US" dirty="0" smtClean="0"/>
              <a:t>b accounts </a:t>
            </a:r>
            <a:r>
              <a:rPr lang="en-US" dirty="0"/>
              <a:t>for &lt;10% of cases of bacterial meningitis in most series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</a:p>
          <a:p>
            <a:r>
              <a:rPr lang="en-US" i="1" dirty="0" err="1" smtClean="0"/>
              <a:t>N.meningitidis</a:t>
            </a:r>
            <a:r>
              <a:rPr lang="en-US" i="1" dirty="0" smtClean="0"/>
              <a:t> </a:t>
            </a:r>
            <a:r>
              <a:rPr lang="en-US" dirty="0"/>
              <a:t>is the causative organism of recurring epidemics of </a:t>
            </a:r>
            <a:r>
              <a:rPr lang="en-US" dirty="0" smtClean="0"/>
              <a:t>meningitis 8–12 </a:t>
            </a:r>
            <a:r>
              <a:rPr lang="en-US" dirty="0"/>
              <a:t>years.</a:t>
            </a:r>
          </a:p>
        </p:txBody>
      </p:sp>
    </p:spTree>
    <p:extLst>
      <p:ext uri="{BB962C8B-B14F-4D97-AF65-F5344CB8AC3E}">
        <p14:creationId xmlns:p14="http://schemas.microsoft.com/office/powerpoint/2010/main" val="98075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Gram-negative bacilli </a:t>
            </a:r>
            <a:r>
              <a:rPr lang="en-US" dirty="0"/>
              <a:t>cause meningitis in individuals with </a:t>
            </a:r>
            <a:r>
              <a:rPr lang="en-US" dirty="0" smtClean="0"/>
              <a:t>chronic and </a:t>
            </a:r>
            <a:r>
              <a:rPr lang="en-US" dirty="0"/>
              <a:t>debilitating diseases such as diabetes, cirrhosis, or alcoholism </a:t>
            </a:r>
            <a:r>
              <a:rPr lang="en-US" dirty="0" smtClean="0"/>
              <a:t>and in </a:t>
            </a:r>
            <a:r>
              <a:rPr lang="en-US" dirty="0"/>
              <a:t>those with </a:t>
            </a:r>
            <a:r>
              <a:rPr lang="en-US" dirty="0">
                <a:solidFill>
                  <a:srgbClr val="FFFF00"/>
                </a:solidFill>
              </a:rPr>
              <a:t>urinary tract infections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Gram-negative meningitis </a:t>
            </a:r>
            <a:r>
              <a:rPr lang="en-US" dirty="0" smtClean="0"/>
              <a:t>can also </a:t>
            </a:r>
            <a:r>
              <a:rPr lang="en-US" dirty="0"/>
              <a:t>complicate neurosurgical procedures, particularly craniotomy, </a:t>
            </a:r>
            <a:r>
              <a:rPr lang="en-US" dirty="0" smtClean="0"/>
              <a:t>and head </a:t>
            </a:r>
            <a:r>
              <a:rPr lang="en-US" dirty="0"/>
              <a:t>trauma associated with CSF rhinorrhea or </a:t>
            </a:r>
            <a:r>
              <a:rPr lang="en-US" dirty="0" err="1" smtClean="0"/>
              <a:t>otorrhea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2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Generalized seizure </a:t>
            </a:r>
            <a:r>
              <a:rPr lang="en-US" dirty="0"/>
              <a:t>activity and </a:t>
            </a:r>
            <a:r>
              <a:rPr lang="en-US" dirty="0" smtClean="0"/>
              <a:t>status epilepticus </a:t>
            </a:r>
            <a:r>
              <a:rPr lang="en-US" dirty="0"/>
              <a:t>may be due to </a:t>
            </a:r>
            <a:r>
              <a:rPr lang="en-US" dirty="0" smtClean="0"/>
              <a:t>hyponatremia, cerebral </a:t>
            </a:r>
            <a:r>
              <a:rPr lang="en-US" dirty="0"/>
              <a:t>anoxia, or, less commonly, </a:t>
            </a:r>
            <a:r>
              <a:rPr lang="en-US" dirty="0" smtClean="0"/>
              <a:t>the toxic </a:t>
            </a:r>
            <a:r>
              <a:rPr lang="en-US" dirty="0"/>
              <a:t>effects of antimicrobial </a:t>
            </a:r>
            <a:r>
              <a:rPr lang="en-US" dirty="0" smtClean="0"/>
              <a:t>agents.</a:t>
            </a:r>
          </a:p>
          <a:p>
            <a:endParaRPr lang="en-US" dirty="0" smtClean="0"/>
          </a:p>
          <a:p>
            <a:r>
              <a:rPr lang="en-US" dirty="0">
                <a:solidFill>
                  <a:srgbClr val="FFFF00"/>
                </a:solidFill>
              </a:rPr>
              <a:t>Raised ICP </a:t>
            </a:r>
            <a:r>
              <a:rPr lang="en-US" dirty="0"/>
              <a:t>is an expected complication of bacterial meningitis </a:t>
            </a:r>
            <a:r>
              <a:rPr lang="en-US" dirty="0" smtClean="0"/>
              <a:t>and the </a:t>
            </a:r>
            <a:r>
              <a:rPr lang="en-US" dirty="0"/>
              <a:t>major cause of </a:t>
            </a:r>
            <a:r>
              <a:rPr lang="en-US" dirty="0" err="1"/>
              <a:t>obtundation</a:t>
            </a:r>
            <a:r>
              <a:rPr lang="en-US" dirty="0"/>
              <a:t> and coma in this disease. </a:t>
            </a:r>
            <a:endParaRPr lang="en-US" dirty="0" smtClean="0"/>
          </a:p>
          <a:p>
            <a:r>
              <a:rPr lang="en-US" dirty="0" smtClean="0"/>
              <a:t>More than 90</a:t>
            </a:r>
            <a:r>
              <a:rPr lang="en-US" dirty="0"/>
              <a:t>% of patients will have a CSF opening pressure &gt;180 </a:t>
            </a:r>
            <a:r>
              <a:rPr lang="en-US" dirty="0" smtClean="0"/>
              <a:t>mmH2O.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69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Otitis</a:t>
            </a:r>
            <a:r>
              <a:rPr lang="en-US" dirty="0"/>
              <a:t>, mastoiditis, and </a:t>
            </a:r>
            <a:r>
              <a:rPr lang="en-US" dirty="0">
                <a:solidFill>
                  <a:srgbClr val="FFFF00"/>
                </a:solidFill>
              </a:rPr>
              <a:t>sinusitis</a:t>
            </a:r>
            <a:r>
              <a:rPr lang="en-US" dirty="0"/>
              <a:t> are predisposing and </a:t>
            </a:r>
            <a:r>
              <a:rPr lang="en-US" dirty="0" smtClean="0"/>
              <a:t>associated conditions </a:t>
            </a:r>
            <a:r>
              <a:rPr lang="en-US" dirty="0"/>
              <a:t>for meningitis due to </a:t>
            </a:r>
            <a:r>
              <a:rPr lang="en-US" i="1" dirty="0"/>
              <a:t>Streptococcus </a:t>
            </a:r>
            <a:r>
              <a:rPr lang="en-US" dirty="0"/>
              <a:t>spp., </a:t>
            </a:r>
            <a:r>
              <a:rPr lang="en-US" dirty="0" smtClean="0"/>
              <a:t>gram-negative anaerobes</a:t>
            </a:r>
            <a:r>
              <a:rPr lang="en-US" dirty="0"/>
              <a:t>, </a:t>
            </a:r>
            <a:r>
              <a:rPr lang="en-US" i="1" dirty="0"/>
              <a:t>Staphylococcus aureus, </a:t>
            </a:r>
            <a:r>
              <a:rPr lang="en-US" i="1" dirty="0" err="1"/>
              <a:t>Haemophilus</a:t>
            </a:r>
            <a:r>
              <a:rPr lang="en-US" i="1" dirty="0"/>
              <a:t> </a:t>
            </a:r>
            <a:r>
              <a:rPr lang="en-US" dirty="0"/>
              <a:t>spp., and </a:t>
            </a:r>
            <a:r>
              <a:rPr lang="en-US" dirty="0" err="1"/>
              <a:t>Enterobacteriaceae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60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Group </a:t>
            </a:r>
            <a:r>
              <a:rPr lang="en-US" dirty="0"/>
              <a:t>B </a:t>
            </a:r>
            <a:r>
              <a:rPr lang="en-US" i="1" dirty="0"/>
              <a:t>Streptococcus</a:t>
            </a:r>
            <a:r>
              <a:rPr lang="en-US" dirty="0"/>
              <a:t>, or </a:t>
            </a:r>
            <a:r>
              <a:rPr lang="en-US" i="1" dirty="0"/>
              <a:t>Streptococcus </a:t>
            </a:r>
            <a:r>
              <a:rPr lang="en-US" i="1" dirty="0" err="1"/>
              <a:t>agalactiae</a:t>
            </a:r>
            <a:r>
              <a:rPr lang="en-US" i="1" dirty="0"/>
              <a:t> </a:t>
            </a:r>
            <a:r>
              <a:rPr lang="en-US" dirty="0" smtClean="0"/>
              <a:t>, was previously </a:t>
            </a:r>
            <a:r>
              <a:rPr lang="en-US" dirty="0"/>
              <a:t>responsible for meningitis predominantly in neonates, </a:t>
            </a:r>
            <a:r>
              <a:rPr lang="en-US" dirty="0" smtClean="0"/>
              <a:t>but it </a:t>
            </a:r>
            <a:r>
              <a:rPr lang="en-US" dirty="0"/>
              <a:t>has been reported with increasing frequency in individuals </a:t>
            </a:r>
            <a:r>
              <a:rPr lang="en-US" dirty="0">
                <a:solidFill>
                  <a:srgbClr val="FFFF00"/>
                </a:solidFill>
              </a:rPr>
              <a:t>aged &gt;</a:t>
            </a:r>
            <a:r>
              <a:rPr lang="en-US" dirty="0" smtClean="0">
                <a:solidFill>
                  <a:srgbClr val="FFFF00"/>
                </a:solidFill>
              </a:rPr>
              <a:t>50 years</a:t>
            </a:r>
            <a:r>
              <a:rPr lang="en-US" dirty="0"/>
              <a:t>, particularly those with underlying diseases.</a:t>
            </a:r>
          </a:p>
        </p:txBody>
      </p:sp>
    </p:spTree>
    <p:extLst>
      <p:ext uri="{BB962C8B-B14F-4D97-AF65-F5344CB8AC3E}">
        <p14:creationId xmlns:p14="http://schemas.microsoft.com/office/powerpoint/2010/main" val="426985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common bacteria that cause meningitis, </a:t>
            </a:r>
            <a:r>
              <a:rPr lang="en-US" i="1" dirty="0"/>
              <a:t>S. </a:t>
            </a:r>
            <a:r>
              <a:rPr lang="en-US" i="1" dirty="0" err="1"/>
              <a:t>pneumoniae</a:t>
            </a:r>
            <a:r>
              <a:rPr lang="en-US" i="1" dirty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N</a:t>
            </a:r>
            <a:r>
              <a:rPr lang="en-US" i="1" dirty="0"/>
              <a:t>. </a:t>
            </a:r>
            <a:r>
              <a:rPr lang="en-US" i="1" dirty="0" err="1"/>
              <a:t>meningitidis</a:t>
            </a:r>
            <a:r>
              <a:rPr lang="en-US" dirty="0"/>
              <a:t>, initially colonize the </a:t>
            </a:r>
            <a:r>
              <a:rPr lang="en-US" dirty="0" smtClean="0"/>
              <a:t>nasopharynx.</a:t>
            </a:r>
          </a:p>
          <a:p>
            <a:r>
              <a:rPr lang="en-US" dirty="0"/>
              <a:t>Bacteria are able to </a:t>
            </a:r>
            <a:r>
              <a:rPr lang="en-US" dirty="0" smtClean="0"/>
              <a:t>multiply rapidly </a:t>
            </a:r>
            <a:r>
              <a:rPr lang="en-US" dirty="0"/>
              <a:t>within CSF because of the absence of effective host </a:t>
            </a:r>
            <a:r>
              <a:rPr lang="en-US" dirty="0" smtClean="0"/>
              <a:t>immune defenses.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>
                <a:solidFill>
                  <a:srgbClr val="FFFF00"/>
                </a:solidFill>
              </a:rPr>
              <a:t>Normal CSF contains few white blood cells (WBCs) </a:t>
            </a:r>
            <a:r>
              <a:rPr lang="en-US" dirty="0"/>
              <a:t>and </a:t>
            </a:r>
            <a:r>
              <a:rPr lang="en-US" dirty="0" smtClean="0"/>
              <a:t>relatively small </a:t>
            </a:r>
            <a:r>
              <a:rPr lang="en-US" dirty="0"/>
              <a:t>amounts of complement proteins and immunoglobulins.</a:t>
            </a:r>
            <a:endParaRPr lang="en-US" dirty="0" smtClean="0"/>
          </a:p>
          <a:p>
            <a:endParaRPr lang="fa-IR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34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A 16-year- old </a:t>
            </a:r>
            <a:r>
              <a:rPr lang="en-US" dirty="0" smtClean="0"/>
              <a:t>girl</a:t>
            </a:r>
            <a:r>
              <a:rPr lang="en-US" dirty="0" smtClean="0"/>
              <a:t> </a:t>
            </a:r>
            <a:r>
              <a:rPr lang="en-US" dirty="0" smtClean="0"/>
              <a:t>was admitted at hospital following </a:t>
            </a:r>
            <a:r>
              <a:rPr lang="en-US" dirty="0" smtClean="0">
                <a:solidFill>
                  <a:srgbClr val="FFFF00"/>
                </a:solidFill>
              </a:rPr>
              <a:t>fever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FF00"/>
                </a:solidFill>
              </a:rPr>
              <a:t>headache</a:t>
            </a:r>
            <a:r>
              <a:rPr lang="en-US" dirty="0" smtClean="0"/>
              <a:t> nausea, </a:t>
            </a:r>
            <a:r>
              <a:rPr lang="en-US" dirty="0" smtClean="0">
                <a:solidFill>
                  <a:srgbClr val="FFFF00"/>
                </a:solidFill>
              </a:rPr>
              <a:t>vomiting</a:t>
            </a:r>
            <a:r>
              <a:rPr lang="en-US" dirty="0" smtClean="0"/>
              <a:t> since 2 days ago in spring.</a:t>
            </a:r>
          </a:p>
          <a:p>
            <a:pPr marL="0" indent="0">
              <a:buNone/>
            </a:pPr>
            <a:r>
              <a:rPr lang="en-US" dirty="0" smtClean="0"/>
              <a:t>Past medical HX.-</a:t>
            </a:r>
          </a:p>
          <a:p>
            <a:pPr marL="0" indent="0">
              <a:buNone/>
            </a:pPr>
            <a:r>
              <a:rPr lang="en-US" dirty="0" smtClean="0"/>
              <a:t>General appearance was good.</a:t>
            </a:r>
          </a:p>
          <a:p>
            <a:pPr marL="0" indent="0">
              <a:buNone/>
            </a:pPr>
            <a:r>
              <a:rPr lang="en-US" dirty="0" smtClean="0"/>
              <a:t>Neck stiffness +</a:t>
            </a:r>
          </a:p>
          <a:p>
            <a:pPr marL="0" indent="0">
              <a:buNone/>
            </a:pPr>
            <a:r>
              <a:rPr lang="en-US" dirty="0" smtClean="0"/>
              <a:t>LP:</a:t>
            </a:r>
          </a:p>
          <a:p>
            <a:pPr marL="0" indent="0">
              <a:buNone/>
            </a:pPr>
            <a:r>
              <a:rPr lang="en-US" dirty="0" smtClean="0"/>
              <a:t>WBC 250/ 80% Lymphocyte</a:t>
            </a:r>
          </a:p>
          <a:p>
            <a:pPr marL="0" indent="0">
              <a:buNone/>
            </a:pPr>
            <a:r>
              <a:rPr lang="en-US" dirty="0" err="1" smtClean="0"/>
              <a:t>Gl</a:t>
            </a:r>
            <a:r>
              <a:rPr lang="en-US" dirty="0" smtClean="0"/>
              <a:t> 80(BS=110), protein 75 mg /dl</a:t>
            </a:r>
          </a:p>
          <a:p>
            <a:pPr marL="0" indent="0">
              <a:buNone/>
            </a:pPr>
            <a:r>
              <a:rPr lang="en-US" dirty="0" smtClean="0"/>
              <a:t>Smear (-)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28" y="3300548"/>
            <a:ext cx="4537165" cy="241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critical event in the pathogenesis of bacterial meningitis is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FF00"/>
                </a:solidFill>
              </a:rPr>
              <a:t>inflammatory </a:t>
            </a:r>
            <a:r>
              <a:rPr lang="en-US" dirty="0">
                <a:solidFill>
                  <a:srgbClr val="FFFF00"/>
                </a:solidFill>
              </a:rPr>
              <a:t>reaction </a:t>
            </a:r>
            <a:r>
              <a:rPr lang="en-US" dirty="0"/>
              <a:t>induced by the invading bacteria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Many of </a:t>
            </a:r>
            <a:r>
              <a:rPr lang="en-US" dirty="0" smtClean="0"/>
              <a:t>the neurologic </a:t>
            </a:r>
            <a:r>
              <a:rPr lang="en-US" dirty="0"/>
              <a:t>manifestations and complications of bacterial </a:t>
            </a:r>
            <a:r>
              <a:rPr lang="en-US" dirty="0" smtClean="0"/>
              <a:t>meningitis result </a:t>
            </a:r>
            <a:r>
              <a:rPr lang="en-US" dirty="0"/>
              <a:t>from the </a:t>
            </a:r>
            <a:r>
              <a:rPr lang="en-US" dirty="0">
                <a:solidFill>
                  <a:srgbClr val="FFFF00"/>
                </a:solidFill>
              </a:rPr>
              <a:t>immune response </a:t>
            </a:r>
            <a:r>
              <a:rPr lang="en-US" dirty="0"/>
              <a:t>to the invading pathogen </a:t>
            </a:r>
            <a:r>
              <a:rPr lang="en-US" dirty="0" smtClean="0"/>
              <a:t>rather than </a:t>
            </a:r>
            <a:r>
              <a:rPr lang="en-US" dirty="0"/>
              <a:t>from direct bacteria-induced tissue injury. </a:t>
            </a:r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a result, </a:t>
            </a:r>
            <a:r>
              <a:rPr lang="en-US" dirty="0" smtClean="0"/>
              <a:t>neurologic injury </a:t>
            </a:r>
            <a:r>
              <a:rPr lang="en-US" dirty="0"/>
              <a:t>can progress even after the CSF has been sterilized by </a:t>
            </a:r>
            <a:r>
              <a:rPr lang="en-US" dirty="0" smtClean="0"/>
              <a:t>antibiotic therapy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921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lysis of bacteria with the subsequent release of cell-wall </a:t>
            </a:r>
            <a:r>
              <a:rPr lang="en-US" dirty="0" smtClean="0"/>
              <a:t>components into </a:t>
            </a:r>
            <a:r>
              <a:rPr lang="en-US" dirty="0"/>
              <a:t>the SAS is the initial step in the induction of the </a:t>
            </a:r>
            <a:r>
              <a:rPr lang="en-US" dirty="0" smtClean="0"/>
              <a:t>inflammatory response </a:t>
            </a:r>
            <a:r>
              <a:rPr lang="en-US" dirty="0"/>
              <a:t>and the formation of a purulent exudate in the </a:t>
            </a:r>
            <a:r>
              <a:rPr lang="en-US" dirty="0" smtClean="0"/>
              <a:t>SAS.</a:t>
            </a:r>
          </a:p>
          <a:p>
            <a:endParaRPr lang="en-US" dirty="0"/>
          </a:p>
          <a:p>
            <a:r>
              <a:rPr lang="en-US" dirty="0"/>
              <a:t>Much of the pathophysiology of bacterial meningitis is a </a:t>
            </a:r>
            <a:r>
              <a:rPr lang="en-US" dirty="0" smtClean="0"/>
              <a:t>direct consequence </a:t>
            </a:r>
            <a:r>
              <a:rPr lang="en-US" dirty="0"/>
              <a:t>of elevated levels of </a:t>
            </a:r>
            <a:r>
              <a:rPr lang="en-US" dirty="0">
                <a:solidFill>
                  <a:srgbClr val="FFFF00"/>
                </a:solidFill>
              </a:rPr>
              <a:t>CSF cytokines and </a:t>
            </a:r>
            <a:r>
              <a:rPr lang="en-US" dirty="0" smtClean="0">
                <a:solidFill>
                  <a:srgbClr val="FFFF00"/>
                </a:solidFill>
              </a:rPr>
              <a:t>chemokines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50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manifestation: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classic clinical triad of </a:t>
            </a:r>
            <a:r>
              <a:rPr lang="en-US" dirty="0" smtClean="0"/>
              <a:t>meningitis is </a:t>
            </a:r>
            <a:r>
              <a:rPr lang="en-US" dirty="0">
                <a:solidFill>
                  <a:srgbClr val="FFFF00"/>
                </a:solidFill>
              </a:rPr>
              <a:t>fever, headache, and nuchal rigidity, </a:t>
            </a:r>
            <a:r>
              <a:rPr lang="en-US" dirty="0"/>
              <a:t>and these features each occur </a:t>
            </a:r>
            <a:r>
              <a:rPr lang="en-US" dirty="0" smtClean="0"/>
              <a:t>in &gt;80</a:t>
            </a:r>
            <a:r>
              <a:rPr lang="en-US" dirty="0"/>
              <a:t>% of adult cases of acute bacterial </a:t>
            </a:r>
            <a:r>
              <a:rPr lang="en-US" dirty="0" smtClean="0"/>
              <a:t>meningitis.</a:t>
            </a:r>
          </a:p>
          <a:p>
            <a:r>
              <a:rPr lang="en-US" dirty="0" smtClean="0"/>
              <a:t>A decreased </a:t>
            </a:r>
            <a:r>
              <a:rPr lang="en-US" dirty="0"/>
              <a:t>level of consciousness occurs </a:t>
            </a:r>
            <a:r>
              <a:rPr lang="en-US" dirty="0" smtClean="0"/>
              <a:t>in &gt;75</a:t>
            </a:r>
            <a:r>
              <a:rPr lang="en-US" dirty="0"/>
              <a:t>% of patients and can vary from </a:t>
            </a:r>
            <a:r>
              <a:rPr lang="en-US" dirty="0" smtClean="0"/>
              <a:t>lethargy to </a:t>
            </a:r>
            <a:r>
              <a:rPr lang="en-US" dirty="0"/>
              <a:t>coma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Nausea, vomiting, and </a:t>
            </a:r>
            <a:r>
              <a:rPr lang="en-US" dirty="0" smtClean="0"/>
              <a:t>photophobia are </a:t>
            </a:r>
            <a:r>
              <a:rPr lang="en-US" dirty="0"/>
              <a:t>also common complaints.</a:t>
            </a:r>
          </a:p>
        </p:txBody>
      </p:sp>
    </p:spTree>
    <p:extLst>
      <p:ext uri="{BB962C8B-B14F-4D97-AF65-F5344CB8AC3E}">
        <p14:creationId xmlns:p14="http://schemas.microsoft.com/office/powerpoint/2010/main" val="127216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Seizures occur as part of the </a:t>
            </a:r>
            <a:r>
              <a:rPr lang="en-US" dirty="0" smtClean="0"/>
              <a:t>initial presentation </a:t>
            </a:r>
            <a:r>
              <a:rPr lang="en-US" dirty="0"/>
              <a:t>of bacterial </a:t>
            </a:r>
            <a:r>
              <a:rPr lang="en-US" dirty="0" smtClean="0"/>
              <a:t>meningitis or </a:t>
            </a:r>
            <a:r>
              <a:rPr lang="en-US" dirty="0"/>
              <a:t>during the course of the illness </a:t>
            </a:r>
            <a:r>
              <a:rPr lang="en-US" dirty="0" smtClean="0"/>
              <a:t>in 15–40</a:t>
            </a:r>
            <a:r>
              <a:rPr lang="en-US" dirty="0"/>
              <a:t>% of patients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>
                <a:solidFill>
                  <a:srgbClr val="FFFF00"/>
                </a:solidFill>
              </a:rPr>
              <a:t>Focal seizures </a:t>
            </a:r>
            <a:r>
              <a:rPr lang="en-US" dirty="0" smtClean="0"/>
              <a:t>are usually </a:t>
            </a:r>
            <a:r>
              <a:rPr lang="en-US" dirty="0"/>
              <a:t>due to focal arterial </a:t>
            </a:r>
            <a:r>
              <a:rPr lang="en-US" dirty="0" smtClean="0"/>
              <a:t>ischemia or </a:t>
            </a:r>
            <a:r>
              <a:rPr lang="en-US" dirty="0"/>
              <a:t>infarction, cortical venous </a:t>
            </a:r>
            <a:r>
              <a:rPr lang="en-US" dirty="0" smtClean="0"/>
              <a:t>thrombosis with </a:t>
            </a:r>
            <a:r>
              <a:rPr lang="en-US" dirty="0"/>
              <a:t>hemorrhage, or focal edema.</a:t>
            </a:r>
          </a:p>
        </p:txBody>
      </p:sp>
    </p:spTree>
    <p:extLst>
      <p:ext uri="{BB962C8B-B14F-4D97-AF65-F5344CB8AC3E}">
        <p14:creationId xmlns:p14="http://schemas.microsoft.com/office/powerpoint/2010/main" val="122166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Signs of increased </a:t>
            </a:r>
            <a:r>
              <a:rPr lang="en-US" dirty="0" smtClean="0"/>
              <a:t>ICP include </a:t>
            </a:r>
            <a:r>
              <a:rPr lang="en-US" dirty="0"/>
              <a:t>a deteriorating or reduced level of </a:t>
            </a:r>
            <a:r>
              <a:rPr lang="en-US" dirty="0">
                <a:solidFill>
                  <a:srgbClr val="FFFF00"/>
                </a:solidFill>
              </a:rPr>
              <a:t>consciousness, </a:t>
            </a:r>
            <a:r>
              <a:rPr lang="en-US" dirty="0" smtClean="0">
                <a:solidFill>
                  <a:srgbClr val="FFFF00"/>
                </a:solidFill>
              </a:rPr>
              <a:t>papilledema, dilated </a:t>
            </a:r>
            <a:r>
              <a:rPr lang="en-US" dirty="0">
                <a:solidFill>
                  <a:srgbClr val="FFFF00"/>
                </a:solidFill>
              </a:rPr>
              <a:t>poorly reactive pupils, sixth nerve palsies, </a:t>
            </a:r>
            <a:r>
              <a:rPr lang="en-US" dirty="0" err="1">
                <a:solidFill>
                  <a:srgbClr val="FFFF00"/>
                </a:solidFill>
              </a:rPr>
              <a:t>decerebrate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posturing, and </a:t>
            </a:r>
            <a:r>
              <a:rPr lang="en-US" dirty="0">
                <a:solidFill>
                  <a:srgbClr val="FFFF00"/>
                </a:solidFill>
              </a:rPr>
              <a:t>the Cushing reflex </a:t>
            </a:r>
            <a:r>
              <a:rPr lang="en-US" dirty="0"/>
              <a:t>(bradycardia, hypertension, and </a:t>
            </a:r>
            <a:r>
              <a:rPr lang="en-US" dirty="0" smtClean="0"/>
              <a:t>irregular respirations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most disastrous complication of increased ICP </a:t>
            </a:r>
            <a:r>
              <a:rPr lang="en-US" dirty="0" smtClean="0"/>
              <a:t>is cerebral </a:t>
            </a:r>
            <a:r>
              <a:rPr lang="en-US" dirty="0"/>
              <a:t>herniation.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incidence of herniation in patients with </a:t>
            </a:r>
            <a:r>
              <a:rPr lang="en-US" dirty="0" smtClean="0"/>
              <a:t>bacterial meningitis </a:t>
            </a:r>
            <a:r>
              <a:rPr lang="en-US" dirty="0"/>
              <a:t>has been reported to occur in as few as 1% to as </a:t>
            </a:r>
            <a:r>
              <a:rPr lang="en-US" dirty="0" smtClean="0"/>
              <a:t>many as </a:t>
            </a:r>
            <a:r>
              <a:rPr lang="en-US" dirty="0"/>
              <a:t>8% of </a:t>
            </a:r>
            <a:r>
              <a:rPr lang="en-US" dirty="0" smtClean="0"/>
              <a:t>cases.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18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clinical features: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most important of these clues </a:t>
            </a:r>
            <a:r>
              <a:rPr lang="en-US" dirty="0" smtClean="0"/>
              <a:t>is the </a:t>
            </a:r>
            <a:r>
              <a:rPr lang="en-US" dirty="0">
                <a:solidFill>
                  <a:srgbClr val="FFFF00"/>
                </a:solidFill>
              </a:rPr>
              <a:t>rash</a:t>
            </a:r>
            <a:r>
              <a:rPr lang="en-US" dirty="0"/>
              <a:t> of </a:t>
            </a:r>
            <a:r>
              <a:rPr lang="en-US" dirty="0">
                <a:solidFill>
                  <a:srgbClr val="FFFF00"/>
                </a:solidFill>
              </a:rPr>
              <a:t>meningococcemia</a:t>
            </a:r>
            <a:r>
              <a:rPr lang="en-US" dirty="0"/>
              <a:t>, which begins as a diffuse </a:t>
            </a:r>
            <a:r>
              <a:rPr lang="en-US" dirty="0" smtClean="0"/>
              <a:t>erythematous maculopapular </a:t>
            </a:r>
            <a:r>
              <a:rPr lang="en-US" dirty="0"/>
              <a:t>rash resembling a viral </a:t>
            </a:r>
            <a:r>
              <a:rPr lang="en-US" dirty="0" err="1"/>
              <a:t>exanthem</a:t>
            </a:r>
            <a:r>
              <a:rPr lang="en-US" dirty="0"/>
              <a:t>; however, the </a:t>
            </a:r>
            <a:r>
              <a:rPr lang="en-US" dirty="0" smtClean="0"/>
              <a:t>skin lesions </a:t>
            </a:r>
            <a:r>
              <a:rPr lang="en-US" dirty="0"/>
              <a:t>of meningococcemia rapidly become petechial. </a:t>
            </a:r>
            <a:endParaRPr lang="en-US" dirty="0" smtClean="0"/>
          </a:p>
          <a:p>
            <a:r>
              <a:rPr lang="en-US" dirty="0" err="1" smtClean="0"/>
              <a:t>Petechiae</a:t>
            </a:r>
            <a:r>
              <a:rPr lang="en-US" dirty="0" smtClean="0"/>
              <a:t> are found </a:t>
            </a:r>
            <a:r>
              <a:rPr lang="en-US" dirty="0"/>
              <a:t>on the trunk and lower extremities, in the mucous </a:t>
            </a:r>
            <a:r>
              <a:rPr lang="en-US" dirty="0" smtClean="0"/>
              <a:t>membranes and </a:t>
            </a:r>
            <a:r>
              <a:rPr lang="en-US" dirty="0"/>
              <a:t>conjunctiva, and occasionally on the palms and soles.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708" y="4615543"/>
            <a:ext cx="2665473" cy="16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5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D.DX: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ICH</a:t>
            </a:r>
          </a:p>
          <a:p>
            <a:r>
              <a:rPr lang="en-US" dirty="0"/>
              <a:t>hypersensitivity meningitis; chemical meningitis due </a:t>
            </a:r>
            <a:r>
              <a:rPr lang="en-US" dirty="0" smtClean="0"/>
              <a:t>to rupture </a:t>
            </a:r>
            <a:r>
              <a:rPr lang="en-US" dirty="0"/>
              <a:t>of tumor contents into the CSF (e.g., from a cystic glioma </a:t>
            </a:r>
            <a:r>
              <a:rPr lang="en-US" dirty="0" smtClean="0"/>
              <a:t>or </a:t>
            </a:r>
            <a:r>
              <a:rPr lang="en-US" dirty="0" err="1" smtClean="0"/>
              <a:t>craniopharyngioma</a:t>
            </a:r>
            <a:r>
              <a:rPr lang="en-US" dirty="0" smtClean="0"/>
              <a:t> </a:t>
            </a:r>
            <a:r>
              <a:rPr lang="en-US" dirty="0"/>
              <a:t>epidermoid or </a:t>
            </a:r>
            <a:r>
              <a:rPr lang="en-US" dirty="0" err="1"/>
              <a:t>dermoid</a:t>
            </a:r>
            <a:r>
              <a:rPr lang="en-US" dirty="0"/>
              <a:t> cyst); carcinomatous </a:t>
            </a:r>
            <a:r>
              <a:rPr lang="en-US" dirty="0" smtClean="0"/>
              <a:t>or </a:t>
            </a:r>
            <a:r>
              <a:rPr lang="en-US" dirty="0" err="1" smtClean="0"/>
              <a:t>lymphomatous</a:t>
            </a:r>
            <a:r>
              <a:rPr lang="en-US" dirty="0" smtClean="0"/>
              <a:t> meningitis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r>
              <a:rPr lang="en-US" dirty="0" smtClean="0"/>
              <a:t>Meningitis </a:t>
            </a:r>
            <a:r>
              <a:rPr lang="en-US" dirty="0"/>
              <a:t>associated with </a:t>
            </a:r>
            <a:r>
              <a:rPr lang="en-US" dirty="0" smtClean="0"/>
              <a:t>inflammatory disorders </a:t>
            </a:r>
            <a:r>
              <a:rPr lang="en-US" dirty="0"/>
              <a:t>such as sarcoid, systemic lupus erythematosus (SLE), </a:t>
            </a:r>
            <a:r>
              <a:rPr lang="en-US" dirty="0" smtClean="0"/>
              <a:t>and </a:t>
            </a:r>
            <a:r>
              <a:rPr lang="en-US" dirty="0" err="1" smtClean="0"/>
              <a:t>Behcet’s</a:t>
            </a:r>
            <a:r>
              <a:rPr lang="en-US" dirty="0" smtClean="0"/>
              <a:t> </a:t>
            </a:r>
            <a:r>
              <a:rPr lang="en-US" dirty="0"/>
              <a:t>syndrome; pituitary </a:t>
            </a:r>
            <a:r>
              <a:rPr lang="en-US" dirty="0" smtClean="0"/>
              <a:t>apoplexy.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60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Preterm infants to </a:t>
            </a:r>
            <a:r>
              <a:rPr lang="en-US" dirty="0" smtClean="0"/>
              <a:t>infants &lt;1 month : Ampicillin </a:t>
            </a:r>
            <a:r>
              <a:rPr lang="en-US" dirty="0"/>
              <a:t>+ </a:t>
            </a:r>
            <a:r>
              <a:rPr lang="en-US" dirty="0" err="1"/>
              <a:t>cefotaxime</a:t>
            </a:r>
            <a:endParaRPr lang="en-US" dirty="0"/>
          </a:p>
          <a:p>
            <a:r>
              <a:rPr lang="en-US" dirty="0"/>
              <a:t>Infants 1–3 months Ampicillin + </a:t>
            </a:r>
            <a:r>
              <a:rPr lang="en-US" dirty="0" err="1"/>
              <a:t>cefotaxime</a:t>
            </a:r>
            <a:r>
              <a:rPr lang="en-US" dirty="0"/>
              <a:t> or </a:t>
            </a:r>
            <a:r>
              <a:rPr lang="en-US" dirty="0" smtClean="0"/>
              <a:t>ceftriaxone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FF00"/>
                </a:solidFill>
              </a:rPr>
              <a:t>Immunocompetent children </a:t>
            </a:r>
            <a:r>
              <a:rPr lang="en-US" dirty="0">
                <a:solidFill>
                  <a:srgbClr val="FFFF00"/>
                </a:solidFill>
              </a:rPr>
              <a:t>&gt;3 months </a:t>
            </a:r>
            <a:r>
              <a:rPr lang="en-US" dirty="0" smtClean="0">
                <a:solidFill>
                  <a:srgbClr val="FFFF00"/>
                </a:solidFill>
              </a:rPr>
              <a:t>and adults </a:t>
            </a:r>
            <a:r>
              <a:rPr lang="en-US" dirty="0">
                <a:solidFill>
                  <a:srgbClr val="FFFF00"/>
                </a:solidFill>
              </a:rPr>
              <a:t>&lt;</a:t>
            </a:r>
            <a:r>
              <a:rPr lang="en-US" dirty="0" smtClean="0">
                <a:solidFill>
                  <a:srgbClr val="FFFF00"/>
                </a:solidFill>
              </a:rPr>
              <a:t>55 </a:t>
            </a:r>
            <a:r>
              <a:rPr lang="en-US" dirty="0" err="1" smtClean="0">
                <a:solidFill>
                  <a:srgbClr val="FFFF00"/>
                </a:solidFill>
              </a:rPr>
              <a:t>Cefotaxime</a:t>
            </a:r>
            <a:r>
              <a:rPr lang="en-US" dirty="0">
                <a:solidFill>
                  <a:srgbClr val="FFFF00"/>
                </a:solidFill>
              </a:rPr>
              <a:t>, ceftriaxone, or </a:t>
            </a:r>
            <a:r>
              <a:rPr lang="en-US" dirty="0" err="1">
                <a:solidFill>
                  <a:srgbClr val="FFFF00"/>
                </a:solidFill>
              </a:rPr>
              <a:t>cefepime</a:t>
            </a:r>
            <a:r>
              <a:rPr lang="en-US" dirty="0">
                <a:solidFill>
                  <a:srgbClr val="FFFF00"/>
                </a:solidFill>
              </a:rPr>
              <a:t> + vancomycin</a:t>
            </a:r>
          </a:p>
        </p:txBody>
      </p:sp>
    </p:spTree>
    <p:extLst>
      <p:ext uri="{BB962C8B-B14F-4D97-AF65-F5344CB8AC3E}">
        <p14:creationId xmlns:p14="http://schemas.microsoft.com/office/powerpoint/2010/main" val="193748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Adults &gt;55 and adults </a:t>
            </a:r>
            <a:r>
              <a:rPr lang="en-US" dirty="0" smtClean="0"/>
              <a:t>of any </a:t>
            </a:r>
            <a:r>
              <a:rPr lang="en-US" dirty="0"/>
              <a:t>age with </a:t>
            </a:r>
            <a:r>
              <a:rPr lang="en-US" dirty="0" smtClean="0"/>
              <a:t>alcoholism or </a:t>
            </a:r>
            <a:r>
              <a:rPr lang="en-US" dirty="0"/>
              <a:t>other </a:t>
            </a:r>
            <a:r>
              <a:rPr lang="en-US" dirty="0" smtClean="0"/>
              <a:t>debilitating illnesses:</a:t>
            </a:r>
          </a:p>
          <a:p>
            <a:endParaRPr lang="en-US" dirty="0"/>
          </a:p>
          <a:p>
            <a:r>
              <a:rPr lang="en-US" dirty="0"/>
              <a:t>Ampicillin + </a:t>
            </a:r>
            <a:r>
              <a:rPr lang="en-US" dirty="0" err="1"/>
              <a:t>cefotaxime</a:t>
            </a:r>
            <a:r>
              <a:rPr lang="en-US" dirty="0"/>
              <a:t>, ceftriaxone, or </a:t>
            </a:r>
            <a:r>
              <a:rPr lang="en-US" dirty="0" err="1"/>
              <a:t>cefepime</a:t>
            </a:r>
            <a:r>
              <a:rPr lang="en-US" dirty="0"/>
              <a:t> </a:t>
            </a:r>
            <a:r>
              <a:rPr lang="en-US" dirty="0" smtClean="0"/>
              <a:t>+vancomycin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43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ADJUNCTIVE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Dexamethasone?</a:t>
            </a:r>
          </a:p>
          <a:p>
            <a:r>
              <a:rPr lang="en-US" dirty="0"/>
              <a:t>The results of clinical trials of </a:t>
            </a:r>
            <a:r>
              <a:rPr lang="en-US" dirty="0" smtClean="0"/>
              <a:t>dexamethasone therapy </a:t>
            </a:r>
            <a:r>
              <a:rPr lang="en-US" dirty="0"/>
              <a:t>in meningitis due to </a:t>
            </a:r>
            <a:r>
              <a:rPr lang="en-US" i="1" dirty="0"/>
              <a:t>H. </a:t>
            </a:r>
            <a:r>
              <a:rPr lang="en-US" i="1" dirty="0" err="1"/>
              <a:t>influenzae</a:t>
            </a:r>
            <a:r>
              <a:rPr lang="en-US" i="1" dirty="0"/>
              <a:t>, S. </a:t>
            </a:r>
            <a:r>
              <a:rPr lang="en-US" i="1" dirty="0" err="1"/>
              <a:t>pneumoniae</a:t>
            </a:r>
            <a:r>
              <a:rPr lang="en-US" dirty="0"/>
              <a:t>, and </a:t>
            </a:r>
            <a:r>
              <a:rPr lang="en-US" i="1" dirty="0" smtClean="0"/>
              <a:t>N. </a:t>
            </a:r>
            <a:r>
              <a:rPr lang="en-US" i="1" dirty="0" err="1" smtClean="0"/>
              <a:t>meningitidis</a:t>
            </a:r>
            <a:r>
              <a:rPr lang="en-US" i="1" dirty="0" smtClean="0"/>
              <a:t> </a:t>
            </a:r>
            <a:r>
              <a:rPr lang="en-US" dirty="0"/>
              <a:t>have demonstrated its efficacy in decreasing </a:t>
            </a:r>
            <a:r>
              <a:rPr lang="en-US" dirty="0" smtClean="0"/>
              <a:t>meningeal inflammation </a:t>
            </a:r>
            <a:r>
              <a:rPr lang="en-US" dirty="0"/>
              <a:t>and neurologic sequelae such as the incidence of </a:t>
            </a:r>
            <a:r>
              <a:rPr lang="en-US" dirty="0" smtClean="0"/>
              <a:t>sensorineural hearing </a:t>
            </a:r>
            <a:r>
              <a:rPr lang="en-US" dirty="0"/>
              <a:t>loss.</a:t>
            </a:r>
          </a:p>
        </p:txBody>
      </p:sp>
    </p:spTree>
    <p:extLst>
      <p:ext uri="{BB962C8B-B14F-4D97-AF65-F5344CB8AC3E}">
        <p14:creationId xmlns:p14="http://schemas.microsoft.com/office/powerpoint/2010/main" val="167934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Viral meningitis: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Immunocompetent adult patients with viral meningitis usually </a:t>
            </a:r>
            <a:r>
              <a:rPr lang="en-US" dirty="0" smtClean="0"/>
              <a:t>present with </a:t>
            </a:r>
            <a:r>
              <a:rPr lang="en-US" dirty="0"/>
              <a:t>headache, fever, and signs of meningeal irritation coupled </a:t>
            </a:r>
            <a:r>
              <a:rPr lang="en-US" dirty="0" smtClean="0"/>
              <a:t>with an </a:t>
            </a:r>
            <a:r>
              <a:rPr lang="en-US" dirty="0"/>
              <a:t>inflammatory CSF </a:t>
            </a:r>
            <a:r>
              <a:rPr lang="en-US" dirty="0" smtClean="0"/>
              <a:t>profile.</a:t>
            </a:r>
          </a:p>
          <a:p>
            <a:endParaRPr lang="en-US" dirty="0" smtClean="0"/>
          </a:p>
          <a:p>
            <a:r>
              <a:rPr lang="en-US" dirty="0"/>
              <a:t>Headache is almost </a:t>
            </a:r>
            <a:r>
              <a:rPr lang="en-US" dirty="0" smtClean="0"/>
              <a:t>invariably present </a:t>
            </a:r>
            <a:r>
              <a:rPr lang="en-US" dirty="0"/>
              <a:t>and often characterized as </a:t>
            </a:r>
            <a:r>
              <a:rPr lang="en-US" dirty="0">
                <a:solidFill>
                  <a:srgbClr val="FFFF00"/>
                </a:solidFill>
              </a:rPr>
              <a:t>frontal </a:t>
            </a:r>
            <a:r>
              <a:rPr lang="en-US" dirty="0"/>
              <a:t>or </a:t>
            </a:r>
            <a:r>
              <a:rPr lang="en-US" dirty="0" err="1">
                <a:solidFill>
                  <a:srgbClr val="FFFF00"/>
                </a:solidFill>
              </a:rPr>
              <a:t>retroorbital</a:t>
            </a:r>
            <a:r>
              <a:rPr lang="en-US" dirty="0"/>
              <a:t> </a:t>
            </a:r>
            <a:r>
              <a:rPr lang="en-US" dirty="0" smtClean="0"/>
              <a:t>and frequently </a:t>
            </a:r>
            <a:r>
              <a:rPr lang="en-US" dirty="0"/>
              <a:t>associated with </a:t>
            </a:r>
            <a:r>
              <a:rPr lang="en-US" dirty="0">
                <a:solidFill>
                  <a:srgbClr val="FFFF00"/>
                </a:solidFill>
              </a:rPr>
              <a:t>photophobia</a:t>
            </a:r>
            <a:r>
              <a:rPr lang="en-US" dirty="0"/>
              <a:t> and pain on moving the eyes.</a:t>
            </a:r>
          </a:p>
        </p:txBody>
      </p:sp>
    </p:spTree>
    <p:extLst>
      <p:ext uri="{BB962C8B-B14F-4D97-AF65-F5344CB8AC3E}">
        <p14:creationId xmlns:p14="http://schemas.microsoft.com/office/powerpoint/2010/main" val="280253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Prophylaxis: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N. </a:t>
            </a:r>
            <a:r>
              <a:rPr lang="en-US" dirty="0" err="1" smtClean="0">
                <a:solidFill>
                  <a:srgbClr val="FFFF00"/>
                </a:solidFill>
              </a:rPr>
              <a:t>meningitidis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Close contact: prolonged contact &gt;8hr+&lt;3feets</a:t>
            </a:r>
          </a:p>
          <a:p>
            <a:r>
              <a:rPr lang="en-US" dirty="0" smtClean="0"/>
              <a:t>Exposed to the patient’s oral secretions</a:t>
            </a:r>
          </a:p>
          <a:p>
            <a:r>
              <a:rPr lang="en-US" dirty="0" smtClean="0"/>
              <a:t>Within 1 week before the onset of the patient’s symptoms until 24 </a:t>
            </a:r>
            <a:r>
              <a:rPr lang="en-US" dirty="0" err="1" smtClean="0"/>
              <a:t>hrs</a:t>
            </a:r>
            <a:r>
              <a:rPr lang="en-US" dirty="0" smtClean="0"/>
              <a:t> after initiation of antibiotic.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Rifampin:600 mg </a:t>
            </a:r>
            <a:r>
              <a:rPr lang="en-US" dirty="0" err="1" smtClean="0">
                <a:solidFill>
                  <a:srgbClr val="FFFF00"/>
                </a:solidFill>
              </a:rPr>
              <a:t>bd</a:t>
            </a:r>
            <a:r>
              <a:rPr lang="en-US" dirty="0" smtClean="0">
                <a:solidFill>
                  <a:srgbClr val="FFFF00"/>
                </a:solidFill>
              </a:rPr>
              <a:t> for 2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85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H.influenza</a:t>
            </a:r>
            <a:endParaRPr lang="en-US" dirty="0" smtClean="0"/>
          </a:p>
          <a:p>
            <a:r>
              <a:rPr lang="en-US" dirty="0" smtClean="0"/>
              <a:t>Household/ child younger than 48 </a:t>
            </a:r>
            <a:r>
              <a:rPr lang="en-US" dirty="0" err="1" smtClean="0"/>
              <a:t>mo</a:t>
            </a:r>
            <a:endParaRPr lang="en-US" dirty="0" smtClean="0"/>
          </a:p>
          <a:p>
            <a:r>
              <a:rPr lang="en-US" dirty="0" smtClean="0"/>
              <a:t>Rifampin 600 mg /d  for 4 days</a:t>
            </a:r>
          </a:p>
        </p:txBody>
      </p:sp>
    </p:spTree>
    <p:extLst>
      <p:ext uri="{BB962C8B-B14F-4D97-AF65-F5344CB8AC3E}">
        <p14:creationId xmlns:p14="http://schemas.microsoft.com/office/powerpoint/2010/main" val="371959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280" y="435429"/>
            <a:ext cx="7532914" cy="604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0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Nuchal rigidity is present in most cases but may be mild and </a:t>
            </a:r>
            <a:r>
              <a:rPr lang="en-US" dirty="0" smtClean="0"/>
              <a:t>present only </a:t>
            </a:r>
            <a:r>
              <a:rPr lang="en-US" dirty="0"/>
              <a:t>near the limit of neck </a:t>
            </a:r>
            <a:r>
              <a:rPr lang="en-US" dirty="0" err="1"/>
              <a:t>anteflexion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Constitutional signs can </a:t>
            </a:r>
            <a:r>
              <a:rPr lang="en-US" dirty="0" smtClean="0"/>
              <a:t>include malaise</a:t>
            </a:r>
            <a:r>
              <a:rPr lang="en-US" dirty="0"/>
              <a:t>, myalgia, anorexia, nausea and vomiting, abdominal pain, </a:t>
            </a:r>
            <a:r>
              <a:rPr lang="en-US" dirty="0" smtClean="0"/>
              <a:t>and/or </a:t>
            </a:r>
            <a:r>
              <a:rPr lang="en-US" dirty="0">
                <a:solidFill>
                  <a:srgbClr val="FFFF00"/>
                </a:solidFill>
              </a:rPr>
              <a:t>diarrhea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506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en-US" dirty="0" smtClean="0"/>
              <a:t>rofound </a:t>
            </a:r>
            <a:r>
              <a:rPr lang="en-US" dirty="0"/>
              <a:t>alterations in consciousness, such as </a:t>
            </a:r>
            <a:r>
              <a:rPr lang="en-US" dirty="0">
                <a:solidFill>
                  <a:srgbClr val="FFFF00"/>
                </a:solidFill>
              </a:rPr>
              <a:t>stupor, coma, or </a:t>
            </a:r>
            <a:r>
              <a:rPr lang="en-US" dirty="0" smtClean="0">
                <a:solidFill>
                  <a:srgbClr val="FFFF00"/>
                </a:solidFill>
              </a:rPr>
              <a:t>marked confusion</a:t>
            </a:r>
            <a:r>
              <a:rPr lang="en-US" dirty="0">
                <a:solidFill>
                  <a:srgbClr val="FFFF00"/>
                </a:solidFill>
              </a:rPr>
              <a:t>, do not occur in viral meningitis </a:t>
            </a:r>
            <a:r>
              <a:rPr lang="en-US" dirty="0"/>
              <a:t>and suggest the </a:t>
            </a:r>
            <a:r>
              <a:rPr lang="en-US" dirty="0" smtClean="0"/>
              <a:t>presence of </a:t>
            </a:r>
            <a:r>
              <a:rPr lang="en-US" dirty="0"/>
              <a:t>encephalitis or other alternative </a:t>
            </a:r>
            <a:r>
              <a:rPr lang="en-US" dirty="0" smtClean="0"/>
              <a:t>diagnoses.</a:t>
            </a:r>
          </a:p>
          <a:p>
            <a:endParaRPr lang="en-US" dirty="0"/>
          </a:p>
          <a:p>
            <a:r>
              <a:rPr lang="en-US" dirty="0"/>
              <a:t>Similarly, </a:t>
            </a:r>
            <a:r>
              <a:rPr lang="en-US" dirty="0">
                <a:solidFill>
                  <a:srgbClr val="FFFF00"/>
                </a:solidFill>
              </a:rPr>
              <a:t>seizures </a:t>
            </a:r>
            <a:r>
              <a:rPr lang="en-US" dirty="0" smtClean="0">
                <a:solidFill>
                  <a:srgbClr val="FFFF00"/>
                </a:solidFill>
              </a:rPr>
              <a:t>or focal </a:t>
            </a:r>
            <a:r>
              <a:rPr lang="en-US" dirty="0">
                <a:solidFill>
                  <a:srgbClr val="FFFF00"/>
                </a:solidFill>
              </a:rPr>
              <a:t>neurologic signs or symptoms or neuroimaging </a:t>
            </a:r>
            <a:r>
              <a:rPr lang="en-US" dirty="0" smtClean="0">
                <a:solidFill>
                  <a:srgbClr val="FFFF00"/>
                </a:solidFill>
              </a:rPr>
              <a:t>abnormalities indicative </a:t>
            </a:r>
            <a:r>
              <a:rPr lang="en-US" dirty="0">
                <a:solidFill>
                  <a:srgbClr val="FFFF00"/>
                </a:solidFill>
              </a:rPr>
              <a:t>of brain parenchymal involvement </a:t>
            </a:r>
            <a:r>
              <a:rPr lang="en-US" dirty="0"/>
              <a:t>are not typical of </a:t>
            </a:r>
            <a:r>
              <a:rPr lang="en-US" dirty="0" smtClean="0"/>
              <a:t>viral meningitis </a:t>
            </a:r>
            <a:r>
              <a:rPr lang="en-US" dirty="0"/>
              <a:t>and suggest the presence of </a:t>
            </a:r>
            <a:r>
              <a:rPr lang="en-US" dirty="0">
                <a:solidFill>
                  <a:srgbClr val="FFFF00"/>
                </a:solidFill>
              </a:rPr>
              <a:t>encephalitis</a:t>
            </a:r>
            <a:r>
              <a:rPr lang="en-US" dirty="0"/>
              <a:t> or another </a:t>
            </a:r>
            <a:r>
              <a:rPr lang="en-US" dirty="0" smtClean="0"/>
              <a:t>CNS infectious </a:t>
            </a:r>
            <a:r>
              <a:rPr lang="en-US" dirty="0"/>
              <a:t>or inflammatory process.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26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PCR</a:t>
            </a:r>
          </a:p>
          <a:p>
            <a:r>
              <a:rPr lang="en-US" dirty="0"/>
              <a:t>The most important agents are </a:t>
            </a:r>
            <a:r>
              <a:rPr lang="en-US" dirty="0">
                <a:solidFill>
                  <a:srgbClr val="FFFF00"/>
                </a:solidFill>
              </a:rPr>
              <a:t>enteroviruses </a:t>
            </a:r>
            <a:r>
              <a:rPr lang="en-US" dirty="0"/>
              <a:t>(</a:t>
            </a:r>
            <a:r>
              <a:rPr lang="en-US" dirty="0" smtClean="0"/>
              <a:t>including echoviruses </a:t>
            </a:r>
            <a:r>
              <a:rPr lang="en-US" dirty="0"/>
              <a:t>and </a:t>
            </a:r>
            <a:r>
              <a:rPr lang="en-US" dirty="0" err="1"/>
              <a:t>coxsackieviruses</a:t>
            </a:r>
            <a:r>
              <a:rPr lang="en-US" dirty="0"/>
              <a:t> in addition to numbered enteroviruses</a:t>
            </a:r>
            <a:r>
              <a:rPr lang="en-US" dirty="0" smtClean="0"/>
              <a:t>),varicella-zoster </a:t>
            </a:r>
            <a:r>
              <a:rPr lang="en-US" dirty="0"/>
              <a:t>virus (VZV), HSV (HSV-2 &gt; HSV-1), </a:t>
            </a:r>
            <a:r>
              <a:rPr lang="en-US" dirty="0" err="1" smtClean="0"/>
              <a:t>HIV,and</a:t>
            </a:r>
            <a:r>
              <a:rPr lang="en-US" dirty="0" smtClean="0"/>
              <a:t> </a:t>
            </a:r>
            <a:r>
              <a:rPr lang="en-US" dirty="0"/>
              <a:t>arboviruses </a:t>
            </a:r>
            <a:r>
              <a:rPr lang="en-US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81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CSF: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typical profile </a:t>
            </a:r>
            <a:r>
              <a:rPr lang="en-US" dirty="0"/>
              <a:t>is a </a:t>
            </a:r>
            <a:r>
              <a:rPr lang="en-US" dirty="0" err="1"/>
              <a:t>pleocytosis</a:t>
            </a:r>
            <a:r>
              <a:rPr lang="en-US" dirty="0"/>
              <a:t>, a normal or slightly elevated protein </a:t>
            </a:r>
            <a:r>
              <a:rPr lang="en-US" dirty="0" smtClean="0"/>
              <a:t>concentration (0.2–0.8 </a:t>
            </a:r>
            <a:r>
              <a:rPr lang="en-US" dirty="0"/>
              <a:t>g/L [20–80 mg/</a:t>
            </a:r>
            <a:r>
              <a:rPr lang="en-US" dirty="0" err="1"/>
              <a:t>dL</a:t>
            </a:r>
            <a:r>
              <a:rPr lang="en-US" dirty="0"/>
              <a:t>]), a normal glucose </a:t>
            </a:r>
            <a:r>
              <a:rPr lang="en-US" dirty="0" smtClean="0"/>
              <a:t>concentration.</a:t>
            </a:r>
          </a:p>
          <a:p>
            <a:r>
              <a:rPr lang="en-US" dirty="0"/>
              <a:t>The total CSF </a:t>
            </a:r>
            <a:r>
              <a:rPr lang="en-US" dirty="0" smtClean="0"/>
              <a:t>cell count </a:t>
            </a:r>
            <a:r>
              <a:rPr lang="en-US" dirty="0"/>
              <a:t>in viral meningitis is typically </a:t>
            </a:r>
            <a:r>
              <a:rPr lang="en-US" dirty="0" smtClean="0"/>
              <a:t>25–500/</a:t>
            </a:r>
            <a:r>
              <a:rPr lang="el-GR" dirty="0" smtClean="0"/>
              <a:t>Μ</a:t>
            </a:r>
            <a:r>
              <a:rPr lang="en-US" dirty="0" smtClean="0"/>
              <a:t>l.</a:t>
            </a:r>
          </a:p>
          <a:p>
            <a:r>
              <a:rPr lang="en-US" dirty="0"/>
              <a:t>The CSF </a:t>
            </a:r>
            <a:r>
              <a:rPr lang="en-US" dirty="0">
                <a:solidFill>
                  <a:srgbClr val="FFFF00"/>
                </a:solidFill>
              </a:rPr>
              <a:t>glucose</a:t>
            </a:r>
            <a:r>
              <a:rPr lang="en-US" dirty="0"/>
              <a:t> concentration is typically normal in </a:t>
            </a:r>
            <a:r>
              <a:rPr lang="en-US" dirty="0" smtClean="0"/>
              <a:t>viral infections</a:t>
            </a:r>
            <a:r>
              <a:rPr lang="en-US" dirty="0"/>
              <a:t>, although it may be decreased in 10–30% of cases due </a:t>
            </a:r>
            <a:r>
              <a:rPr lang="en-US" dirty="0" smtClean="0"/>
              <a:t>to mumps </a:t>
            </a:r>
            <a:r>
              <a:rPr lang="en-US" dirty="0"/>
              <a:t>or LCMV.</a:t>
            </a:r>
          </a:p>
        </p:txBody>
      </p:sp>
    </p:spTree>
    <p:extLst>
      <p:ext uri="{BB962C8B-B14F-4D97-AF65-F5344CB8AC3E}">
        <p14:creationId xmlns:p14="http://schemas.microsoft.com/office/powerpoint/2010/main" val="275586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 of almost all cases of viral meningitis is primarily </a:t>
            </a:r>
            <a:r>
              <a:rPr lang="en-US" dirty="0" smtClean="0"/>
              <a:t>symptomatic and </a:t>
            </a:r>
            <a:r>
              <a:rPr lang="en-US" dirty="0"/>
              <a:t>includes use of analgesics, antipyretics, and </a:t>
            </a:r>
            <a:r>
              <a:rPr lang="en-US" dirty="0" err="1"/>
              <a:t>antiemetics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Fluid and electrolyte status should be monitored</a:t>
            </a:r>
          </a:p>
        </p:txBody>
      </p:sp>
    </p:spTree>
    <p:extLst>
      <p:ext uri="{BB962C8B-B14F-4D97-AF65-F5344CB8AC3E}">
        <p14:creationId xmlns:p14="http://schemas.microsoft.com/office/powerpoint/2010/main" val="420726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45- year -old man presented at hospital with fever, headache, nausea, vomiting, </a:t>
            </a:r>
            <a:r>
              <a:rPr lang="en-US" dirty="0" smtClean="0">
                <a:solidFill>
                  <a:srgbClr val="FFFF00"/>
                </a:solidFill>
              </a:rPr>
              <a:t>seizure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FF00"/>
                </a:solidFill>
              </a:rPr>
              <a:t>confusion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He was in healthy situation until 2 days ago.</a:t>
            </a:r>
          </a:p>
          <a:p>
            <a:r>
              <a:rPr lang="en-US" dirty="0" smtClean="0"/>
              <a:t>Past medical HX.: </a:t>
            </a:r>
            <a:r>
              <a:rPr lang="en-US" dirty="0" smtClean="0">
                <a:solidFill>
                  <a:srgbClr val="FFFF00"/>
                </a:solidFill>
              </a:rPr>
              <a:t>acute sinusitis</a:t>
            </a:r>
          </a:p>
          <a:p>
            <a:r>
              <a:rPr lang="en-US" dirty="0" smtClean="0"/>
              <a:t>Neck stiffness,</a:t>
            </a:r>
            <a:r>
              <a:rPr lang="en-US" i="1" dirty="0"/>
              <a:t> </a:t>
            </a:r>
            <a:r>
              <a:rPr lang="en-US" i="1" dirty="0" err="1"/>
              <a:t>Kernig’s</a:t>
            </a:r>
            <a:r>
              <a:rPr lang="en-US" i="1" dirty="0"/>
              <a:t> sign</a:t>
            </a:r>
            <a:r>
              <a:rPr lang="en-US" dirty="0" smtClean="0"/>
              <a:t>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Physical examination: unremarkable</a:t>
            </a:r>
          </a:p>
        </p:txBody>
      </p:sp>
    </p:spTree>
    <p:extLst>
      <p:ext uri="{BB962C8B-B14F-4D97-AF65-F5344CB8AC3E}">
        <p14:creationId xmlns:p14="http://schemas.microsoft.com/office/powerpoint/2010/main" val="66466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206</TotalTime>
  <Words>1525</Words>
  <Application>Microsoft Office PowerPoint</Application>
  <PresentationFormat>Widescreen</PresentationFormat>
  <Paragraphs>146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Trebuchet MS</vt:lpstr>
      <vt:lpstr>Berlin</vt:lpstr>
      <vt:lpstr>Acute bacterial meningitis</vt:lpstr>
      <vt:lpstr>Case 1:</vt:lpstr>
      <vt:lpstr>Viral meningitis:</vt:lpstr>
      <vt:lpstr>Cont’</vt:lpstr>
      <vt:lpstr>Cont’</vt:lpstr>
      <vt:lpstr>Etiology:</vt:lpstr>
      <vt:lpstr>CSF:</vt:lpstr>
      <vt:lpstr>Treatment:</vt:lpstr>
      <vt:lpstr>Case 2:</vt:lpstr>
      <vt:lpstr>Cont’</vt:lpstr>
      <vt:lpstr>Diagnosis:</vt:lpstr>
      <vt:lpstr>Lp </vt:lpstr>
      <vt:lpstr>Acute bacterial meningitis:</vt:lpstr>
      <vt:lpstr>Etiology: </vt:lpstr>
      <vt:lpstr>Cont’</vt:lpstr>
      <vt:lpstr>Cont’</vt:lpstr>
      <vt:lpstr>Cont’</vt:lpstr>
      <vt:lpstr>Cont’</vt:lpstr>
      <vt:lpstr>Pathophysiology:</vt:lpstr>
      <vt:lpstr>Cont’</vt:lpstr>
      <vt:lpstr>Cont’</vt:lpstr>
      <vt:lpstr>Clinical manifestation:</vt:lpstr>
      <vt:lpstr>Cont’</vt:lpstr>
      <vt:lpstr>Cont’</vt:lpstr>
      <vt:lpstr>Specific clinical features:</vt:lpstr>
      <vt:lpstr>D.DX:</vt:lpstr>
      <vt:lpstr>Treatment:</vt:lpstr>
      <vt:lpstr>Cont’</vt:lpstr>
      <vt:lpstr>ADJUNCTIVE THERAPY</vt:lpstr>
      <vt:lpstr>Prophylaxis:</vt:lpstr>
      <vt:lpstr>Cont’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bacterial meningitis</dc:title>
  <dc:creator>Windows User</dc:creator>
  <cp:lastModifiedBy>Windows User</cp:lastModifiedBy>
  <cp:revision>63</cp:revision>
  <dcterms:created xsi:type="dcterms:W3CDTF">2024-12-06T14:43:06Z</dcterms:created>
  <dcterms:modified xsi:type="dcterms:W3CDTF">2024-12-18T16:40:01Z</dcterms:modified>
</cp:coreProperties>
</file>