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sldIdLst>
    <p:sldId id="256" r:id="rId2"/>
    <p:sldId id="452" r:id="rId3"/>
    <p:sldId id="390" r:id="rId4"/>
    <p:sldId id="451" r:id="rId5"/>
    <p:sldId id="365" r:id="rId6"/>
    <p:sldId id="356" r:id="rId7"/>
    <p:sldId id="364" r:id="rId8"/>
    <p:sldId id="366" r:id="rId9"/>
    <p:sldId id="367" r:id="rId10"/>
    <p:sldId id="368" r:id="rId11"/>
    <p:sldId id="369" r:id="rId12"/>
    <p:sldId id="376" r:id="rId13"/>
    <p:sldId id="370" r:id="rId14"/>
    <p:sldId id="371" r:id="rId15"/>
    <p:sldId id="372" r:id="rId16"/>
    <p:sldId id="373" r:id="rId17"/>
    <p:sldId id="374" r:id="rId18"/>
    <p:sldId id="375" r:id="rId19"/>
    <p:sldId id="377" r:id="rId20"/>
    <p:sldId id="378" r:id="rId21"/>
    <p:sldId id="379" r:id="rId22"/>
    <p:sldId id="357" r:id="rId23"/>
    <p:sldId id="383" r:id="rId24"/>
    <p:sldId id="384" r:id="rId25"/>
    <p:sldId id="358" r:id="rId26"/>
    <p:sldId id="385" r:id="rId27"/>
    <p:sldId id="386" r:id="rId28"/>
    <p:sldId id="359" r:id="rId29"/>
    <p:sldId id="380" r:id="rId30"/>
    <p:sldId id="381" r:id="rId31"/>
    <p:sldId id="360" r:id="rId32"/>
    <p:sldId id="389" r:id="rId33"/>
    <p:sldId id="362" r:id="rId34"/>
    <p:sldId id="387" r:id="rId35"/>
    <p:sldId id="388" r:id="rId36"/>
    <p:sldId id="363" r:id="rId37"/>
    <p:sldId id="361" r:id="rId38"/>
    <p:sldId id="382" r:id="rId39"/>
    <p:sldId id="355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5444"/>
    <a:srgbClr val="F8703A"/>
    <a:srgbClr val="50A095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697A9-B684-4F62-86E8-264E4E0A6507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E454C-B1C7-4D6F-AD99-38504ED1C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4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Autofit/>
          </a:bodyPr>
          <a:lstStyle>
            <a:lvl1pPr marL="0" indent="0" algn="r">
              <a:buNone/>
              <a:defRPr sz="40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06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0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9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sz="2800" b="1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5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80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054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20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67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40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1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12/13/2024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2613D-E604-423D-8826-5C7589754165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6727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C426-63FA-43E5-8C6F-058435B4CC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2800" dirty="0"/>
            </a:br>
            <a:r>
              <a:rPr lang="en-US" sz="2800" dirty="0"/>
              <a:t>Ladan Abbasian MD</a:t>
            </a:r>
            <a:br>
              <a:rPr lang="en-US" sz="2800" dirty="0"/>
            </a:br>
            <a:r>
              <a:rPr lang="en-US" sz="2800" dirty="0"/>
              <a:t>Infectious diseases specialist</a:t>
            </a:r>
            <a:br>
              <a:rPr lang="en-US" sz="2800" dirty="0"/>
            </a:br>
            <a:r>
              <a:rPr lang="en-US" sz="2800" dirty="0"/>
              <a:t>Head of Research Center of HIV</a:t>
            </a:r>
            <a:br>
              <a:rPr lang="en-US" sz="2800" dirty="0"/>
            </a:br>
            <a:r>
              <a:rPr lang="en-US" sz="2800" dirty="0"/>
              <a:t>Tehran University of Medical Sciences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B05391-3DF1-4CED-8A29-C48BC259C1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Antibiotics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C8D4C-FC47-4364-B470-F714310F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6E4910-2EFC-4864-A54C-4502856F0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89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34900-C69C-4964-B4D2-E60B22F3D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Second Generation </a:t>
            </a:r>
            <a:r>
              <a:rPr lang="en-US" dirty="0" err="1"/>
              <a:t>Penicillins</a:t>
            </a:r>
            <a:br>
              <a:rPr lang="en-US" dirty="0"/>
            </a:br>
            <a:r>
              <a:rPr lang="en-US" dirty="0"/>
              <a:t> (Ampicillin, Amoxicillin)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DB779-28B7-4DC5-B3AC-F449BB5A6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Capacity of penetration to the porin channel of Gram negative bacteria but not stable to beta-lactamases. </a:t>
            </a:r>
          </a:p>
          <a:p>
            <a:r>
              <a:rPr lang="en-US" dirty="0"/>
              <a:t>Amoxicillin is </a:t>
            </a:r>
            <a:r>
              <a:rPr lang="en-US" dirty="0" err="1"/>
              <a:t>prefered</a:t>
            </a:r>
            <a:r>
              <a:rPr lang="en-US" dirty="0"/>
              <a:t> to ampicillin  for oral use except in therapy of Shigella infections.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E65B5-9191-492B-A32E-6EA745C6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36C62-DC68-4F42-8CB5-1AC6C954C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750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90B1F-3FC6-4CB2-A656-615E544FC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Second Generation </a:t>
            </a:r>
            <a:r>
              <a:rPr lang="en-US" dirty="0" err="1"/>
              <a:t>Penicillins</a:t>
            </a:r>
            <a:br>
              <a:rPr lang="en-US" dirty="0"/>
            </a:br>
            <a:r>
              <a:rPr lang="en-US" dirty="0"/>
              <a:t> (Ampicillin, Amoxicillin)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E828A-C9D2-4571-B233-E36756150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160" indent="0">
              <a:buNone/>
            </a:pPr>
            <a:r>
              <a:rPr lang="en-US" dirty="0"/>
              <a:t>Active against:</a:t>
            </a:r>
          </a:p>
          <a:p>
            <a:r>
              <a:rPr lang="en-US" dirty="0" err="1"/>
              <a:t>Enterobactricea</a:t>
            </a:r>
            <a:r>
              <a:rPr lang="en-US" dirty="0"/>
              <a:t> and Hemophilus influenzae , Enterococci , Listeria, spirochetes.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86169-0B81-4569-90A2-146F4871D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3A30F2-E70D-4587-B766-969799C2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965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D51C2-2D35-4B81-8B4B-732A07350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Beta-lactamase inhibitors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60B3B-23C3-48E9-ACF0-95D903393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Ampicillin-sulbactam</a:t>
            </a:r>
          </a:p>
          <a:p>
            <a:r>
              <a:rPr lang="en-US" dirty="0"/>
              <a:t>Amoxicillin-clavulanate</a:t>
            </a:r>
          </a:p>
          <a:p>
            <a:r>
              <a:rPr lang="en-US" dirty="0"/>
              <a:t>Piperacillin-tazobactam</a:t>
            </a:r>
          </a:p>
          <a:p>
            <a:pPr marL="616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658BE-EEAA-4C7A-9345-6CF15FFEA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765B6-E05F-4C05-8579-5D49B2AB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07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4E885-FAD7-4FCC-A63F-B9F55838B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Cephalosporins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61B7E-D53B-47FB-8246-D3CE64F97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First generation: Cefazolin, Cephalexin</a:t>
            </a:r>
          </a:p>
          <a:p>
            <a:r>
              <a:rPr lang="en-US" dirty="0"/>
              <a:t>Second generation: Cefoxitin, </a:t>
            </a:r>
            <a:r>
              <a:rPr lang="en-US" dirty="0" err="1"/>
              <a:t>Ceforuxime</a:t>
            </a:r>
            <a:endParaRPr lang="en-US" dirty="0"/>
          </a:p>
          <a:p>
            <a:r>
              <a:rPr lang="en-US" dirty="0"/>
              <a:t>Third generation: Cefixime, Ceftazidime, Ceftriaxone</a:t>
            </a:r>
          </a:p>
          <a:p>
            <a:r>
              <a:rPr lang="en-US" dirty="0"/>
              <a:t>Fourth generation: Cefepime</a:t>
            </a:r>
          </a:p>
          <a:p>
            <a:r>
              <a:rPr lang="en-US" dirty="0"/>
              <a:t>Advanced generation: Ceftazidime-avibactam, </a:t>
            </a:r>
            <a:r>
              <a:rPr lang="en-US" dirty="0" err="1"/>
              <a:t>Ceftolozane</a:t>
            </a:r>
            <a:r>
              <a:rPr lang="en-US" dirty="0"/>
              <a:t>-tazobactam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E12A5-97EE-4BFC-B96D-A63B34FD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AAF95-553C-4CE9-A464-19AF32414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002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F572-55B8-4E08-B676-ACDEEC3D7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generation cephalosporins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493ED-284D-4622-A11D-B136CB7B8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160" indent="0">
              <a:buNone/>
            </a:pPr>
            <a:r>
              <a:rPr lang="en-US" dirty="0"/>
              <a:t>Active against :</a:t>
            </a:r>
          </a:p>
          <a:p>
            <a:r>
              <a:rPr lang="en-US" dirty="0"/>
              <a:t> most Gram positive cocci (including penicillinase-producing staphylococci),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B8BF3-2CFA-48E6-BD61-02A260655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F4BBC3-47D3-428D-8CA8-409187742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152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528B4-7D21-4DCA-801D-F0B13236D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Second-generation Cephalosporins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BAD9C-5BBD-45D7-872F-74CCB59B5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160" indent="0">
              <a:buNone/>
            </a:pPr>
            <a:r>
              <a:rPr lang="en-US" dirty="0"/>
              <a:t>Less active against Gram positive cocci than the first-generation but are more active against certain Gram negative bacilli.</a:t>
            </a:r>
          </a:p>
          <a:p>
            <a:r>
              <a:rPr lang="en-US" dirty="0"/>
              <a:t> This generation can be divided into two subgroups :</a:t>
            </a:r>
          </a:p>
          <a:p>
            <a:r>
              <a:rPr lang="en-US" dirty="0"/>
              <a:t>One with activity against H. Influenzae</a:t>
            </a:r>
          </a:p>
          <a:p>
            <a:r>
              <a:rPr lang="en-US" dirty="0"/>
              <a:t>Other with activity against Bacteroides.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0F23-7F46-4ECD-8C04-B8A259096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9D13BE-189A-4356-814B-D96D5FD6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467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AAAAA-AD14-4CB2-AF36-B40509682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Cephalosporin with activity against H. Influenzae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70248-1FD6-4DBA-BB47-1E47584E7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Cefuroxime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3D8B3-74E0-4402-83D1-DF47EB8E7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17A342-8631-4C96-B45F-7CC23017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34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F4BA-B54B-4E28-B5FD-08A3942D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Cephalosporins with activity against Bacteroides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CBF34-C686-438F-8EAF-CDCA93AC3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Cefoxitin</a:t>
            </a:r>
          </a:p>
          <a:p>
            <a:r>
              <a:rPr lang="en-US" dirty="0"/>
              <a:t>Cefotetan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DC28C-B956-439A-B8D4-EBB3DD778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3E015A-DEDE-48C0-96D2-64FF65BAD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03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E4308-961E-4370-814D-9F63394D4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Third-generation Cephalosporins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F3689-7F77-4F67-84C2-9B533E70E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Cefotaxime (shortest half-life)</a:t>
            </a:r>
          </a:p>
          <a:p>
            <a:r>
              <a:rPr lang="en-US" dirty="0"/>
              <a:t>Ceftriaxone (longest half-life) </a:t>
            </a:r>
          </a:p>
          <a:p>
            <a:r>
              <a:rPr lang="en-US" dirty="0"/>
              <a:t>Ceftizoxime</a:t>
            </a:r>
          </a:p>
          <a:p>
            <a:r>
              <a:rPr lang="en-US" dirty="0"/>
              <a:t>Cefixime </a:t>
            </a:r>
          </a:p>
          <a:p>
            <a:r>
              <a:rPr lang="en-US" dirty="0"/>
              <a:t>Ceftazidime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11738-772D-47B5-BC5B-09AEE80E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3BE10D-321D-4C75-82E9-184168E6D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043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F86C9-263F-4482-9251-C5EEF7F36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Fourth -generation Cephalosporins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2140C-E6F6-4526-9E53-B8F51F192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Like the earlier third-generation agents, it is active against the Enterobacteriaceae, Neisseria, and H. influenzae.</a:t>
            </a:r>
          </a:p>
          <a:p>
            <a:r>
              <a:rPr lang="en-US" dirty="0"/>
              <a:t>Cefepime is as active as ceftazidime for Pseudomonas aeruginosa,</a:t>
            </a:r>
          </a:p>
          <a:p>
            <a:pPr marL="616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4DD1B-CCC8-4EA6-972E-BEB956E4A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C9D35-6C05-4CFB-BB82-24902E9A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414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17041-D4A3-499D-B453-DB1BB8E8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166E0-1ACC-43DF-AABC-7D6DCF4BC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Creatinine clearance estimation</a:t>
            </a:r>
          </a:p>
          <a:p>
            <a:r>
              <a:rPr lang="en-US" dirty="0"/>
              <a:t>Dosing weight</a:t>
            </a:r>
          </a:p>
          <a:p>
            <a:r>
              <a:rPr lang="en-US" dirty="0"/>
              <a:t>Monitoring for toxicity</a:t>
            </a:r>
          </a:p>
          <a:p>
            <a:r>
              <a:rPr lang="en-US" dirty="0"/>
              <a:t>Time &amp; Concentration dependent</a:t>
            </a:r>
          </a:p>
          <a:p>
            <a:r>
              <a:rPr lang="en-US" dirty="0"/>
              <a:t>Adjustment</a:t>
            </a:r>
          </a:p>
          <a:p>
            <a:r>
              <a:rPr lang="en-US" dirty="0"/>
              <a:t>Loading dose</a:t>
            </a:r>
          </a:p>
          <a:p>
            <a:r>
              <a:rPr lang="en-US"/>
              <a:t>Allergy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003D5-7613-4835-87C7-559060C80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D1E69-191E-405E-9D8D-465BED4D7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160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D273A-B7EB-4BEF-B450-05765640B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Carbapenems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BEA1E-09AD-4385-B8F8-812BA8F3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160" indent="0">
              <a:buNone/>
            </a:pPr>
            <a:r>
              <a:rPr lang="en-US" dirty="0"/>
              <a:t>Very broad spectrum of activity :</a:t>
            </a:r>
          </a:p>
          <a:p>
            <a:r>
              <a:rPr lang="en-US" dirty="0"/>
              <a:t>Gram positive organisms (including Enterococcus faecalis and Listeria)</a:t>
            </a:r>
          </a:p>
          <a:p>
            <a:r>
              <a:rPr lang="en-US" dirty="0"/>
              <a:t>Gram negative organisms (including beta-lactamase producing H. influenzae and N. gonorrhoeae, the Enterobacteriaceae, and P. aeruginosa)</a:t>
            </a:r>
          </a:p>
          <a:p>
            <a:r>
              <a:rPr lang="en-US" dirty="0"/>
              <a:t>Anaerobes (including B. fragilis)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AF1EC-34E7-4AE4-B281-B7D0F0084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28F94-49BA-4BD5-B4DF-CCDF5632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23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5A12E-20F6-4EEA-AE65-8919BA00F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Imipenem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740E7-B643-4B40-8ED1-F01B313A1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Associated with central nervous system (CNS) toxicity, including change in mental state, myoclonus, and particularly seizures</a:t>
            </a:r>
          </a:p>
          <a:p>
            <a:pPr marL="6160" indent="0">
              <a:buNone/>
            </a:pPr>
            <a:endParaRPr lang="en-US" dirty="0"/>
          </a:p>
          <a:p>
            <a:r>
              <a:rPr lang="en-US" dirty="0"/>
              <a:t> These effects are especially evident in patients with underlying CNS disease or impaired renal function.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80C49-0DCF-40B3-99A4-FCD45593F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321B9-B287-473D-88F1-9D7AF1153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406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56B43-729D-4D4B-98E8-56F996393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Macrolides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7D4CA-64B2-46CF-B8ED-E074D4728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3829" y="1885285"/>
            <a:ext cx="7796540" cy="39978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Erythromycin, Azithromycin, Clarithromycin </a:t>
            </a:r>
          </a:p>
          <a:p>
            <a:pPr marL="6160" indent="0">
              <a:buNone/>
            </a:pPr>
            <a:endParaRPr lang="en-US" dirty="0"/>
          </a:p>
          <a:p>
            <a:r>
              <a:rPr lang="en-US" dirty="0"/>
              <a:t>Mechanism of Action: Inhibit bacterial protein synthesis by binding to the 50S ribosomal subunit.</a:t>
            </a:r>
          </a:p>
          <a:p>
            <a:r>
              <a:rPr lang="en-US" dirty="0"/>
              <a:t>Spectrum of Activity: Generally effective against Gram-positive bacteria and some Gram-negative bacteria.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95229-0E3C-45CA-AB66-89069C820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9A6CD-E48E-4293-8BEB-48474B9B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3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0146-628A-414C-8955-276B17050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50A095"/>
                </a:solidFill>
              </a:rPr>
              <a:t>Macrolides</a:t>
            </a:r>
            <a:br>
              <a:rPr lang="en-US" dirty="0">
                <a:solidFill>
                  <a:srgbClr val="50A095"/>
                </a:solidFill>
              </a:rPr>
            </a:br>
            <a:endParaRPr lang="en-US" dirty="0">
              <a:solidFill>
                <a:srgbClr val="50A09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107EF-9B23-4482-A63E-CE6554FEB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M. pneumoniae </a:t>
            </a:r>
          </a:p>
          <a:p>
            <a:r>
              <a:rPr lang="en-US" dirty="0"/>
              <a:t>Legionella pneumophila</a:t>
            </a:r>
          </a:p>
          <a:p>
            <a:r>
              <a:rPr lang="en-US" dirty="0"/>
              <a:t>Corynebacterium </a:t>
            </a:r>
          </a:p>
          <a:p>
            <a:r>
              <a:rPr lang="en-US" dirty="0"/>
              <a:t>Bordetella pertussis</a:t>
            </a:r>
          </a:p>
          <a:p>
            <a:r>
              <a:rPr lang="en-US" dirty="0"/>
              <a:t>Chlamydia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1F160-9798-470A-AD2B-16E57654B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870829-8475-49A5-BAFA-8AF2C4B5C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16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2EBC2-D459-479E-8382-A06571F56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Macrolides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07EF2-1A9C-4A5E-83EB-E39AF0A2D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S. pyogenes</a:t>
            </a:r>
          </a:p>
          <a:p>
            <a:r>
              <a:rPr lang="en-US" dirty="0"/>
              <a:t>Some S. pneumoniae</a:t>
            </a:r>
          </a:p>
          <a:p>
            <a:r>
              <a:rPr lang="en-US" dirty="0"/>
              <a:t>Some S. aureus </a:t>
            </a:r>
          </a:p>
          <a:p>
            <a:r>
              <a:rPr lang="en-US" dirty="0"/>
              <a:t>Chancroid </a:t>
            </a:r>
          </a:p>
          <a:p>
            <a:r>
              <a:rPr lang="en-US" dirty="0"/>
              <a:t>Nongonococcal urethritis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07314-604F-499D-961E-9EC44D0AE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5FAD3-6E81-43DE-BEE4-011279F00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751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5C47-4079-46B7-B9BC-A1701CC16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Tetracyclines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50A00-6B61-4372-AEA0-88D185815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dirty="0" err="1"/>
              <a:t>Tetracycline,Doxycycline,minocycline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Mechanism of Action</a:t>
            </a:r>
            <a:r>
              <a:rPr lang="en-US" dirty="0"/>
              <a:t>: Inhibit bacterial protein synthesis by binding to the 30S ribosomal subunit.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Spectrum of Activity</a:t>
            </a:r>
            <a:r>
              <a:rPr lang="en-US" dirty="0"/>
              <a:t>: Broad-spectrum, effective against a wide range of Gram-positive and Gram-negative bacteria.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F1B26-C48A-4935-9A64-B688F7981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DAF08-4C95-4AD4-B5DB-3179FD9B7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858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ED5F-56BB-4A6B-86CC-0FB658AEA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Tetracyclines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AFA9-478B-41F1-B724-F3B88EA1D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Acne</a:t>
            </a:r>
          </a:p>
          <a:p>
            <a:r>
              <a:rPr lang="en-US" dirty="0"/>
              <a:t>STI</a:t>
            </a:r>
          </a:p>
          <a:p>
            <a:r>
              <a:rPr lang="en-US" dirty="0"/>
              <a:t>Chlamydia spp.,</a:t>
            </a:r>
          </a:p>
          <a:p>
            <a:r>
              <a:rPr lang="en-US" dirty="0"/>
              <a:t>Mycoplasma pneumoniae</a:t>
            </a:r>
          </a:p>
          <a:p>
            <a:r>
              <a:rPr lang="en-US" dirty="0"/>
              <a:t>Brucella spp.,</a:t>
            </a:r>
          </a:p>
          <a:p>
            <a:r>
              <a:rPr lang="en-US" dirty="0"/>
              <a:t>Spirochetes ( Leptospira, Borrelia burgdorferi</a:t>
            </a:r>
          </a:p>
          <a:p>
            <a:pPr marL="6160" indent="0">
              <a:buNone/>
            </a:pPr>
            <a:r>
              <a:rPr lang="en-US" dirty="0"/>
              <a:t>    Borrelia </a:t>
            </a:r>
            <a:r>
              <a:rPr lang="en-US" dirty="0" err="1"/>
              <a:t>recurrentis</a:t>
            </a:r>
            <a:r>
              <a:rPr lang="en-US" dirty="0"/>
              <a:t>, Treponema spp.,)</a:t>
            </a:r>
          </a:p>
          <a:p>
            <a:pPr marL="616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0602B-691B-4660-8E37-BA870E4B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50B371-0A3D-4894-812B-E4BE62D59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98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71417-F9C5-4EB0-A16B-2B40A410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Tetracyclines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3D576-4113-45CC-9F21-896B24B32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Rickettsia spp.,</a:t>
            </a:r>
          </a:p>
          <a:p>
            <a:r>
              <a:rPr lang="en-US" dirty="0"/>
              <a:t>Coxiella </a:t>
            </a:r>
            <a:r>
              <a:rPr lang="en-US" dirty="0" err="1"/>
              <a:t>burnetti</a:t>
            </a:r>
            <a:r>
              <a:rPr lang="en-US" dirty="0"/>
              <a:t>,</a:t>
            </a:r>
          </a:p>
          <a:p>
            <a:r>
              <a:rPr lang="en-US" dirty="0"/>
              <a:t>Plasmodium spp.,</a:t>
            </a:r>
          </a:p>
          <a:p>
            <a:r>
              <a:rPr lang="en-US" dirty="0"/>
              <a:t>Vibrio cholerae, Vibrio vulnificus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F111F-4104-4155-8FBE-27F85163A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DA43F-A9CC-4D75-83A7-20DB34E41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058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2FE9A-7684-464A-87AA-D3BA25E64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Aminoglycosides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AF589-6C65-4A29-9C18-65B2FC9C4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Examples: Gentamicin, Amikacin</a:t>
            </a:r>
          </a:p>
          <a:p>
            <a:r>
              <a:rPr lang="en-US" dirty="0"/>
              <a:t>Mechanism of Action: Inhibit bacterial protein synthesis by binding to the 30S ribosomal subunit.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F7EFD-7E0A-450D-A98F-5A377AA36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67D05D-09DC-415C-8B45-E2D34C22C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98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30B96-5A56-425B-89A2-47B1E2D4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Aminoglycosides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611E2-F104-4CDF-BF09-ABFA29E76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160" indent="0">
              <a:buNone/>
            </a:pPr>
            <a:r>
              <a:rPr lang="en-US" dirty="0"/>
              <a:t>Activity against:</a:t>
            </a:r>
          </a:p>
          <a:p>
            <a:r>
              <a:rPr lang="en-US" dirty="0"/>
              <a:t>Aerobic Gram negative bacilli </a:t>
            </a:r>
          </a:p>
          <a:p>
            <a:r>
              <a:rPr lang="en-US" dirty="0"/>
              <a:t>protozoa (paromomycin)</a:t>
            </a:r>
          </a:p>
          <a:p>
            <a:r>
              <a:rPr lang="en-US" dirty="0"/>
              <a:t>mycobacterial infections (amikacin)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9ED54-13CE-49E8-AA03-EE83B1BA6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793740-0526-45A1-974D-9CCF7277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850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CD73C-3B43-4C24-8D9E-32BA90D4C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Antimicrobials and PREGNANCY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27694-C7BC-417B-B1B8-F05E57C84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TMP-SMX</a:t>
            </a:r>
          </a:p>
          <a:p>
            <a:r>
              <a:rPr lang="en-US" dirty="0"/>
              <a:t>Tetracycline </a:t>
            </a:r>
          </a:p>
          <a:p>
            <a:r>
              <a:rPr lang="it-IT" dirty="0"/>
              <a:t>Fluoroquinolone ( also during lactation)</a:t>
            </a:r>
          </a:p>
          <a:p>
            <a:r>
              <a:rPr lang="en-US" dirty="0"/>
              <a:t>Aminoglycosides ( adverse effects)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9F8C7-2B22-4C04-A2C0-99FC931B6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7AB0B-985C-4702-A588-3D01AF193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674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3B80-6246-44B6-804C-38BD33C37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Aminoglycosides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908D9-5DB0-41EC-8998-EA31D515A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Nephrotoxicity and ototoxicity</a:t>
            </a:r>
          </a:p>
          <a:p>
            <a:r>
              <a:rPr lang="en-US" dirty="0"/>
              <a:t>Once-daily administration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43324-155C-4FB8-8174-F5A1118C1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224D7B-D2A9-4B95-9F68-99D210456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906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66903-2077-4204-94A4-318145C2D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Fluoroquinolones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9F1BC-0B8D-4F96-A223-82BAAB0B9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Examples: Ciprofloxacin, Levofloxacin, nalidixic acid, ofloxacin, moxifloxacin</a:t>
            </a:r>
          </a:p>
          <a:p>
            <a:pPr marL="6160" indent="0">
              <a:buNone/>
            </a:pPr>
            <a:endParaRPr lang="en-US" dirty="0"/>
          </a:p>
          <a:p>
            <a:r>
              <a:rPr lang="en-US" dirty="0"/>
              <a:t>Mechanism of Action: Inhibit bacterial DNA gyrase and topoisomerase IV.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6207D-011D-4F25-BD57-4CFA7A19C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B8A73-D401-450D-8FBF-0D8F7F50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118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065E3-8D53-4A56-8C20-B9B1E9F8D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Fluoroquinolones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FE92E-3B2C-4C22-ABC8-90FCB9AA2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Spectrum of Activity: aerobic Gram negative bacilli, particularly Enterobacteriaceae, </a:t>
            </a:r>
            <a:r>
              <a:rPr lang="en-US" dirty="0" err="1"/>
              <a:t>Psudomonas</a:t>
            </a:r>
            <a:r>
              <a:rPr lang="en-US" dirty="0"/>
              <a:t>, mycobacterium, </a:t>
            </a:r>
          </a:p>
          <a:p>
            <a:r>
              <a:rPr lang="en-US" dirty="0"/>
              <a:t>Gram negative cocci such as Neisseria and Moraxella, </a:t>
            </a:r>
            <a:r>
              <a:rPr lang="en-US" dirty="0" err="1"/>
              <a:t>Haemophilus</a:t>
            </a:r>
            <a:r>
              <a:rPr lang="en-US" dirty="0"/>
              <a:t> spp.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1C05C-2831-4F5A-B404-2AF4A456E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837E66-7949-4182-B8F3-CD318E92B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825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E417E-7FDB-47CB-AD65-5083123E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Glycopeptides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E0003-78B2-4C81-A3BD-2E1B337BF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Examples</a:t>
            </a:r>
            <a:r>
              <a:rPr lang="en-US" dirty="0"/>
              <a:t>: Vancomycin, Teicoplanin</a:t>
            </a:r>
          </a:p>
          <a:p>
            <a:r>
              <a:rPr lang="en-US" b="1" dirty="0"/>
              <a:t>Mechanism of Action</a:t>
            </a:r>
            <a:r>
              <a:rPr lang="en-US" dirty="0"/>
              <a:t>: Inhibit bacterial cell wall synthesis.</a:t>
            </a:r>
          </a:p>
          <a:p>
            <a:r>
              <a:rPr lang="en-US" b="1" dirty="0"/>
              <a:t>Spectrum of Activity</a:t>
            </a:r>
            <a:r>
              <a:rPr lang="en-US" dirty="0"/>
              <a:t>: Primarily effective against Gram-positive bacteria.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13733-A5BE-4EA0-B99C-4E2ABE49F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CC19D-804C-44ED-A8B6-A4A54E5D3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225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EA0B1-1AE3-4785-8720-8E75ABBDE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Glycopeptides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5D4E9-55F5-4AB7-8F0E-0E3241EF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Staphylococcal species and Enterococcal species,</a:t>
            </a:r>
          </a:p>
          <a:p>
            <a:r>
              <a:rPr lang="en-US" dirty="0"/>
              <a:t> Used orally for antibiotic-associated pseudomembranous colitis produced by C. difficile.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E04C6-F9F1-427A-92EA-89F11169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1CCCE9-F961-461E-AFF7-43A7422D1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765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81F8-B1F3-4197-A6CF-6F87F957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Metronidazole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285B1-EFBE-4EE6-B6AD-FDC16B18F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Amebiasis </a:t>
            </a:r>
          </a:p>
          <a:p>
            <a:r>
              <a:rPr lang="en-US" dirty="0"/>
              <a:t>Bacterial vaginosis </a:t>
            </a:r>
          </a:p>
          <a:p>
            <a:r>
              <a:rPr lang="en-US" dirty="0"/>
              <a:t>Clostridium difficile </a:t>
            </a:r>
          </a:p>
          <a:p>
            <a:r>
              <a:rPr lang="en-US" dirty="0"/>
              <a:t>Giardiasis </a:t>
            </a:r>
          </a:p>
          <a:p>
            <a:r>
              <a:rPr lang="en-US" dirty="0"/>
              <a:t>Trichomonas </a:t>
            </a:r>
          </a:p>
          <a:p>
            <a:r>
              <a:rPr lang="en-US" dirty="0"/>
              <a:t>Anaerobes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6DF62-E16E-43AE-BD71-4D17B3ED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5C72C3-EA2B-40D5-8E75-0C3DD3B88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646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E57C4-2E5C-428B-9F82-3E73C0A7C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50A095"/>
                </a:solidFill>
              </a:rPr>
              <a:t>Lincosamides</a:t>
            </a:r>
            <a:endParaRPr lang="en-US" dirty="0">
              <a:solidFill>
                <a:srgbClr val="50A09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81360-A52F-4743-88A2-36B5B06FC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1885285"/>
            <a:ext cx="7796540" cy="4745483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6160" indent="0">
              <a:buNone/>
            </a:pPr>
            <a:r>
              <a:rPr lang="en-US" sz="9600" dirty="0">
                <a:solidFill>
                  <a:srgbClr val="EE5444"/>
                </a:solidFill>
              </a:rPr>
              <a:t>Clindamycin:</a:t>
            </a:r>
          </a:p>
          <a:p>
            <a:r>
              <a:rPr lang="en-US" sz="7400" dirty="0"/>
              <a:t>Anaerobic</a:t>
            </a:r>
          </a:p>
          <a:p>
            <a:r>
              <a:rPr lang="en-US" sz="7400" dirty="0"/>
              <a:t>Aerobic streptococci (except enterococci)</a:t>
            </a:r>
          </a:p>
          <a:p>
            <a:r>
              <a:rPr lang="en-US" sz="7400" dirty="0"/>
              <a:t>Most staphylococci</a:t>
            </a:r>
          </a:p>
          <a:p>
            <a:r>
              <a:rPr lang="en-US" sz="7400" dirty="0"/>
              <a:t>Bacteroides </a:t>
            </a:r>
            <a:r>
              <a:rPr lang="en-US" sz="7400" dirty="0" err="1"/>
              <a:t>sp</a:t>
            </a:r>
            <a:r>
              <a:rPr lang="en-US" sz="7400" dirty="0"/>
              <a:t> and Actinomyces</a:t>
            </a:r>
          </a:p>
          <a:p>
            <a:r>
              <a:rPr lang="en-US" sz="7400" dirty="0" err="1"/>
              <a:t>Protozoers</a:t>
            </a:r>
            <a:r>
              <a:rPr lang="en-US" sz="7400" dirty="0"/>
              <a:t>: Malaria and toxoplasmosis</a:t>
            </a:r>
          </a:p>
          <a:p>
            <a:r>
              <a:rPr lang="en-US" sz="7400" dirty="0"/>
              <a:t>PCP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9B81C-19AC-4203-9A81-8E9E43758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FE997B-F3A3-495B-9BA8-78AA903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7379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74969-8425-41B5-A50D-9E101E115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Sulfonamides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EB9B6-D80C-4CA8-A39F-04992695F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Examples: Sulfamethoxazole (often combined with Trimethoprim)</a:t>
            </a:r>
          </a:p>
          <a:p>
            <a:r>
              <a:rPr lang="en-US" dirty="0"/>
              <a:t>Mechanism of Action: Inhibit folic acid synthesis in bacteria.</a:t>
            </a:r>
          </a:p>
          <a:p>
            <a:r>
              <a:rPr lang="en-US" dirty="0"/>
              <a:t>Spectrum of Activity: Broad-spectrum, effective against both Gram-positive and Gram-negative bacteria, Protozoa.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A7ABC-C333-430A-BA42-B797693A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C62E8-56C4-4326-BF7C-F805BEDC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249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CDDB6-1109-4A84-9493-814A0FD3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Sulfonamides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3C20A-A725-4D3D-ADEB-F60757407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160" indent="0">
              <a:buNone/>
            </a:pPr>
            <a:r>
              <a:rPr lang="en-US" dirty="0"/>
              <a:t>Short Acting</a:t>
            </a:r>
          </a:p>
          <a:p>
            <a:r>
              <a:rPr lang="en-US" dirty="0"/>
              <a:t>Sulfadiazine</a:t>
            </a:r>
          </a:p>
          <a:p>
            <a:pPr marL="6160" indent="0">
              <a:buNone/>
            </a:pPr>
            <a:r>
              <a:rPr lang="en-US" dirty="0"/>
              <a:t>Intermediate Acting</a:t>
            </a:r>
          </a:p>
          <a:p>
            <a:r>
              <a:rPr lang="en-US" dirty="0"/>
              <a:t>Sulfamethoxazole  (TMP-SMX)</a:t>
            </a:r>
          </a:p>
          <a:p>
            <a:pPr marL="6160" indent="0">
              <a:buNone/>
            </a:pPr>
            <a:r>
              <a:rPr lang="en-US" dirty="0"/>
              <a:t>Long Acting</a:t>
            </a:r>
          </a:p>
          <a:p>
            <a:r>
              <a:rPr lang="en-US" dirty="0"/>
              <a:t>Sulfasalazine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B0DA5-3E77-463F-BE22-1CE67840C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EFB73-E4E3-403A-9E84-C60BE446C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8791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1987" name="Picture 3" descr="flower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199" y="0"/>
            <a:ext cx="10624127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12/13/2024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173A22B-0DB0-4791-AF25-B952B54AD54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41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0C965-25E6-4286-8379-93CD56261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Antimicrobials and                          G-6-PD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C09FE-2D33-4FFC-A780-BE598D426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Chloramphenicol</a:t>
            </a:r>
          </a:p>
          <a:p>
            <a:r>
              <a:rPr lang="en-US" dirty="0"/>
              <a:t>Sulfonamides</a:t>
            </a:r>
          </a:p>
          <a:p>
            <a:r>
              <a:rPr lang="en-US" dirty="0"/>
              <a:t>Nitrofurantoin</a:t>
            </a:r>
          </a:p>
          <a:p>
            <a:r>
              <a:rPr lang="en-US" dirty="0"/>
              <a:t>Nalidixic acid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0A7B7-7446-4EEB-8207-30AD4A06A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E393F2-A157-43BA-90EF-596FAA4F6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544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CB596-D5E8-43B3-9FFB-798289E78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Classification of Antibiotics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BA427-BAE5-4526-B607-1D2257608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378B3-1F7F-45AA-987B-C17E62FF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2A4813-907E-4E79-8C49-01B3E2E13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65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8161A-EEF0-405A-952B-01845AA47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50A095"/>
                </a:solidFill>
              </a:rPr>
              <a:t>Beta-Lactams</a:t>
            </a:r>
            <a:br>
              <a:rPr lang="en-US" dirty="0">
                <a:solidFill>
                  <a:srgbClr val="50A095"/>
                </a:solidFill>
              </a:rPr>
            </a:br>
            <a:endParaRPr lang="en-US" dirty="0">
              <a:solidFill>
                <a:srgbClr val="50A09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12D48-11D6-40CA-A75F-EA13D1527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Structure</a:t>
            </a:r>
            <a:r>
              <a:rPr lang="en-US" dirty="0"/>
              <a:t>: Characterized by a beta-lactam ring.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Mechanism of Action</a:t>
            </a:r>
            <a:r>
              <a:rPr lang="en-US" dirty="0"/>
              <a:t>: Inhibit bacterial cell wall synthesis.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2B3B4-CC85-450D-9CC2-17B7AA7F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1C419B-BC0E-43F8-B6F6-6CBB640DD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633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1228F-A259-41A4-81B0-757C18639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0A095"/>
                </a:solidFill>
              </a:rPr>
              <a:t>Beta-Lactams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3AF31-D7E1-4697-B496-4A7D8D776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Penicillins</a:t>
            </a:r>
            <a:endParaRPr lang="en-US" dirty="0"/>
          </a:p>
          <a:p>
            <a:r>
              <a:rPr lang="en-US" dirty="0"/>
              <a:t> Cephalosporins</a:t>
            </a:r>
          </a:p>
          <a:p>
            <a:r>
              <a:rPr lang="en-US" dirty="0"/>
              <a:t> Carbapenems</a:t>
            </a:r>
          </a:p>
          <a:p>
            <a:r>
              <a:rPr lang="en-US" dirty="0"/>
              <a:t> Monobactams</a:t>
            </a:r>
          </a:p>
          <a:p>
            <a:r>
              <a:rPr lang="en-US" dirty="0"/>
              <a:t> Beta-lactamase inhibitors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D9E98-1BAA-41CD-9011-644B15670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44BAA-866D-402B-9815-AF46AE08A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6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2E946-FF9E-456F-9C5F-47F8123B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Penicillins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8BF29-5DD8-4900-A92E-49FC6F629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Penicillin G</a:t>
            </a:r>
          </a:p>
          <a:p>
            <a:r>
              <a:rPr lang="en-US" dirty="0"/>
              <a:t>Penicillinase-Resistance </a:t>
            </a:r>
            <a:r>
              <a:rPr lang="en-US" dirty="0" err="1"/>
              <a:t>penicillins</a:t>
            </a:r>
            <a:r>
              <a:rPr lang="en-US" dirty="0"/>
              <a:t> (PRP), Producing by staph (nafcillin, oxacillin, cloxacillin) </a:t>
            </a:r>
          </a:p>
          <a:p>
            <a:r>
              <a:rPr lang="en-US" dirty="0"/>
              <a:t>Broad spectrum penicillin: </a:t>
            </a:r>
          </a:p>
          <a:p>
            <a:pPr marL="6160" indent="0">
              <a:buNone/>
            </a:pPr>
            <a:r>
              <a:rPr lang="en-US" dirty="0"/>
              <a:t>Second generation (ampicillin, amoxicillin)   Third generation (carbenicillin , ticarcillin) Fourth generation (mezlocillin ,piperacillin)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22363-050A-4C89-83FF-D2150292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2F2CC-BB72-4380-88ED-185814C77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642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A2C9E-3203-444C-88DF-63E58C854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Penicillin 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9FF43-2727-46AF-8664-F7FFC77C7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Gram positive cocci : </a:t>
            </a:r>
            <a:r>
              <a:rPr lang="en-US" dirty="0" err="1"/>
              <a:t>Streptococus</a:t>
            </a:r>
            <a:r>
              <a:rPr lang="en-US" dirty="0"/>
              <a:t> </a:t>
            </a:r>
            <a:r>
              <a:rPr lang="en-US" dirty="0" err="1"/>
              <a:t>pyogen</a:t>
            </a:r>
            <a:r>
              <a:rPr lang="en-US" dirty="0"/>
              <a:t> , </a:t>
            </a:r>
            <a:r>
              <a:rPr lang="en-US" dirty="0" err="1"/>
              <a:t>bovis</a:t>
            </a:r>
            <a:r>
              <a:rPr lang="en-US" dirty="0"/>
              <a:t> , </a:t>
            </a:r>
            <a:r>
              <a:rPr lang="en-US" dirty="0" err="1"/>
              <a:t>viridance</a:t>
            </a:r>
            <a:endParaRPr lang="en-US" dirty="0"/>
          </a:p>
          <a:p>
            <a:r>
              <a:rPr lang="en-US" dirty="0"/>
              <a:t>Most anaerobes (with certain exceptions, such as Bacteroides)</a:t>
            </a:r>
          </a:p>
          <a:p>
            <a:r>
              <a:rPr lang="en-US" dirty="0"/>
              <a:t>Spirochetes (Treponema pallidum, Leptospira)</a:t>
            </a:r>
          </a:p>
          <a:p>
            <a:endParaRPr lang="en-US" dirty="0"/>
          </a:p>
          <a:p>
            <a:pPr marL="616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DBF04-D689-4484-B3A9-DCF38123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12/13/2024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9DE0A7-A02C-465F-AE15-9596EDF44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613D-E604-423D-8826-5C75897541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59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8818</TotalTime>
  <Words>935</Words>
  <Application>Microsoft Office PowerPoint</Application>
  <PresentationFormat>Widescreen</PresentationFormat>
  <Paragraphs>261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MS Shell Dlg 2</vt:lpstr>
      <vt:lpstr>Wingdings</vt:lpstr>
      <vt:lpstr>Wingdings 3</vt:lpstr>
      <vt:lpstr>Madison</vt:lpstr>
      <vt:lpstr> Ladan Abbasian MD Infectious diseases specialist Head of Research Center of HIV Tehran University of Medical Sciences</vt:lpstr>
      <vt:lpstr>General principles</vt:lpstr>
      <vt:lpstr>Antimicrobials and PREGNANCY</vt:lpstr>
      <vt:lpstr>Antimicrobials and                          G-6-PD Deficiency</vt:lpstr>
      <vt:lpstr>   Classification of Antibiotics</vt:lpstr>
      <vt:lpstr>Beta-Lactams </vt:lpstr>
      <vt:lpstr>Beta-Lactams</vt:lpstr>
      <vt:lpstr>Penicillins</vt:lpstr>
      <vt:lpstr>Penicillin G</vt:lpstr>
      <vt:lpstr>Second Generation Penicillins  (Ampicillin, Amoxicillin)</vt:lpstr>
      <vt:lpstr>Second Generation Penicillins  (Ampicillin, Amoxicillin)</vt:lpstr>
      <vt:lpstr>Beta-lactamase inhibitors</vt:lpstr>
      <vt:lpstr>Cephalosporins</vt:lpstr>
      <vt:lpstr>First generation cephalosporins </vt:lpstr>
      <vt:lpstr>Second-generation Cephalosporins </vt:lpstr>
      <vt:lpstr>Cephalosporin with activity against H. Influenzae</vt:lpstr>
      <vt:lpstr>Cephalosporins with activity against Bacteroides</vt:lpstr>
      <vt:lpstr>Third-generation Cephalosporins </vt:lpstr>
      <vt:lpstr>Fourth -generation Cephalosporins </vt:lpstr>
      <vt:lpstr>Carbapenems </vt:lpstr>
      <vt:lpstr>Imipenem</vt:lpstr>
      <vt:lpstr>Macrolides</vt:lpstr>
      <vt:lpstr>Macrolides </vt:lpstr>
      <vt:lpstr>Macrolides</vt:lpstr>
      <vt:lpstr>Tetracyclines</vt:lpstr>
      <vt:lpstr>Tetracyclines</vt:lpstr>
      <vt:lpstr>Tetracyclines</vt:lpstr>
      <vt:lpstr>Aminoglycosides</vt:lpstr>
      <vt:lpstr>Aminoglycosides</vt:lpstr>
      <vt:lpstr>Aminoglycosides</vt:lpstr>
      <vt:lpstr>Fluoroquinolones</vt:lpstr>
      <vt:lpstr>Fluoroquinolones</vt:lpstr>
      <vt:lpstr>Glycopeptides</vt:lpstr>
      <vt:lpstr>Glycopeptides</vt:lpstr>
      <vt:lpstr>Metronidazole</vt:lpstr>
      <vt:lpstr>Lincosamides</vt:lpstr>
      <vt:lpstr>Sulfonamides</vt:lpstr>
      <vt:lpstr>Sulfonamides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ladan abbasian</dc:creator>
  <cp:lastModifiedBy>Dr Ladan Abasian</cp:lastModifiedBy>
  <cp:revision>156</cp:revision>
  <dcterms:created xsi:type="dcterms:W3CDTF">2024-11-29T11:18:17Z</dcterms:created>
  <dcterms:modified xsi:type="dcterms:W3CDTF">2024-12-19T06:27:29Z</dcterms:modified>
</cp:coreProperties>
</file>