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3" r:id="rId1"/>
  </p:sldMasterIdLst>
  <p:notesMasterIdLst>
    <p:notesMasterId r:id="rId39"/>
  </p:notesMasterIdLst>
  <p:sldIdLst>
    <p:sldId id="256" r:id="rId2"/>
    <p:sldId id="257" r:id="rId3"/>
    <p:sldId id="259" r:id="rId4"/>
    <p:sldId id="260" r:id="rId5"/>
    <p:sldId id="295" r:id="rId6"/>
    <p:sldId id="279"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65"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varScale="1">
        <p:scale>
          <a:sx n="61" d="100"/>
          <a:sy n="61" d="100"/>
        </p:scale>
        <p:origin x="871" y="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239ED3-F609-48E6-B7C8-693F0B7346F3}" type="datetimeFigureOut">
              <a:rPr lang="en-US" smtClean="0"/>
              <a:t>12/25/2024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4777B7-0E0F-4F86-965E-5677EDFB2CFA}" type="slidenum">
              <a:rPr lang="en-US" smtClean="0"/>
              <a:t>‹#›</a:t>
            </a:fld>
            <a:endParaRPr lang="en-US"/>
          </a:p>
        </p:txBody>
      </p:sp>
    </p:spTree>
    <p:extLst>
      <p:ext uri="{BB962C8B-B14F-4D97-AF65-F5344CB8AC3E}">
        <p14:creationId xmlns:p14="http://schemas.microsoft.com/office/powerpoint/2010/main" val="1005864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FD420-A1B0-5F54-565D-45444969DF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72399F-6E70-E90D-87B4-5FE5592AE8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84188C-2003-30D4-BDBE-F9C8ECC26536}"/>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5" name="Footer Placeholder 4">
            <a:extLst>
              <a:ext uri="{FF2B5EF4-FFF2-40B4-BE49-F238E27FC236}">
                <a16:creationId xmlns:a16="http://schemas.microsoft.com/office/drawing/2014/main" id="{F2C614D1-CF63-6986-91B0-CD95741731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21A5A1-2119-9E18-6BDB-0AD4A4FB1900}"/>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1920333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7279C-2EB2-6EF5-070D-57124200D1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C79464-7BE3-8080-C935-60EE9D09C7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281A3E-FF4D-94C4-02D4-8717C55C0C4E}"/>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5" name="Footer Placeholder 4">
            <a:extLst>
              <a:ext uri="{FF2B5EF4-FFF2-40B4-BE49-F238E27FC236}">
                <a16:creationId xmlns:a16="http://schemas.microsoft.com/office/drawing/2014/main" id="{96EFBC7F-E7BC-F006-582C-A28C6BB9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473A4-DA33-F82C-8FDF-D4876CC272B1}"/>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3891246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9EFA53-74DA-2F77-E8FE-C11FCA400D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B92CA2-F852-9D2B-E6D6-24C3736844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7C2328-0A1F-0906-E914-1D85AFDB43FE}"/>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5" name="Footer Placeholder 4">
            <a:extLst>
              <a:ext uri="{FF2B5EF4-FFF2-40B4-BE49-F238E27FC236}">
                <a16:creationId xmlns:a16="http://schemas.microsoft.com/office/drawing/2014/main" id="{0B8BFA00-FA41-DCB7-D984-F932DAE6A7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AE6E45-B24C-2A03-D450-6933BFD4666E}"/>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250858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5E6BA-4C5A-DF79-47FC-198AD54BA0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431A72-01C8-0F96-5A3C-11B3761FCA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5CA3B0-2C9D-237C-47F9-006093919CD9}"/>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5" name="Footer Placeholder 4">
            <a:extLst>
              <a:ext uri="{FF2B5EF4-FFF2-40B4-BE49-F238E27FC236}">
                <a16:creationId xmlns:a16="http://schemas.microsoft.com/office/drawing/2014/main" id="{8EFC1BFD-BA90-28D4-6006-58A2145D98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E505E-22B7-34D0-2A4C-3F62B931867C}"/>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3306667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7EF45-F7FB-71AB-2ED6-A97BB48D8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39E1FF-EEEB-0EA6-AC5E-CF138928D5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54427F-33AE-919D-ED48-AE3FECA44B12}"/>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5" name="Footer Placeholder 4">
            <a:extLst>
              <a:ext uri="{FF2B5EF4-FFF2-40B4-BE49-F238E27FC236}">
                <a16:creationId xmlns:a16="http://schemas.microsoft.com/office/drawing/2014/main" id="{38F0A6AE-4093-219E-D5BD-073081BE15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50FFC5-F164-4E6F-4009-5F62720B7D94}"/>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29786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21E1B-8A61-4FE9-DF81-06E9FFCE3A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EE6E44-6682-542A-4DC6-0F354E8C51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0B4385-12A2-AC29-87DE-BA8BE62E47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F1DB04-A1F8-25C6-4020-A8FCB5E28F1E}"/>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6" name="Footer Placeholder 5">
            <a:extLst>
              <a:ext uri="{FF2B5EF4-FFF2-40B4-BE49-F238E27FC236}">
                <a16:creationId xmlns:a16="http://schemas.microsoft.com/office/drawing/2014/main" id="{71404516-83E2-EA8A-5D34-0E885B0615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2A7CD4-07BF-0C6B-D9F8-190888F07889}"/>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3551159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5BE53-D613-3972-7E40-F7D0417570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15E39F-D109-68B7-0BEF-75A2A3AD8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5567B7-61F8-0FDD-E2B4-A122F61AD0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D83504-64E5-0202-44EA-D55B843901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7CA4B7-CD9D-3655-3754-D097F8D86F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0138BF-11C1-59C9-ED38-F68926908D54}"/>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8" name="Footer Placeholder 7">
            <a:extLst>
              <a:ext uri="{FF2B5EF4-FFF2-40B4-BE49-F238E27FC236}">
                <a16:creationId xmlns:a16="http://schemas.microsoft.com/office/drawing/2014/main" id="{A8A14DE5-33F3-A799-B6DC-368EFD3647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C25158-3564-FCA0-E4F0-4AF24EB81A8D}"/>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49283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E7402-304F-4F69-87BB-0530DDC780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ED9E5D-6273-1DB7-F5B8-B4C6DECE3B41}"/>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4" name="Footer Placeholder 3">
            <a:extLst>
              <a:ext uri="{FF2B5EF4-FFF2-40B4-BE49-F238E27FC236}">
                <a16:creationId xmlns:a16="http://schemas.microsoft.com/office/drawing/2014/main" id="{2151E06A-3A71-38B5-F35E-D8C56C1A81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9AB5CF-D6D1-A1D0-7AEA-1C2EC28D4166}"/>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1905028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B8A8EF-97A3-1572-FED7-8900EEE8E8DD}"/>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3" name="Footer Placeholder 2">
            <a:extLst>
              <a:ext uri="{FF2B5EF4-FFF2-40B4-BE49-F238E27FC236}">
                <a16:creationId xmlns:a16="http://schemas.microsoft.com/office/drawing/2014/main" id="{A690F62E-C07B-9ABB-8DF2-7F39D260F9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AF6560-4ACB-8AC1-2A78-56E50995EACF}"/>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3519251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A8232-FF35-142A-C1D0-B2DD4446BF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D4A3EE-FAA8-4E0F-975D-B0B42CD244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42D906-06A4-9E97-E18F-39024917C4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19DC07-A915-8782-0432-90C0CCFC441B}"/>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6" name="Footer Placeholder 5">
            <a:extLst>
              <a:ext uri="{FF2B5EF4-FFF2-40B4-BE49-F238E27FC236}">
                <a16:creationId xmlns:a16="http://schemas.microsoft.com/office/drawing/2014/main" id="{6EA27C41-9ADB-0584-99FD-1930A95342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C2DD4E-B8D0-E857-D89C-048B5764A396}"/>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3867388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402F2-A03A-4272-50B3-49FC7FE0ED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3E51E7-F014-078E-C477-27FA97369F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312EFC-4644-3AA7-C43B-5056C0406F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58A563-CE27-EAFC-B967-C2C0C7B6F796}"/>
              </a:ext>
            </a:extLst>
          </p:cNvPr>
          <p:cNvSpPr>
            <a:spLocks noGrp="1"/>
          </p:cNvSpPr>
          <p:nvPr>
            <p:ph type="dt" sz="half" idx="10"/>
          </p:nvPr>
        </p:nvSpPr>
        <p:spPr/>
        <p:txBody>
          <a:bodyPr/>
          <a:lstStyle/>
          <a:p>
            <a:fld id="{00653786-501C-4863-A3E9-238A50D4ECFF}" type="datetimeFigureOut">
              <a:rPr lang="en-US" smtClean="0"/>
              <a:t>12/25/2024</a:t>
            </a:fld>
            <a:endParaRPr lang="en-US"/>
          </a:p>
        </p:txBody>
      </p:sp>
      <p:sp>
        <p:nvSpPr>
          <p:cNvPr id="6" name="Footer Placeholder 5">
            <a:extLst>
              <a:ext uri="{FF2B5EF4-FFF2-40B4-BE49-F238E27FC236}">
                <a16:creationId xmlns:a16="http://schemas.microsoft.com/office/drawing/2014/main" id="{5CC20A0A-0A37-F0DC-312A-E707824C1E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C15A32-1D3D-B5A8-4CB6-CCA567564C11}"/>
              </a:ext>
            </a:extLst>
          </p:cNvPr>
          <p:cNvSpPr>
            <a:spLocks noGrp="1"/>
          </p:cNvSpPr>
          <p:nvPr>
            <p:ph type="sldNum" sz="quarter" idx="12"/>
          </p:nvPr>
        </p:nvSpPr>
        <p:spPr/>
        <p:txBody>
          <a:bodyPr/>
          <a:lstStyle/>
          <a:p>
            <a:fld id="{53F8B5C2-14F1-45FF-BDB1-69E5ED51D06C}" type="slidenum">
              <a:rPr lang="en-US" smtClean="0"/>
              <a:t>‹#›</a:t>
            </a:fld>
            <a:endParaRPr lang="en-US"/>
          </a:p>
        </p:txBody>
      </p:sp>
    </p:spTree>
    <p:extLst>
      <p:ext uri="{BB962C8B-B14F-4D97-AF65-F5344CB8AC3E}">
        <p14:creationId xmlns:p14="http://schemas.microsoft.com/office/powerpoint/2010/main" val="1578469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1D9627-1ECF-F463-1F2F-01964A09E3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BB1D35-AE25-BC0F-BAED-937344B7F5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A76F0D-4826-EC09-39E7-CD8CBCAFF0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653786-501C-4863-A3E9-238A50D4ECFF}" type="datetimeFigureOut">
              <a:rPr lang="en-US" smtClean="0"/>
              <a:t>12/25/2024</a:t>
            </a:fld>
            <a:endParaRPr lang="en-US"/>
          </a:p>
        </p:txBody>
      </p:sp>
      <p:sp>
        <p:nvSpPr>
          <p:cNvPr id="5" name="Footer Placeholder 4">
            <a:extLst>
              <a:ext uri="{FF2B5EF4-FFF2-40B4-BE49-F238E27FC236}">
                <a16:creationId xmlns:a16="http://schemas.microsoft.com/office/drawing/2014/main" id="{FD2F68AE-E554-5077-B112-CEF1EF03C6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41B22D-5CD1-13D9-6B2B-DB0088BB88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F8B5C2-14F1-45FF-BDB1-69E5ED51D06C}" type="slidenum">
              <a:rPr lang="en-US" smtClean="0"/>
              <a:t>‹#›</a:t>
            </a:fld>
            <a:endParaRPr lang="en-US"/>
          </a:p>
        </p:txBody>
      </p:sp>
    </p:spTree>
    <p:extLst>
      <p:ext uri="{BB962C8B-B14F-4D97-AF65-F5344CB8AC3E}">
        <p14:creationId xmlns:p14="http://schemas.microsoft.com/office/powerpoint/2010/main" val="314949256"/>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0D9B9-3F4A-BB6A-C9E0-C6D85A50B6F5}"/>
              </a:ext>
            </a:extLst>
          </p:cNvPr>
          <p:cNvSpPr>
            <a:spLocks noGrp="1"/>
          </p:cNvSpPr>
          <p:nvPr>
            <p:ph type="ctrTitle"/>
          </p:nvPr>
        </p:nvSpPr>
        <p:spPr/>
        <p:txBody>
          <a:bodyPr>
            <a:normAutofit/>
          </a:bodyPr>
          <a:lstStyle/>
          <a:p>
            <a:r>
              <a:rPr lang="en-US" dirty="0"/>
              <a:t>Management of Nephrotic syndrome</a:t>
            </a:r>
          </a:p>
        </p:txBody>
      </p:sp>
      <p:sp>
        <p:nvSpPr>
          <p:cNvPr id="3" name="Subtitle 2">
            <a:extLst>
              <a:ext uri="{FF2B5EF4-FFF2-40B4-BE49-F238E27FC236}">
                <a16:creationId xmlns:a16="http://schemas.microsoft.com/office/drawing/2014/main" id="{24484243-BF1D-9030-5A86-456C66EE86C7}"/>
              </a:ext>
            </a:extLst>
          </p:cNvPr>
          <p:cNvSpPr>
            <a:spLocks noGrp="1"/>
          </p:cNvSpPr>
          <p:nvPr>
            <p:ph type="subTitle" idx="1"/>
          </p:nvPr>
        </p:nvSpPr>
        <p:spPr/>
        <p:txBody>
          <a:bodyPr>
            <a:normAutofit/>
          </a:bodyPr>
          <a:lstStyle/>
          <a:p>
            <a:r>
              <a:rPr lang="en-US" dirty="0"/>
              <a:t>Bahareh Marghoob. MD</a:t>
            </a:r>
          </a:p>
          <a:p>
            <a:r>
              <a:rPr lang="en-US" dirty="0"/>
              <a:t>Assistant professor of </a:t>
            </a:r>
            <a:r>
              <a:rPr lang="en-US" dirty="0" err="1"/>
              <a:t>Nphrology</a:t>
            </a:r>
            <a:r>
              <a:rPr lang="en-US" dirty="0"/>
              <a:t> </a:t>
            </a:r>
          </a:p>
          <a:p>
            <a:r>
              <a:rPr lang="en-US" dirty="0"/>
              <a:t>HKC-IUMS</a:t>
            </a:r>
          </a:p>
        </p:txBody>
      </p:sp>
    </p:spTree>
    <p:extLst>
      <p:ext uri="{BB962C8B-B14F-4D97-AF65-F5344CB8AC3E}">
        <p14:creationId xmlns:p14="http://schemas.microsoft.com/office/powerpoint/2010/main" val="579745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D8F91-FE4E-A950-2FED-73EB1B8CD958}"/>
              </a:ext>
            </a:extLst>
          </p:cNvPr>
          <p:cNvSpPr>
            <a:spLocks noGrp="1"/>
          </p:cNvSpPr>
          <p:nvPr>
            <p:ph type="title"/>
          </p:nvPr>
        </p:nvSpPr>
        <p:spPr/>
        <p:txBody>
          <a:bodyPr>
            <a:normAutofit/>
          </a:bodyPr>
          <a:lstStyle/>
          <a:p>
            <a:r>
              <a:rPr lang="en-US" sz="4000" b="1" dirty="0">
                <a:solidFill>
                  <a:srgbClr val="FF0000"/>
                </a:solidFill>
              </a:rPr>
              <a:t>Hypercoagulability</a:t>
            </a:r>
          </a:p>
        </p:txBody>
      </p:sp>
      <p:sp>
        <p:nvSpPr>
          <p:cNvPr id="3" name="Content Placeholder 2">
            <a:extLst>
              <a:ext uri="{FF2B5EF4-FFF2-40B4-BE49-F238E27FC236}">
                <a16:creationId xmlns:a16="http://schemas.microsoft.com/office/drawing/2014/main" id="{4F498BA9-7AE8-4517-8E40-1171EDFAB16E}"/>
              </a:ext>
            </a:extLst>
          </p:cNvPr>
          <p:cNvSpPr>
            <a:spLocks noGrp="1"/>
          </p:cNvSpPr>
          <p:nvPr>
            <p:ph idx="1"/>
          </p:nvPr>
        </p:nvSpPr>
        <p:spPr>
          <a:xfrm>
            <a:off x="838200" y="1860115"/>
            <a:ext cx="8124173" cy="4316848"/>
          </a:xfrm>
        </p:spPr>
        <p:txBody>
          <a:bodyPr>
            <a:normAutofit lnSpcReduction="10000"/>
          </a:bodyPr>
          <a:lstStyle/>
          <a:p>
            <a:pPr marL="0" indent="0">
              <a:buNone/>
            </a:pPr>
            <a:r>
              <a:rPr lang="en-US" dirty="0"/>
              <a:t>The pathophysiology of hypercoagulability in NS has classically been explained by urinary loss of important anticoagulant and fibrinolytic proteins, such as antithrombin and plasminogen, that alter the balance of prothrombotic to antithrombotic proteins .</a:t>
            </a:r>
          </a:p>
          <a:p>
            <a:r>
              <a:rPr lang="en-US" b="1" dirty="0"/>
              <a:t>Increased hepatic synthesis </a:t>
            </a:r>
            <a:r>
              <a:rPr lang="en-US" dirty="0"/>
              <a:t>of procoagulant factors, such as factors V and VIII.</a:t>
            </a:r>
          </a:p>
          <a:p>
            <a:r>
              <a:rPr lang="en-US" dirty="0"/>
              <a:t>The particularly high risk for renal vein thrombosis may relate to </a:t>
            </a:r>
            <a:r>
              <a:rPr lang="en-US" b="1" dirty="0"/>
              <a:t>local clot formation</a:t>
            </a:r>
            <a:r>
              <a:rPr lang="en-US" dirty="0"/>
              <a:t> promoted by glomerular inflammation and to glomerular hemodynamic changes in NS</a:t>
            </a:r>
          </a:p>
          <a:p>
            <a:pPr marL="0" indent="0">
              <a:buNone/>
            </a:pPr>
            <a:endParaRPr lang="en-US" dirty="0"/>
          </a:p>
          <a:p>
            <a:pPr marL="0" indent="0">
              <a:buNone/>
            </a:pPr>
            <a:endParaRPr lang="en-US" b="1" dirty="0"/>
          </a:p>
        </p:txBody>
      </p:sp>
      <p:pic>
        <p:nvPicPr>
          <p:cNvPr id="5" name="Picture 4" descr="A human liver and skeleton&#10;&#10;Description automatically generated">
            <a:extLst>
              <a:ext uri="{FF2B5EF4-FFF2-40B4-BE49-F238E27FC236}">
                <a16:creationId xmlns:a16="http://schemas.microsoft.com/office/drawing/2014/main" id="{87DD1821-F8F0-366D-BECF-EBDA192A4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2373" y="131523"/>
            <a:ext cx="3265950" cy="1991639"/>
          </a:xfrm>
          <a:prstGeom prst="rect">
            <a:avLst/>
          </a:prstGeom>
        </p:spPr>
      </p:pic>
    </p:spTree>
    <p:extLst>
      <p:ext uri="{BB962C8B-B14F-4D97-AF65-F5344CB8AC3E}">
        <p14:creationId xmlns:p14="http://schemas.microsoft.com/office/powerpoint/2010/main" val="4153270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A4299-5579-BC42-43BE-54FB30E6A6C6}"/>
              </a:ext>
            </a:extLst>
          </p:cNvPr>
          <p:cNvSpPr>
            <a:spLocks noGrp="1"/>
          </p:cNvSpPr>
          <p:nvPr>
            <p:ph type="title"/>
          </p:nvPr>
        </p:nvSpPr>
        <p:spPr/>
        <p:txBody>
          <a:bodyPr>
            <a:normAutofit/>
          </a:bodyPr>
          <a:lstStyle/>
          <a:p>
            <a:r>
              <a:rPr lang="en-US" sz="4000" b="1" dirty="0">
                <a:solidFill>
                  <a:srgbClr val="FF0000"/>
                </a:solidFill>
              </a:rPr>
              <a:t>Infection</a:t>
            </a:r>
          </a:p>
        </p:txBody>
      </p:sp>
      <p:sp>
        <p:nvSpPr>
          <p:cNvPr id="3" name="Content Placeholder 2">
            <a:extLst>
              <a:ext uri="{FF2B5EF4-FFF2-40B4-BE49-F238E27FC236}">
                <a16:creationId xmlns:a16="http://schemas.microsoft.com/office/drawing/2014/main" id="{B0FF7542-8188-A94B-FB21-F263846A5679}"/>
              </a:ext>
            </a:extLst>
          </p:cNvPr>
          <p:cNvSpPr>
            <a:spLocks noGrp="1"/>
          </p:cNvSpPr>
          <p:nvPr>
            <p:ph idx="1"/>
          </p:nvPr>
        </p:nvSpPr>
        <p:spPr/>
        <p:txBody>
          <a:bodyPr/>
          <a:lstStyle/>
          <a:p>
            <a:r>
              <a:rPr lang="en-US" dirty="0"/>
              <a:t>Infection risk in NS is best described in the pediatric population.</a:t>
            </a:r>
          </a:p>
          <a:p>
            <a:r>
              <a:rPr lang="en-US" dirty="0"/>
              <a:t>The infection risk is multifactorial, related to both the underlying pathophysiology and the use of immune suppressive treatments.</a:t>
            </a:r>
          </a:p>
          <a:p>
            <a:r>
              <a:rPr lang="en-US" b="1" dirty="0"/>
              <a:t>Urinary losses of immune proteins </a:t>
            </a:r>
            <a:r>
              <a:rPr lang="en-US" dirty="0"/>
              <a:t>such as immunoglobulin G and reduced function of immune cells (T cells, phagocytes) are contributors to decreased immunity</a:t>
            </a:r>
          </a:p>
        </p:txBody>
      </p:sp>
    </p:spTree>
    <p:extLst>
      <p:ext uri="{BB962C8B-B14F-4D97-AF65-F5344CB8AC3E}">
        <p14:creationId xmlns:p14="http://schemas.microsoft.com/office/powerpoint/2010/main" val="67193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A79DB-E4C7-CE3F-2B1E-CB9E14EB60FE}"/>
              </a:ext>
            </a:extLst>
          </p:cNvPr>
          <p:cNvSpPr>
            <a:spLocks noGrp="1"/>
          </p:cNvSpPr>
          <p:nvPr>
            <p:ph type="title"/>
          </p:nvPr>
        </p:nvSpPr>
        <p:spPr/>
        <p:txBody>
          <a:bodyPr>
            <a:normAutofit/>
          </a:bodyPr>
          <a:lstStyle/>
          <a:p>
            <a:r>
              <a:rPr lang="en-US" sz="4000" b="1" dirty="0">
                <a:solidFill>
                  <a:srgbClr val="FF0000"/>
                </a:solidFill>
              </a:rPr>
              <a:t>Hyperlipidemia and Cardiovascular Risks</a:t>
            </a:r>
          </a:p>
        </p:txBody>
      </p:sp>
      <p:sp>
        <p:nvSpPr>
          <p:cNvPr id="3" name="Content Placeholder 2">
            <a:extLst>
              <a:ext uri="{FF2B5EF4-FFF2-40B4-BE49-F238E27FC236}">
                <a16:creationId xmlns:a16="http://schemas.microsoft.com/office/drawing/2014/main" id="{970CE9E7-3C85-724F-B2A6-D217DB541045}"/>
              </a:ext>
            </a:extLst>
          </p:cNvPr>
          <p:cNvSpPr>
            <a:spLocks noGrp="1"/>
          </p:cNvSpPr>
          <p:nvPr>
            <p:ph idx="1"/>
          </p:nvPr>
        </p:nvSpPr>
        <p:spPr/>
        <p:txBody>
          <a:bodyPr/>
          <a:lstStyle/>
          <a:p>
            <a:r>
              <a:rPr lang="en-US" dirty="0"/>
              <a:t>Hyperlipidemia is a hallmark laboratory finding of NS. It has classically been explained by </a:t>
            </a:r>
            <a:r>
              <a:rPr lang="en-US" b="1" dirty="0"/>
              <a:t>increased hepatic synthesis of lipoproteins </a:t>
            </a:r>
            <a:r>
              <a:rPr lang="en-US" dirty="0"/>
              <a:t>triggered by hypoalbuminemia.</a:t>
            </a:r>
          </a:p>
          <a:p>
            <a:r>
              <a:rPr lang="en-US" dirty="0"/>
              <a:t>There is also evidence for </a:t>
            </a:r>
            <a:r>
              <a:rPr lang="en-US" b="1" dirty="0"/>
              <a:t>decreased clearance of lipoproteins </a:t>
            </a:r>
            <a:r>
              <a:rPr lang="en-US" dirty="0"/>
              <a:t>relating to changes in catabolism.</a:t>
            </a:r>
          </a:p>
        </p:txBody>
      </p:sp>
    </p:spTree>
    <p:extLst>
      <p:ext uri="{BB962C8B-B14F-4D97-AF65-F5344CB8AC3E}">
        <p14:creationId xmlns:p14="http://schemas.microsoft.com/office/powerpoint/2010/main" val="2283273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89D02-8E11-2C6E-781D-ECA62EF66EED}"/>
              </a:ext>
            </a:extLst>
          </p:cNvPr>
          <p:cNvSpPr>
            <a:spLocks noGrp="1"/>
          </p:cNvSpPr>
          <p:nvPr>
            <p:ph type="title"/>
          </p:nvPr>
        </p:nvSpPr>
        <p:spPr/>
        <p:txBody>
          <a:bodyPr>
            <a:normAutofit/>
          </a:bodyPr>
          <a:lstStyle/>
          <a:p>
            <a:r>
              <a:rPr lang="en-US" sz="4000" b="1" dirty="0">
                <a:solidFill>
                  <a:srgbClr val="FF0000"/>
                </a:solidFill>
              </a:rPr>
              <a:t>Hyperlipidemia and Cardiovascular Risks</a:t>
            </a:r>
          </a:p>
        </p:txBody>
      </p:sp>
      <p:sp>
        <p:nvSpPr>
          <p:cNvPr id="3" name="Content Placeholder 2">
            <a:extLst>
              <a:ext uri="{FF2B5EF4-FFF2-40B4-BE49-F238E27FC236}">
                <a16:creationId xmlns:a16="http://schemas.microsoft.com/office/drawing/2014/main" id="{A69404C3-9E00-91B6-D943-862B67963D1A}"/>
              </a:ext>
            </a:extLst>
          </p:cNvPr>
          <p:cNvSpPr>
            <a:spLocks noGrp="1"/>
          </p:cNvSpPr>
          <p:nvPr>
            <p:ph idx="1"/>
          </p:nvPr>
        </p:nvSpPr>
        <p:spPr/>
        <p:txBody>
          <a:bodyPr/>
          <a:lstStyle/>
          <a:p>
            <a:r>
              <a:rPr lang="en-US" dirty="0"/>
              <a:t>A population-based study of 907 patients with primary NS with matched healthy adults showed a significantly elevated risk of cardiovascular events.</a:t>
            </a:r>
          </a:p>
          <a:p>
            <a:r>
              <a:rPr lang="en-US" dirty="0"/>
              <a:t>This study demonstrated an adjusted hazard ratio of 2.58 (95% Cl 1.89-3.52) for acute coronary syndrome and an adjusted hazard ratio of 3.01 (95% Cl 2.16-4.19) for heart failure.”</a:t>
            </a:r>
          </a:p>
          <a:p>
            <a:r>
              <a:rPr lang="en-US" dirty="0"/>
              <a:t>The increased cardiovascular risk likely reflects effects from hyperlipidemia, hypercoagulability, generalized inflammation, and kidney injury. </a:t>
            </a:r>
          </a:p>
        </p:txBody>
      </p:sp>
      <p:sp>
        <p:nvSpPr>
          <p:cNvPr id="4" name="Footer Placeholder 3">
            <a:extLst>
              <a:ext uri="{FF2B5EF4-FFF2-40B4-BE49-F238E27FC236}">
                <a16:creationId xmlns:a16="http://schemas.microsoft.com/office/drawing/2014/main" id="{73458D17-D555-3186-625C-FF46B75422A4}"/>
              </a:ext>
            </a:extLst>
          </p:cNvPr>
          <p:cNvSpPr>
            <a:spLocks noGrp="1"/>
          </p:cNvSpPr>
          <p:nvPr>
            <p:ph type="ftr" sz="quarter" idx="11"/>
          </p:nvPr>
        </p:nvSpPr>
        <p:spPr/>
        <p:txBody>
          <a:bodyPr/>
          <a:lstStyle/>
          <a:p>
            <a:r>
              <a:rPr lang="en-US"/>
              <a:t>J Am Soc Nephrol 2021;32(9):2303-14.</a:t>
            </a:r>
          </a:p>
        </p:txBody>
      </p:sp>
    </p:spTree>
    <p:extLst>
      <p:ext uri="{BB962C8B-B14F-4D97-AF65-F5344CB8AC3E}">
        <p14:creationId xmlns:p14="http://schemas.microsoft.com/office/powerpoint/2010/main" val="1494190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F00DD-1ECB-EB7B-1FD9-0248E21587D7}"/>
              </a:ext>
            </a:extLst>
          </p:cNvPr>
          <p:cNvSpPr>
            <a:spLocks noGrp="1"/>
          </p:cNvSpPr>
          <p:nvPr>
            <p:ph type="title"/>
          </p:nvPr>
        </p:nvSpPr>
        <p:spPr/>
        <p:txBody>
          <a:bodyPr>
            <a:normAutofit/>
          </a:bodyPr>
          <a:lstStyle/>
          <a:p>
            <a:r>
              <a:rPr lang="en-US" sz="4000" b="1" dirty="0">
                <a:solidFill>
                  <a:srgbClr val="FF0000"/>
                </a:solidFill>
              </a:rPr>
              <a:t>Kidney Injury</a:t>
            </a:r>
          </a:p>
        </p:txBody>
      </p:sp>
      <p:sp>
        <p:nvSpPr>
          <p:cNvPr id="3" name="Content Placeholder 2">
            <a:extLst>
              <a:ext uri="{FF2B5EF4-FFF2-40B4-BE49-F238E27FC236}">
                <a16:creationId xmlns:a16="http://schemas.microsoft.com/office/drawing/2014/main" id="{91A22B63-3043-2071-5E82-B3FE59F746A4}"/>
              </a:ext>
            </a:extLst>
          </p:cNvPr>
          <p:cNvSpPr>
            <a:spLocks noGrp="1"/>
          </p:cNvSpPr>
          <p:nvPr>
            <p:ph idx="1"/>
          </p:nvPr>
        </p:nvSpPr>
        <p:spPr/>
        <p:txBody>
          <a:bodyPr/>
          <a:lstStyle/>
          <a:p>
            <a:r>
              <a:rPr lang="en-US" dirty="0"/>
              <a:t>Acute kidney injury (AKI)</a:t>
            </a:r>
          </a:p>
          <a:p>
            <a:r>
              <a:rPr lang="en-US" dirty="0"/>
              <a:t>Chronic kidney disease (CKD)</a:t>
            </a:r>
          </a:p>
          <a:p>
            <a:r>
              <a:rPr lang="en-US" dirty="0"/>
              <a:t>Progression to end-stage kidney disease (ESKD)</a:t>
            </a:r>
          </a:p>
          <a:p>
            <a:pPr marL="0" indent="0">
              <a:buNone/>
            </a:pPr>
            <a:endParaRPr lang="en-US" dirty="0"/>
          </a:p>
          <a:p>
            <a:r>
              <a:rPr lang="en-US" dirty="0"/>
              <a:t>Etiologies for </a:t>
            </a:r>
            <a:r>
              <a:rPr lang="en-US" b="1" dirty="0"/>
              <a:t>AKI</a:t>
            </a:r>
            <a:r>
              <a:rPr lang="en-US" dirty="0"/>
              <a:t> include abrupt changes in renal perfusion, acute interstitial nephritis from exposure to antibiotics and diuretics, acute tubular necrosis, and rapidly progressive glomerular injury</a:t>
            </a:r>
          </a:p>
          <a:p>
            <a:pPr marL="0" indent="0">
              <a:buNone/>
            </a:pPr>
            <a:endParaRPr lang="en-US" dirty="0"/>
          </a:p>
        </p:txBody>
      </p:sp>
    </p:spTree>
    <p:extLst>
      <p:ext uri="{BB962C8B-B14F-4D97-AF65-F5344CB8AC3E}">
        <p14:creationId xmlns:p14="http://schemas.microsoft.com/office/powerpoint/2010/main" val="2287183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C1E43-3DF9-E6A5-D799-B1F8295A9F66}"/>
              </a:ext>
            </a:extLst>
          </p:cNvPr>
          <p:cNvSpPr>
            <a:spLocks noGrp="1"/>
          </p:cNvSpPr>
          <p:nvPr>
            <p:ph type="title"/>
          </p:nvPr>
        </p:nvSpPr>
        <p:spPr/>
        <p:txBody>
          <a:bodyPr>
            <a:normAutofit/>
          </a:bodyPr>
          <a:lstStyle/>
          <a:p>
            <a:r>
              <a:rPr lang="en-US" sz="4000" b="1" dirty="0">
                <a:solidFill>
                  <a:srgbClr val="FF0000"/>
                </a:solidFill>
              </a:rPr>
              <a:t>Kidney Injury</a:t>
            </a:r>
          </a:p>
        </p:txBody>
      </p:sp>
      <p:sp>
        <p:nvSpPr>
          <p:cNvPr id="3" name="Content Placeholder 2">
            <a:extLst>
              <a:ext uri="{FF2B5EF4-FFF2-40B4-BE49-F238E27FC236}">
                <a16:creationId xmlns:a16="http://schemas.microsoft.com/office/drawing/2014/main" id="{81F3AD7A-63D2-756C-A285-4A9B8ABFEC5E}"/>
              </a:ext>
            </a:extLst>
          </p:cNvPr>
          <p:cNvSpPr>
            <a:spLocks noGrp="1"/>
          </p:cNvSpPr>
          <p:nvPr>
            <p:ph idx="1"/>
          </p:nvPr>
        </p:nvSpPr>
        <p:spPr/>
        <p:txBody>
          <a:bodyPr/>
          <a:lstStyle/>
          <a:p>
            <a:r>
              <a:rPr lang="en-US" b="1" dirty="0"/>
              <a:t>CKD</a:t>
            </a:r>
            <a:r>
              <a:rPr lang="en-US" dirty="0"/>
              <a:t> can develop from recurrent AKI, treatments such as calcineurin inhibitors (CNIs), and primary glomerular injury</a:t>
            </a:r>
          </a:p>
          <a:p>
            <a:pPr marL="0" indent="0">
              <a:buNone/>
            </a:pPr>
            <a:endParaRPr lang="en-US" dirty="0"/>
          </a:p>
          <a:p>
            <a:r>
              <a:rPr lang="en-US" dirty="0"/>
              <a:t>Rates of progression to</a:t>
            </a:r>
            <a:r>
              <a:rPr lang="en-US" b="1" dirty="0"/>
              <a:t> ESKD </a:t>
            </a:r>
            <a:r>
              <a:rPr lang="en-US" dirty="0"/>
              <a:t>are broadly variable based on the underlying histopathology and treatment course. </a:t>
            </a:r>
          </a:p>
          <a:p>
            <a:r>
              <a:rPr lang="en-US" dirty="0"/>
              <a:t>The risk of progression to ESKD is highest among patients with </a:t>
            </a:r>
            <a:r>
              <a:rPr lang="en-US" b="1" dirty="0"/>
              <a:t>FSGS</a:t>
            </a:r>
            <a:r>
              <a:rPr lang="en-US" dirty="0"/>
              <a:t>, followed by membranous nephropathy and then minimal change disease.</a:t>
            </a:r>
          </a:p>
        </p:txBody>
      </p:sp>
    </p:spTree>
    <p:extLst>
      <p:ext uri="{BB962C8B-B14F-4D97-AF65-F5344CB8AC3E}">
        <p14:creationId xmlns:p14="http://schemas.microsoft.com/office/powerpoint/2010/main" val="2072970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81C84-D381-776A-E31E-CAE6FE54197E}"/>
              </a:ext>
            </a:extLst>
          </p:cNvPr>
          <p:cNvSpPr>
            <a:spLocks noGrp="1"/>
          </p:cNvSpPr>
          <p:nvPr>
            <p:ph type="title"/>
          </p:nvPr>
        </p:nvSpPr>
        <p:spPr/>
        <p:txBody>
          <a:bodyPr>
            <a:normAutofit/>
          </a:bodyPr>
          <a:lstStyle/>
          <a:p>
            <a:r>
              <a:rPr lang="en-US" sz="4000" b="1" dirty="0">
                <a:solidFill>
                  <a:srgbClr val="FF0000"/>
                </a:solidFill>
              </a:rPr>
              <a:t>Management</a:t>
            </a:r>
          </a:p>
        </p:txBody>
      </p:sp>
      <p:sp>
        <p:nvSpPr>
          <p:cNvPr id="3" name="Content Placeholder 2">
            <a:extLst>
              <a:ext uri="{FF2B5EF4-FFF2-40B4-BE49-F238E27FC236}">
                <a16:creationId xmlns:a16="http://schemas.microsoft.com/office/drawing/2014/main" id="{0DA03A0A-408B-10FA-F7B8-498D8F460AAF}"/>
              </a:ext>
            </a:extLst>
          </p:cNvPr>
          <p:cNvSpPr>
            <a:spLocks noGrp="1"/>
          </p:cNvSpPr>
          <p:nvPr>
            <p:ph idx="1"/>
          </p:nvPr>
        </p:nvSpPr>
        <p:spPr/>
        <p:txBody>
          <a:bodyPr>
            <a:normAutofit/>
          </a:bodyPr>
          <a:lstStyle/>
          <a:p>
            <a:r>
              <a:rPr lang="en-US" dirty="0"/>
              <a:t>Management of NS is </a:t>
            </a:r>
            <a:r>
              <a:rPr lang="en-US" dirty="0" err="1"/>
              <a:t>devided</a:t>
            </a:r>
            <a:r>
              <a:rPr lang="en-US" dirty="0"/>
              <a:t> to supportive and disease-specific therapy.</a:t>
            </a:r>
          </a:p>
          <a:p>
            <a:r>
              <a:rPr lang="en-US" dirty="0"/>
              <a:t>The main goal of treatment is to get the disease under remission and avoid progression to ESKD.</a:t>
            </a:r>
          </a:p>
          <a:p>
            <a:r>
              <a:rPr lang="en-US" dirty="0"/>
              <a:t>This involves the use of immunosuppressive agents directed by a nephrologist. </a:t>
            </a:r>
          </a:p>
          <a:p>
            <a:r>
              <a:rPr lang="en-US" dirty="0"/>
              <a:t>However, supportive treatment should be started by the primary care physician (PCP). It is preferable </a:t>
            </a:r>
            <a:r>
              <a:rPr lang="en-US" b="1" dirty="0"/>
              <a:t>to avoid immunosuppression </a:t>
            </a:r>
            <a:r>
              <a:rPr lang="en-US" dirty="0"/>
              <a:t>therapy before evaluation as this could affect the diagnosis and cause unnecessary toxicity.</a:t>
            </a:r>
          </a:p>
        </p:txBody>
      </p:sp>
    </p:spTree>
    <p:extLst>
      <p:ext uri="{BB962C8B-B14F-4D97-AF65-F5344CB8AC3E}">
        <p14:creationId xmlns:p14="http://schemas.microsoft.com/office/powerpoint/2010/main" val="1130460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26A69-13B0-CA12-B573-3930B6D358F6}"/>
              </a:ext>
            </a:extLst>
          </p:cNvPr>
          <p:cNvSpPr>
            <a:spLocks noGrp="1"/>
          </p:cNvSpPr>
          <p:nvPr>
            <p:ph type="title"/>
          </p:nvPr>
        </p:nvSpPr>
        <p:spPr/>
        <p:txBody>
          <a:bodyPr>
            <a:normAutofit/>
          </a:bodyPr>
          <a:lstStyle/>
          <a:p>
            <a:r>
              <a:rPr lang="en-US" sz="4000" b="1" dirty="0">
                <a:solidFill>
                  <a:srgbClr val="FF0000"/>
                </a:solidFill>
              </a:rPr>
              <a:t>Initial Evaluation</a:t>
            </a:r>
          </a:p>
        </p:txBody>
      </p:sp>
      <p:sp>
        <p:nvSpPr>
          <p:cNvPr id="3" name="Content Placeholder 2">
            <a:extLst>
              <a:ext uri="{FF2B5EF4-FFF2-40B4-BE49-F238E27FC236}">
                <a16:creationId xmlns:a16="http://schemas.microsoft.com/office/drawing/2014/main" id="{393CB880-2F18-EC41-8564-76F9C39BFBB3}"/>
              </a:ext>
            </a:extLst>
          </p:cNvPr>
          <p:cNvSpPr>
            <a:spLocks noGrp="1"/>
          </p:cNvSpPr>
          <p:nvPr>
            <p:ph idx="1"/>
          </p:nvPr>
        </p:nvSpPr>
        <p:spPr/>
        <p:txBody>
          <a:bodyPr>
            <a:normAutofit fontScale="92500"/>
          </a:bodyPr>
          <a:lstStyle/>
          <a:p>
            <a:r>
              <a:rPr lang="en-US" dirty="0"/>
              <a:t>The evaluation of a patient with NS requires a thorough history and physical examination to assess for potential causes. It is essential to quantify the degree of proteinuria. This can be done by obtaining a 24-hour urine collection for protein quantification or a spot protein to creatinine ratio.</a:t>
            </a:r>
          </a:p>
          <a:p>
            <a:r>
              <a:rPr lang="en-US" dirty="0"/>
              <a:t>An evaluation of serum albumin level and lipid profile is also important.</a:t>
            </a:r>
          </a:p>
          <a:p>
            <a:r>
              <a:rPr lang="en-US" b="1" dirty="0"/>
              <a:t>Kidney biopsy </a:t>
            </a:r>
            <a:r>
              <a:rPr lang="en-US" dirty="0"/>
              <a:t>remains the gold standard for diagnosis, as it will also guide therapy and provide prognostic information. It is usually preferable to get a kidney biopsy before starting management; however, preemptive treatment can be considered in specific clinical conditions.</a:t>
            </a:r>
          </a:p>
        </p:txBody>
      </p:sp>
    </p:spTree>
    <p:extLst>
      <p:ext uri="{BB962C8B-B14F-4D97-AF65-F5344CB8AC3E}">
        <p14:creationId xmlns:p14="http://schemas.microsoft.com/office/powerpoint/2010/main" val="672164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A3945-94A5-C8E3-50A7-F9265B02FE41}"/>
              </a:ext>
            </a:extLst>
          </p:cNvPr>
          <p:cNvSpPr>
            <a:spLocks noGrp="1"/>
          </p:cNvSpPr>
          <p:nvPr>
            <p:ph type="title"/>
          </p:nvPr>
        </p:nvSpPr>
        <p:spPr/>
        <p:txBody>
          <a:bodyPr>
            <a:normAutofit/>
          </a:bodyPr>
          <a:lstStyle/>
          <a:p>
            <a:r>
              <a:rPr lang="en-US" sz="4000" b="1" dirty="0">
                <a:solidFill>
                  <a:srgbClr val="FF0000"/>
                </a:solidFill>
              </a:rPr>
              <a:t>Supportive Management</a:t>
            </a:r>
          </a:p>
        </p:txBody>
      </p:sp>
      <p:sp>
        <p:nvSpPr>
          <p:cNvPr id="3" name="Content Placeholder 2">
            <a:extLst>
              <a:ext uri="{FF2B5EF4-FFF2-40B4-BE49-F238E27FC236}">
                <a16:creationId xmlns:a16="http://schemas.microsoft.com/office/drawing/2014/main" id="{4DED9E7B-4FA3-A334-0A22-920D176EB219}"/>
              </a:ext>
            </a:extLst>
          </p:cNvPr>
          <p:cNvSpPr>
            <a:spLocks noGrp="1"/>
          </p:cNvSpPr>
          <p:nvPr>
            <p:ph idx="1"/>
          </p:nvPr>
        </p:nvSpPr>
        <p:spPr/>
        <p:txBody>
          <a:bodyPr>
            <a:normAutofit/>
          </a:bodyPr>
          <a:lstStyle/>
          <a:p>
            <a:r>
              <a:rPr lang="en-US" sz="3200" b="1" dirty="0"/>
              <a:t>Edema</a:t>
            </a:r>
          </a:p>
          <a:p>
            <a:r>
              <a:rPr lang="en-US" dirty="0"/>
              <a:t>Loop diuretics are the preferred agents to treat edema.</a:t>
            </a:r>
          </a:p>
          <a:p>
            <a:r>
              <a:rPr lang="en-US" dirty="0"/>
              <a:t>There is no evidence to guide the selection of diuretics and the starting dose.</a:t>
            </a:r>
          </a:p>
          <a:p>
            <a:r>
              <a:rPr lang="en-US" dirty="0"/>
              <a:t>Intravenous (IV) administration is recommended in cases of severe or refractory edema.</a:t>
            </a:r>
          </a:p>
          <a:p>
            <a:r>
              <a:rPr lang="en-US" dirty="0"/>
              <a:t>Response to diuretics is usually measured based on the change in daily weight and urine output.</a:t>
            </a:r>
          </a:p>
          <a:p>
            <a:r>
              <a:rPr lang="en-US" dirty="0"/>
              <a:t>The goal weight loss is 2 to 4 pounds per day to avoid complications.</a:t>
            </a:r>
          </a:p>
          <a:p>
            <a:endParaRPr lang="en-US" dirty="0"/>
          </a:p>
          <a:p>
            <a:endParaRPr lang="en-US" dirty="0"/>
          </a:p>
        </p:txBody>
      </p:sp>
    </p:spTree>
    <p:extLst>
      <p:ext uri="{BB962C8B-B14F-4D97-AF65-F5344CB8AC3E}">
        <p14:creationId xmlns:p14="http://schemas.microsoft.com/office/powerpoint/2010/main" val="3900514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ABDE0-32BE-CCF3-6279-B29C0460AFD2}"/>
              </a:ext>
            </a:extLst>
          </p:cNvPr>
          <p:cNvSpPr>
            <a:spLocks noGrp="1"/>
          </p:cNvSpPr>
          <p:nvPr>
            <p:ph type="title"/>
          </p:nvPr>
        </p:nvSpPr>
        <p:spPr/>
        <p:txBody>
          <a:bodyPr>
            <a:normAutofit/>
          </a:bodyPr>
          <a:lstStyle/>
          <a:p>
            <a:r>
              <a:rPr lang="en-US" sz="3600" b="1" dirty="0">
                <a:solidFill>
                  <a:srgbClr val="FF0000"/>
                </a:solidFill>
              </a:rPr>
              <a:t>Supportive Management </a:t>
            </a:r>
            <a:r>
              <a:rPr lang="en-US" sz="2000" b="1" dirty="0">
                <a:solidFill>
                  <a:srgbClr val="FF0000"/>
                </a:solidFill>
              </a:rPr>
              <a:t>(Edema)</a:t>
            </a:r>
            <a:br>
              <a:rPr lang="en-US" sz="3600" b="1" dirty="0">
                <a:solidFill>
                  <a:srgbClr val="FF0000"/>
                </a:solidFill>
              </a:rPr>
            </a:br>
            <a:endParaRPr lang="en-US" sz="3600" b="1" dirty="0">
              <a:solidFill>
                <a:srgbClr val="FF0000"/>
              </a:solidFill>
            </a:endParaRPr>
          </a:p>
        </p:txBody>
      </p:sp>
      <p:sp>
        <p:nvSpPr>
          <p:cNvPr id="3" name="Content Placeholder 2">
            <a:extLst>
              <a:ext uri="{FF2B5EF4-FFF2-40B4-BE49-F238E27FC236}">
                <a16:creationId xmlns:a16="http://schemas.microsoft.com/office/drawing/2014/main" id="{06D32BDF-E1A5-0E57-B002-21AE75D22825}"/>
              </a:ext>
            </a:extLst>
          </p:cNvPr>
          <p:cNvSpPr>
            <a:spLocks noGrp="1"/>
          </p:cNvSpPr>
          <p:nvPr>
            <p:ph idx="1"/>
          </p:nvPr>
        </p:nvSpPr>
        <p:spPr>
          <a:xfrm>
            <a:off x="838200" y="1825625"/>
            <a:ext cx="8337115" cy="4481230"/>
          </a:xfrm>
        </p:spPr>
        <p:txBody>
          <a:bodyPr>
            <a:normAutofit/>
          </a:bodyPr>
          <a:lstStyle/>
          <a:p>
            <a:r>
              <a:rPr lang="en-US" dirty="0"/>
              <a:t>loop diuretics with titrated dose. </a:t>
            </a:r>
          </a:p>
          <a:p>
            <a:r>
              <a:rPr lang="en-US" dirty="0"/>
              <a:t>when loop diuretics are not sufficient, a thiazide or thiazide-like diuretic can be used to augment diuresis.</a:t>
            </a:r>
          </a:p>
          <a:p>
            <a:r>
              <a:rPr lang="en-US" dirty="0"/>
              <a:t>Diuretics need to reach an adequate concentration inside the tubules. This can be particularly challenging in patients with NS due to diffusion of diuretic into the extracellular space, reduced concentration inside the tubules, and binding of loop diuretics to albumin in the tubular fluid.</a:t>
            </a:r>
          </a:p>
        </p:txBody>
      </p:sp>
      <p:pic>
        <p:nvPicPr>
          <p:cNvPr id="5" name="Picture 4" descr="A diagram of a chemical reaction&#10;&#10;Description automatically generated">
            <a:extLst>
              <a:ext uri="{FF2B5EF4-FFF2-40B4-BE49-F238E27FC236}">
                <a16:creationId xmlns:a16="http://schemas.microsoft.com/office/drawing/2014/main" id="{E8638C15-3DA7-95F2-2C41-217833E513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1543" y="144049"/>
            <a:ext cx="3084013" cy="2270115"/>
          </a:xfrm>
          <a:prstGeom prst="rect">
            <a:avLst/>
          </a:prstGeom>
        </p:spPr>
      </p:pic>
    </p:spTree>
    <p:extLst>
      <p:ext uri="{BB962C8B-B14F-4D97-AF65-F5344CB8AC3E}">
        <p14:creationId xmlns:p14="http://schemas.microsoft.com/office/powerpoint/2010/main" val="1492287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5FC36-6DB0-7900-6926-5F75C8912A4C}"/>
              </a:ext>
            </a:extLst>
          </p:cNvPr>
          <p:cNvSpPr>
            <a:spLocks noGrp="1"/>
          </p:cNvSpPr>
          <p:nvPr>
            <p:ph type="title"/>
          </p:nvPr>
        </p:nvSpPr>
        <p:spPr/>
        <p:txBody>
          <a:bodyPr>
            <a:normAutofit/>
          </a:bodyPr>
          <a:lstStyle/>
          <a:p>
            <a:r>
              <a:rPr lang="en-US" sz="3600" b="1" dirty="0">
                <a:solidFill>
                  <a:srgbClr val="FF0000"/>
                </a:solidFill>
              </a:rPr>
              <a:t>Nephrotic syndrome</a:t>
            </a:r>
          </a:p>
        </p:txBody>
      </p:sp>
      <p:sp>
        <p:nvSpPr>
          <p:cNvPr id="3" name="Content Placeholder 2">
            <a:extLst>
              <a:ext uri="{FF2B5EF4-FFF2-40B4-BE49-F238E27FC236}">
                <a16:creationId xmlns:a16="http://schemas.microsoft.com/office/drawing/2014/main" id="{CDB9151E-4887-EA79-EBFA-C80C7700A781}"/>
              </a:ext>
            </a:extLst>
          </p:cNvPr>
          <p:cNvSpPr>
            <a:spLocks noGrp="1"/>
          </p:cNvSpPr>
          <p:nvPr>
            <p:ph idx="1"/>
          </p:nvPr>
        </p:nvSpPr>
        <p:spPr/>
        <p:txBody>
          <a:bodyPr>
            <a:normAutofit/>
          </a:bodyPr>
          <a:lstStyle/>
          <a:p>
            <a:r>
              <a:rPr lang="en-US" dirty="0"/>
              <a:t>1- Presence of greater than 3 to 3.5 g per day of proteinuria,</a:t>
            </a:r>
          </a:p>
          <a:p>
            <a:r>
              <a:rPr lang="en-US" dirty="0"/>
              <a:t>2- Hypoalbuminemia</a:t>
            </a:r>
          </a:p>
          <a:p>
            <a:r>
              <a:rPr lang="en-US" dirty="0"/>
              <a:t>3- Edema</a:t>
            </a:r>
          </a:p>
          <a:p>
            <a:r>
              <a:rPr lang="en-US" dirty="0"/>
              <a:t>4- Hyperlipidemia</a:t>
            </a:r>
          </a:p>
          <a:p>
            <a:pPr marL="0" indent="0">
              <a:buNone/>
            </a:pPr>
            <a:endParaRPr lang="en-US" dirty="0"/>
          </a:p>
          <a:p>
            <a:r>
              <a:rPr lang="en-US" b="0" i="0" dirty="0">
                <a:effectLst/>
                <a:latin typeface="__fkGroteskNeue_598ab8"/>
              </a:rPr>
              <a:t>Managing nephrotic syndrome involves a multifaceted approach that includes symptom management, treatment of the underlying renal pathology, and prevention or treatment of complications</a:t>
            </a:r>
            <a:endParaRPr lang="en-US" dirty="0"/>
          </a:p>
        </p:txBody>
      </p:sp>
    </p:spTree>
    <p:extLst>
      <p:ext uri="{BB962C8B-B14F-4D97-AF65-F5344CB8AC3E}">
        <p14:creationId xmlns:p14="http://schemas.microsoft.com/office/powerpoint/2010/main" val="397102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71C15-1304-D29E-9CA6-816AC51F4D52}"/>
              </a:ext>
            </a:extLst>
          </p:cNvPr>
          <p:cNvSpPr>
            <a:spLocks noGrp="1"/>
          </p:cNvSpPr>
          <p:nvPr>
            <p:ph type="title"/>
          </p:nvPr>
        </p:nvSpPr>
        <p:spPr/>
        <p:txBody>
          <a:bodyPr/>
          <a:lstStyle/>
          <a:p>
            <a:r>
              <a:rPr lang="en-US" sz="4000" b="1" dirty="0">
                <a:solidFill>
                  <a:srgbClr val="FF0000"/>
                </a:solidFill>
              </a:rPr>
              <a:t>Supportive Management </a:t>
            </a:r>
            <a:r>
              <a:rPr lang="en-US" sz="2400" dirty="0">
                <a:solidFill>
                  <a:srgbClr val="FF0000"/>
                </a:solidFill>
              </a:rPr>
              <a:t>(Edema)</a:t>
            </a:r>
            <a:endParaRPr lang="en-US" dirty="0">
              <a:solidFill>
                <a:srgbClr val="FF0000"/>
              </a:solidFill>
            </a:endParaRPr>
          </a:p>
        </p:txBody>
      </p:sp>
      <p:sp>
        <p:nvSpPr>
          <p:cNvPr id="3" name="Content Placeholder 2">
            <a:extLst>
              <a:ext uri="{FF2B5EF4-FFF2-40B4-BE49-F238E27FC236}">
                <a16:creationId xmlns:a16="http://schemas.microsoft.com/office/drawing/2014/main" id="{ADB2345D-09EC-E61F-B6DD-E5B02D1D66F8}"/>
              </a:ext>
            </a:extLst>
          </p:cNvPr>
          <p:cNvSpPr>
            <a:spLocks noGrp="1"/>
          </p:cNvSpPr>
          <p:nvPr>
            <p:ph idx="1"/>
          </p:nvPr>
        </p:nvSpPr>
        <p:spPr/>
        <p:txBody>
          <a:bodyPr/>
          <a:lstStyle/>
          <a:p>
            <a:r>
              <a:rPr lang="en-US" dirty="0"/>
              <a:t>Most patients have some degree of </a:t>
            </a:r>
            <a:r>
              <a:rPr lang="en-US" b="1" dirty="0"/>
              <a:t>gut edema </a:t>
            </a:r>
            <a:r>
              <a:rPr lang="en-US" dirty="0"/>
              <a:t>that limits absorption, hence the preference for </a:t>
            </a:r>
            <a:r>
              <a:rPr lang="en-US" dirty="0" err="1"/>
              <a:t>lV</a:t>
            </a:r>
            <a:r>
              <a:rPr lang="en-US" dirty="0"/>
              <a:t> administration or longer-acting loop diuretics with increased bioavailability.</a:t>
            </a:r>
          </a:p>
          <a:p>
            <a:r>
              <a:rPr lang="en-US" dirty="0"/>
              <a:t>In patients with </a:t>
            </a:r>
            <a:r>
              <a:rPr lang="en-US" b="1" dirty="0"/>
              <a:t>severe hypoalbuminemia </a:t>
            </a:r>
            <a:r>
              <a:rPr lang="en-US" dirty="0"/>
              <a:t>( Alb &lt; 2 mg/l ) the combination of albumin infusion and loop diuretics may enhance diuresis. </a:t>
            </a:r>
          </a:p>
          <a:p>
            <a:pPr marL="0" indent="0">
              <a:buNone/>
            </a:pPr>
            <a:endParaRPr lang="en-US" dirty="0"/>
          </a:p>
        </p:txBody>
      </p:sp>
    </p:spTree>
    <p:extLst>
      <p:ext uri="{BB962C8B-B14F-4D97-AF65-F5344CB8AC3E}">
        <p14:creationId xmlns:p14="http://schemas.microsoft.com/office/powerpoint/2010/main" val="716718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1109E-BDFC-A5A9-45F4-94BE3490DE6D}"/>
              </a:ext>
            </a:extLst>
          </p:cNvPr>
          <p:cNvSpPr>
            <a:spLocks noGrp="1"/>
          </p:cNvSpPr>
          <p:nvPr>
            <p:ph type="title"/>
          </p:nvPr>
        </p:nvSpPr>
        <p:spPr/>
        <p:txBody>
          <a:bodyPr>
            <a:normAutofit/>
          </a:bodyPr>
          <a:lstStyle/>
          <a:p>
            <a:r>
              <a:rPr lang="en-US" sz="4000" b="1" dirty="0">
                <a:solidFill>
                  <a:srgbClr val="FF0000"/>
                </a:solidFill>
              </a:rPr>
              <a:t>Lifestyle changes</a:t>
            </a:r>
          </a:p>
        </p:txBody>
      </p:sp>
      <p:sp>
        <p:nvSpPr>
          <p:cNvPr id="3" name="Content Placeholder 2">
            <a:extLst>
              <a:ext uri="{FF2B5EF4-FFF2-40B4-BE49-F238E27FC236}">
                <a16:creationId xmlns:a16="http://schemas.microsoft.com/office/drawing/2014/main" id="{830DE111-B9DA-673D-7C40-7532D1D4F327}"/>
              </a:ext>
            </a:extLst>
          </p:cNvPr>
          <p:cNvSpPr>
            <a:spLocks noGrp="1"/>
          </p:cNvSpPr>
          <p:nvPr>
            <p:ph idx="1"/>
          </p:nvPr>
        </p:nvSpPr>
        <p:spPr/>
        <p:txBody>
          <a:bodyPr>
            <a:normAutofit lnSpcReduction="10000"/>
          </a:bodyPr>
          <a:lstStyle/>
          <a:p>
            <a:r>
              <a:rPr lang="en-US" dirty="0"/>
              <a:t>Patients with proteinuria and kidney disease should be on a </a:t>
            </a:r>
            <a:r>
              <a:rPr lang="en-US" b="1" dirty="0"/>
              <a:t>sodium restricted diet</a:t>
            </a:r>
            <a:r>
              <a:rPr lang="en-US" dirty="0"/>
              <a:t> ( &lt; 1500 -2000 mg/d )</a:t>
            </a:r>
          </a:p>
          <a:p>
            <a:r>
              <a:rPr lang="en-US" dirty="0"/>
              <a:t>Protein restriction to less than 0.8 g/kg/d does not offer any additional advantages.</a:t>
            </a:r>
          </a:p>
          <a:p>
            <a:r>
              <a:rPr lang="en-US" dirty="0"/>
              <a:t>KDIGO 2021 guidelines suggest that based on the kidney function and degree of proteinuria, </a:t>
            </a:r>
            <a:r>
              <a:rPr lang="en-US" b="1" dirty="0"/>
              <a:t>dietary protein restriction </a:t>
            </a:r>
            <a:r>
              <a:rPr lang="en-US" dirty="0"/>
              <a:t>should be considered up to 0.8 g/kg/d, with 1 g of daily protein added per gram of urinary loss.</a:t>
            </a:r>
          </a:p>
          <a:p>
            <a:r>
              <a:rPr lang="en-US" dirty="0"/>
              <a:t>Dietary modifications and </a:t>
            </a:r>
            <a:r>
              <a:rPr lang="en-US" b="1" dirty="0"/>
              <a:t>regular physical activity </a:t>
            </a:r>
            <a:r>
              <a:rPr lang="en-US" dirty="0"/>
              <a:t>are recommended to normalize body mass index (BMI), reduce central obesity, and decrease cardiovascular risk factors.</a:t>
            </a:r>
          </a:p>
        </p:txBody>
      </p:sp>
    </p:spTree>
    <p:extLst>
      <p:ext uri="{BB962C8B-B14F-4D97-AF65-F5344CB8AC3E}">
        <p14:creationId xmlns:p14="http://schemas.microsoft.com/office/powerpoint/2010/main" val="1056909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268E6-0047-C987-85F2-5A7B58641464}"/>
              </a:ext>
            </a:extLst>
          </p:cNvPr>
          <p:cNvSpPr>
            <a:spLocks noGrp="1"/>
          </p:cNvSpPr>
          <p:nvPr>
            <p:ph type="title"/>
          </p:nvPr>
        </p:nvSpPr>
        <p:spPr/>
        <p:txBody>
          <a:bodyPr>
            <a:normAutofit/>
          </a:bodyPr>
          <a:lstStyle/>
          <a:p>
            <a:r>
              <a:rPr lang="en-US" sz="4000" b="1" dirty="0">
                <a:solidFill>
                  <a:srgbClr val="FF0000"/>
                </a:solidFill>
              </a:rPr>
              <a:t>Hypertension</a:t>
            </a:r>
          </a:p>
        </p:txBody>
      </p:sp>
      <p:sp>
        <p:nvSpPr>
          <p:cNvPr id="3" name="Content Placeholder 2">
            <a:extLst>
              <a:ext uri="{FF2B5EF4-FFF2-40B4-BE49-F238E27FC236}">
                <a16:creationId xmlns:a16="http://schemas.microsoft.com/office/drawing/2014/main" id="{6E9B8BD5-FD45-6A64-F198-CCA1051AD196}"/>
              </a:ext>
            </a:extLst>
          </p:cNvPr>
          <p:cNvSpPr>
            <a:spLocks noGrp="1"/>
          </p:cNvSpPr>
          <p:nvPr>
            <p:ph idx="1"/>
          </p:nvPr>
        </p:nvSpPr>
        <p:spPr/>
        <p:txBody>
          <a:bodyPr>
            <a:normAutofit/>
          </a:bodyPr>
          <a:lstStyle/>
          <a:p>
            <a:r>
              <a:rPr lang="en-US" dirty="0"/>
              <a:t>Goal systolic blood pressure (BP) is less than 120 mm Hg with angiotensin receptor blockers (</a:t>
            </a:r>
            <a:r>
              <a:rPr lang="en-US" b="1" dirty="0"/>
              <a:t>ARB</a:t>
            </a:r>
            <a:r>
              <a:rPr lang="en-US" dirty="0"/>
              <a:t>) or angiotensin-converting enzyme inhibitors (</a:t>
            </a:r>
            <a:r>
              <a:rPr lang="en-US" b="1" dirty="0" err="1"/>
              <a:t>ACEis</a:t>
            </a:r>
            <a:r>
              <a:rPr lang="en-US" dirty="0"/>
              <a:t>) as first choice.</a:t>
            </a:r>
          </a:p>
          <a:p>
            <a:r>
              <a:rPr lang="en-US" dirty="0"/>
              <a:t>ARBs and </a:t>
            </a:r>
            <a:r>
              <a:rPr lang="en-US" dirty="0" err="1"/>
              <a:t>ACEi</a:t>
            </a:r>
            <a:r>
              <a:rPr lang="en-US" dirty="0"/>
              <a:t> should be increased to the maximal tolerated dose.</a:t>
            </a:r>
          </a:p>
          <a:p>
            <a:r>
              <a:rPr lang="en-US" dirty="0"/>
              <a:t>Adding a </a:t>
            </a:r>
            <a:r>
              <a:rPr lang="en-US" b="1" dirty="0"/>
              <a:t>mineralocorticoid receptor antagonist </a:t>
            </a:r>
            <a:r>
              <a:rPr lang="en-US" dirty="0"/>
              <a:t>has been shown to offer further improvement in lowering BP and proteinuria.</a:t>
            </a:r>
          </a:p>
        </p:txBody>
      </p:sp>
    </p:spTree>
    <p:extLst>
      <p:ext uri="{BB962C8B-B14F-4D97-AF65-F5344CB8AC3E}">
        <p14:creationId xmlns:p14="http://schemas.microsoft.com/office/powerpoint/2010/main" val="1899861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45E72-8E55-5608-A007-65F337F5BC7B}"/>
              </a:ext>
            </a:extLst>
          </p:cNvPr>
          <p:cNvSpPr>
            <a:spLocks noGrp="1"/>
          </p:cNvSpPr>
          <p:nvPr>
            <p:ph type="title"/>
          </p:nvPr>
        </p:nvSpPr>
        <p:spPr/>
        <p:txBody>
          <a:bodyPr>
            <a:normAutofit/>
          </a:bodyPr>
          <a:lstStyle/>
          <a:p>
            <a:r>
              <a:rPr lang="en-US" sz="4000" b="1" dirty="0">
                <a:solidFill>
                  <a:srgbClr val="FF0000"/>
                </a:solidFill>
              </a:rPr>
              <a:t>Hypertension</a:t>
            </a:r>
          </a:p>
        </p:txBody>
      </p:sp>
      <p:sp>
        <p:nvSpPr>
          <p:cNvPr id="3" name="Content Placeholder 2">
            <a:extLst>
              <a:ext uri="{FF2B5EF4-FFF2-40B4-BE49-F238E27FC236}">
                <a16:creationId xmlns:a16="http://schemas.microsoft.com/office/drawing/2014/main" id="{B99C276F-C3BF-0F0C-8129-36730348D05E}"/>
              </a:ext>
            </a:extLst>
          </p:cNvPr>
          <p:cNvSpPr>
            <a:spLocks noGrp="1"/>
          </p:cNvSpPr>
          <p:nvPr>
            <p:ph idx="1"/>
          </p:nvPr>
        </p:nvSpPr>
        <p:spPr/>
        <p:txBody>
          <a:bodyPr/>
          <a:lstStyle/>
          <a:p>
            <a:r>
              <a:rPr lang="en-US" dirty="0"/>
              <a:t>Dual-RAAS blockade is avoided for control of proteinuria alone due to the risk of hyperkalemia.</a:t>
            </a:r>
          </a:p>
          <a:p>
            <a:r>
              <a:rPr lang="en-US" dirty="0"/>
              <a:t>If hyperkalemia develops while on RAAS blockade, a potassium-wasting diuretic can be used as tolerated.</a:t>
            </a:r>
          </a:p>
          <a:p>
            <a:r>
              <a:rPr lang="en-US" dirty="0"/>
              <a:t>Loop diuretics are indicated just in volume overload.</a:t>
            </a:r>
          </a:p>
        </p:txBody>
      </p:sp>
    </p:spTree>
    <p:extLst>
      <p:ext uri="{BB962C8B-B14F-4D97-AF65-F5344CB8AC3E}">
        <p14:creationId xmlns:p14="http://schemas.microsoft.com/office/powerpoint/2010/main" val="618765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D2877-88D4-7CE7-60CF-9A8564CC7184}"/>
              </a:ext>
            </a:extLst>
          </p:cNvPr>
          <p:cNvSpPr>
            <a:spLocks noGrp="1"/>
          </p:cNvSpPr>
          <p:nvPr>
            <p:ph type="title"/>
          </p:nvPr>
        </p:nvSpPr>
        <p:spPr/>
        <p:txBody>
          <a:bodyPr>
            <a:normAutofit/>
          </a:bodyPr>
          <a:lstStyle/>
          <a:p>
            <a:r>
              <a:rPr lang="en-US" sz="4000" b="1" dirty="0">
                <a:solidFill>
                  <a:srgbClr val="FF0000"/>
                </a:solidFill>
              </a:rPr>
              <a:t>Proteinuria</a:t>
            </a:r>
          </a:p>
        </p:txBody>
      </p:sp>
      <p:sp>
        <p:nvSpPr>
          <p:cNvPr id="3" name="Content Placeholder 2">
            <a:extLst>
              <a:ext uri="{FF2B5EF4-FFF2-40B4-BE49-F238E27FC236}">
                <a16:creationId xmlns:a16="http://schemas.microsoft.com/office/drawing/2014/main" id="{B9585A59-E829-DFAE-5CE1-EA5F9EF17A00}"/>
              </a:ext>
            </a:extLst>
          </p:cNvPr>
          <p:cNvSpPr>
            <a:spLocks noGrp="1"/>
          </p:cNvSpPr>
          <p:nvPr>
            <p:ph idx="1"/>
          </p:nvPr>
        </p:nvSpPr>
        <p:spPr/>
        <p:txBody>
          <a:bodyPr/>
          <a:lstStyle/>
          <a:p>
            <a:r>
              <a:rPr lang="en-US" dirty="0"/>
              <a:t>Reducing the amount of proteinuria has been shown to reduce the progression of kidney disease.</a:t>
            </a:r>
          </a:p>
          <a:p>
            <a:r>
              <a:rPr lang="en-US" dirty="0"/>
              <a:t>ARB and </a:t>
            </a:r>
            <a:r>
              <a:rPr lang="en-US" dirty="0" err="1"/>
              <a:t>ACEi</a:t>
            </a:r>
            <a:r>
              <a:rPr lang="en-US" dirty="0"/>
              <a:t> are the mainstay of treatment. These medications should be initiated even in the absence of hypertension to the maximum tolerated doses.</a:t>
            </a:r>
          </a:p>
          <a:p>
            <a:r>
              <a:rPr lang="en-US" dirty="0"/>
              <a:t>SGLT2is are beneficial in treating patients with diabetes and proteinuria as well as in delaying progression of kidney disease in patient with and without proteinuria.</a:t>
            </a:r>
          </a:p>
        </p:txBody>
      </p:sp>
    </p:spTree>
    <p:extLst>
      <p:ext uri="{BB962C8B-B14F-4D97-AF65-F5344CB8AC3E}">
        <p14:creationId xmlns:p14="http://schemas.microsoft.com/office/powerpoint/2010/main" val="115851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1D6AE-996A-D564-7D5E-6854A826CDBB}"/>
              </a:ext>
            </a:extLst>
          </p:cNvPr>
          <p:cNvSpPr>
            <a:spLocks noGrp="1"/>
          </p:cNvSpPr>
          <p:nvPr>
            <p:ph type="title"/>
          </p:nvPr>
        </p:nvSpPr>
        <p:spPr/>
        <p:txBody>
          <a:bodyPr>
            <a:normAutofit/>
          </a:bodyPr>
          <a:lstStyle/>
          <a:p>
            <a:r>
              <a:rPr lang="en-US" sz="4000" b="1" dirty="0">
                <a:solidFill>
                  <a:srgbClr val="FF0000"/>
                </a:solidFill>
              </a:rPr>
              <a:t>Proteinuria</a:t>
            </a:r>
          </a:p>
        </p:txBody>
      </p:sp>
      <p:sp>
        <p:nvSpPr>
          <p:cNvPr id="3" name="Content Placeholder 2">
            <a:extLst>
              <a:ext uri="{FF2B5EF4-FFF2-40B4-BE49-F238E27FC236}">
                <a16:creationId xmlns:a16="http://schemas.microsoft.com/office/drawing/2014/main" id="{651065E0-DDFE-EA55-2A47-B7614751C2E3}"/>
              </a:ext>
            </a:extLst>
          </p:cNvPr>
          <p:cNvSpPr>
            <a:spLocks noGrp="1"/>
          </p:cNvSpPr>
          <p:nvPr>
            <p:ph idx="1"/>
          </p:nvPr>
        </p:nvSpPr>
        <p:spPr/>
        <p:txBody>
          <a:bodyPr/>
          <a:lstStyle/>
          <a:p>
            <a:r>
              <a:rPr lang="en-US" dirty="0"/>
              <a:t>Possible beneficial effect of SGLT2is in lowering proteinuria and delaying progression of CKD in patients with nephrotic range proteinuria. </a:t>
            </a:r>
          </a:p>
          <a:p>
            <a:r>
              <a:rPr lang="en-US" dirty="0"/>
              <a:t>Currently, SGLT2is are not recommended for treatment of proteinuria in NS outside of diabetic nephropathy.</a:t>
            </a:r>
          </a:p>
        </p:txBody>
      </p:sp>
    </p:spTree>
    <p:extLst>
      <p:ext uri="{BB962C8B-B14F-4D97-AF65-F5344CB8AC3E}">
        <p14:creationId xmlns:p14="http://schemas.microsoft.com/office/powerpoint/2010/main" val="2897780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374E1-870D-8512-A202-384F92CFC0BA}"/>
              </a:ext>
            </a:extLst>
          </p:cNvPr>
          <p:cNvSpPr>
            <a:spLocks noGrp="1"/>
          </p:cNvSpPr>
          <p:nvPr>
            <p:ph type="title"/>
          </p:nvPr>
        </p:nvSpPr>
        <p:spPr/>
        <p:txBody>
          <a:bodyPr>
            <a:normAutofit/>
          </a:bodyPr>
          <a:lstStyle/>
          <a:p>
            <a:r>
              <a:rPr lang="en-US" sz="4000" b="1" dirty="0">
                <a:solidFill>
                  <a:srgbClr val="FF0000"/>
                </a:solidFill>
              </a:rPr>
              <a:t>Anticoagulation recommendations for NS</a:t>
            </a:r>
          </a:p>
        </p:txBody>
      </p:sp>
      <p:sp>
        <p:nvSpPr>
          <p:cNvPr id="3" name="Content Placeholder 2">
            <a:extLst>
              <a:ext uri="{FF2B5EF4-FFF2-40B4-BE49-F238E27FC236}">
                <a16:creationId xmlns:a16="http://schemas.microsoft.com/office/drawing/2014/main" id="{B30A2B59-4434-203A-F373-A84533058369}"/>
              </a:ext>
            </a:extLst>
          </p:cNvPr>
          <p:cNvSpPr>
            <a:spLocks noGrp="1"/>
          </p:cNvSpPr>
          <p:nvPr>
            <p:ph idx="1"/>
          </p:nvPr>
        </p:nvSpPr>
        <p:spPr/>
        <p:txBody>
          <a:bodyPr>
            <a:normAutofit fontScale="77500" lnSpcReduction="20000"/>
          </a:bodyPr>
          <a:lstStyle/>
          <a:p>
            <a:r>
              <a:rPr lang="en-US" dirty="0"/>
              <a:t>The thrombotic risk in NS correlates with the </a:t>
            </a:r>
            <a:r>
              <a:rPr lang="en-US" b="1" dirty="0"/>
              <a:t>degree of hypoalbuminemia</a:t>
            </a:r>
            <a:endParaRPr lang="en-US" dirty="0"/>
          </a:p>
          <a:p>
            <a:r>
              <a:rPr lang="en-US" dirty="0"/>
              <a:t>In patients with </a:t>
            </a:r>
            <a:r>
              <a:rPr lang="en-US" b="1" dirty="0"/>
              <a:t>MGN</a:t>
            </a:r>
            <a:r>
              <a:rPr lang="en-US" dirty="0"/>
              <a:t> and Albumin &lt; 3 g/dl and low risk of bleeding start </a:t>
            </a:r>
            <a:r>
              <a:rPr lang="en-US" dirty="0" err="1"/>
              <a:t>antigoagulation</a:t>
            </a:r>
            <a:endParaRPr lang="en-US" dirty="0"/>
          </a:p>
          <a:p>
            <a:r>
              <a:rPr lang="en-US" dirty="0"/>
              <a:t>In other nephrotic syndromes anticoagulation should be start if Albumin is &lt; 2g/dl</a:t>
            </a:r>
          </a:p>
          <a:p>
            <a:r>
              <a:rPr lang="en-US" b="1" dirty="0"/>
              <a:t>serum albumin is less than 2.0 to 2.9 g/dL </a:t>
            </a:r>
            <a:r>
              <a:rPr lang="en-US" dirty="0"/>
              <a:t>with additional risk factors for thrombosis </a:t>
            </a:r>
          </a:p>
          <a:p>
            <a:r>
              <a:rPr lang="en-US" dirty="0"/>
              <a:t>Proteinuria &gt;10 g </a:t>
            </a:r>
          </a:p>
          <a:p>
            <a:r>
              <a:rPr lang="en-US" dirty="0"/>
              <a:t>BMI &gt;35 </a:t>
            </a:r>
          </a:p>
          <a:p>
            <a:r>
              <a:rPr lang="en-US" dirty="0"/>
              <a:t>Genetic predisposition to thromboembolic events </a:t>
            </a:r>
          </a:p>
          <a:p>
            <a:r>
              <a:rPr lang="en-US" dirty="0"/>
              <a:t>Heart failure </a:t>
            </a:r>
            <a:r>
              <a:rPr lang="en-US" dirty="0" err="1"/>
              <a:t>IlI</a:t>
            </a:r>
            <a:r>
              <a:rPr lang="en-US" dirty="0"/>
              <a:t>-IV</a:t>
            </a:r>
          </a:p>
          <a:p>
            <a:r>
              <a:rPr lang="en-US" dirty="0"/>
              <a:t>Recent major surgery  </a:t>
            </a:r>
          </a:p>
          <a:p>
            <a:r>
              <a:rPr lang="en-US" dirty="0"/>
              <a:t>Prolonged immobilization</a:t>
            </a:r>
          </a:p>
          <a:p>
            <a:endParaRPr lang="en-US" dirty="0"/>
          </a:p>
        </p:txBody>
      </p:sp>
    </p:spTree>
    <p:extLst>
      <p:ext uri="{BB962C8B-B14F-4D97-AF65-F5344CB8AC3E}">
        <p14:creationId xmlns:p14="http://schemas.microsoft.com/office/powerpoint/2010/main" val="2814024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73C8D-25A4-4B18-DD77-3015AC58B2C6}"/>
              </a:ext>
            </a:extLst>
          </p:cNvPr>
          <p:cNvSpPr>
            <a:spLocks noGrp="1"/>
          </p:cNvSpPr>
          <p:nvPr>
            <p:ph type="title"/>
          </p:nvPr>
        </p:nvSpPr>
        <p:spPr/>
        <p:txBody>
          <a:bodyPr>
            <a:normAutofit/>
          </a:bodyPr>
          <a:lstStyle/>
          <a:p>
            <a:r>
              <a:rPr lang="en-US" sz="4000" b="1" dirty="0">
                <a:solidFill>
                  <a:srgbClr val="FF0000"/>
                </a:solidFill>
              </a:rPr>
              <a:t>Anticoagulation</a:t>
            </a:r>
          </a:p>
        </p:txBody>
      </p:sp>
      <p:sp>
        <p:nvSpPr>
          <p:cNvPr id="3" name="Content Placeholder 2">
            <a:extLst>
              <a:ext uri="{FF2B5EF4-FFF2-40B4-BE49-F238E27FC236}">
                <a16:creationId xmlns:a16="http://schemas.microsoft.com/office/drawing/2014/main" id="{759556A3-5AFE-31E5-CA07-937A4C20D312}"/>
              </a:ext>
            </a:extLst>
          </p:cNvPr>
          <p:cNvSpPr>
            <a:spLocks noGrp="1"/>
          </p:cNvSpPr>
          <p:nvPr>
            <p:ph idx="1"/>
          </p:nvPr>
        </p:nvSpPr>
        <p:spPr/>
        <p:txBody>
          <a:bodyPr>
            <a:normAutofit/>
          </a:bodyPr>
          <a:lstStyle/>
          <a:p>
            <a:r>
              <a:rPr lang="en-US" dirty="0"/>
              <a:t>Anticoagulation should be LMWH or warfarin and in high risk patient for bleeding ASA.</a:t>
            </a:r>
          </a:p>
          <a:p>
            <a:r>
              <a:rPr lang="en-US" dirty="0"/>
              <a:t>DOAC is not supported in nephrotic syndrome. </a:t>
            </a:r>
          </a:p>
          <a:p>
            <a:endParaRPr lang="en-US" dirty="0"/>
          </a:p>
          <a:p>
            <a:r>
              <a:rPr lang="en-US" dirty="0"/>
              <a:t>Aspirin can be considered in patients with high risk for thromboembolism who are not a candidate for anticoagulation due to bleeding risk.</a:t>
            </a:r>
          </a:p>
          <a:p>
            <a:r>
              <a:rPr lang="en-US" dirty="0"/>
              <a:t>Patients should not start anticoagulation before evaluation by a nephrologist as this could delay biopsy.</a:t>
            </a:r>
          </a:p>
        </p:txBody>
      </p:sp>
    </p:spTree>
    <p:extLst>
      <p:ext uri="{BB962C8B-B14F-4D97-AF65-F5344CB8AC3E}">
        <p14:creationId xmlns:p14="http://schemas.microsoft.com/office/powerpoint/2010/main" val="3929667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C49D7-4299-B606-FA72-29A11C90D7DA}"/>
              </a:ext>
            </a:extLst>
          </p:cNvPr>
          <p:cNvSpPr>
            <a:spLocks noGrp="1"/>
          </p:cNvSpPr>
          <p:nvPr>
            <p:ph type="title"/>
          </p:nvPr>
        </p:nvSpPr>
        <p:spPr/>
        <p:txBody>
          <a:bodyPr>
            <a:normAutofit/>
          </a:bodyPr>
          <a:lstStyle/>
          <a:p>
            <a:r>
              <a:rPr lang="en-US" sz="4000" b="1" dirty="0">
                <a:solidFill>
                  <a:srgbClr val="FF0000"/>
                </a:solidFill>
              </a:rPr>
              <a:t>Hyperlipidemia</a:t>
            </a:r>
          </a:p>
        </p:txBody>
      </p:sp>
      <p:sp>
        <p:nvSpPr>
          <p:cNvPr id="3" name="Content Placeholder 2">
            <a:extLst>
              <a:ext uri="{FF2B5EF4-FFF2-40B4-BE49-F238E27FC236}">
                <a16:creationId xmlns:a16="http://schemas.microsoft.com/office/drawing/2014/main" id="{779D28A6-1D25-0025-7A2E-DDD40ACABE3C}"/>
              </a:ext>
            </a:extLst>
          </p:cNvPr>
          <p:cNvSpPr>
            <a:spLocks noGrp="1"/>
          </p:cNvSpPr>
          <p:nvPr>
            <p:ph idx="1"/>
          </p:nvPr>
        </p:nvSpPr>
        <p:spPr/>
        <p:txBody>
          <a:bodyPr/>
          <a:lstStyle/>
          <a:p>
            <a:r>
              <a:rPr lang="en-US" dirty="0"/>
              <a:t>Treatment of dyslipidemia should be initiated in patients with NS, particularly in those with additional cardiovascular risk factors. </a:t>
            </a:r>
          </a:p>
          <a:p>
            <a:r>
              <a:rPr lang="en-US" b="1" dirty="0"/>
              <a:t>Statins</a:t>
            </a:r>
            <a:r>
              <a:rPr lang="en-US" dirty="0"/>
              <a:t> are the first-line pharmacologic agents to be used along with lifestyle modifications.</a:t>
            </a:r>
          </a:p>
          <a:p>
            <a:r>
              <a:rPr lang="en-US" dirty="0"/>
              <a:t>Non-statin medications can be added if statins are not tolerated or if goal is not achieved with maximally tolerated statin doses.</a:t>
            </a:r>
          </a:p>
          <a:p>
            <a:r>
              <a:rPr lang="en-US" dirty="0"/>
              <a:t>An additional benefit of statin therapy is their </a:t>
            </a:r>
            <a:r>
              <a:rPr lang="en-US" b="1" dirty="0"/>
              <a:t>anti-</a:t>
            </a:r>
            <a:r>
              <a:rPr lang="en-US" b="1" dirty="0" err="1"/>
              <a:t>proteinuric</a:t>
            </a:r>
            <a:r>
              <a:rPr lang="en-US" b="1" dirty="0"/>
              <a:t> effect</a:t>
            </a:r>
            <a:r>
              <a:rPr lang="en-US" dirty="0"/>
              <a:t>.</a:t>
            </a:r>
          </a:p>
        </p:txBody>
      </p:sp>
    </p:spTree>
    <p:extLst>
      <p:ext uri="{BB962C8B-B14F-4D97-AF65-F5344CB8AC3E}">
        <p14:creationId xmlns:p14="http://schemas.microsoft.com/office/powerpoint/2010/main" val="1516439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8EA7C-E88E-7B68-931D-C3AF7E532141}"/>
              </a:ext>
            </a:extLst>
          </p:cNvPr>
          <p:cNvSpPr>
            <a:spLocks noGrp="1"/>
          </p:cNvSpPr>
          <p:nvPr>
            <p:ph type="title"/>
          </p:nvPr>
        </p:nvSpPr>
        <p:spPr/>
        <p:txBody>
          <a:bodyPr>
            <a:normAutofit/>
          </a:bodyPr>
          <a:lstStyle/>
          <a:p>
            <a:r>
              <a:rPr lang="en-US" sz="4000" b="1" dirty="0">
                <a:solidFill>
                  <a:srgbClr val="FF0000"/>
                </a:solidFill>
              </a:rPr>
              <a:t>Infections</a:t>
            </a:r>
          </a:p>
        </p:txBody>
      </p:sp>
      <p:sp>
        <p:nvSpPr>
          <p:cNvPr id="3" name="Content Placeholder 2">
            <a:extLst>
              <a:ext uri="{FF2B5EF4-FFF2-40B4-BE49-F238E27FC236}">
                <a16:creationId xmlns:a16="http://schemas.microsoft.com/office/drawing/2014/main" id="{8F60462D-4111-7681-3CB2-C52B27FDD532}"/>
              </a:ext>
            </a:extLst>
          </p:cNvPr>
          <p:cNvSpPr>
            <a:spLocks noGrp="1"/>
          </p:cNvSpPr>
          <p:nvPr>
            <p:ph idx="1"/>
          </p:nvPr>
        </p:nvSpPr>
        <p:spPr/>
        <p:txBody>
          <a:bodyPr>
            <a:normAutofit/>
          </a:bodyPr>
          <a:lstStyle/>
          <a:p>
            <a:r>
              <a:rPr lang="en-US" dirty="0"/>
              <a:t>Patients with impaired immunity should be up to date with </a:t>
            </a:r>
            <a:r>
              <a:rPr lang="en-US" b="1" dirty="0"/>
              <a:t>vaccinations</a:t>
            </a:r>
            <a:r>
              <a:rPr lang="en-US" dirty="0"/>
              <a:t>.</a:t>
            </a:r>
          </a:p>
          <a:p>
            <a:r>
              <a:rPr lang="en-US" dirty="0"/>
              <a:t>Practice guidelines recommend pneumococcal, herpes zoster, and influenza vaccination for patients with NS.</a:t>
            </a:r>
          </a:p>
          <a:p>
            <a:r>
              <a:rPr lang="en-US" dirty="0"/>
              <a:t>Screening for syphilis, hepatitis C virus (HCV), hepatitis B virus (HBV), human immunodeficiency virus (HIV), and tuberculosis is suggested in clinically appropriate patients. </a:t>
            </a:r>
          </a:p>
          <a:p>
            <a:r>
              <a:rPr lang="en-US" dirty="0"/>
              <a:t>Pneumocystis </a:t>
            </a:r>
            <a:r>
              <a:rPr lang="en-US" dirty="0" err="1"/>
              <a:t>jiroveci</a:t>
            </a:r>
            <a:r>
              <a:rPr lang="en-US" dirty="0"/>
              <a:t> pneumonia prophylaxis should be prescribed for patients receiving high-dose steroids and other immunosuppressive therapy.</a:t>
            </a:r>
          </a:p>
        </p:txBody>
      </p:sp>
    </p:spTree>
    <p:extLst>
      <p:ext uri="{BB962C8B-B14F-4D97-AF65-F5344CB8AC3E}">
        <p14:creationId xmlns:p14="http://schemas.microsoft.com/office/powerpoint/2010/main" val="2613639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668A7-D382-8A97-3632-D3EF76FBEE0A}"/>
              </a:ext>
            </a:extLst>
          </p:cNvPr>
          <p:cNvSpPr>
            <a:spLocks noGrp="1"/>
          </p:cNvSpPr>
          <p:nvPr>
            <p:ph type="title"/>
          </p:nvPr>
        </p:nvSpPr>
        <p:spPr/>
        <p:txBody>
          <a:bodyPr>
            <a:normAutofit/>
          </a:bodyPr>
          <a:lstStyle/>
          <a:p>
            <a:r>
              <a:rPr lang="en-US" sz="4000" b="1" dirty="0">
                <a:solidFill>
                  <a:srgbClr val="FF0000"/>
                </a:solidFill>
              </a:rPr>
              <a:t>Pathophysiology</a:t>
            </a:r>
          </a:p>
        </p:txBody>
      </p:sp>
      <p:sp>
        <p:nvSpPr>
          <p:cNvPr id="3" name="Content Placeholder 2">
            <a:extLst>
              <a:ext uri="{FF2B5EF4-FFF2-40B4-BE49-F238E27FC236}">
                <a16:creationId xmlns:a16="http://schemas.microsoft.com/office/drawing/2014/main" id="{2A92E5F3-CECF-CBFF-1AFE-F71B935C3C89}"/>
              </a:ext>
            </a:extLst>
          </p:cNvPr>
          <p:cNvSpPr>
            <a:spLocks noGrp="1"/>
          </p:cNvSpPr>
          <p:nvPr>
            <p:ph idx="1"/>
          </p:nvPr>
        </p:nvSpPr>
        <p:spPr>
          <a:xfrm>
            <a:off x="838199" y="1453019"/>
            <a:ext cx="6714995" cy="5104355"/>
          </a:xfrm>
        </p:spPr>
        <p:txBody>
          <a:bodyPr>
            <a:normAutofit fontScale="92500" lnSpcReduction="20000"/>
          </a:bodyPr>
          <a:lstStyle/>
          <a:p>
            <a:r>
              <a:rPr lang="en-US" dirty="0"/>
              <a:t>NS occurs due to a </a:t>
            </a:r>
            <a:r>
              <a:rPr lang="en-US" dirty="0">
                <a:solidFill>
                  <a:srgbClr val="FF0000"/>
                </a:solidFill>
              </a:rPr>
              <a:t>disruption of the glomerular filtration </a:t>
            </a:r>
            <a:r>
              <a:rPr lang="en-US" dirty="0"/>
              <a:t>barrier which consists of three layers: </a:t>
            </a:r>
          </a:p>
          <a:p>
            <a:r>
              <a:rPr lang="en-US" dirty="0"/>
              <a:t>Fenestrated endothelial capillary cells </a:t>
            </a:r>
          </a:p>
          <a:p>
            <a:r>
              <a:rPr lang="en-US" dirty="0"/>
              <a:t>Basement membrane</a:t>
            </a:r>
          </a:p>
          <a:p>
            <a:r>
              <a:rPr lang="en-US" dirty="0"/>
              <a:t>Epithelial cells known as podocytes</a:t>
            </a:r>
          </a:p>
          <a:p>
            <a:r>
              <a:rPr lang="en-US" dirty="0"/>
              <a:t>The structure is both size- and charge-selective, favoring passage of smaller or cationic molecules over larger or anionic molecules.</a:t>
            </a:r>
          </a:p>
          <a:p>
            <a:endParaRPr lang="en-US" dirty="0"/>
          </a:p>
          <a:p>
            <a:r>
              <a:rPr lang="en-US" dirty="0"/>
              <a:t>Important proteins, such as albumin, immunoglobulins, and coagulation enzymes are preserved under normal conditions</a:t>
            </a:r>
          </a:p>
        </p:txBody>
      </p:sp>
      <p:pic>
        <p:nvPicPr>
          <p:cNvPr id="4" name="Content Placeholder 4" descr="A diagram of a group of objects&#10;&#10;Description automatically generated">
            <a:extLst>
              <a:ext uri="{FF2B5EF4-FFF2-40B4-BE49-F238E27FC236}">
                <a16:creationId xmlns:a16="http://schemas.microsoft.com/office/drawing/2014/main" id="{C28A1532-0212-DB34-13DF-B8D324324B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8810" y="157301"/>
            <a:ext cx="5151123" cy="3024310"/>
          </a:xfrm>
          <a:prstGeom prst="rect">
            <a:avLst/>
          </a:prstGeom>
        </p:spPr>
      </p:pic>
    </p:spTree>
    <p:extLst>
      <p:ext uri="{BB962C8B-B14F-4D97-AF65-F5344CB8AC3E}">
        <p14:creationId xmlns:p14="http://schemas.microsoft.com/office/powerpoint/2010/main" val="2436185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F2D37-19B5-0C69-09C2-8A68C7EAE6E8}"/>
              </a:ext>
            </a:extLst>
          </p:cNvPr>
          <p:cNvSpPr>
            <a:spLocks noGrp="1"/>
          </p:cNvSpPr>
          <p:nvPr>
            <p:ph type="title"/>
          </p:nvPr>
        </p:nvSpPr>
        <p:spPr/>
        <p:txBody>
          <a:bodyPr>
            <a:normAutofit/>
          </a:bodyPr>
          <a:lstStyle/>
          <a:p>
            <a:r>
              <a:rPr lang="en-US" sz="4000" b="1" dirty="0">
                <a:solidFill>
                  <a:srgbClr val="FF0000"/>
                </a:solidFill>
              </a:rPr>
              <a:t>Disease specific management</a:t>
            </a:r>
          </a:p>
        </p:txBody>
      </p:sp>
      <p:sp>
        <p:nvSpPr>
          <p:cNvPr id="3" name="Content Placeholder 2">
            <a:extLst>
              <a:ext uri="{FF2B5EF4-FFF2-40B4-BE49-F238E27FC236}">
                <a16:creationId xmlns:a16="http://schemas.microsoft.com/office/drawing/2014/main" id="{8180D69C-AECB-820E-5F8A-AF66001DFA73}"/>
              </a:ext>
            </a:extLst>
          </p:cNvPr>
          <p:cNvSpPr>
            <a:spLocks noGrp="1"/>
          </p:cNvSpPr>
          <p:nvPr>
            <p:ph idx="1"/>
          </p:nvPr>
        </p:nvSpPr>
        <p:spPr/>
        <p:txBody>
          <a:bodyPr/>
          <a:lstStyle/>
          <a:p>
            <a:r>
              <a:rPr lang="en-US" dirty="0"/>
              <a:t>Treatment varies with the underlying histopathology and etiology.</a:t>
            </a:r>
          </a:p>
          <a:p>
            <a:r>
              <a:rPr lang="en-US" dirty="0"/>
              <a:t>In all types of NS, secondary causes are managed by treating the underlying disease or removing the offending agent.</a:t>
            </a:r>
          </a:p>
        </p:txBody>
      </p:sp>
    </p:spTree>
    <p:extLst>
      <p:ext uri="{BB962C8B-B14F-4D97-AF65-F5344CB8AC3E}">
        <p14:creationId xmlns:p14="http://schemas.microsoft.com/office/powerpoint/2010/main" val="983108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1DA6C-B6AA-D979-E920-A38B65D695E9}"/>
              </a:ext>
            </a:extLst>
          </p:cNvPr>
          <p:cNvSpPr>
            <a:spLocks noGrp="1"/>
          </p:cNvSpPr>
          <p:nvPr>
            <p:ph type="title"/>
          </p:nvPr>
        </p:nvSpPr>
        <p:spPr/>
        <p:txBody>
          <a:bodyPr>
            <a:normAutofit/>
          </a:bodyPr>
          <a:lstStyle/>
          <a:p>
            <a:r>
              <a:rPr lang="en-US" sz="4000" b="1" dirty="0">
                <a:solidFill>
                  <a:srgbClr val="FF0000"/>
                </a:solidFill>
              </a:rPr>
              <a:t>Focal Segmental Glomerulosclerosis ( FSGS ) </a:t>
            </a:r>
          </a:p>
        </p:txBody>
      </p:sp>
      <p:sp>
        <p:nvSpPr>
          <p:cNvPr id="3" name="Content Placeholder 2">
            <a:extLst>
              <a:ext uri="{FF2B5EF4-FFF2-40B4-BE49-F238E27FC236}">
                <a16:creationId xmlns:a16="http://schemas.microsoft.com/office/drawing/2014/main" id="{C5902EEA-FBB0-4460-B7CA-41659AE87200}"/>
              </a:ext>
            </a:extLst>
          </p:cNvPr>
          <p:cNvSpPr>
            <a:spLocks noGrp="1"/>
          </p:cNvSpPr>
          <p:nvPr>
            <p:ph idx="1"/>
          </p:nvPr>
        </p:nvSpPr>
        <p:spPr/>
        <p:txBody>
          <a:bodyPr>
            <a:normAutofit lnSpcReduction="10000"/>
          </a:bodyPr>
          <a:lstStyle/>
          <a:p>
            <a:r>
              <a:rPr lang="en-US" dirty="0"/>
              <a:t>Patients with primary FSGS and in some cases genetic FSGS require immunosuppressive therapy.</a:t>
            </a:r>
          </a:p>
          <a:p>
            <a:r>
              <a:rPr lang="en-US" b="1" dirty="0"/>
              <a:t>High-dose steroids </a:t>
            </a:r>
            <a:r>
              <a:rPr lang="en-US" dirty="0"/>
              <a:t>remain the first line of treatment (Grade 1D per KDIGO 2021)</a:t>
            </a:r>
          </a:p>
          <a:p>
            <a:r>
              <a:rPr lang="en-US" dirty="0"/>
              <a:t>In patients not responding to or intolerant to steroids, a trial of CNIs is recommended (Grade 1C)</a:t>
            </a:r>
          </a:p>
          <a:p>
            <a:r>
              <a:rPr lang="en-US" dirty="0"/>
              <a:t>RAAS inhibition is the cornerstone of treatment to avoid progression of CKD. </a:t>
            </a:r>
          </a:p>
          <a:p>
            <a:r>
              <a:rPr lang="en-US" dirty="0"/>
              <a:t>Thiazide diuretics and a low sodium diet may potentiate the antiproteinuric effect of RAAS inhibition.</a:t>
            </a:r>
          </a:p>
        </p:txBody>
      </p:sp>
    </p:spTree>
    <p:extLst>
      <p:ext uri="{BB962C8B-B14F-4D97-AF65-F5344CB8AC3E}">
        <p14:creationId xmlns:p14="http://schemas.microsoft.com/office/powerpoint/2010/main" val="3810855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DC252-4646-781F-8503-5AEF3E62D9AC}"/>
              </a:ext>
            </a:extLst>
          </p:cNvPr>
          <p:cNvSpPr>
            <a:spLocks noGrp="1"/>
          </p:cNvSpPr>
          <p:nvPr>
            <p:ph type="title"/>
          </p:nvPr>
        </p:nvSpPr>
        <p:spPr/>
        <p:txBody>
          <a:bodyPr>
            <a:normAutofit/>
          </a:bodyPr>
          <a:lstStyle/>
          <a:p>
            <a:r>
              <a:rPr lang="en-US" sz="4000" b="1" dirty="0">
                <a:solidFill>
                  <a:srgbClr val="FF0000"/>
                </a:solidFill>
              </a:rPr>
              <a:t>Minimal Change Disease</a:t>
            </a:r>
          </a:p>
        </p:txBody>
      </p:sp>
      <p:sp>
        <p:nvSpPr>
          <p:cNvPr id="3" name="Content Placeholder 2">
            <a:extLst>
              <a:ext uri="{FF2B5EF4-FFF2-40B4-BE49-F238E27FC236}">
                <a16:creationId xmlns:a16="http://schemas.microsoft.com/office/drawing/2014/main" id="{B2249288-C3EB-A76E-C97A-C6FC42CE73A2}"/>
              </a:ext>
            </a:extLst>
          </p:cNvPr>
          <p:cNvSpPr>
            <a:spLocks noGrp="1"/>
          </p:cNvSpPr>
          <p:nvPr>
            <p:ph idx="1"/>
          </p:nvPr>
        </p:nvSpPr>
        <p:spPr/>
        <p:txBody>
          <a:bodyPr>
            <a:normAutofit/>
          </a:bodyPr>
          <a:lstStyle/>
          <a:p>
            <a:r>
              <a:rPr lang="en-US" dirty="0"/>
              <a:t>The management of minimal change disease in adults is composed of RAAS blockade, low sodium intake, and </a:t>
            </a:r>
            <a:r>
              <a:rPr lang="en-US" b="1" dirty="0"/>
              <a:t>glucocorticoids</a:t>
            </a:r>
            <a:r>
              <a:rPr lang="en-US" dirty="0"/>
              <a:t>.</a:t>
            </a:r>
          </a:p>
          <a:p>
            <a:r>
              <a:rPr lang="en-US" dirty="0"/>
              <a:t>The optimal steroid regimen is not well-defined. High-dose glucocorticoids should not be given for more than 16 weeks. </a:t>
            </a:r>
          </a:p>
          <a:p>
            <a:r>
              <a:rPr lang="en-US" dirty="0"/>
              <a:t>Tapering should start 2 weeks after remission is achieved.</a:t>
            </a:r>
          </a:p>
          <a:p>
            <a:r>
              <a:rPr lang="en-US" dirty="0"/>
              <a:t>If there are contraindications to glucocorticoids or if the patient has relapsing disease, further immunosuppressive treatment options include cyclophosphamide, CNI, mycophenolate, and rituximab.</a:t>
            </a:r>
          </a:p>
        </p:txBody>
      </p:sp>
    </p:spTree>
    <p:extLst>
      <p:ext uri="{BB962C8B-B14F-4D97-AF65-F5344CB8AC3E}">
        <p14:creationId xmlns:p14="http://schemas.microsoft.com/office/powerpoint/2010/main" val="2286391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B1F5D-06C7-C397-E4F3-79A4FFB0DD95}"/>
              </a:ext>
            </a:extLst>
          </p:cNvPr>
          <p:cNvSpPr>
            <a:spLocks noGrp="1"/>
          </p:cNvSpPr>
          <p:nvPr>
            <p:ph type="title"/>
          </p:nvPr>
        </p:nvSpPr>
        <p:spPr/>
        <p:txBody>
          <a:bodyPr>
            <a:normAutofit/>
          </a:bodyPr>
          <a:lstStyle/>
          <a:p>
            <a:r>
              <a:rPr lang="en-US" sz="4000" b="1" dirty="0">
                <a:solidFill>
                  <a:srgbClr val="FF0000"/>
                </a:solidFill>
              </a:rPr>
              <a:t>Membranous Nephropathy</a:t>
            </a:r>
          </a:p>
        </p:txBody>
      </p:sp>
      <p:sp>
        <p:nvSpPr>
          <p:cNvPr id="3" name="Content Placeholder 2">
            <a:extLst>
              <a:ext uri="{FF2B5EF4-FFF2-40B4-BE49-F238E27FC236}">
                <a16:creationId xmlns:a16="http://schemas.microsoft.com/office/drawing/2014/main" id="{0AD11C80-524B-3313-2F5A-F5873A94D88F}"/>
              </a:ext>
            </a:extLst>
          </p:cNvPr>
          <p:cNvSpPr>
            <a:spLocks noGrp="1"/>
          </p:cNvSpPr>
          <p:nvPr>
            <p:ph idx="1"/>
          </p:nvPr>
        </p:nvSpPr>
        <p:spPr/>
        <p:txBody>
          <a:bodyPr>
            <a:normAutofit fontScale="92500" lnSpcReduction="10000"/>
          </a:bodyPr>
          <a:lstStyle/>
          <a:p>
            <a:r>
              <a:rPr lang="en-US" dirty="0"/>
              <a:t>Primary membranous nephropathy patients should be risk-stratified before receiving immunosuppressive therapy.</a:t>
            </a:r>
          </a:p>
          <a:p>
            <a:r>
              <a:rPr lang="en-US" dirty="0"/>
              <a:t>Low-risk patients are treated with symptom management and risk modification only. </a:t>
            </a:r>
          </a:p>
          <a:p>
            <a:r>
              <a:rPr lang="en-US" dirty="0"/>
              <a:t>Patients at moderate risk of kidney disease progression can be managed conservatively or with immunosuppression (rituximab or CNIs and glucocorticoids). </a:t>
            </a:r>
          </a:p>
          <a:p>
            <a:r>
              <a:rPr lang="en-US" dirty="0"/>
              <a:t>For patients at high risk, immunosuppressive therapy with rituximab, cyclophosphamide and steroids, or CNIs and rituximab is recommended.</a:t>
            </a:r>
          </a:p>
          <a:p>
            <a:r>
              <a:rPr lang="en-US" dirty="0"/>
              <a:t>Patients at very high risk for progression to ESKD are managed primarily with cyclophosphamide and steroids.</a:t>
            </a:r>
          </a:p>
        </p:txBody>
      </p:sp>
    </p:spTree>
    <p:extLst>
      <p:ext uri="{BB962C8B-B14F-4D97-AF65-F5344CB8AC3E}">
        <p14:creationId xmlns:p14="http://schemas.microsoft.com/office/powerpoint/2010/main" val="12135401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995E0-4B88-804F-3719-765385BD337D}"/>
              </a:ext>
            </a:extLst>
          </p:cNvPr>
          <p:cNvSpPr>
            <a:spLocks noGrp="1"/>
          </p:cNvSpPr>
          <p:nvPr>
            <p:ph type="title"/>
          </p:nvPr>
        </p:nvSpPr>
        <p:spPr/>
        <p:txBody>
          <a:bodyPr>
            <a:normAutofit/>
          </a:bodyPr>
          <a:lstStyle/>
          <a:p>
            <a:r>
              <a:rPr lang="en-US" sz="4000" b="1" dirty="0">
                <a:solidFill>
                  <a:srgbClr val="FF0000"/>
                </a:solidFill>
              </a:rPr>
              <a:t>Amyloidosis</a:t>
            </a:r>
          </a:p>
        </p:txBody>
      </p:sp>
      <p:sp>
        <p:nvSpPr>
          <p:cNvPr id="3" name="Content Placeholder 2">
            <a:extLst>
              <a:ext uri="{FF2B5EF4-FFF2-40B4-BE49-F238E27FC236}">
                <a16:creationId xmlns:a16="http://schemas.microsoft.com/office/drawing/2014/main" id="{97E4C1A5-45F4-FF8C-2252-AE7FB45C03DE}"/>
              </a:ext>
            </a:extLst>
          </p:cNvPr>
          <p:cNvSpPr>
            <a:spLocks noGrp="1"/>
          </p:cNvSpPr>
          <p:nvPr>
            <p:ph idx="1"/>
          </p:nvPr>
        </p:nvSpPr>
        <p:spPr/>
        <p:txBody>
          <a:bodyPr/>
          <a:lstStyle/>
          <a:p>
            <a:r>
              <a:rPr lang="en-US" dirty="0"/>
              <a:t>The management of amyloidosis with renal involvement is multidisciplinary, involving hematology/oncology and nephrology. RAAS blockade should be used cautiously in patients with amyloid light chain (AL) cardiac amyloidosis due to the risk of hypotension.</a:t>
            </a:r>
          </a:p>
          <a:p>
            <a:r>
              <a:rPr lang="en-US" dirty="0"/>
              <a:t>Disease-targeted therapy should be directed by specialists and will vary depending on the type of amyloid.</a:t>
            </a:r>
          </a:p>
        </p:txBody>
      </p:sp>
    </p:spTree>
    <p:extLst>
      <p:ext uri="{BB962C8B-B14F-4D97-AF65-F5344CB8AC3E}">
        <p14:creationId xmlns:p14="http://schemas.microsoft.com/office/powerpoint/2010/main" val="1578194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A78CF-6DEE-03D6-6AF0-EDE9A931EE58}"/>
              </a:ext>
            </a:extLst>
          </p:cNvPr>
          <p:cNvSpPr>
            <a:spLocks noGrp="1"/>
          </p:cNvSpPr>
          <p:nvPr>
            <p:ph type="title"/>
          </p:nvPr>
        </p:nvSpPr>
        <p:spPr/>
        <p:txBody>
          <a:bodyPr>
            <a:normAutofit/>
          </a:bodyPr>
          <a:lstStyle/>
          <a:p>
            <a:r>
              <a:rPr lang="en-US" sz="4000" b="1" dirty="0">
                <a:solidFill>
                  <a:srgbClr val="FF0000"/>
                </a:solidFill>
              </a:rPr>
              <a:t>Diabetic Nephropathy</a:t>
            </a:r>
          </a:p>
        </p:txBody>
      </p:sp>
      <p:sp>
        <p:nvSpPr>
          <p:cNvPr id="3" name="Content Placeholder 2">
            <a:extLst>
              <a:ext uri="{FF2B5EF4-FFF2-40B4-BE49-F238E27FC236}">
                <a16:creationId xmlns:a16="http://schemas.microsoft.com/office/drawing/2014/main" id="{72661160-1B24-621E-03C7-793268B04F05}"/>
              </a:ext>
            </a:extLst>
          </p:cNvPr>
          <p:cNvSpPr>
            <a:spLocks noGrp="1"/>
          </p:cNvSpPr>
          <p:nvPr>
            <p:ph idx="1"/>
          </p:nvPr>
        </p:nvSpPr>
        <p:spPr/>
        <p:txBody>
          <a:bodyPr/>
          <a:lstStyle/>
          <a:p>
            <a:r>
              <a:rPr lang="en-US" dirty="0"/>
              <a:t>Patients with diabetes and proteinuria should be initiated on RAAS blockade, even in the absence of hypertension, titrated up to the highest tolerated dose.</a:t>
            </a:r>
          </a:p>
          <a:p>
            <a:r>
              <a:rPr lang="en-US" dirty="0"/>
              <a:t>The kidney function and potassium level should be monitored 2 to 4 weeks after initiation or dose changes.</a:t>
            </a:r>
          </a:p>
          <a:p>
            <a:r>
              <a:rPr lang="en-US" dirty="0"/>
              <a:t>Increase in the serum creatinine is expected and RAAS blockade should not be stopped unless it rises by greater than 30% and there are no other causes of AKI.</a:t>
            </a:r>
          </a:p>
        </p:txBody>
      </p:sp>
    </p:spTree>
    <p:extLst>
      <p:ext uri="{BB962C8B-B14F-4D97-AF65-F5344CB8AC3E}">
        <p14:creationId xmlns:p14="http://schemas.microsoft.com/office/powerpoint/2010/main" val="2537850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A34AE-46FF-C7A6-A52E-01B169AC48BE}"/>
              </a:ext>
            </a:extLst>
          </p:cNvPr>
          <p:cNvSpPr>
            <a:spLocks noGrp="1"/>
          </p:cNvSpPr>
          <p:nvPr>
            <p:ph type="title"/>
          </p:nvPr>
        </p:nvSpPr>
        <p:spPr/>
        <p:txBody>
          <a:bodyPr>
            <a:normAutofit/>
          </a:bodyPr>
          <a:lstStyle/>
          <a:p>
            <a:r>
              <a:rPr lang="en-US" sz="4000" b="1" dirty="0">
                <a:solidFill>
                  <a:srgbClr val="FF0000"/>
                </a:solidFill>
              </a:rPr>
              <a:t>Diabetic Nephropathy</a:t>
            </a:r>
          </a:p>
        </p:txBody>
      </p:sp>
      <p:sp>
        <p:nvSpPr>
          <p:cNvPr id="3" name="Content Placeholder 2">
            <a:extLst>
              <a:ext uri="{FF2B5EF4-FFF2-40B4-BE49-F238E27FC236}">
                <a16:creationId xmlns:a16="http://schemas.microsoft.com/office/drawing/2014/main" id="{332E8795-D5B5-C14D-BF53-2BFFD24F0880}"/>
              </a:ext>
            </a:extLst>
          </p:cNvPr>
          <p:cNvSpPr>
            <a:spLocks noGrp="1"/>
          </p:cNvSpPr>
          <p:nvPr>
            <p:ph idx="1"/>
          </p:nvPr>
        </p:nvSpPr>
        <p:spPr/>
        <p:txBody>
          <a:bodyPr/>
          <a:lstStyle/>
          <a:p>
            <a:r>
              <a:rPr lang="en-US" dirty="0"/>
              <a:t>SGLT2is are particularly important tools in the management of type 2 diabetic nephropathy. </a:t>
            </a:r>
          </a:p>
          <a:p>
            <a:r>
              <a:rPr lang="en-US" dirty="0"/>
              <a:t>SGLT2i should be considered in all patients with eGFR greater than 20 mL/min/1.73 m.</a:t>
            </a:r>
          </a:p>
          <a:p>
            <a:r>
              <a:rPr lang="en-US" dirty="0"/>
              <a:t>Because of normoglycemic ketoacidosis, it is reasonable to hold SGL2i during times of high stress, prolonged fasting, or critical medical illness.</a:t>
            </a:r>
          </a:p>
        </p:txBody>
      </p:sp>
    </p:spTree>
    <p:extLst>
      <p:ext uri="{BB962C8B-B14F-4D97-AF65-F5344CB8AC3E}">
        <p14:creationId xmlns:p14="http://schemas.microsoft.com/office/powerpoint/2010/main" val="2421032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FF30B-8DD2-86E5-E301-13063B0279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E9BA5C-0285-D90E-9ECD-A460A29AA26C}"/>
              </a:ext>
            </a:extLst>
          </p:cNvPr>
          <p:cNvSpPr>
            <a:spLocks noGrp="1"/>
          </p:cNvSpPr>
          <p:nvPr>
            <p:ph idx="1"/>
          </p:nvPr>
        </p:nvSpPr>
        <p:spPr/>
        <p:txBody>
          <a:bodyPr/>
          <a:lstStyle/>
          <a:p>
            <a:r>
              <a:rPr lang="en-US" dirty="0"/>
              <a:t>Thank you for your attention </a:t>
            </a:r>
          </a:p>
        </p:txBody>
      </p:sp>
    </p:spTree>
    <p:extLst>
      <p:ext uri="{BB962C8B-B14F-4D97-AF65-F5344CB8AC3E}">
        <p14:creationId xmlns:p14="http://schemas.microsoft.com/office/powerpoint/2010/main" val="3288615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FB9B5-1067-70A7-0DB5-8CE6F48AF997}"/>
              </a:ext>
            </a:extLst>
          </p:cNvPr>
          <p:cNvSpPr>
            <a:spLocks noGrp="1"/>
          </p:cNvSpPr>
          <p:nvPr>
            <p:ph type="title"/>
          </p:nvPr>
        </p:nvSpPr>
        <p:spPr/>
        <p:txBody>
          <a:bodyPr>
            <a:normAutofit/>
          </a:bodyPr>
          <a:lstStyle/>
          <a:p>
            <a:r>
              <a:rPr lang="en-US" sz="4000" b="1" dirty="0">
                <a:solidFill>
                  <a:srgbClr val="FF0000"/>
                </a:solidFill>
              </a:rPr>
              <a:t>CAUSES OF NEPHROTIC SYNDROME</a:t>
            </a:r>
          </a:p>
        </p:txBody>
      </p:sp>
      <p:sp>
        <p:nvSpPr>
          <p:cNvPr id="3" name="Content Placeholder 2">
            <a:extLst>
              <a:ext uri="{FF2B5EF4-FFF2-40B4-BE49-F238E27FC236}">
                <a16:creationId xmlns:a16="http://schemas.microsoft.com/office/drawing/2014/main" id="{A236AFE1-BE69-7F81-F972-3B4340929EA8}"/>
              </a:ext>
            </a:extLst>
          </p:cNvPr>
          <p:cNvSpPr>
            <a:spLocks noGrp="1"/>
          </p:cNvSpPr>
          <p:nvPr>
            <p:ph idx="1"/>
          </p:nvPr>
        </p:nvSpPr>
        <p:spPr/>
        <p:txBody>
          <a:bodyPr>
            <a:normAutofit/>
          </a:bodyPr>
          <a:lstStyle/>
          <a:p>
            <a:r>
              <a:rPr lang="en-US" dirty="0"/>
              <a:t>Minimal change disease ( MCD )</a:t>
            </a:r>
          </a:p>
          <a:p>
            <a:r>
              <a:rPr lang="en-US" dirty="0"/>
              <a:t>Membranous nephropathy ( MGN )</a:t>
            </a:r>
          </a:p>
          <a:p>
            <a:r>
              <a:rPr lang="en-US" dirty="0"/>
              <a:t>Focal segmental glomerulosclerosis (FSGS)</a:t>
            </a:r>
          </a:p>
          <a:p>
            <a:r>
              <a:rPr lang="en-US" dirty="0"/>
              <a:t>Each pattern of injury can be primary (or idiopathic), secondary to a systemic disease or exposure, or genetic, meaning that the underlying genetic abnormality has been identified.</a:t>
            </a:r>
          </a:p>
          <a:p>
            <a:r>
              <a:rPr lang="en-US" dirty="0"/>
              <a:t>Amyloidosis </a:t>
            </a:r>
          </a:p>
          <a:p>
            <a:r>
              <a:rPr lang="en-US" dirty="0"/>
              <a:t>Diabetic nephropathy</a:t>
            </a:r>
          </a:p>
        </p:txBody>
      </p:sp>
    </p:spTree>
    <p:extLst>
      <p:ext uri="{BB962C8B-B14F-4D97-AF65-F5344CB8AC3E}">
        <p14:creationId xmlns:p14="http://schemas.microsoft.com/office/powerpoint/2010/main" val="2859958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steps and steps&#10;&#10;Description automatically generated">
            <a:extLst>
              <a:ext uri="{FF2B5EF4-FFF2-40B4-BE49-F238E27FC236}">
                <a16:creationId xmlns:a16="http://schemas.microsoft.com/office/drawing/2014/main" id="{43CA458F-D88C-A4FF-27A3-58380B41B5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0842" y="0"/>
            <a:ext cx="5681909" cy="7027474"/>
          </a:xfrm>
        </p:spPr>
      </p:pic>
    </p:spTree>
    <p:extLst>
      <p:ext uri="{BB962C8B-B14F-4D97-AF65-F5344CB8AC3E}">
        <p14:creationId xmlns:p14="http://schemas.microsoft.com/office/powerpoint/2010/main" val="127076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47BD-A449-0D57-3851-BC62719A56F0}"/>
              </a:ext>
            </a:extLst>
          </p:cNvPr>
          <p:cNvSpPr>
            <a:spLocks noGrp="1"/>
          </p:cNvSpPr>
          <p:nvPr>
            <p:ph type="title"/>
          </p:nvPr>
        </p:nvSpPr>
        <p:spPr/>
        <p:txBody>
          <a:bodyPr>
            <a:normAutofit/>
          </a:bodyPr>
          <a:lstStyle/>
          <a:p>
            <a:r>
              <a:rPr lang="en-US" sz="4000" b="1" dirty="0">
                <a:solidFill>
                  <a:srgbClr val="FF0000"/>
                </a:solidFill>
              </a:rPr>
              <a:t>Complication and Pathophysiology</a:t>
            </a:r>
          </a:p>
        </p:txBody>
      </p:sp>
      <p:sp>
        <p:nvSpPr>
          <p:cNvPr id="3" name="Content Placeholder 2">
            <a:extLst>
              <a:ext uri="{FF2B5EF4-FFF2-40B4-BE49-F238E27FC236}">
                <a16:creationId xmlns:a16="http://schemas.microsoft.com/office/drawing/2014/main" id="{68770BFD-A054-FA5D-12EF-47E50B7EF826}"/>
              </a:ext>
            </a:extLst>
          </p:cNvPr>
          <p:cNvSpPr>
            <a:spLocks noGrp="1"/>
          </p:cNvSpPr>
          <p:nvPr>
            <p:ph idx="1"/>
          </p:nvPr>
        </p:nvSpPr>
        <p:spPr>
          <a:xfrm>
            <a:off x="838200" y="1803748"/>
            <a:ext cx="8462375" cy="4373215"/>
          </a:xfrm>
        </p:spPr>
        <p:txBody>
          <a:bodyPr/>
          <a:lstStyle/>
          <a:p>
            <a:r>
              <a:rPr lang="en-US" sz="3200" b="1" dirty="0"/>
              <a:t>Edema</a:t>
            </a:r>
          </a:p>
          <a:p>
            <a:r>
              <a:rPr lang="en-US" dirty="0"/>
              <a:t>Edema is the most defining feature of NS going back to even its earliest descriptions.</a:t>
            </a:r>
          </a:p>
          <a:p>
            <a:r>
              <a:rPr lang="en-US" dirty="0"/>
              <a:t>Hippocrates described a state of generalized edema with the observation “when bubbles settle on the surface of the urine, it indicates a disease of the kidney and that the disease will be protracted.</a:t>
            </a:r>
          </a:p>
        </p:txBody>
      </p:sp>
      <p:pic>
        <p:nvPicPr>
          <p:cNvPr id="5" name="Picture 4" descr="A cartoon of a foot with blue socks&#10;&#10;Description automatically generated">
            <a:extLst>
              <a:ext uri="{FF2B5EF4-FFF2-40B4-BE49-F238E27FC236}">
                <a16:creationId xmlns:a16="http://schemas.microsoft.com/office/drawing/2014/main" id="{EB7CFA1D-90E9-788E-616C-1E4114CA0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0575" y="763457"/>
            <a:ext cx="2643745" cy="2080581"/>
          </a:xfrm>
          <a:prstGeom prst="rect">
            <a:avLst/>
          </a:prstGeom>
        </p:spPr>
      </p:pic>
    </p:spTree>
    <p:extLst>
      <p:ext uri="{BB962C8B-B14F-4D97-AF65-F5344CB8AC3E}">
        <p14:creationId xmlns:p14="http://schemas.microsoft.com/office/powerpoint/2010/main" val="3311771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59DAD-A4D6-F540-56AC-905693F62F0D}"/>
              </a:ext>
            </a:extLst>
          </p:cNvPr>
          <p:cNvSpPr>
            <a:spLocks noGrp="1"/>
          </p:cNvSpPr>
          <p:nvPr>
            <p:ph type="title"/>
          </p:nvPr>
        </p:nvSpPr>
        <p:spPr/>
        <p:txBody>
          <a:bodyPr>
            <a:normAutofit/>
          </a:bodyPr>
          <a:lstStyle/>
          <a:p>
            <a:r>
              <a:rPr lang="en-US" sz="4000" b="1" dirty="0">
                <a:solidFill>
                  <a:srgbClr val="FF0000"/>
                </a:solidFill>
              </a:rPr>
              <a:t>Pathophysiology of edema</a:t>
            </a:r>
          </a:p>
        </p:txBody>
      </p:sp>
      <p:sp>
        <p:nvSpPr>
          <p:cNvPr id="3" name="Content Placeholder 2">
            <a:extLst>
              <a:ext uri="{FF2B5EF4-FFF2-40B4-BE49-F238E27FC236}">
                <a16:creationId xmlns:a16="http://schemas.microsoft.com/office/drawing/2014/main" id="{5BFEE42F-3AC1-A6A5-345E-B5E382B12D0D}"/>
              </a:ext>
            </a:extLst>
          </p:cNvPr>
          <p:cNvSpPr>
            <a:spLocks noGrp="1"/>
          </p:cNvSpPr>
          <p:nvPr>
            <p:ph idx="1"/>
          </p:nvPr>
        </p:nvSpPr>
        <p:spPr/>
        <p:txBody>
          <a:bodyPr/>
          <a:lstStyle/>
          <a:p>
            <a:r>
              <a:rPr lang="en-US" dirty="0"/>
              <a:t>“</a:t>
            </a:r>
            <a:r>
              <a:rPr lang="en-US" b="1" dirty="0"/>
              <a:t>underfill” hypothesis</a:t>
            </a:r>
            <a:r>
              <a:rPr lang="en-US" dirty="0"/>
              <a:t>:</a:t>
            </a:r>
          </a:p>
          <a:p>
            <a:r>
              <a:rPr lang="en-US" b="1" dirty="0"/>
              <a:t>Low serum albumin </a:t>
            </a:r>
            <a:r>
              <a:rPr lang="en-US" dirty="0"/>
              <a:t>leads to leakage of fluid out of the vessels and into the interstitial space. This leads to </a:t>
            </a:r>
            <a:r>
              <a:rPr lang="en-US" b="1" dirty="0"/>
              <a:t>low intravascular pressure </a:t>
            </a:r>
            <a:r>
              <a:rPr lang="en-US" dirty="0"/>
              <a:t>and reduced renal perfusion, which stimulates the renin-angiotensin aldosterone (RAAS) system and causes </a:t>
            </a:r>
            <a:r>
              <a:rPr lang="en-US" b="1" dirty="0"/>
              <a:t>sodium retention </a:t>
            </a:r>
            <a:r>
              <a:rPr lang="en-US" dirty="0"/>
              <a:t>and edema. Although physiologically appealing, this hypothesis does not seem to fully explain the edema observed in NS.</a:t>
            </a:r>
          </a:p>
        </p:txBody>
      </p:sp>
    </p:spTree>
    <p:extLst>
      <p:ext uri="{BB962C8B-B14F-4D97-AF65-F5344CB8AC3E}">
        <p14:creationId xmlns:p14="http://schemas.microsoft.com/office/powerpoint/2010/main" val="3938586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A7226-FF71-E69B-B4F6-9B1C878171CE}"/>
              </a:ext>
            </a:extLst>
          </p:cNvPr>
          <p:cNvSpPr>
            <a:spLocks noGrp="1"/>
          </p:cNvSpPr>
          <p:nvPr>
            <p:ph type="title"/>
          </p:nvPr>
        </p:nvSpPr>
        <p:spPr/>
        <p:txBody>
          <a:bodyPr>
            <a:normAutofit/>
          </a:bodyPr>
          <a:lstStyle/>
          <a:p>
            <a:r>
              <a:rPr lang="en-US" sz="4000" b="1" dirty="0">
                <a:solidFill>
                  <a:srgbClr val="FF0000"/>
                </a:solidFill>
              </a:rPr>
              <a:t>Pathophysiology of edema</a:t>
            </a:r>
            <a:endParaRPr lang="en-US" sz="4000" dirty="0"/>
          </a:p>
        </p:txBody>
      </p:sp>
      <p:sp>
        <p:nvSpPr>
          <p:cNvPr id="3" name="Content Placeholder 2">
            <a:extLst>
              <a:ext uri="{FF2B5EF4-FFF2-40B4-BE49-F238E27FC236}">
                <a16:creationId xmlns:a16="http://schemas.microsoft.com/office/drawing/2014/main" id="{FB99F083-61D5-5B8C-F62F-32464BD2C1EA}"/>
              </a:ext>
            </a:extLst>
          </p:cNvPr>
          <p:cNvSpPr>
            <a:spLocks noGrp="1"/>
          </p:cNvSpPr>
          <p:nvPr>
            <p:ph idx="1"/>
          </p:nvPr>
        </p:nvSpPr>
        <p:spPr>
          <a:xfrm>
            <a:off x="838200" y="1841325"/>
            <a:ext cx="7804759" cy="4335637"/>
          </a:xfrm>
        </p:spPr>
        <p:txBody>
          <a:bodyPr/>
          <a:lstStyle/>
          <a:p>
            <a:r>
              <a:rPr lang="en-US" dirty="0"/>
              <a:t>The “</a:t>
            </a:r>
            <a:r>
              <a:rPr lang="en-US" b="1" dirty="0"/>
              <a:t>overfill” hypothesis</a:t>
            </a:r>
            <a:r>
              <a:rPr lang="en-US" dirty="0"/>
              <a:t>, in contrast, explains fluid retention in NS by direct changes to sodium handling by the kidney level of the epithelial sodium channel (ENaC) in the nephron.</a:t>
            </a:r>
          </a:p>
          <a:p>
            <a:r>
              <a:rPr lang="en-US" dirty="0"/>
              <a:t>According to the “overfill” hypothesis, a primary increase in ENaC activity drives increased sodium retention.</a:t>
            </a:r>
          </a:p>
        </p:txBody>
      </p:sp>
      <p:pic>
        <p:nvPicPr>
          <p:cNvPr id="5" name="Picture 4" descr="A diagram of a cell cycle&#10;&#10;Description automatically generated">
            <a:extLst>
              <a:ext uri="{FF2B5EF4-FFF2-40B4-BE49-F238E27FC236}">
                <a16:creationId xmlns:a16="http://schemas.microsoft.com/office/drawing/2014/main" id="{1BCE7E40-3B98-EC1C-516E-EEC2F2D48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2959" y="419114"/>
            <a:ext cx="3487528" cy="2430557"/>
          </a:xfrm>
          <a:prstGeom prst="rect">
            <a:avLst/>
          </a:prstGeom>
        </p:spPr>
      </p:pic>
    </p:spTree>
    <p:extLst>
      <p:ext uri="{BB962C8B-B14F-4D97-AF65-F5344CB8AC3E}">
        <p14:creationId xmlns:p14="http://schemas.microsoft.com/office/powerpoint/2010/main" val="3923348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0A0A4-EB6D-F3E3-2F10-C9145A358412}"/>
              </a:ext>
            </a:extLst>
          </p:cNvPr>
          <p:cNvSpPr>
            <a:spLocks noGrp="1"/>
          </p:cNvSpPr>
          <p:nvPr>
            <p:ph type="title"/>
          </p:nvPr>
        </p:nvSpPr>
        <p:spPr/>
        <p:txBody>
          <a:bodyPr>
            <a:normAutofit/>
          </a:bodyPr>
          <a:lstStyle/>
          <a:p>
            <a:r>
              <a:rPr lang="en-US" sz="4000" b="1" dirty="0">
                <a:solidFill>
                  <a:srgbClr val="FF0000"/>
                </a:solidFill>
              </a:rPr>
              <a:t>Hypercoagulability</a:t>
            </a:r>
          </a:p>
        </p:txBody>
      </p:sp>
      <p:sp>
        <p:nvSpPr>
          <p:cNvPr id="3" name="Content Placeholder 2">
            <a:extLst>
              <a:ext uri="{FF2B5EF4-FFF2-40B4-BE49-F238E27FC236}">
                <a16:creationId xmlns:a16="http://schemas.microsoft.com/office/drawing/2014/main" id="{FFD3654E-4A85-A046-1D2C-4999A8EB4362}"/>
              </a:ext>
            </a:extLst>
          </p:cNvPr>
          <p:cNvSpPr>
            <a:spLocks noGrp="1"/>
          </p:cNvSpPr>
          <p:nvPr>
            <p:ph idx="1"/>
          </p:nvPr>
        </p:nvSpPr>
        <p:spPr/>
        <p:txBody>
          <a:bodyPr>
            <a:normAutofit lnSpcReduction="10000"/>
          </a:bodyPr>
          <a:lstStyle/>
          <a:p>
            <a:r>
              <a:rPr lang="en-US" sz="3200" b="1" dirty="0"/>
              <a:t>Arterial and venous thrombosis </a:t>
            </a:r>
            <a:r>
              <a:rPr lang="en-US" dirty="0"/>
              <a:t>represents an important complication of NS. Increased incidence of arterial and venous thrombosis ( 10-40% ) of patients particularly in proteinuria more than 10 </a:t>
            </a:r>
            <a:r>
              <a:rPr lang="en-US" dirty="0" err="1"/>
              <a:t>gr,day</a:t>
            </a:r>
            <a:endParaRPr lang="en-US" dirty="0"/>
          </a:p>
          <a:p>
            <a:r>
              <a:rPr lang="en-US" dirty="0"/>
              <a:t>Asymptomatic or in acute onset with flank pain, gross hematuria and decline in GFR </a:t>
            </a:r>
          </a:p>
          <a:p>
            <a:r>
              <a:rPr lang="en-US" b="1" dirty="0"/>
              <a:t>Membranous nephropathy </a:t>
            </a:r>
            <a:r>
              <a:rPr lang="en-US" dirty="0"/>
              <a:t>carrying the highest risk of thromboembolic events.</a:t>
            </a:r>
          </a:p>
          <a:p>
            <a:r>
              <a:rPr lang="en-US" dirty="0"/>
              <a:t>Renal vein thrombosis, arterial clots, deep vein thrombosis, and pulmonary emboli.</a:t>
            </a:r>
          </a:p>
        </p:txBody>
      </p:sp>
    </p:spTree>
    <p:extLst>
      <p:ext uri="{BB962C8B-B14F-4D97-AF65-F5344CB8AC3E}">
        <p14:creationId xmlns:p14="http://schemas.microsoft.com/office/powerpoint/2010/main" val="420024449"/>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794EF2EC-463C-4F36-8581-4D90400A85F8}" vid="{64DA854E-E3BF-4648-BFB3-22C2844ED7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Theme1</Template>
  <TotalTime>9011</TotalTime>
  <Words>2324</Words>
  <Application>Microsoft Office PowerPoint</Application>
  <PresentationFormat>Widescreen</PresentationFormat>
  <Paragraphs>170</Paragraphs>
  <Slides>37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__fkGroteskNeue_598ab8</vt:lpstr>
      <vt:lpstr>Aptos</vt:lpstr>
      <vt:lpstr>Arial</vt:lpstr>
      <vt:lpstr>Calibri</vt:lpstr>
      <vt:lpstr>Calibri Light</vt:lpstr>
      <vt:lpstr>Theme1</vt:lpstr>
      <vt:lpstr>Management of Nephrotic syndrome</vt:lpstr>
      <vt:lpstr>Nephrotic syndrome</vt:lpstr>
      <vt:lpstr>Pathophysiology</vt:lpstr>
      <vt:lpstr>CAUSES OF NEPHROTIC SYNDROME</vt:lpstr>
      <vt:lpstr>PowerPoint Presentation</vt:lpstr>
      <vt:lpstr>Complication and Pathophysiology</vt:lpstr>
      <vt:lpstr>Pathophysiology of edema</vt:lpstr>
      <vt:lpstr>Pathophysiology of edema</vt:lpstr>
      <vt:lpstr>Hypercoagulability</vt:lpstr>
      <vt:lpstr>Hypercoagulability</vt:lpstr>
      <vt:lpstr>Infection</vt:lpstr>
      <vt:lpstr>Hyperlipidemia and Cardiovascular Risks</vt:lpstr>
      <vt:lpstr>Hyperlipidemia and Cardiovascular Risks</vt:lpstr>
      <vt:lpstr>Kidney Injury</vt:lpstr>
      <vt:lpstr>Kidney Injury</vt:lpstr>
      <vt:lpstr>Management</vt:lpstr>
      <vt:lpstr>Initial Evaluation</vt:lpstr>
      <vt:lpstr>Supportive Management</vt:lpstr>
      <vt:lpstr>Supportive Management (Edema) </vt:lpstr>
      <vt:lpstr>Supportive Management (Edema)</vt:lpstr>
      <vt:lpstr>Lifestyle changes</vt:lpstr>
      <vt:lpstr>Hypertension</vt:lpstr>
      <vt:lpstr>Hypertension</vt:lpstr>
      <vt:lpstr>Proteinuria</vt:lpstr>
      <vt:lpstr>Proteinuria</vt:lpstr>
      <vt:lpstr>Anticoagulation recommendations for NS</vt:lpstr>
      <vt:lpstr>Anticoagulation</vt:lpstr>
      <vt:lpstr>Hyperlipidemia</vt:lpstr>
      <vt:lpstr>Infections</vt:lpstr>
      <vt:lpstr>Disease specific management</vt:lpstr>
      <vt:lpstr>Focal Segmental Glomerulosclerosis ( FSGS ) </vt:lpstr>
      <vt:lpstr>Minimal Change Disease</vt:lpstr>
      <vt:lpstr>Membranous Nephropathy</vt:lpstr>
      <vt:lpstr>Amyloidosis</vt:lpstr>
      <vt:lpstr>Diabetic Nephropathy</vt:lpstr>
      <vt:lpstr>Diabetic Nephropathy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Bahareh Marghoob</dc:creator>
  <cp:lastModifiedBy>Bahareh Marghoob</cp:lastModifiedBy>
  <cp:revision>128</cp:revision>
  <dcterms:created xsi:type="dcterms:W3CDTF">2024-12-17T08:36:26Z</dcterms:created>
  <dcterms:modified xsi:type="dcterms:W3CDTF">2024-12-25T09:14:49Z</dcterms:modified>
</cp:coreProperties>
</file>