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4"/>
  </p:notesMasterIdLst>
  <p:sldIdLst>
    <p:sldId id="256" r:id="rId2"/>
    <p:sldId id="774" r:id="rId3"/>
    <p:sldId id="775" r:id="rId4"/>
    <p:sldId id="776" r:id="rId5"/>
    <p:sldId id="777" r:id="rId6"/>
    <p:sldId id="778" r:id="rId7"/>
    <p:sldId id="780" r:id="rId8"/>
    <p:sldId id="781" r:id="rId9"/>
    <p:sldId id="782" r:id="rId10"/>
    <p:sldId id="257" r:id="rId11"/>
    <p:sldId id="462" r:id="rId12"/>
    <p:sldId id="259" r:id="rId13"/>
    <p:sldId id="261" r:id="rId14"/>
    <p:sldId id="710" r:id="rId15"/>
    <p:sldId id="262" r:id="rId16"/>
    <p:sldId id="263" r:id="rId17"/>
    <p:sldId id="264" r:id="rId18"/>
    <p:sldId id="553" r:id="rId19"/>
    <p:sldId id="265" r:id="rId20"/>
    <p:sldId id="266" r:id="rId21"/>
    <p:sldId id="554" r:id="rId22"/>
    <p:sldId id="564" r:id="rId23"/>
    <p:sldId id="599" r:id="rId24"/>
    <p:sldId id="680" r:id="rId25"/>
    <p:sldId id="276" r:id="rId26"/>
    <p:sldId id="479" r:id="rId27"/>
    <p:sldId id="282" r:id="rId28"/>
    <p:sldId id="783" r:id="rId29"/>
    <p:sldId id="480" r:id="rId30"/>
    <p:sldId id="285" r:id="rId31"/>
    <p:sldId id="483" r:id="rId32"/>
    <p:sldId id="287" r:id="rId33"/>
    <p:sldId id="523" r:id="rId34"/>
    <p:sldId id="484" r:id="rId35"/>
    <p:sldId id="571" r:id="rId36"/>
    <p:sldId id="576" r:id="rId37"/>
    <p:sldId id="641" r:id="rId38"/>
    <p:sldId id="559" r:id="rId39"/>
    <p:sldId id="708" r:id="rId40"/>
    <p:sldId id="295" r:id="rId41"/>
    <p:sldId id="644" r:id="rId42"/>
    <p:sldId id="645" r:id="rId43"/>
    <p:sldId id="296" r:id="rId44"/>
    <p:sldId id="611" r:id="rId45"/>
    <p:sldId id="489" r:id="rId46"/>
    <p:sldId id="302" r:id="rId47"/>
    <p:sldId id="303" r:id="rId48"/>
    <p:sldId id="493" r:id="rId49"/>
    <p:sldId id="304" r:id="rId50"/>
    <p:sldId id="635" r:id="rId51"/>
    <p:sldId id="307" r:id="rId52"/>
    <p:sldId id="638" r:id="rId53"/>
    <p:sldId id="495" r:id="rId54"/>
    <p:sldId id="309" r:id="rId55"/>
    <p:sldId id="310" r:id="rId56"/>
    <p:sldId id="709" r:id="rId57"/>
    <p:sldId id="711" r:id="rId58"/>
    <p:sldId id="325" r:id="rId59"/>
    <p:sldId id="326" r:id="rId60"/>
    <p:sldId id="712" r:id="rId61"/>
    <p:sldId id="716" r:id="rId62"/>
    <p:sldId id="717" r:id="rId63"/>
    <p:sldId id="718" r:id="rId64"/>
    <p:sldId id="719" r:id="rId65"/>
    <p:sldId id="720" r:id="rId66"/>
    <p:sldId id="721" r:id="rId67"/>
    <p:sldId id="722" r:id="rId68"/>
    <p:sldId id="723" r:id="rId69"/>
    <p:sldId id="724" r:id="rId70"/>
    <p:sldId id="725" r:id="rId71"/>
    <p:sldId id="726" r:id="rId72"/>
    <p:sldId id="728" r:id="rId73"/>
    <p:sldId id="729" r:id="rId74"/>
    <p:sldId id="730" r:id="rId75"/>
    <p:sldId id="731" r:id="rId76"/>
    <p:sldId id="732" r:id="rId77"/>
    <p:sldId id="733" r:id="rId78"/>
    <p:sldId id="734" r:id="rId79"/>
    <p:sldId id="735" r:id="rId80"/>
    <p:sldId id="736" r:id="rId81"/>
    <p:sldId id="737" r:id="rId82"/>
    <p:sldId id="739" r:id="rId83"/>
    <p:sldId id="741" r:id="rId84"/>
    <p:sldId id="742" r:id="rId85"/>
    <p:sldId id="743" r:id="rId86"/>
    <p:sldId id="744" r:id="rId87"/>
    <p:sldId id="745" r:id="rId88"/>
    <p:sldId id="748" r:id="rId89"/>
    <p:sldId id="751" r:id="rId90"/>
    <p:sldId id="752" r:id="rId91"/>
    <p:sldId id="754" r:id="rId92"/>
    <p:sldId id="755" r:id="rId93"/>
    <p:sldId id="760" r:id="rId94"/>
    <p:sldId id="761" r:id="rId95"/>
    <p:sldId id="771" r:id="rId96"/>
    <p:sldId id="772" r:id="rId97"/>
    <p:sldId id="773" r:id="rId98"/>
    <p:sldId id="702" r:id="rId99"/>
    <p:sldId id="703" r:id="rId100"/>
    <p:sldId id="367" r:id="rId101"/>
    <p:sldId id="368" r:id="rId102"/>
    <p:sldId id="785" r:id="rId103"/>
    <p:sldId id="369" r:id="rId104"/>
    <p:sldId id="374" r:id="rId105"/>
    <p:sldId id="380" r:id="rId106"/>
    <p:sldId id="391" r:id="rId107"/>
    <p:sldId id="392" r:id="rId108"/>
    <p:sldId id="394" r:id="rId109"/>
    <p:sldId id="646" r:id="rId110"/>
    <p:sldId id="648" r:id="rId111"/>
    <p:sldId id="786" r:id="rId112"/>
    <p:sldId id="784" r:id="rId11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9" d="100"/>
          <a:sy n="99" d="100"/>
        </p:scale>
        <p:origin x="-240"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BC6BC23F-950D-4A22-92F2-72C5CED17A88}" type="datetimeFigureOut">
              <a:rPr lang="en-US"/>
              <a:pPr>
                <a:defRPr/>
              </a:pPr>
              <a:t>1/22/2025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2424EA37-7659-4FF8-86C3-3E898F21F7E4}" type="slidenum">
              <a:rPr lang="en-US" altLang="en-US"/>
              <a:pPr/>
              <a:t>‹#›</a:t>
            </a:fld>
            <a:endParaRPr lang="en-US" altLang="en-US"/>
          </a:p>
        </p:txBody>
      </p:sp>
    </p:spTree>
    <p:extLst>
      <p:ext uri="{BB962C8B-B14F-4D97-AF65-F5344CB8AC3E}">
        <p14:creationId xmlns:p14="http://schemas.microsoft.com/office/powerpoint/2010/main" val="13796656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Times New Roman" pitchFamily="18" charset="0"/>
              </a:defRPr>
            </a:lvl1pPr>
            <a:lvl2pPr marL="742950" indent="-285750">
              <a:defRPr sz="2400">
                <a:solidFill>
                  <a:schemeClr val="tx1"/>
                </a:solidFill>
                <a:latin typeface="Times New Roman" pitchFamily="18" charset="0"/>
                <a:cs typeface="Times New Roman" pitchFamily="18" charset="0"/>
              </a:defRPr>
            </a:lvl2pPr>
            <a:lvl3pPr marL="1143000" indent="-228600">
              <a:defRPr sz="2400">
                <a:solidFill>
                  <a:schemeClr val="tx1"/>
                </a:solidFill>
                <a:latin typeface="Times New Roman" pitchFamily="18" charset="0"/>
                <a:cs typeface="Times New Roman" pitchFamily="18" charset="0"/>
              </a:defRPr>
            </a:lvl3pPr>
            <a:lvl4pPr marL="1600200" indent="-228600">
              <a:defRPr sz="2400">
                <a:solidFill>
                  <a:schemeClr val="tx1"/>
                </a:solidFill>
                <a:latin typeface="Times New Roman" pitchFamily="18" charset="0"/>
                <a:cs typeface="Times New Roman" pitchFamily="18" charset="0"/>
              </a:defRPr>
            </a:lvl4pPr>
            <a:lvl5pPr marL="2057400" indent="-228600">
              <a:defRPr sz="2400">
                <a:solidFill>
                  <a:schemeClr val="tx1"/>
                </a:solidFill>
                <a:latin typeface="Times New Roman" pitchFamily="18" charset="0"/>
                <a:cs typeface="Times New Roman" pitchFamily="18" charset="0"/>
              </a:defRPr>
            </a:lvl5pPr>
            <a:lvl6pPr marL="25146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algn="l" rtl="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fld id="{91F1AEF1-8E83-472F-967E-A4BA116417E1}" type="slidenum">
              <a:rPr lang="en-US" altLang="en-US" sz="1200" smtClean="0"/>
              <a:pPr/>
              <a:t>8</a:t>
            </a:fld>
            <a:endParaRPr lang="en-US" altLang="en-US" sz="1200"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a-IR" altLang="en-US"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AC85F09C-4AFD-4187-878F-2D78428E3258}" type="slidenum">
              <a:rPr lang="en-US" altLang="fa-IR"/>
              <a:pPr/>
              <a:t>23</a:t>
            </a:fld>
            <a:endParaRPr lang="en-US" altLang="fa-IR"/>
          </a:p>
        </p:txBody>
      </p:sp>
      <p:sp>
        <p:nvSpPr>
          <p:cNvPr id="32771"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2772"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endParaRPr lang="fa-IR" altLang="fa-I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a-IR" altLang="fa-IR"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C40B4B6F-5266-4DDC-A76E-B9C4D61BA6B4}" type="slidenum">
              <a:rPr lang="en-CA" altLang="fa-IR"/>
              <a:pPr/>
              <a:t>50</a:t>
            </a:fld>
            <a:endParaRPr lang="en-CA" altLang="fa-I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a-IR" altLang="fa-IR" smtClean="0"/>
          </a:p>
        </p:txBody>
      </p:sp>
      <p:sp>
        <p:nvSpPr>
          <p:cNvPr id="870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A316E721-9DC0-4FF2-BF1F-E00701267951}" type="slidenum">
              <a:rPr lang="en-CA" altLang="fa-IR"/>
              <a:pPr/>
              <a:t>62</a:t>
            </a:fld>
            <a:endParaRPr lang="en-CA" alt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a-IR" altLang="fa-IR" smtClean="0"/>
          </a:p>
        </p:txBody>
      </p:sp>
      <p:sp>
        <p:nvSpPr>
          <p:cNvPr id="890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388B790C-E4FB-4237-9324-8271FBD82130}" type="slidenum">
              <a:rPr lang="en-CA" altLang="fa-IR"/>
              <a:pPr/>
              <a:t>63</a:t>
            </a:fld>
            <a:endParaRPr lang="en-CA" alt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7DD5756E-8E7F-4A71-B5D3-76BAED3CBF01}" type="slidenum">
              <a:rPr lang="en-US" altLang="en-US"/>
              <a:pPr/>
              <a:t>98</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smtClean="0"/>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BFD4620B-58C9-4CAE-8F88-2DEC8AD21099}" type="slidenum">
              <a:rPr lang="en-US" altLang="en-US"/>
              <a:pPr/>
              <a:t>99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7B2B9A3-B006-499C-9BAC-5ACC71EEF078}" type="datetime1">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9487119-3A35-427E-A529-32DF201F2566}" type="slidenum">
              <a:rPr lang="en-US" altLang="en-US"/>
              <a:pPr/>
              <a:t>‹#›</a:t>
            </a:fld>
            <a:endParaRPr lang="en-US" altLang="en-US"/>
          </a:p>
        </p:txBody>
      </p:sp>
    </p:spTree>
    <p:extLst>
      <p:ext uri="{BB962C8B-B14F-4D97-AF65-F5344CB8AC3E}">
        <p14:creationId xmlns:p14="http://schemas.microsoft.com/office/powerpoint/2010/main" val="4263353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45439F6-B16F-49B3-AB29-C28C22B521B1}" type="datetime1">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98ACA06-C0F8-47F2-A74F-56E100743D91}" type="slidenum">
              <a:rPr lang="en-US" altLang="en-US"/>
              <a:pPr/>
              <a:t>‹#›</a:t>
            </a:fld>
            <a:endParaRPr lang="en-US" altLang="en-US"/>
          </a:p>
        </p:txBody>
      </p:sp>
    </p:spTree>
    <p:extLst>
      <p:ext uri="{BB962C8B-B14F-4D97-AF65-F5344CB8AC3E}">
        <p14:creationId xmlns:p14="http://schemas.microsoft.com/office/powerpoint/2010/main" val="2891428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76BBC13-EAB5-49C9-B1C1-75418F4CA4A3}" type="datetime1">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FB209DB-44A3-4E1C-AA55-1FC2AD3A6E0D}" type="slidenum">
              <a:rPr lang="en-US" altLang="en-US"/>
              <a:pPr/>
              <a:t>‹#›</a:t>
            </a:fld>
            <a:endParaRPr lang="en-US" altLang="en-US"/>
          </a:p>
        </p:txBody>
      </p:sp>
    </p:spTree>
    <p:extLst>
      <p:ext uri="{BB962C8B-B14F-4D97-AF65-F5344CB8AC3E}">
        <p14:creationId xmlns:p14="http://schemas.microsoft.com/office/powerpoint/2010/main" val="22288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pic>
        <p:nvPicPr>
          <p:cNvPr id="5" name="Picture 6" descr="ACROSS_T2D_Logo_Tall-01.png"/>
          <p:cNvPicPr>
            <a:picLocks noChangeAspect="1"/>
          </p:cNvPicPr>
          <p:nvPr userDrawn="1"/>
        </p:nvPicPr>
        <p:blipFill>
          <a:blip r:embed="rId2">
            <a:extLst>
              <a:ext uri="{28A0092B-C50C-407E-A947-70E740481C1C}">
                <a14:useLocalDpi xmlns:a14="http://schemas.microsoft.com/office/drawing/2010/main" val="0"/>
              </a:ext>
            </a:extLst>
          </a:blip>
          <a:srcRect l="2" r="44350"/>
          <a:stretch>
            <a:fillRect/>
          </a:stretch>
        </p:blipFill>
        <p:spPr bwMode="auto">
          <a:xfrm>
            <a:off x="8229600" y="112713"/>
            <a:ext cx="633413"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0" y="1150938"/>
            <a:ext cx="179388" cy="570706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accent1"/>
              </a:solidFill>
            </a:endParaRPr>
          </a:p>
        </p:txBody>
      </p:sp>
      <p:sp>
        <p:nvSpPr>
          <p:cNvPr id="7" name="Rectangle 6"/>
          <p:cNvSpPr/>
          <p:nvPr userDrawn="1"/>
        </p:nvSpPr>
        <p:spPr>
          <a:xfrm>
            <a:off x="8964613" y="1147763"/>
            <a:ext cx="179387" cy="5710237"/>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accent2"/>
              </a:solidFill>
            </a:endParaRPr>
          </a:p>
        </p:txBody>
      </p:sp>
      <p:cxnSp>
        <p:nvCxnSpPr>
          <p:cNvPr id="8" name="Straight Connector 7"/>
          <p:cNvCxnSpPr/>
          <p:nvPr userDrawn="1"/>
        </p:nvCxnSpPr>
        <p:spPr>
          <a:xfrm>
            <a:off x="0" y="1147763"/>
            <a:ext cx="9144000" cy="0"/>
          </a:xfrm>
          <a:prstGeom prst="line">
            <a:avLst/>
          </a:prstGeom>
          <a:ln w="3175"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Content Placeholder 18"/>
          <p:cNvSpPr>
            <a:spLocks noGrp="1"/>
          </p:cNvSpPr>
          <p:nvPr>
            <p:ph sz="quarter" idx="11"/>
          </p:nvPr>
        </p:nvSpPr>
        <p:spPr>
          <a:xfrm>
            <a:off x="457200" y="1372800"/>
            <a:ext cx="8229600" cy="41712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GB" dirty="0"/>
          </a:p>
        </p:txBody>
      </p:sp>
      <p:sp>
        <p:nvSpPr>
          <p:cNvPr id="9" name="Footer Placeholder 5"/>
          <p:cNvSpPr>
            <a:spLocks noGrp="1"/>
          </p:cNvSpPr>
          <p:nvPr>
            <p:ph type="ftr" sz="quarter" idx="12"/>
          </p:nvPr>
        </p:nvSpPr>
        <p:spPr/>
        <p:txBody>
          <a:bodyPr/>
          <a:lstStyle>
            <a:lvl1pPr>
              <a:defRPr/>
            </a:lvl1pPr>
          </a:lstStyle>
          <a:p>
            <a:pPr>
              <a:defRPr/>
            </a:pPr>
            <a:endParaRPr lang="en-GB"/>
          </a:p>
        </p:txBody>
      </p:sp>
      <p:sp>
        <p:nvSpPr>
          <p:cNvPr id="10" name="Slide Number Placeholder 19"/>
          <p:cNvSpPr>
            <a:spLocks noGrp="1"/>
          </p:cNvSpPr>
          <p:nvPr>
            <p:ph type="sldNum" sz="quarter" idx="13"/>
          </p:nvPr>
        </p:nvSpPr>
        <p:spPr/>
        <p:txBody>
          <a:bodyPr/>
          <a:lstStyle>
            <a:lvl1pPr>
              <a:defRPr/>
            </a:lvl1pPr>
          </a:lstStyle>
          <a:p>
            <a:fld id="{DFA0345B-2052-48EA-A670-9B0FB7EFFFE8}" type="slidenum">
              <a:rPr lang="en-GB" altLang="fa-IR"/>
              <a:pPr/>
              <a:t>‹#›</a:t>
            </a:fld>
            <a:endParaRPr lang="en-GB" altLang="fa-IR"/>
          </a:p>
        </p:txBody>
      </p:sp>
    </p:spTree>
    <p:extLst>
      <p:ext uri="{BB962C8B-B14F-4D97-AF65-F5344CB8AC3E}">
        <p14:creationId xmlns:p14="http://schemas.microsoft.com/office/powerpoint/2010/main" val="3866526950"/>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xmlns="" id="{0228781C-DCCD-4A68-8247-CF08DD07CD90}"/>
              </a:ext>
            </a:extLst>
          </p:cNvPr>
          <p:cNvSpPr/>
          <p:nvPr userDrawn="1"/>
        </p:nvSpPr>
        <p:spPr>
          <a:xfrm>
            <a:off x="684189" y="767485"/>
            <a:ext cx="844325" cy="91617"/>
          </a:xfrm>
          <a:prstGeom prst="rect">
            <a:avLst/>
          </a:prstGeom>
          <a:solidFill>
            <a:srgbClr val="A619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Title Placeholder 12">
            <a:extLst>
              <a:ext uri="{FF2B5EF4-FFF2-40B4-BE49-F238E27FC236}">
                <a16:creationId xmlns:a16="http://schemas.microsoft.com/office/drawing/2014/main" xmlns="" id="{21204F1D-AC98-43E7-8654-2AB941ED0735}"/>
              </a:ext>
            </a:extLst>
          </p:cNvPr>
          <p:cNvSpPr>
            <a:spLocks noGrp="1"/>
          </p:cNvSpPr>
          <p:nvPr>
            <p:ph type="title" hasCustomPrompt="1"/>
          </p:nvPr>
        </p:nvSpPr>
        <p:spPr>
          <a:xfrm>
            <a:off x="684187" y="1053866"/>
            <a:ext cx="7775110" cy="861774"/>
          </a:xfrm>
          <a:prstGeom prst="rect">
            <a:avLst/>
          </a:prstGeom>
        </p:spPr>
        <p:txBody>
          <a:bodyPr vert="horz" wrap="square" lIns="0" tIns="0" rIns="0" bIns="0" rtlCol="0" anchor="t" anchorCtr="0">
            <a:spAutoFit/>
          </a:bodyPr>
          <a:lstStyle>
            <a:lvl1pPr>
              <a:defRPr sz="2800" b="1">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consectetur</a:t>
            </a:r>
            <a:r>
              <a:rPr lang="en-US"/>
              <a:t/>
            </a:r>
            <a:br>
              <a:rPr lang="en-US"/>
            </a:br>
            <a:r>
              <a:rPr lang="en-US" err="1"/>
              <a:t>adipisicing</a:t>
            </a:r>
            <a:endParaRPr lang="en-US"/>
          </a:p>
        </p:txBody>
      </p:sp>
      <p:sp>
        <p:nvSpPr>
          <p:cNvPr id="36" name="Text Placeholder 2">
            <a:extLst>
              <a:ext uri="{FF2B5EF4-FFF2-40B4-BE49-F238E27FC236}">
                <a16:creationId xmlns:a16="http://schemas.microsoft.com/office/drawing/2014/main" xmlns="" id="{0B521D4B-2740-0743-8A03-0930A43A725A}"/>
              </a:ext>
            </a:extLst>
          </p:cNvPr>
          <p:cNvSpPr>
            <a:spLocks noGrp="1"/>
          </p:cNvSpPr>
          <p:nvPr>
            <p:ph type="body" sz="quarter" idx="11" hasCustomPrompt="1"/>
          </p:nvPr>
        </p:nvSpPr>
        <p:spPr>
          <a:xfrm>
            <a:off x="684187"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37" name="Text Placeholder 22">
            <a:extLst>
              <a:ext uri="{FF2B5EF4-FFF2-40B4-BE49-F238E27FC236}">
                <a16:creationId xmlns:a16="http://schemas.microsoft.com/office/drawing/2014/main" xmlns="" id="{2F9AAD15-DC15-5743-B2CB-81DAB5BE9354}"/>
              </a:ext>
            </a:extLst>
          </p:cNvPr>
          <p:cNvSpPr>
            <a:spLocks noGrp="1"/>
          </p:cNvSpPr>
          <p:nvPr>
            <p:ph type="body" sz="quarter" idx="12" hasCustomPrompt="1"/>
          </p:nvPr>
        </p:nvSpPr>
        <p:spPr>
          <a:xfrm>
            <a:off x="684187" y="2749333"/>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40" name="Text Placeholder 2">
            <a:extLst>
              <a:ext uri="{FF2B5EF4-FFF2-40B4-BE49-F238E27FC236}">
                <a16:creationId xmlns:a16="http://schemas.microsoft.com/office/drawing/2014/main" xmlns="" id="{E765D23B-1314-E242-BE32-44AB85C7E63F}"/>
              </a:ext>
            </a:extLst>
          </p:cNvPr>
          <p:cNvSpPr>
            <a:spLocks noGrp="1"/>
          </p:cNvSpPr>
          <p:nvPr>
            <p:ph type="body" sz="quarter" idx="25" hasCustomPrompt="1"/>
          </p:nvPr>
        </p:nvSpPr>
        <p:spPr>
          <a:xfrm>
            <a:off x="684187"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41" name="Text Placeholder 22">
            <a:extLst>
              <a:ext uri="{FF2B5EF4-FFF2-40B4-BE49-F238E27FC236}">
                <a16:creationId xmlns:a16="http://schemas.microsoft.com/office/drawing/2014/main" xmlns="" id="{417AE95B-53EC-024C-B901-A98431615EB9}"/>
              </a:ext>
            </a:extLst>
          </p:cNvPr>
          <p:cNvSpPr>
            <a:spLocks noGrp="1"/>
          </p:cNvSpPr>
          <p:nvPr>
            <p:ph type="body" sz="quarter" idx="26" hasCustomPrompt="1"/>
          </p:nvPr>
        </p:nvSpPr>
        <p:spPr>
          <a:xfrm>
            <a:off x="684187" y="4770008"/>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42" name="Text Placeholder 2">
            <a:extLst>
              <a:ext uri="{FF2B5EF4-FFF2-40B4-BE49-F238E27FC236}">
                <a16:creationId xmlns:a16="http://schemas.microsoft.com/office/drawing/2014/main" xmlns="" id="{E67B2801-3608-674D-ADD4-1E44ED198498}"/>
              </a:ext>
            </a:extLst>
          </p:cNvPr>
          <p:cNvSpPr>
            <a:spLocks noGrp="1"/>
          </p:cNvSpPr>
          <p:nvPr>
            <p:ph type="body" sz="quarter" idx="27" hasCustomPrompt="1"/>
          </p:nvPr>
        </p:nvSpPr>
        <p:spPr>
          <a:xfrm>
            <a:off x="2708059"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43" name="Text Placeholder 22">
            <a:extLst>
              <a:ext uri="{FF2B5EF4-FFF2-40B4-BE49-F238E27FC236}">
                <a16:creationId xmlns:a16="http://schemas.microsoft.com/office/drawing/2014/main" xmlns="" id="{E215B41E-F15D-C841-82FA-4379FC3557EE}"/>
              </a:ext>
            </a:extLst>
          </p:cNvPr>
          <p:cNvSpPr>
            <a:spLocks noGrp="1"/>
          </p:cNvSpPr>
          <p:nvPr>
            <p:ph type="body" sz="quarter" idx="28" hasCustomPrompt="1"/>
          </p:nvPr>
        </p:nvSpPr>
        <p:spPr>
          <a:xfrm>
            <a:off x="2708059" y="4770008"/>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44" name="Text Placeholder 2">
            <a:extLst>
              <a:ext uri="{FF2B5EF4-FFF2-40B4-BE49-F238E27FC236}">
                <a16:creationId xmlns:a16="http://schemas.microsoft.com/office/drawing/2014/main" xmlns="" id="{CD10A8B8-91CF-9E48-9318-8BA1ADF3299D}"/>
              </a:ext>
            </a:extLst>
          </p:cNvPr>
          <p:cNvSpPr>
            <a:spLocks noGrp="1"/>
          </p:cNvSpPr>
          <p:nvPr>
            <p:ph type="body" sz="quarter" idx="29" hasCustomPrompt="1"/>
          </p:nvPr>
        </p:nvSpPr>
        <p:spPr>
          <a:xfrm>
            <a:off x="4731931"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45" name="Text Placeholder 22">
            <a:extLst>
              <a:ext uri="{FF2B5EF4-FFF2-40B4-BE49-F238E27FC236}">
                <a16:creationId xmlns:a16="http://schemas.microsoft.com/office/drawing/2014/main" xmlns="" id="{75E94E2D-3D0F-6141-8986-3392B8CAD229}"/>
              </a:ext>
            </a:extLst>
          </p:cNvPr>
          <p:cNvSpPr>
            <a:spLocks noGrp="1"/>
          </p:cNvSpPr>
          <p:nvPr>
            <p:ph type="body" sz="quarter" idx="30" hasCustomPrompt="1"/>
          </p:nvPr>
        </p:nvSpPr>
        <p:spPr>
          <a:xfrm>
            <a:off x="4731931" y="4770008"/>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46" name="Text Placeholder 2">
            <a:extLst>
              <a:ext uri="{FF2B5EF4-FFF2-40B4-BE49-F238E27FC236}">
                <a16:creationId xmlns:a16="http://schemas.microsoft.com/office/drawing/2014/main" xmlns="" id="{285B87F7-2B16-A041-958A-AA664AA1B105}"/>
              </a:ext>
            </a:extLst>
          </p:cNvPr>
          <p:cNvSpPr>
            <a:spLocks noGrp="1"/>
          </p:cNvSpPr>
          <p:nvPr>
            <p:ph type="body" sz="quarter" idx="31" hasCustomPrompt="1"/>
          </p:nvPr>
        </p:nvSpPr>
        <p:spPr>
          <a:xfrm>
            <a:off x="2708059"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47" name="Text Placeholder 22">
            <a:extLst>
              <a:ext uri="{FF2B5EF4-FFF2-40B4-BE49-F238E27FC236}">
                <a16:creationId xmlns:a16="http://schemas.microsoft.com/office/drawing/2014/main" xmlns="" id="{DBAD1EAA-1FD1-164B-A280-33E00754CEC2}"/>
              </a:ext>
            </a:extLst>
          </p:cNvPr>
          <p:cNvSpPr>
            <a:spLocks noGrp="1"/>
          </p:cNvSpPr>
          <p:nvPr>
            <p:ph type="body" sz="quarter" idx="32" hasCustomPrompt="1"/>
          </p:nvPr>
        </p:nvSpPr>
        <p:spPr>
          <a:xfrm>
            <a:off x="2708059" y="2749333"/>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48" name="Text Placeholder 2">
            <a:extLst>
              <a:ext uri="{FF2B5EF4-FFF2-40B4-BE49-F238E27FC236}">
                <a16:creationId xmlns:a16="http://schemas.microsoft.com/office/drawing/2014/main" xmlns="" id="{705D251B-C902-2446-B74C-F68CD37D3BD8}"/>
              </a:ext>
            </a:extLst>
          </p:cNvPr>
          <p:cNvSpPr>
            <a:spLocks noGrp="1"/>
          </p:cNvSpPr>
          <p:nvPr>
            <p:ph type="body" sz="quarter" idx="33" hasCustomPrompt="1"/>
          </p:nvPr>
        </p:nvSpPr>
        <p:spPr>
          <a:xfrm>
            <a:off x="4731931"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49" name="Text Placeholder 22">
            <a:extLst>
              <a:ext uri="{FF2B5EF4-FFF2-40B4-BE49-F238E27FC236}">
                <a16:creationId xmlns:a16="http://schemas.microsoft.com/office/drawing/2014/main" xmlns="" id="{8B1D5655-0B6A-A347-9552-204BE998CE27}"/>
              </a:ext>
            </a:extLst>
          </p:cNvPr>
          <p:cNvSpPr>
            <a:spLocks noGrp="1"/>
          </p:cNvSpPr>
          <p:nvPr>
            <p:ph type="body" sz="quarter" idx="34" hasCustomPrompt="1"/>
          </p:nvPr>
        </p:nvSpPr>
        <p:spPr>
          <a:xfrm>
            <a:off x="4731931" y="2749333"/>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50" name="Text Placeholder 2">
            <a:extLst>
              <a:ext uri="{FF2B5EF4-FFF2-40B4-BE49-F238E27FC236}">
                <a16:creationId xmlns:a16="http://schemas.microsoft.com/office/drawing/2014/main" xmlns="" id="{5614195E-C2C5-3C49-9146-74EC89312BF4}"/>
              </a:ext>
            </a:extLst>
          </p:cNvPr>
          <p:cNvSpPr>
            <a:spLocks noGrp="1"/>
          </p:cNvSpPr>
          <p:nvPr>
            <p:ph type="body" sz="quarter" idx="35" hasCustomPrompt="1"/>
          </p:nvPr>
        </p:nvSpPr>
        <p:spPr>
          <a:xfrm>
            <a:off x="6755803" y="3167699"/>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51" name="Text Placeholder 22">
            <a:extLst>
              <a:ext uri="{FF2B5EF4-FFF2-40B4-BE49-F238E27FC236}">
                <a16:creationId xmlns:a16="http://schemas.microsoft.com/office/drawing/2014/main" xmlns="" id="{ECAC70C6-1136-1B4C-80EB-F6D07E8EFB8E}"/>
              </a:ext>
            </a:extLst>
          </p:cNvPr>
          <p:cNvSpPr>
            <a:spLocks noGrp="1"/>
          </p:cNvSpPr>
          <p:nvPr>
            <p:ph type="body" sz="quarter" idx="36" hasCustomPrompt="1"/>
          </p:nvPr>
        </p:nvSpPr>
        <p:spPr>
          <a:xfrm>
            <a:off x="6755803" y="2749333"/>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58" name="Text Placeholder 2">
            <a:extLst>
              <a:ext uri="{FF2B5EF4-FFF2-40B4-BE49-F238E27FC236}">
                <a16:creationId xmlns:a16="http://schemas.microsoft.com/office/drawing/2014/main" xmlns="" id="{F247382D-4DAC-6644-A8A9-8FBEF8331412}"/>
              </a:ext>
            </a:extLst>
          </p:cNvPr>
          <p:cNvSpPr>
            <a:spLocks noGrp="1"/>
          </p:cNvSpPr>
          <p:nvPr>
            <p:ph type="body" sz="quarter" idx="37" hasCustomPrompt="1"/>
          </p:nvPr>
        </p:nvSpPr>
        <p:spPr>
          <a:xfrm>
            <a:off x="6755803" y="5188373"/>
            <a:ext cx="1858766" cy="553998"/>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200">
                <a:latin typeface="Arial" panose="020B0604020202020204" pitchFamily="34" charset="0"/>
                <a:cs typeface="Arial" panose="020B0604020202020204" pitchFamily="34" charset="0"/>
              </a:defRPr>
            </a:lvl1pPr>
          </a:lstStyle>
          <a:p>
            <a:pPr lvl="0"/>
            <a:r>
              <a:rPr lang="en-US"/>
              <a:t>Lorem ipsum dolor sit </a:t>
            </a:r>
            <a:r>
              <a:rPr lang="en-US" err="1"/>
              <a:t>amet</a:t>
            </a:r>
            <a:r>
              <a:rPr lang="en-US"/>
              <a:t>, </a:t>
            </a:r>
            <a:r>
              <a:rPr lang="en-US" err="1"/>
              <a:t>consetetur</a:t>
            </a:r>
            <a:r>
              <a:rPr lang="en-US"/>
              <a:t> </a:t>
            </a:r>
            <a:r>
              <a:rPr lang="en-US" err="1"/>
              <a:t>sadipscing</a:t>
            </a:r>
            <a:r>
              <a:rPr lang="en-US"/>
              <a:t>.</a:t>
            </a:r>
          </a:p>
        </p:txBody>
      </p:sp>
      <p:sp>
        <p:nvSpPr>
          <p:cNvPr id="59" name="Text Placeholder 22">
            <a:extLst>
              <a:ext uri="{FF2B5EF4-FFF2-40B4-BE49-F238E27FC236}">
                <a16:creationId xmlns:a16="http://schemas.microsoft.com/office/drawing/2014/main" xmlns="" id="{1B4B640B-2C4E-0343-9F1E-1232FE2AB5E2}"/>
              </a:ext>
            </a:extLst>
          </p:cNvPr>
          <p:cNvSpPr>
            <a:spLocks noGrp="1"/>
          </p:cNvSpPr>
          <p:nvPr>
            <p:ph type="body" sz="quarter" idx="38" hasCustomPrompt="1"/>
          </p:nvPr>
        </p:nvSpPr>
        <p:spPr>
          <a:xfrm>
            <a:off x="6755803" y="4770008"/>
            <a:ext cx="1858766" cy="246221"/>
          </a:xfrm>
          <a:prstGeom prst="rect">
            <a:avLst/>
          </a:prstGeom>
        </p:spPr>
        <p:txBody>
          <a:bodyPr wrap="square" lIns="0" tIns="0" rIns="0" bIns="0">
            <a:spAutoFit/>
          </a:bodyPr>
          <a:lstStyle>
            <a:lvl1pPr marL="0" indent="0" algn="l">
              <a:buNone/>
              <a:defRPr sz="1600" b="1" i="0">
                <a:latin typeface="Arial" panose="020B0604020202020204" pitchFamily="34" charset="0"/>
                <a:cs typeface="Arial" panose="020B0604020202020204" pitchFamily="34" charset="0"/>
              </a:defRPr>
            </a:lvl1pPr>
          </a:lstStyle>
          <a:p>
            <a:pPr lvl="0"/>
            <a:r>
              <a:rPr lang="en-US"/>
              <a:t>Lorem ipsum</a:t>
            </a:r>
          </a:p>
        </p:txBody>
      </p:sp>
      <p:sp>
        <p:nvSpPr>
          <p:cNvPr id="2" name="Text Placeholder 7">
            <a:extLst>
              <a:ext uri="{FF2B5EF4-FFF2-40B4-BE49-F238E27FC236}">
                <a16:creationId xmlns:a16="http://schemas.microsoft.com/office/drawing/2014/main" xmlns="" id="{E768F33A-73E8-03F2-CD61-A580681D1877}"/>
              </a:ext>
            </a:extLst>
          </p:cNvPr>
          <p:cNvSpPr>
            <a:spLocks noGrp="1"/>
          </p:cNvSpPr>
          <p:nvPr>
            <p:ph type="body" sz="quarter" idx="24" hasCustomPrompt="1"/>
          </p:nvPr>
        </p:nvSpPr>
        <p:spPr>
          <a:xfrm>
            <a:off x="580663" y="215576"/>
            <a:ext cx="7540625" cy="357145"/>
          </a:xfrm>
          <a:prstGeom prst="rect">
            <a:avLst/>
          </a:prstGeom>
        </p:spPr>
        <p:txBody>
          <a:bodyPr/>
          <a:lstStyle>
            <a:lvl1pPr marL="0" indent="0">
              <a:buNone/>
              <a:defRPr sz="1400" b="1" i="0" cap="all" baseline="0">
                <a:solidFill>
                  <a:schemeClr val="bg1">
                    <a:lumMod val="50000"/>
                  </a:schemeClr>
                </a:solidFill>
                <a:latin typeface="Arial" panose="020B0604020202020204" pitchFamily="34" charset="0"/>
                <a:cs typeface="Arial" panose="020B0604020202020204" pitchFamily="34" charset="0"/>
              </a:defRPr>
            </a:lvl1pPr>
            <a:lvl5pPr marL="1828800" indent="0">
              <a:buNone/>
              <a:defRPr/>
            </a:lvl5pPr>
          </a:lstStyle>
          <a:p>
            <a:pPr lvl="0"/>
            <a:r>
              <a:rPr lang="en-US"/>
              <a:t>Kicker text HERE</a:t>
            </a:r>
          </a:p>
        </p:txBody>
      </p:sp>
    </p:spTree>
    <p:extLst>
      <p:ext uri="{BB962C8B-B14F-4D97-AF65-F5344CB8AC3E}">
        <p14:creationId xmlns:p14="http://schemas.microsoft.com/office/powerpoint/2010/main" val="306916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F70A4D5-FA09-4152-9468-9E14BA288E81}" type="datetime1">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85B3E15-29C1-4EC8-BE36-3CA87E13F0F3}" type="slidenum">
              <a:rPr lang="en-US" altLang="en-US"/>
              <a:pPr/>
              <a:t>‹#›</a:t>
            </a:fld>
            <a:endParaRPr lang="en-US" altLang="en-US"/>
          </a:p>
        </p:txBody>
      </p:sp>
    </p:spTree>
    <p:extLst>
      <p:ext uri="{BB962C8B-B14F-4D97-AF65-F5344CB8AC3E}">
        <p14:creationId xmlns:p14="http://schemas.microsoft.com/office/powerpoint/2010/main" val="189282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A7C53CA-FF92-404E-9FF6-8992007D5381}" type="datetime1">
              <a:rPr lang="en-US"/>
              <a:pPr>
                <a:defRPr/>
              </a:pPr>
              <a:t>1/22/2025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AF88697-CDD2-4E62-9332-F5DF8EA76401}" type="slidenum">
              <a:rPr lang="en-US" altLang="en-US"/>
              <a:pPr/>
              <a:t>‹#›</a:t>
            </a:fld>
            <a:endParaRPr lang="en-US" altLang="en-US"/>
          </a:p>
        </p:txBody>
      </p:sp>
    </p:spTree>
    <p:extLst>
      <p:ext uri="{BB962C8B-B14F-4D97-AF65-F5344CB8AC3E}">
        <p14:creationId xmlns:p14="http://schemas.microsoft.com/office/powerpoint/2010/main" val="363161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2B4294D-3BBC-4F6B-BFCF-08746F14892F}" type="datetime1">
              <a:rPr lang="en-US"/>
              <a:pPr>
                <a:defRPr/>
              </a:pPr>
              <a:t>1/22/2025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06789C8-9120-4609-8140-4F44DFE7439B}" type="slidenum">
              <a:rPr lang="en-US" altLang="en-US"/>
              <a:pPr/>
              <a:t>‹#›</a:t>
            </a:fld>
            <a:endParaRPr lang="en-US" altLang="en-US"/>
          </a:p>
        </p:txBody>
      </p:sp>
    </p:spTree>
    <p:extLst>
      <p:ext uri="{BB962C8B-B14F-4D97-AF65-F5344CB8AC3E}">
        <p14:creationId xmlns:p14="http://schemas.microsoft.com/office/powerpoint/2010/main" val="799212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CF9CB1D-AD84-42D8-861E-FFF95BAA4057}" type="datetime1">
              <a:rPr lang="en-US"/>
              <a:pPr>
                <a:defRPr/>
              </a:pPr>
              <a:t>1/22/2025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266F934E-F45B-41BF-90C2-428FEB623A02}" type="slidenum">
              <a:rPr lang="en-US" altLang="en-US"/>
              <a:pPr/>
              <a:t>‹#›</a:t>
            </a:fld>
            <a:endParaRPr lang="en-US" altLang="en-US"/>
          </a:p>
        </p:txBody>
      </p:sp>
    </p:spTree>
    <p:extLst>
      <p:ext uri="{BB962C8B-B14F-4D97-AF65-F5344CB8AC3E}">
        <p14:creationId xmlns:p14="http://schemas.microsoft.com/office/powerpoint/2010/main" val="2177640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B0DFCED-8CFB-46DF-B670-277A864950A6}" type="datetime1">
              <a:rPr lang="en-US"/>
              <a:pPr>
                <a:defRPr/>
              </a:pPr>
              <a:t>1/22/2025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8D6C6AF3-0A58-489E-BB3E-09AF05B48F91}" type="slidenum">
              <a:rPr lang="en-US" altLang="en-US"/>
              <a:pPr/>
              <a:t>‹#›</a:t>
            </a:fld>
            <a:endParaRPr lang="en-US" altLang="en-US"/>
          </a:p>
        </p:txBody>
      </p:sp>
    </p:spTree>
    <p:extLst>
      <p:ext uri="{BB962C8B-B14F-4D97-AF65-F5344CB8AC3E}">
        <p14:creationId xmlns:p14="http://schemas.microsoft.com/office/powerpoint/2010/main" val="1448768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3A5ED88-CE26-484A-91D6-50D419F3F07E}" type="datetime1">
              <a:rPr lang="en-US"/>
              <a:pPr>
                <a:defRPr/>
              </a:pPr>
              <a:t>1/22/2025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B8734EB-CC00-4516-902C-EAED09D2A30F}" type="slidenum">
              <a:rPr lang="en-US" altLang="en-US"/>
              <a:pPr/>
              <a:t>‹#›</a:t>
            </a:fld>
            <a:endParaRPr lang="en-US" altLang="en-US"/>
          </a:p>
        </p:txBody>
      </p:sp>
    </p:spTree>
    <p:extLst>
      <p:ext uri="{BB962C8B-B14F-4D97-AF65-F5344CB8AC3E}">
        <p14:creationId xmlns:p14="http://schemas.microsoft.com/office/powerpoint/2010/main" val="3032518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8234191-AC35-4272-A1C1-3C0A16096130}" type="datetime1">
              <a:rPr lang="en-US"/>
              <a:pPr>
                <a:defRPr/>
              </a:pPr>
              <a:t>1/22/2025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C350808-25FB-40EE-A563-71DB127C3B06}" type="slidenum">
              <a:rPr lang="en-US" altLang="en-US"/>
              <a:pPr/>
              <a:t>‹#›</a:t>
            </a:fld>
            <a:endParaRPr lang="en-US" altLang="en-US"/>
          </a:p>
        </p:txBody>
      </p:sp>
    </p:spTree>
    <p:extLst>
      <p:ext uri="{BB962C8B-B14F-4D97-AF65-F5344CB8AC3E}">
        <p14:creationId xmlns:p14="http://schemas.microsoft.com/office/powerpoint/2010/main" val="3767352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3A7EC3-28E4-44E1-BD6F-3EB4F0079D75}" type="datetime1">
              <a:rPr lang="en-US"/>
              <a:pPr>
                <a:defRPr/>
              </a:pPr>
              <a:t>1/22/2025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C78CDA6-EE3D-49DE-99EA-7D4FDA65D732}" type="slidenum">
              <a:rPr lang="en-US" altLang="en-US"/>
              <a:pPr/>
              <a:t>‹#›</a:t>
            </a:fld>
            <a:endParaRPr lang="en-US" altLang="en-US"/>
          </a:p>
        </p:txBody>
      </p:sp>
    </p:spTree>
    <p:extLst>
      <p:ext uri="{BB962C8B-B14F-4D97-AF65-F5344CB8AC3E}">
        <p14:creationId xmlns:p14="http://schemas.microsoft.com/office/powerpoint/2010/main" val="681482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fa-IR"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fa-IR" smtClean="0"/>
              <a:t>Click to edit Master text styles</a:t>
            </a:r>
          </a:p>
          <a:p>
            <a:pPr lvl="1"/>
            <a:r>
              <a:rPr lang="en-US" altLang="fa-IR" smtClean="0"/>
              <a:t>Second level</a:t>
            </a:r>
          </a:p>
          <a:p>
            <a:pPr lvl="2"/>
            <a:r>
              <a:rPr lang="en-US" altLang="fa-IR" smtClean="0"/>
              <a:t>Third level</a:t>
            </a:r>
          </a:p>
          <a:p>
            <a:pPr lvl="3"/>
            <a:r>
              <a:rPr lang="en-US" altLang="fa-IR" smtClean="0"/>
              <a:t>Fourth level</a:t>
            </a:r>
          </a:p>
          <a:p>
            <a:pPr lvl="4"/>
            <a:r>
              <a:rPr lang="en-US" altLang="fa-IR"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6D7A5C8-62C7-4C8F-9A92-A8A497D240FC}" type="datetime1">
              <a:rPr lang="en-US"/>
              <a:pPr>
                <a:defRPr/>
              </a:pPr>
              <a:t>1/22/2025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itchFamily="34" charset="0"/>
              </a:defRPr>
            </a:lvl1pPr>
          </a:lstStyle>
          <a:p>
            <a:fld id="{3C757DA6-2A78-453A-863C-E0F28BCB3782}"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 id="2147483972"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755650" y="908050"/>
            <a:ext cx="7702550" cy="1584325"/>
          </a:xfrm>
        </p:spPr>
        <p:txBody>
          <a:bodyPr/>
          <a:lstStyle/>
          <a:p>
            <a:pPr eaLnBrk="1" hangingPunct="1"/>
            <a:r>
              <a:rPr lang="en-US" altLang="fa-IR" b="1" dirty="0" smtClean="0">
                <a:solidFill>
                  <a:srgbClr val="FFFF00"/>
                </a:solidFill>
                <a:latin typeface="Times New Roman" pitchFamily="18" charset="0"/>
              </a:rPr>
              <a:t>Chronic Complications of DM</a:t>
            </a:r>
          </a:p>
        </p:txBody>
      </p:sp>
      <p:sp>
        <p:nvSpPr>
          <p:cNvPr id="3" name="Subtitle 2"/>
          <p:cNvSpPr>
            <a:spLocks noGrp="1"/>
          </p:cNvSpPr>
          <p:nvPr>
            <p:ph type="subTitle" idx="1"/>
          </p:nvPr>
        </p:nvSpPr>
        <p:spPr>
          <a:xfrm>
            <a:off x="857250" y="2781300"/>
            <a:ext cx="7643813" cy="3219450"/>
          </a:xfrm>
        </p:spPr>
        <p:txBody>
          <a:bodyPr rtlCol="0">
            <a:normAutofit/>
          </a:bodyPr>
          <a:lstStyle/>
          <a:p>
            <a:pPr lvl="0" algn="l" eaLnBrk="1" fontAlgn="auto" hangingPunct="1">
              <a:spcAft>
                <a:spcPts val="0"/>
              </a:spcAft>
              <a:defRPr/>
            </a:pPr>
            <a:r>
              <a:rPr lang="en-US" sz="28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Soghra Rabizadeh, </a:t>
            </a:r>
            <a:r>
              <a:rPr lang="en-US" sz="2000" b="1" dirty="0" smtClean="0">
                <a:latin typeface="Times New Roman" pitchFamily="18" charset="0"/>
                <a:cs typeface="Times New Roman" pitchFamily="18" charset="0"/>
              </a:rPr>
              <a:t>MD</a:t>
            </a:r>
          </a:p>
          <a:p>
            <a:pPr lvl="0" algn="l" eaLnBrk="1" fontAlgn="auto" hangingPunct="1">
              <a:spcAft>
                <a:spcPts val="0"/>
              </a:spcAft>
              <a:defRPr/>
            </a:pPr>
            <a:r>
              <a:rPr lang="en-US" sz="2000" b="1" dirty="0" smtClean="0">
                <a:latin typeface="Times New Roman" pitchFamily="18" charset="0"/>
                <a:cs typeface="Times New Roman" pitchFamily="18" charset="0"/>
              </a:rPr>
              <a:t>Associate professor of </a:t>
            </a:r>
            <a:r>
              <a:rPr lang="en-US" sz="2000" b="1" dirty="0" smtClean="0">
                <a:solidFill>
                  <a:prstClr val="white">
                    <a:tint val="75000"/>
                  </a:prstClr>
                </a:solidFill>
                <a:latin typeface="Times New Roman" pitchFamily="18" charset="0"/>
                <a:cs typeface="Times New Roman" pitchFamily="18" charset="0"/>
              </a:rPr>
              <a:t>Endocrinology</a:t>
            </a:r>
            <a:endParaRPr lang="en-US" sz="2000" b="1" dirty="0">
              <a:solidFill>
                <a:prstClr val="white">
                  <a:tint val="75000"/>
                </a:prstClr>
              </a:solidFill>
              <a:latin typeface="Times New Roman" pitchFamily="18" charset="0"/>
              <a:cs typeface="Times New Roman" pitchFamily="18" charset="0"/>
            </a:endParaRPr>
          </a:p>
          <a:p>
            <a:pPr algn="l" eaLnBrk="1" fontAlgn="auto" hangingPunct="1">
              <a:spcAft>
                <a:spcPts val="0"/>
              </a:spcAft>
              <a:defRPr/>
            </a:pPr>
            <a:r>
              <a:rPr lang="en-US" sz="2000" b="1" dirty="0" smtClean="0">
                <a:latin typeface="Times New Roman" pitchFamily="18" charset="0"/>
                <a:cs typeface="Times New Roman" pitchFamily="18" charset="0"/>
              </a:rPr>
              <a:t>Tehran </a:t>
            </a:r>
            <a:r>
              <a:rPr lang="en-US" sz="2000" b="1" dirty="0" smtClean="0">
                <a:latin typeface="Times New Roman" pitchFamily="18" charset="0"/>
                <a:cs typeface="Times New Roman" pitchFamily="18" charset="0"/>
              </a:rPr>
              <a:t>University of Medical Sciences</a:t>
            </a:r>
          </a:p>
          <a:p>
            <a:pPr eaLnBrk="1" fontAlgn="auto" hangingPunct="1">
              <a:spcAft>
                <a:spcPts val="0"/>
              </a:spcAft>
              <a:defRPr/>
            </a:pPr>
            <a:endParaRPr lang="en-US" sz="2800" dirty="0">
              <a:latin typeface="Times New Roman" pitchFamily="18" charset="0"/>
              <a:cs typeface="Times New Roman" pitchFamily="18" charset="0"/>
            </a:endParaRPr>
          </a:p>
        </p:txBody>
      </p:sp>
      <p:sp>
        <p:nvSpPr>
          <p:cNvPr id="410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00552FA-51CB-4FF4-9605-1AB83AE26443}" type="slidenum">
              <a:rPr lang="en-US" altLang="en-US" sz="1200">
                <a:solidFill>
                  <a:srgbClr val="FFFFFF"/>
                </a:solidFill>
              </a:rPr>
              <a:pPr>
                <a:spcBef>
                  <a:spcPct val="0"/>
                </a:spcBef>
                <a:buFontTx/>
                <a:buNone/>
              </a:pPr>
              <a:t>1</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pPr eaLnBrk="1" hangingPunct="1"/>
            <a:r>
              <a:rPr lang="en-US" altLang="fa-IR" sz="4000" b="1" dirty="0" smtClean="0">
                <a:solidFill>
                  <a:srgbClr val="FFFF00"/>
                </a:solidFill>
                <a:latin typeface="Times New Roman" pitchFamily="18" charset="0"/>
              </a:rPr>
              <a:t>Chronic Complications of DM</a:t>
            </a:r>
            <a:endParaRPr lang="en-US" altLang="fa-IR" sz="4000" dirty="0" smtClean="0">
              <a:latin typeface="Times New Roman" pitchFamily="18" charset="0"/>
            </a:endParaRPr>
          </a:p>
        </p:txBody>
      </p:sp>
      <p:sp>
        <p:nvSpPr>
          <p:cNvPr id="5123" name="Content Placeholder 2"/>
          <p:cNvSpPr>
            <a:spLocks noGrp="1"/>
          </p:cNvSpPr>
          <p:nvPr>
            <p:ph sz="half" idx="1"/>
          </p:nvPr>
        </p:nvSpPr>
        <p:spPr>
          <a:solidFill>
            <a:schemeClr val="bg2"/>
          </a:solidFill>
        </p:spPr>
        <p:txBody>
          <a:bodyPr/>
          <a:lstStyle/>
          <a:p>
            <a:pPr eaLnBrk="1" hangingPunct="1"/>
            <a:r>
              <a:rPr lang="en-US" altLang="fa-IR" sz="2400" smtClean="0">
                <a:latin typeface="Times New Roman" pitchFamily="18" charset="0"/>
                <a:cs typeface="Times New Roman" pitchFamily="18" charset="0"/>
              </a:rPr>
              <a:t>Affect many organ systems</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Responsible for majority of morbidity and mortality</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buFont typeface="Arial" pitchFamily="34" charset="0"/>
              <a:buNone/>
            </a:pPr>
            <a:r>
              <a:rPr lang="en-US" altLang="fa-IR" sz="2400" smtClean="0">
                <a:latin typeface="Times New Roman" pitchFamily="18" charset="0"/>
                <a:cs typeface="Times New Roman" pitchFamily="18" charset="0"/>
              </a:rPr>
              <a:t>Chronic complications can be divided into :  </a:t>
            </a:r>
          </a:p>
          <a:p>
            <a:pPr eaLnBrk="1" hangingPunct="1">
              <a:buFont typeface="Arial" pitchFamily="34" charset="0"/>
              <a:buNone/>
            </a:pPr>
            <a:r>
              <a:rPr lang="en-US" altLang="fa-IR" sz="2400" smtClean="0">
                <a:latin typeface="Times New Roman" pitchFamily="18" charset="0"/>
                <a:cs typeface="Times New Roman" pitchFamily="18" charset="0"/>
              </a:rPr>
              <a:t>    1) </a:t>
            </a:r>
            <a:r>
              <a:rPr lang="en-US" altLang="fa-IR" sz="2400" smtClean="0">
                <a:solidFill>
                  <a:srgbClr val="FFFF00"/>
                </a:solidFill>
                <a:latin typeface="Times New Roman" pitchFamily="18" charset="0"/>
                <a:cs typeface="Times New Roman" pitchFamily="18" charset="0"/>
              </a:rPr>
              <a:t>vascular </a:t>
            </a:r>
          </a:p>
          <a:p>
            <a:pPr eaLnBrk="1" hangingPunct="1">
              <a:buFont typeface="Arial" pitchFamily="34" charset="0"/>
              <a:buNone/>
            </a:pPr>
            <a:r>
              <a:rPr lang="en-US" altLang="fa-IR" sz="2400" smtClean="0">
                <a:solidFill>
                  <a:srgbClr val="FFFF00"/>
                </a:solidFill>
                <a:latin typeface="Times New Roman" pitchFamily="18" charset="0"/>
                <a:cs typeface="Times New Roman" pitchFamily="18" charset="0"/>
              </a:rPr>
              <a:t>    2) nonvascular </a:t>
            </a:r>
          </a:p>
          <a:p>
            <a:pPr eaLnBrk="1" hangingPunct="1">
              <a:buFont typeface="Arial" pitchFamily="34" charset="0"/>
              <a:buNone/>
            </a:pPr>
            <a:r>
              <a:rPr lang="en-US" altLang="fa-IR" sz="2400" smtClean="0">
                <a:solidFill>
                  <a:srgbClr val="FFFF00"/>
                </a:solidFill>
                <a:latin typeface="Times New Roman" pitchFamily="18" charset="0"/>
                <a:cs typeface="Times New Roman" pitchFamily="18" charset="0"/>
              </a:rPr>
              <a:t>    </a:t>
            </a:r>
            <a:r>
              <a:rPr lang="en-US" altLang="fa-IR" sz="2400" smtClean="0">
                <a:latin typeface="Times New Roman" pitchFamily="18" charset="0"/>
                <a:cs typeface="Times New Roman" pitchFamily="18" charset="0"/>
              </a:rPr>
              <a:t> </a:t>
            </a:r>
          </a:p>
        </p:txBody>
      </p:sp>
      <p:sp useBgFill="1">
        <p:nvSpPr>
          <p:cNvPr id="5124" name="Content Placeholder 3"/>
          <p:cNvSpPr>
            <a:spLocks noGrp="1"/>
          </p:cNvSpPr>
          <p:nvPr>
            <p:ph sz="half" idx="2"/>
          </p:nvPr>
        </p:nvSpPr>
        <p:spPr/>
        <p:txBody>
          <a:bodyPr/>
          <a:lstStyle/>
          <a:p>
            <a:pPr eaLnBrk="1" hangingPunct="1">
              <a:buFont typeface="Arial" pitchFamily="34" charset="0"/>
              <a:buNone/>
            </a:pPr>
            <a:r>
              <a:rPr lang="en-US" altLang="fa-IR" sz="2400" u="sng" smtClean="0">
                <a:latin typeface="Times New Roman" pitchFamily="18" charset="0"/>
                <a:cs typeface="Times New Roman" pitchFamily="18" charset="0"/>
              </a:rPr>
              <a:t>Vascular complications </a:t>
            </a:r>
            <a:r>
              <a:rPr lang="en-US" altLang="fa-IR" sz="2400" smtClean="0">
                <a:latin typeface="Times New Roman" pitchFamily="18" charset="0"/>
                <a:cs typeface="Times New Roman" pitchFamily="18" charset="0"/>
              </a:rPr>
              <a:t>of DM subdivided into:</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 </a:t>
            </a:r>
            <a:r>
              <a:rPr lang="en-US" altLang="fa-IR" sz="2400" smtClean="0">
                <a:solidFill>
                  <a:srgbClr val="FFFF00"/>
                </a:solidFill>
                <a:latin typeface="Times New Roman" pitchFamily="18" charset="0"/>
                <a:cs typeface="Times New Roman" pitchFamily="18" charset="0"/>
              </a:rPr>
              <a:t>Microvascular </a:t>
            </a:r>
            <a:r>
              <a:rPr lang="en-US" altLang="fa-IR" sz="2400" smtClean="0">
                <a:latin typeface="Times New Roman" pitchFamily="18" charset="0"/>
                <a:cs typeface="Times New Roman" pitchFamily="18" charset="0"/>
              </a:rPr>
              <a:t>(retinopathy, neuropathy, nephropathy)</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solidFill>
                  <a:srgbClr val="FFFF00"/>
                </a:solidFill>
                <a:latin typeface="Times New Roman" pitchFamily="18" charset="0"/>
                <a:cs typeface="Times New Roman" pitchFamily="18" charset="0"/>
              </a:rPr>
              <a:t>Macrovascular</a:t>
            </a:r>
            <a:r>
              <a:rPr lang="en-US" altLang="fa-IR" sz="2400" smtClean="0">
                <a:latin typeface="Times New Roman" pitchFamily="18" charset="0"/>
                <a:cs typeface="Times New Roman" pitchFamily="18" charset="0"/>
              </a:rPr>
              <a:t> complications  CAD ,PAD, cerebrovascular disease.</a:t>
            </a:r>
          </a:p>
          <a:p>
            <a:endParaRPr lang="fa-IR" altLang="fa-IR" sz="2400" smtClean="0">
              <a:latin typeface="Times New Roman" pitchFamily="18" charset="0"/>
              <a:cs typeface="Times New Roman" pitchFamily="18" charset="0"/>
            </a:endParaRPr>
          </a:p>
        </p:txBody>
      </p:sp>
      <p:sp>
        <p:nvSpPr>
          <p:cNvPr id="512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B1AF248-8C3D-4264-88F2-1FE47B6F4F5A}" type="slidenum">
              <a:rPr lang="en-US" altLang="en-US" sz="1200">
                <a:solidFill>
                  <a:srgbClr val="FFFFFF"/>
                </a:solidFill>
              </a:rPr>
              <a:pPr>
                <a:spcBef>
                  <a:spcPct val="0"/>
                </a:spcBef>
                <a:buFontTx/>
                <a:buNone/>
              </a:pPr>
              <a:t>10</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Cardiovascular Morbidity and Mortality</a:t>
            </a:r>
            <a:endParaRPr lang="en-US" altLang="fa-IR" sz="3600" smtClean="0">
              <a:latin typeface="Times New Roman" pitchFamily="18" charset="0"/>
            </a:endParaRPr>
          </a:p>
        </p:txBody>
      </p:sp>
      <p:sp>
        <p:nvSpPr>
          <p:cNvPr id="125955"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Type 2 diabetes patients </a:t>
            </a:r>
            <a:r>
              <a:rPr lang="en-US" altLang="fa-IR" sz="2800" smtClean="0">
                <a:solidFill>
                  <a:srgbClr val="FFFF00"/>
                </a:solidFill>
                <a:latin typeface="Times New Roman" pitchFamily="18" charset="0"/>
                <a:cs typeface="Times New Roman" pitchFamily="18" charset="0"/>
              </a:rPr>
              <a:t>without a prior MI </a:t>
            </a:r>
            <a:r>
              <a:rPr lang="en-US" altLang="fa-IR" sz="2800" smtClean="0">
                <a:latin typeface="Times New Roman" pitchFamily="18" charset="0"/>
                <a:cs typeface="Times New Roman" pitchFamily="18" charset="0"/>
              </a:rPr>
              <a:t>have a similar risk for coronary artery events as </a:t>
            </a:r>
            <a:r>
              <a:rPr lang="en-US" altLang="fa-IR" sz="2800" smtClean="0">
                <a:solidFill>
                  <a:srgbClr val="FFFF00"/>
                </a:solidFill>
                <a:latin typeface="Times New Roman" pitchFamily="18" charset="0"/>
                <a:cs typeface="Times New Roman" pitchFamily="18" charset="0"/>
              </a:rPr>
              <a:t>nondiabetic </a:t>
            </a:r>
            <a:r>
              <a:rPr lang="en-US" altLang="fa-IR" sz="2800" smtClean="0">
                <a:latin typeface="Times New Roman" pitchFamily="18" charset="0"/>
                <a:cs typeface="Times New Roman" pitchFamily="18" charset="0"/>
              </a:rPr>
              <a:t>individuals who have had a </a:t>
            </a:r>
            <a:r>
              <a:rPr lang="en-US" altLang="fa-IR" sz="2800" smtClean="0">
                <a:solidFill>
                  <a:srgbClr val="FFFF00"/>
                </a:solidFill>
                <a:latin typeface="Times New Roman" pitchFamily="18" charset="0"/>
                <a:cs typeface="Times New Roman" pitchFamily="18" charset="0"/>
              </a:rPr>
              <a:t>prior MI.</a:t>
            </a:r>
          </a:p>
        </p:txBody>
      </p:sp>
      <p:sp>
        <p:nvSpPr>
          <p:cNvPr id="1259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C2B9735-8B78-4E7C-9D31-2B323C2B6D5C}" type="slidenum">
              <a:rPr lang="en-US" altLang="en-US" sz="1200">
                <a:solidFill>
                  <a:srgbClr val="FFFFFF"/>
                </a:solidFill>
              </a:rPr>
              <a:pPr>
                <a:spcBef>
                  <a:spcPct val="0"/>
                </a:spcBef>
                <a:buFontTx/>
                <a:buNone/>
              </a:pPr>
              <a:t>100</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a:xfrm>
            <a:off x="457200" y="274638"/>
            <a:ext cx="8229600" cy="654050"/>
          </a:xfrm>
        </p:spPr>
        <p:txBody>
          <a:bodyPr/>
          <a:lstStyle/>
          <a:p>
            <a:pPr eaLnBrk="1" hangingPunct="1"/>
            <a:r>
              <a:rPr lang="en-US" altLang="en-US" sz="2800" smtClean="0">
                <a:solidFill>
                  <a:srgbClr val="FFFF00"/>
                </a:solidFill>
                <a:latin typeface="Times New Roman" pitchFamily="18" charset="0"/>
                <a:cs typeface="Times New Roman" pitchFamily="18" charset="0"/>
              </a:rPr>
              <a:t>Cardiac stress test indications</a:t>
            </a:r>
            <a:endParaRPr lang="en-US" altLang="fa-IR" sz="2800" smtClean="0">
              <a:latin typeface="Times New Roman" pitchFamily="18" charset="0"/>
            </a:endParaRPr>
          </a:p>
        </p:txBody>
      </p:sp>
      <p:sp>
        <p:nvSpPr>
          <p:cNvPr id="3" name="Content Placeholder 2"/>
          <p:cNvSpPr>
            <a:spLocks noGrp="1"/>
          </p:cNvSpPr>
          <p:nvPr>
            <p:ph idx="1"/>
          </p:nvPr>
        </p:nvSpPr>
        <p:spPr>
          <a:xfrm>
            <a:off x="457200" y="928688"/>
            <a:ext cx="8229600" cy="5197475"/>
          </a:xfrm>
        </p:spPr>
        <p:txBody>
          <a:bodyPr rtlCol="0">
            <a:normAutofit lnSpcReduction="10000"/>
          </a:bodyPr>
          <a:lstStyle/>
          <a:p>
            <a:pPr eaLnBrk="1" fontAlgn="auto" hangingPunct="1">
              <a:spcAft>
                <a:spcPts val="0"/>
              </a:spcAft>
              <a:buFont typeface="Arial" charset="0"/>
              <a:buNone/>
              <a:defRPr/>
            </a:pPr>
            <a:r>
              <a:rPr lang="en-US" sz="2400" dirty="0" smtClean="0">
                <a:latin typeface="Times New Roman" pitchFamily="18" charset="0"/>
                <a:cs typeface="Times New Roman" pitchFamily="18" charset="0"/>
              </a:rPr>
              <a:t>Because of  extremely high prevalence of  CVD especially  type 2 DM  </a:t>
            </a:r>
            <a:r>
              <a:rPr lang="en-US" sz="2400" u="sng" dirty="0" smtClean="0">
                <a:solidFill>
                  <a:srgbClr val="FFFF00"/>
                </a:solidFill>
                <a:latin typeface="Times New Roman" pitchFamily="18" charset="0"/>
                <a:cs typeface="Times New Roman" pitchFamily="18" charset="0"/>
              </a:rPr>
              <a:t>cardiac stress test </a:t>
            </a:r>
            <a:r>
              <a:rPr lang="en-US" sz="2400" dirty="0" smtClean="0">
                <a:latin typeface="Times New Roman" pitchFamily="18" charset="0"/>
                <a:cs typeface="Times New Roman" pitchFamily="18" charset="0"/>
              </a:rPr>
              <a:t>should be sought in an individual with:</a:t>
            </a:r>
          </a:p>
          <a:p>
            <a:pPr marL="0" indent="0" eaLnBrk="1" fontAlgn="auto" hangingPunct="1">
              <a:spcAft>
                <a:spcPts val="0"/>
              </a:spcAft>
              <a:buFont typeface="Arial" pitchFamily="34" charset="0"/>
              <a:buNone/>
              <a:defRPr/>
            </a:pPr>
            <a:r>
              <a:rPr lang="en-US" sz="2800" dirty="0" smtClean="0">
                <a:latin typeface="Times New Roman" pitchFamily="18" charset="0"/>
                <a:cs typeface="Times New Roman" pitchFamily="18" charset="0"/>
              </a:rPr>
              <a:t>1- Diabetes who has </a:t>
            </a:r>
            <a:r>
              <a:rPr lang="en-US" sz="2800" dirty="0" smtClean="0">
                <a:solidFill>
                  <a:srgbClr val="FFFF00"/>
                </a:solidFill>
                <a:latin typeface="Times New Roman" pitchFamily="18" charset="0"/>
                <a:cs typeface="Times New Roman" pitchFamily="18" charset="0"/>
              </a:rPr>
              <a:t>symptoms</a:t>
            </a:r>
            <a:r>
              <a:rPr lang="en-US" sz="2800" dirty="0" smtClean="0">
                <a:latin typeface="Times New Roman" pitchFamily="18" charset="0"/>
                <a:cs typeface="Times New Roman" pitchFamily="18" charset="0"/>
              </a:rPr>
              <a:t> suggestive of cardiac ischemia </a:t>
            </a:r>
          </a:p>
          <a:p>
            <a:pPr marL="0" indent="0" eaLnBrk="1" fontAlgn="auto" hangingPunct="1">
              <a:spcAft>
                <a:spcPts val="0"/>
              </a:spcAft>
              <a:buFont typeface="Arial" pitchFamily="34" charset="0"/>
              <a:buNone/>
              <a:defRPr/>
            </a:pPr>
            <a:r>
              <a:rPr lang="en-US" sz="2800" dirty="0" smtClean="0">
                <a:solidFill>
                  <a:srgbClr val="FFFF00"/>
                </a:solidFill>
                <a:latin typeface="Times New Roman" pitchFamily="18" charset="0"/>
                <a:cs typeface="Times New Roman" pitchFamily="18" charset="0"/>
              </a:rPr>
              <a:t>2- PAD</a:t>
            </a:r>
          </a:p>
          <a:p>
            <a:pPr marL="0" indent="0" eaLnBrk="1" fontAlgn="auto" hangingPunct="1">
              <a:spcAft>
                <a:spcPts val="0"/>
              </a:spcAft>
              <a:buFont typeface="Arial" pitchFamily="34" charset="0"/>
              <a:buNone/>
              <a:defRPr/>
            </a:pPr>
            <a:r>
              <a:rPr lang="en-US" sz="2800" dirty="0" smtClean="0">
                <a:solidFill>
                  <a:srgbClr val="FFFF00"/>
                </a:solidFill>
                <a:latin typeface="Times New Roman" pitchFamily="18" charset="0"/>
                <a:cs typeface="Times New Roman" pitchFamily="18" charset="0"/>
              </a:rPr>
              <a:t>3- Carotid</a:t>
            </a:r>
            <a:r>
              <a:rPr lang="en-US" sz="2800" dirty="0" smtClean="0">
                <a:latin typeface="Times New Roman" pitchFamily="18" charset="0"/>
                <a:cs typeface="Times New Roman" pitchFamily="18" charset="0"/>
              </a:rPr>
              <a:t> arterial disease</a:t>
            </a:r>
          </a:p>
          <a:p>
            <a:pPr eaLnBrk="1" hangingPunct="1">
              <a:buFont typeface="Arial" charset="0"/>
              <a:buNone/>
              <a:defRPr/>
            </a:pPr>
            <a:r>
              <a:rPr lang="en-US" sz="2800" dirty="0" smtClean="0">
                <a:latin typeface="Times New Roman" pitchFamily="18" charset="0"/>
                <a:cs typeface="Times New Roman" pitchFamily="18" charset="0"/>
              </a:rPr>
              <a:t>4- Resting ECG indicative of </a:t>
            </a:r>
            <a:r>
              <a:rPr lang="en-US" sz="2800" dirty="0" smtClean="0">
                <a:solidFill>
                  <a:srgbClr val="FFFF00"/>
                </a:solidFill>
                <a:latin typeface="Times New Roman" pitchFamily="18" charset="0"/>
                <a:cs typeface="Times New Roman" pitchFamily="18" charset="0"/>
              </a:rPr>
              <a:t>prior infarction </a:t>
            </a:r>
          </a:p>
          <a:p>
            <a:pPr eaLnBrk="1" hangingPunct="1">
              <a:buFont typeface="Arial" charset="0"/>
              <a:buNone/>
              <a:defRPr/>
            </a:pPr>
            <a:r>
              <a:rPr lang="en-US" sz="2800" dirty="0" smtClean="0">
                <a:latin typeface="Times New Roman" pitchFamily="18" charset="0"/>
                <a:cs typeface="Times New Roman" pitchFamily="18" charset="0"/>
              </a:rPr>
              <a:t>5- Plans to initiate an </a:t>
            </a:r>
            <a:r>
              <a:rPr lang="en-US" sz="2800" dirty="0" smtClean="0">
                <a:solidFill>
                  <a:srgbClr val="FFFF00"/>
                </a:solidFill>
                <a:latin typeface="Times New Roman" pitchFamily="18" charset="0"/>
                <a:cs typeface="Times New Roman" pitchFamily="18" charset="0"/>
              </a:rPr>
              <a:t>exercise </a:t>
            </a:r>
            <a:r>
              <a:rPr lang="en-US" sz="2800" dirty="0" smtClean="0">
                <a:latin typeface="Times New Roman" pitchFamily="18" charset="0"/>
                <a:cs typeface="Times New Roman" pitchFamily="18" charset="0"/>
              </a:rPr>
              <a:t>program </a:t>
            </a:r>
          </a:p>
          <a:p>
            <a:pPr eaLnBrk="1" hangingPunct="1">
              <a:buFont typeface="Arial" charset="0"/>
              <a:buNone/>
              <a:defRPr/>
            </a:pPr>
            <a:r>
              <a:rPr lang="en-US" sz="2800" dirty="0" smtClean="0">
                <a:latin typeface="Times New Roman" pitchFamily="18" charset="0"/>
                <a:cs typeface="Times New Roman" pitchFamily="18" charset="0"/>
              </a:rPr>
              <a:t>6- </a:t>
            </a:r>
            <a:r>
              <a:rPr lang="en-US" sz="2800" dirty="0" smtClean="0">
                <a:solidFill>
                  <a:srgbClr val="FFFF00"/>
                </a:solidFill>
                <a:latin typeface="Times New Roman" pitchFamily="18" charset="0"/>
                <a:cs typeface="Times New Roman" pitchFamily="18" charset="0"/>
              </a:rPr>
              <a:t>Proteinuria</a:t>
            </a:r>
          </a:p>
          <a:p>
            <a:pPr eaLnBrk="1" hangingPunct="1">
              <a:buFont typeface="Arial" charset="0"/>
              <a:buNone/>
              <a:defRPr/>
            </a:pPr>
            <a:r>
              <a:rPr lang="en-US" sz="2800" dirty="0" smtClean="0">
                <a:latin typeface="Times New Roman" pitchFamily="18" charset="0"/>
                <a:cs typeface="Times New Roman" pitchFamily="18" charset="0"/>
              </a:rPr>
              <a:t>7- </a:t>
            </a:r>
            <a:r>
              <a:rPr lang="en-US" sz="2800" dirty="0" smtClean="0">
                <a:solidFill>
                  <a:srgbClr val="FFFF00"/>
                </a:solidFill>
                <a:latin typeface="Times New Roman" pitchFamily="18" charset="0"/>
                <a:cs typeface="Times New Roman" pitchFamily="18" charset="0"/>
              </a:rPr>
              <a:t>Two</a:t>
            </a:r>
            <a:r>
              <a:rPr lang="en-US" sz="2800" dirty="0" smtClean="0">
                <a:latin typeface="Times New Roman" pitchFamily="18" charset="0"/>
                <a:cs typeface="Times New Roman" pitchFamily="18" charset="0"/>
              </a:rPr>
              <a:t> other </a:t>
            </a:r>
            <a:r>
              <a:rPr lang="en-US" sz="2800" dirty="0" smtClean="0">
                <a:solidFill>
                  <a:srgbClr val="FFFF00"/>
                </a:solidFill>
                <a:latin typeface="Times New Roman" pitchFamily="18" charset="0"/>
                <a:cs typeface="Times New Roman" pitchFamily="18" charset="0"/>
              </a:rPr>
              <a:t>cardiac risk factors</a:t>
            </a:r>
            <a:r>
              <a:rPr lang="en-US" sz="2800" dirty="0" smtClean="0">
                <a:latin typeface="Times New Roman" pitchFamily="18" charset="0"/>
                <a:cs typeface="Times New Roman" pitchFamily="18" charset="0"/>
              </a:rPr>
              <a:t>.</a:t>
            </a:r>
          </a:p>
          <a:p>
            <a:pPr marL="514350" indent="-514350" eaLnBrk="1" fontAlgn="auto" hangingPunct="1">
              <a:spcAft>
                <a:spcPts val="0"/>
              </a:spcAft>
              <a:buFont typeface="Arial" charset="0"/>
              <a:buNone/>
              <a:defRPr/>
            </a:pPr>
            <a:endParaRPr lang="en-US" sz="2400" dirty="0" smtClean="0">
              <a:latin typeface="Times New Roman" pitchFamily="18" charset="0"/>
              <a:cs typeface="Times New Roman" pitchFamily="18" charset="0"/>
            </a:endParaRPr>
          </a:p>
          <a:p>
            <a:pPr eaLnBrk="1" fontAlgn="auto" hangingPunct="1">
              <a:spcAft>
                <a:spcPts val="0"/>
              </a:spcAft>
              <a:defRPr/>
            </a:pPr>
            <a:endParaRPr lang="en-US" dirty="0" smtClean="0">
              <a:latin typeface="Times New Roman" pitchFamily="18" charset="0"/>
              <a:cs typeface="Times New Roman" pitchFamily="18" charset="0"/>
            </a:endParaRPr>
          </a:p>
        </p:txBody>
      </p:sp>
      <p:sp>
        <p:nvSpPr>
          <p:cNvPr id="1269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D5C4A0C5-32CB-49A5-8AFD-29D0CC70953E}" type="slidenum">
              <a:rPr lang="en-US" altLang="en-US" sz="1200">
                <a:solidFill>
                  <a:srgbClr val="FFFFFF"/>
                </a:solidFill>
              </a:rPr>
              <a:pPr>
                <a:spcBef>
                  <a:spcPct val="0"/>
                </a:spcBef>
                <a:buFontTx/>
                <a:buNone/>
              </a:pPr>
              <a:t>101</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A0445C-9FA4-DF4A-BDF0-0EDAB7D8D2F0}"/>
              </a:ext>
            </a:extLst>
          </p:cNvPr>
          <p:cNvSpPr>
            <a:spLocks noGrp="1"/>
          </p:cNvSpPr>
          <p:nvPr>
            <p:ph type="title"/>
          </p:nvPr>
        </p:nvSpPr>
        <p:spPr>
          <a:xfrm>
            <a:off x="677099" y="1053866"/>
            <a:ext cx="8282751" cy="430887"/>
          </a:xfrm>
        </p:spPr>
        <p:txBody>
          <a:bodyPr/>
          <a:lstStyle/>
          <a:p>
            <a:r>
              <a:rPr lang="en-US"/>
              <a:t>Cardiovascular Disease—Screening (continued) </a:t>
            </a:r>
            <a:endParaRPr lang="en-US">
              <a:solidFill>
                <a:srgbClr val="A6192E"/>
              </a:solidFill>
            </a:endParaRPr>
          </a:p>
        </p:txBody>
      </p:sp>
      <p:sp>
        <p:nvSpPr>
          <p:cNvPr id="3" name="Text Placeholder 2">
            <a:extLst>
              <a:ext uri="{FF2B5EF4-FFF2-40B4-BE49-F238E27FC236}">
                <a16:creationId xmlns:a16="http://schemas.microsoft.com/office/drawing/2014/main" xmlns="" id="{6FD91347-1696-A148-AF37-8B3A8DB9F9EE}"/>
              </a:ext>
            </a:extLst>
          </p:cNvPr>
          <p:cNvSpPr>
            <a:spLocks noGrp="1"/>
          </p:cNvSpPr>
          <p:nvPr>
            <p:ph type="body" sz="quarter" idx="24"/>
          </p:nvPr>
        </p:nvSpPr>
        <p:spPr>
          <a:xfrm>
            <a:off x="136780" y="215576"/>
            <a:ext cx="7883271" cy="241625"/>
          </a:xfrm>
        </p:spPr>
        <p:txBody>
          <a:bodyPr/>
          <a:lstStyle/>
          <a:p>
            <a:r>
              <a:rPr lang="en-US"/>
              <a:t>Cardiovascular Disease and Risk Management</a:t>
            </a:r>
          </a:p>
        </p:txBody>
      </p:sp>
      <p:sp>
        <p:nvSpPr>
          <p:cNvPr id="20" name="Text Placeholder 2">
            <a:extLst>
              <a:ext uri="{FF2B5EF4-FFF2-40B4-BE49-F238E27FC236}">
                <a16:creationId xmlns:a16="http://schemas.microsoft.com/office/drawing/2014/main" xmlns="" id="{01E16562-DD0A-634F-A4B1-E83EBFDEC973}"/>
              </a:ext>
            </a:extLst>
          </p:cNvPr>
          <p:cNvSpPr txBox="1">
            <a:spLocks/>
          </p:cNvSpPr>
          <p:nvPr/>
        </p:nvSpPr>
        <p:spPr>
          <a:xfrm>
            <a:off x="755576" y="1773807"/>
            <a:ext cx="7851905" cy="2846933"/>
          </a:xfrm>
          <a:prstGeom prst="rect">
            <a:avLst/>
          </a:prstGeom>
        </p:spPr>
        <p:txBody>
          <a:bodyPr wrap="square" lIns="0" tIns="0" rIns="0" bIns="0">
            <a:sp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Wingdings" panose="05000000000000000000" pitchFamily="2" charset="2"/>
              <a:buChar char="q"/>
            </a:pPr>
            <a:r>
              <a:rPr lang="en-US" sz="1600" dirty="0"/>
              <a:t>	</a:t>
            </a:r>
            <a:r>
              <a:rPr lang="en-US" sz="1600" b="0" i="0" u="none" strike="noStrike" baseline="0" dirty="0"/>
              <a:t>In asymptomatic individuals with diabetes and abnormal natriuretic peptide 	levels, echocardiography is recommended to identify stage B heart failure. </a:t>
            </a:r>
            <a:endParaRPr lang="en-US" sz="1600" b="1" i="0" u="none" strike="noStrike" baseline="0" dirty="0"/>
          </a:p>
          <a:p>
            <a:pPr algn="l"/>
            <a:r>
              <a:rPr lang="en-US" sz="1600" dirty="0"/>
              <a:t>	</a:t>
            </a:r>
            <a:endParaRPr lang="en-US" sz="1600" dirty="0" smtClean="0"/>
          </a:p>
          <a:p>
            <a:pPr marL="285750" indent="-285750" algn="l">
              <a:buFont typeface="Wingdings" panose="05000000000000000000" pitchFamily="2" charset="2"/>
              <a:buChar char="q"/>
            </a:pPr>
            <a:r>
              <a:rPr lang="en-US" sz="1600" b="0" i="0" u="none" strike="noStrike" baseline="0" dirty="0" smtClean="0"/>
              <a:t>In </a:t>
            </a:r>
            <a:r>
              <a:rPr lang="en-US" sz="1600" b="0" i="0" u="none" strike="noStrike" baseline="0" dirty="0"/>
              <a:t>asymptomatic individuals with diabetes and </a:t>
            </a:r>
            <a:r>
              <a:rPr lang="en-US" sz="1600" b="0" i="0" u="none" strike="noStrike" baseline="0" dirty="0">
                <a:solidFill>
                  <a:srgbClr val="FFC000"/>
                </a:solidFill>
              </a:rPr>
              <a:t>age ≥ 50 years</a:t>
            </a:r>
            <a:r>
              <a:rPr lang="en-US" sz="1600" b="0" i="0" u="none" strike="noStrike" baseline="0" dirty="0"/>
              <a:t>, microvascular 	disease in any location, or foot complications or any end-organ damage from 	diabetes, </a:t>
            </a:r>
            <a:r>
              <a:rPr lang="en-US" sz="1600" b="0" i="0" u="none" strike="noStrike" baseline="0" dirty="0">
                <a:solidFill>
                  <a:srgbClr val="FFC000"/>
                </a:solidFill>
              </a:rPr>
              <a:t>screening for PAD with ankle-brachial index </a:t>
            </a:r>
            <a:r>
              <a:rPr lang="en-US" sz="1600" b="0" i="0" u="none" strike="noStrike" baseline="0" dirty="0"/>
              <a:t>testing is recommended   	to guide treatment for cardiovascular disease prevention and limb 	preservation. </a:t>
            </a:r>
            <a:endParaRPr lang="en-US" sz="1600" b="0" i="0" u="none" strike="noStrike" baseline="0" dirty="0" smtClean="0"/>
          </a:p>
          <a:p>
            <a:pPr marL="285750" indent="-285750" algn="l">
              <a:buFont typeface="Wingdings" panose="05000000000000000000" pitchFamily="2" charset="2"/>
              <a:buChar char="q"/>
            </a:pPr>
            <a:r>
              <a:rPr lang="en-US" sz="1600" b="0" i="0" u="none" strike="noStrike" baseline="0" dirty="0" smtClean="0"/>
              <a:t>In </a:t>
            </a:r>
            <a:r>
              <a:rPr lang="en-US" sz="1600" b="0" i="0" u="none" strike="noStrike" baseline="0" dirty="0"/>
              <a:t>individuals with diabetes duration ≥10 years, screening for </a:t>
            </a:r>
            <a:r>
              <a:rPr lang="en-US" sz="1600" b="0" i="0" u="none" strike="noStrike" baseline="0" dirty="0" smtClean="0"/>
              <a:t>PAD </a:t>
            </a:r>
            <a:r>
              <a:rPr lang="en-US" sz="1600" b="0" i="0" u="none" strike="noStrike" baseline="0" dirty="0"/>
              <a:t>should be considered</a:t>
            </a:r>
            <a:r>
              <a:rPr lang="en-US" sz="1600" b="0" i="0" u="none" strike="noStrike" baseline="0" dirty="0">
                <a:solidFill>
                  <a:srgbClr val="000000"/>
                </a:solidFill>
              </a:rPr>
              <a:t>. </a:t>
            </a:r>
            <a:endParaRPr lang="en-US" sz="1600" b="1" i="0" u="none" strike="noStrike" baseline="0" dirty="0">
              <a:solidFill>
                <a:srgbClr val="87161F"/>
              </a:solidFill>
            </a:endParaRPr>
          </a:p>
        </p:txBody>
      </p:sp>
    </p:spTree>
    <p:extLst>
      <p:ext uri="{BB962C8B-B14F-4D97-AF65-F5344CB8AC3E}">
        <p14:creationId xmlns:p14="http://schemas.microsoft.com/office/powerpoint/2010/main" val="182223487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Cardiovascular Morbidity and Mortality</a:t>
            </a:r>
            <a:endParaRPr lang="en-US" altLang="fa-IR" sz="3600" smtClean="0">
              <a:latin typeface="Times New Roman" pitchFamily="18" charset="0"/>
            </a:endParaRPr>
          </a:p>
        </p:txBody>
      </p:sp>
      <p:sp>
        <p:nvSpPr>
          <p:cNvPr id="128003" name="Content Placeholder 2"/>
          <p:cNvSpPr>
            <a:spLocks noGrp="1"/>
          </p:cNvSpPr>
          <p:nvPr>
            <p:ph idx="1"/>
          </p:nvPr>
        </p:nvSpPr>
        <p:spPr>
          <a:xfrm>
            <a:off x="457200" y="1600200"/>
            <a:ext cx="8229600" cy="4757738"/>
          </a:xfrm>
        </p:spPr>
        <p:txBody>
          <a:bodyPr/>
          <a:lstStyle/>
          <a:p>
            <a:pPr eaLnBrk="1" hangingPunct="1"/>
            <a:r>
              <a:rPr lang="en-US" altLang="fa-IR" sz="2800" smtClean="0">
                <a:latin typeface="Times New Roman" pitchFamily="18" charset="0"/>
                <a:cs typeface="Times New Roman" pitchFamily="18" charset="0"/>
              </a:rPr>
              <a:t>Whether and how to </a:t>
            </a:r>
            <a:r>
              <a:rPr lang="en-US" altLang="fa-IR" sz="2800" smtClean="0">
                <a:solidFill>
                  <a:srgbClr val="FFFF00"/>
                </a:solidFill>
                <a:latin typeface="Times New Roman" pitchFamily="18" charset="0"/>
                <a:cs typeface="Times New Roman" pitchFamily="18" charset="0"/>
              </a:rPr>
              <a:t>screen asymptomatic </a:t>
            </a:r>
            <a:r>
              <a:rPr lang="en-US" altLang="fa-IR" sz="2800" smtClean="0">
                <a:latin typeface="Times New Roman" pitchFamily="18" charset="0"/>
                <a:cs typeface="Times New Roman" pitchFamily="18" charset="0"/>
              </a:rPr>
              <a:t>individuals with diabetes for CAD is </a:t>
            </a:r>
            <a:r>
              <a:rPr lang="en-US" altLang="fa-IR" sz="2800" smtClean="0">
                <a:solidFill>
                  <a:srgbClr val="FFFF00"/>
                </a:solidFill>
                <a:latin typeface="Times New Roman" pitchFamily="18" charset="0"/>
                <a:cs typeface="Times New Roman" pitchFamily="18" charset="0"/>
              </a:rPr>
              <a:t>controversial.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The absence of chest pain </a:t>
            </a:r>
            <a:r>
              <a:rPr lang="en-US" altLang="fa-IR" sz="2800" smtClean="0">
                <a:solidFill>
                  <a:srgbClr val="FFFF00"/>
                </a:solidFill>
                <a:latin typeface="Times New Roman" pitchFamily="18" charset="0"/>
                <a:cs typeface="Times New Roman" pitchFamily="18" charset="0"/>
              </a:rPr>
              <a:t>("silent ischemia") </a:t>
            </a:r>
            <a:r>
              <a:rPr lang="en-US" altLang="fa-IR" sz="2800" smtClean="0">
                <a:latin typeface="Times New Roman" pitchFamily="18" charset="0"/>
                <a:cs typeface="Times New Roman" pitchFamily="18" charset="0"/>
              </a:rPr>
              <a:t>is </a:t>
            </a:r>
            <a:r>
              <a:rPr lang="en-US" altLang="fa-IR" sz="2800" smtClean="0">
                <a:solidFill>
                  <a:srgbClr val="FFFF00"/>
                </a:solidFill>
                <a:latin typeface="Times New Roman" pitchFamily="18" charset="0"/>
                <a:cs typeface="Times New Roman" pitchFamily="18" charset="0"/>
              </a:rPr>
              <a:t>common </a:t>
            </a:r>
            <a:r>
              <a:rPr lang="en-US" altLang="fa-IR" sz="2800" smtClean="0">
                <a:latin typeface="Times New Roman" pitchFamily="18" charset="0"/>
                <a:cs typeface="Times New Roman" pitchFamily="18" charset="0"/>
              </a:rPr>
              <a:t>in individuals with diabetes</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A thorough </a:t>
            </a:r>
            <a:r>
              <a:rPr lang="en-US" altLang="fa-IR" sz="2800" smtClean="0">
                <a:solidFill>
                  <a:srgbClr val="FFFF00"/>
                </a:solidFill>
                <a:latin typeface="Times New Roman" pitchFamily="18" charset="0"/>
                <a:cs typeface="Times New Roman" pitchFamily="18" charset="0"/>
              </a:rPr>
              <a:t>cardiac evaluation </a:t>
            </a:r>
            <a:r>
              <a:rPr lang="en-US" altLang="fa-IR" sz="2800" smtClean="0">
                <a:latin typeface="Times New Roman" pitchFamily="18" charset="0"/>
                <a:cs typeface="Times New Roman" pitchFamily="18" charset="0"/>
              </a:rPr>
              <a:t>is indicated in individuals </a:t>
            </a:r>
            <a:r>
              <a:rPr lang="en-US" altLang="fa-IR" sz="2800" smtClean="0">
                <a:solidFill>
                  <a:srgbClr val="FFFF00"/>
                </a:solidFill>
                <a:latin typeface="Times New Roman" pitchFamily="18" charset="0"/>
                <a:cs typeface="Times New Roman" pitchFamily="18" charset="0"/>
              </a:rPr>
              <a:t>undergoing major surgical procedures</a:t>
            </a:r>
          </a:p>
        </p:txBody>
      </p:sp>
      <p:sp>
        <p:nvSpPr>
          <p:cNvPr id="1280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5945012-D908-4388-93AA-74FD04468F75}" type="slidenum">
              <a:rPr lang="en-US" altLang="en-US" sz="1200">
                <a:solidFill>
                  <a:srgbClr val="FFFFFF"/>
                </a:solidFill>
              </a:rPr>
              <a:pPr>
                <a:spcBef>
                  <a:spcPct val="0"/>
                </a:spcBef>
                <a:buFontTx/>
                <a:buNone/>
              </a:pPr>
              <a:t>103</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Cardiovascular Morbidity and Mortality</a:t>
            </a:r>
            <a:endParaRPr lang="en-US" altLang="fa-IR" sz="3600" smtClean="0">
              <a:latin typeface="Times New Roman" pitchFamily="18" charset="0"/>
            </a:endParaRPr>
          </a:p>
        </p:txBody>
      </p:sp>
      <p:sp>
        <p:nvSpPr>
          <p:cNvPr id="132099" name="Content Placeholder 2"/>
          <p:cNvSpPr>
            <a:spLocks noGrp="1"/>
          </p:cNvSpPr>
          <p:nvPr>
            <p:ph idx="1"/>
          </p:nvPr>
        </p:nvSpPr>
        <p:spPr>
          <a:xfrm>
            <a:off x="214313" y="1600200"/>
            <a:ext cx="8643937" cy="4525963"/>
          </a:xfrm>
        </p:spPr>
        <p:txBody>
          <a:bodyPr/>
          <a:lstStyle/>
          <a:p>
            <a:pPr eaLnBrk="1" hangingPunct="1"/>
            <a:r>
              <a:rPr lang="en-US" altLang="fa-IR" sz="2800" dirty="0" smtClean="0">
                <a:solidFill>
                  <a:srgbClr val="FFFF00"/>
                </a:solidFill>
                <a:latin typeface="Times New Roman" pitchFamily="18" charset="0"/>
                <a:cs typeface="Times New Roman" pitchFamily="18" charset="0"/>
              </a:rPr>
              <a:t>Insulin resistance</a:t>
            </a:r>
            <a:r>
              <a:rPr lang="en-US" altLang="fa-IR" sz="2800" dirty="0" smtClean="0">
                <a:latin typeface="Times New Roman" pitchFamily="18" charset="0"/>
                <a:cs typeface="Times New Roman" pitchFamily="18" charset="0"/>
              </a:rPr>
              <a:t>, as reflected by elevated serum insulin</a:t>
            </a:r>
          </a:p>
          <a:p>
            <a:pPr marL="0" indent="0" eaLnBrk="1" hangingPunct="1">
              <a:buNone/>
            </a:pPr>
            <a:r>
              <a:rPr lang="en-US" altLang="fa-IR" sz="2800" dirty="0">
                <a:latin typeface="Times New Roman" pitchFamily="18" charset="0"/>
                <a:cs typeface="Times New Roman" pitchFamily="18" charset="0"/>
              </a:rPr>
              <a:t> </a:t>
            </a:r>
            <a:r>
              <a:rPr lang="en-US" altLang="fa-IR" sz="2800" dirty="0" smtClean="0">
                <a:latin typeface="Times New Roman" pitchFamily="18" charset="0"/>
                <a:cs typeface="Times New Roman" pitchFamily="18" charset="0"/>
              </a:rPr>
              <a:t>  is associated with an </a:t>
            </a:r>
            <a:r>
              <a:rPr lang="en-US" altLang="fa-IR" sz="2800" dirty="0" smtClean="0">
                <a:solidFill>
                  <a:srgbClr val="FFFF00"/>
                </a:solidFill>
                <a:latin typeface="Times New Roman" pitchFamily="18" charset="0"/>
                <a:cs typeface="Times New Roman" pitchFamily="18" charset="0"/>
              </a:rPr>
              <a:t>increased risk of cardiovascular   </a:t>
            </a:r>
            <a:r>
              <a:rPr lang="en-US" altLang="fa-IR" sz="2800" dirty="0" smtClean="0">
                <a:latin typeface="Times New Roman" pitchFamily="18" charset="0"/>
                <a:cs typeface="Times New Roman" pitchFamily="18" charset="0"/>
              </a:rPr>
              <a:t>complications in individuals with and without DM.</a:t>
            </a:r>
          </a:p>
        </p:txBody>
      </p:sp>
      <p:sp>
        <p:nvSpPr>
          <p:cNvPr id="13210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8601DE3-7241-4F42-9268-67E8E231537E}" type="slidenum">
              <a:rPr lang="en-US" altLang="en-US" sz="1200">
                <a:solidFill>
                  <a:srgbClr val="FFFFFF"/>
                </a:solidFill>
              </a:rPr>
              <a:pPr>
                <a:spcBef>
                  <a:spcPct val="0"/>
                </a:spcBef>
                <a:buFontTx/>
                <a:buNone/>
              </a:pPr>
              <a:t>104</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Cardiovascular Morbidity and Mortality</a:t>
            </a:r>
            <a:endParaRPr lang="en-US" altLang="fa-IR" sz="3600" smtClean="0">
              <a:latin typeface="Times New Roman" pitchFamily="18" charset="0"/>
            </a:endParaRPr>
          </a:p>
        </p:txBody>
      </p:sp>
      <p:sp>
        <p:nvSpPr>
          <p:cNvPr id="135171"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In addition to CAD, cerebrovascular disease is increased in individuals with DM (</a:t>
            </a:r>
            <a:r>
              <a:rPr lang="en-US" altLang="fa-IR" sz="2800" smtClean="0">
                <a:solidFill>
                  <a:srgbClr val="FFFF00"/>
                </a:solidFill>
                <a:latin typeface="Times New Roman" pitchFamily="18" charset="0"/>
                <a:cs typeface="Times New Roman" pitchFamily="18" charset="0"/>
              </a:rPr>
              <a:t>threefold increase in stroke).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Individuals with DM have an increased incidence of </a:t>
            </a:r>
            <a:r>
              <a:rPr lang="en-US" altLang="fa-IR" sz="2800" smtClean="0">
                <a:solidFill>
                  <a:srgbClr val="FFFF00"/>
                </a:solidFill>
                <a:latin typeface="Times New Roman" pitchFamily="18" charset="0"/>
                <a:cs typeface="Times New Roman" pitchFamily="18" charset="0"/>
              </a:rPr>
              <a:t>CHF</a:t>
            </a:r>
            <a:r>
              <a:rPr lang="en-US" altLang="fa-IR" sz="2800" smtClean="0">
                <a:latin typeface="Times New Roman" pitchFamily="18" charset="0"/>
                <a:cs typeface="Times New Roman" pitchFamily="18" charset="0"/>
              </a:rPr>
              <a:t>. </a:t>
            </a:r>
          </a:p>
        </p:txBody>
      </p:sp>
      <p:sp>
        <p:nvSpPr>
          <p:cNvPr id="1351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F364ED2-C852-46A2-9517-0EFA672D498C}" type="slidenum">
              <a:rPr lang="en-US" altLang="en-US" sz="1200">
                <a:solidFill>
                  <a:srgbClr val="FFFFFF"/>
                </a:solidFill>
              </a:rPr>
              <a:pPr>
                <a:spcBef>
                  <a:spcPct val="0"/>
                </a:spcBef>
                <a:buFontTx/>
                <a:buNone/>
              </a:pPr>
              <a:t>105</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p:txBody>
          <a:bodyPr/>
          <a:lstStyle/>
          <a:p>
            <a:pPr eaLnBrk="1" hangingPunct="1"/>
            <a:r>
              <a:rPr lang="en-US" altLang="fa-IR" sz="3200" smtClean="0">
                <a:solidFill>
                  <a:srgbClr val="FFFF00"/>
                </a:solidFill>
                <a:latin typeface="Times New Roman" pitchFamily="18" charset="0"/>
              </a:rPr>
              <a:t>Cardiovascular Risk Factors</a:t>
            </a:r>
            <a:br>
              <a:rPr lang="en-US" altLang="fa-IR" sz="3200" smtClean="0">
                <a:solidFill>
                  <a:srgbClr val="FFFF00"/>
                </a:solidFill>
                <a:latin typeface="Times New Roman" pitchFamily="18" charset="0"/>
              </a:rPr>
            </a:br>
            <a:r>
              <a:rPr lang="en-US" altLang="fa-IR" sz="3200" smtClean="0">
                <a:solidFill>
                  <a:srgbClr val="FFFF00"/>
                </a:solidFill>
                <a:latin typeface="Times New Roman" pitchFamily="18" charset="0"/>
              </a:rPr>
              <a:t>Dyslipidemia</a:t>
            </a:r>
          </a:p>
        </p:txBody>
      </p:sp>
      <p:sp>
        <p:nvSpPr>
          <p:cNvPr id="136195"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Individuals with DM may have several forms of dyslipidemia</a:t>
            </a:r>
          </a:p>
          <a:p>
            <a:pPr eaLnBrk="1" hangingPunct="1">
              <a:buFont typeface="Arial" pitchFamily="34" charset="0"/>
              <a:buNone/>
            </a:pPr>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 Because of the additive cardiovascular risk of hyperglycemia and hyperlipidemia</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lipid abnormalities should </a:t>
            </a:r>
            <a:r>
              <a:rPr lang="en-US" altLang="fa-IR" sz="2800" smtClean="0">
                <a:solidFill>
                  <a:srgbClr val="FFFF00"/>
                </a:solidFill>
                <a:latin typeface="Times New Roman" pitchFamily="18" charset="0"/>
                <a:cs typeface="Times New Roman" pitchFamily="18" charset="0"/>
              </a:rPr>
              <a:t>be assessed aggressively and treated as part of comprehensive diabetes care</a:t>
            </a:r>
          </a:p>
        </p:txBody>
      </p:sp>
      <p:sp>
        <p:nvSpPr>
          <p:cNvPr id="1361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28E6EDE-EDBC-45A5-816C-94137009945A}" type="slidenum">
              <a:rPr lang="en-US" altLang="en-US" sz="1200">
                <a:solidFill>
                  <a:srgbClr val="FFFFFF"/>
                </a:solidFill>
              </a:rPr>
              <a:pPr>
                <a:spcBef>
                  <a:spcPct val="0"/>
                </a:spcBef>
                <a:buFontTx/>
                <a:buNone/>
              </a:pPr>
              <a:t>106</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p:cNvSpPr>
            <a:spLocks noGrp="1"/>
          </p:cNvSpPr>
          <p:nvPr>
            <p:ph type="title"/>
          </p:nvPr>
        </p:nvSpPr>
        <p:spPr>
          <a:xfrm>
            <a:off x="457200" y="274638"/>
            <a:ext cx="8229600" cy="796925"/>
          </a:xfrm>
        </p:spPr>
        <p:txBody>
          <a:bodyPr/>
          <a:lstStyle/>
          <a:p>
            <a:pPr eaLnBrk="1" hangingPunct="1"/>
            <a:r>
              <a:rPr lang="en-US" altLang="fa-IR" sz="4000" smtClean="0">
                <a:solidFill>
                  <a:srgbClr val="FFFF00"/>
                </a:solidFill>
                <a:latin typeface="Times New Roman" pitchFamily="18" charset="0"/>
              </a:rPr>
              <a:t>Dyslipidemia</a:t>
            </a:r>
            <a:endParaRPr lang="en-US" altLang="fa-IR" sz="4000" smtClean="0">
              <a:latin typeface="Times New Roman" pitchFamily="18" charset="0"/>
            </a:endParaRPr>
          </a:p>
        </p:txBody>
      </p:sp>
      <p:sp>
        <p:nvSpPr>
          <p:cNvPr id="137219" name="Content Placeholder 2"/>
          <p:cNvSpPr>
            <a:spLocks noGrp="1"/>
          </p:cNvSpPr>
          <p:nvPr>
            <p:ph idx="1"/>
          </p:nvPr>
        </p:nvSpPr>
        <p:spPr>
          <a:xfrm>
            <a:off x="457200" y="1071563"/>
            <a:ext cx="8229600" cy="5500687"/>
          </a:xfrm>
        </p:spPr>
        <p:txBody>
          <a:bodyPr/>
          <a:lstStyle/>
          <a:p>
            <a:pPr eaLnBrk="1" hangingPunct="1">
              <a:buFont typeface="Arial" pitchFamily="34" charset="0"/>
              <a:buNone/>
            </a:pPr>
            <a:r>
              <a:rPr lang="en-US" altLang="fa-IR" sz="2800" smtClean="0">
                <a:latin typeface="Times New Roman" pitchFamily="18" charset="0"/>
                <a:cs typeface="Times New Roman" pitchFamily="18" charset="0"/>
              </a:rPr>
              <a:t>The most common pattern of dyslipidemia is:</a:t>
            </a:r>
          </a:p>
          <a:p>
            <a:pPr eaLnBrk="1" hangingPunct="1"/>
            <a:r>
              <a:rPr lang="en-US" altLang="fa-IR" sz="2800" smtClean="0">
                <a:solidFill>
                  <a:srgbClr val="FFFF00"/>
                </a:solidFill>
                <a:latin typeface="Times New Roman" pitchFamily="18" charset="0"/>
                <a:cs typeface="Times New Roman" pitchFamily="18" charset="0"/>
              </a:rPr>
              <a:t>Hypertriglyceridemia</a:t>
            </a:r>
          </a:p>
          <a:p>
            <a:pPr eaLnBrk="1" hangingPunct="1"/>
            <a:r>
              <a:rPr lang="en-US" altLang="fa-IR" sz="2800" smtClean="0">
                <a:solidFill>
                  <a:srgbClr val="FFFF00"/>
                </a:solidFill>
                <a:latin typeface="Times New Roman" pitchFamily="18" charset="0"/>
                <a:cs typeface="Times New Roman" pitchFamily="18" charset="0"/>
              </a:rPr>
              <a:t>Reduced HDL c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DM itself does not increase levels of LDL</a:t>
            </a:r>
          </a:p>
          <a:p>
            <a:pPr eaLnBrk="1" hangingPunct="1">
              <a:buFont typeface="Arial" pitchFamily="34" charset="0"/>
              <a:buNone/>
            </a:pPr>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But </a:t>
            </a:r>
            <a:r>
              <a:rPr lang="en-US" altLang="fa-IR" sz="2800" smtClean="0">
                <a:solidFill>
                  <a:srgbClr val="FFFF00"/>
                </a:solidFill>
                <a:latin typeface="Times New Roman" pitchFamily="18" charset="0"/>
                <a:cs typeface="Times New Roman" pitchFamily="18" charset="0"/>
              </a:rPr>
              <a:t>small dense LDL </a:t>
            </a:r>
            <a:r>
              <a:rPr lang="en-US" altLang="fa-IR" sz="2800" smtClean="0">
                <a:latin typeface="Times New Roman" pitchFamily="18" charset="0"/>
                <a:cs typeface="Times New Roman" pitchFamily="18" charset="0"/>
              </a:rPr>
              <a:t>particles found in type 2 DM are more atherogenic because they are more </a:t>
            </a:r>
            <a:r>
              <a:rPr lang="en-US" altLang="fa-IR" sz="2800" smtClean="0">
                <a:solidFill>
                  <a:srgbClr val="FFFF00"/>
                </a:solidFill>
                <a:latin typeface="Times New Roman" pitchFamily="18" charset="0"/>
                <a:cs typeface="Times New Roman" pitchFamily="18" charset="0"/>
              </a:rPr>
              <a:t>easily glycated </a:t>
            </a:r>
            <a:r>
              <a:rPr lang="en-US" altLang="fa-IR" sz="2800" smtClean="0">
                <a:latin typeface="Times New Roman" pitchFamily="18" charset="0"/>
                <a:cs typeface="Times New Roman" pitchFamily="18" charset="0"/>
              </a:rPr>
              <a:t>and susceptible to </a:t>
            </a:r>
            <a:r>
              <a:rPr lang="en-US" altLang="fa-IR" sz="2800" smtClean="0">
                <a:solidFill>
                  <a:srgbClr val="FFFF00"/>
                </a:solidFill>
                <a:latin typeface="Times New Roman" pitchFamily="18" charset="0"/>
                <a:cs typeface="Times New Roman" pitchFamily="18" charset="0"/>
              </a:rPr>
              <a:t>oxidation</a:t>
            </a:r>
            <a:r>
              <a:rPr lang="en-US" altLang="fa-IR" sz="2800" smtClean="0">
                <a:latin typeface="Times New Roman" pitchFamily="18" charset="0"/>
                <a:cs typeface="Times New Roman" pitchFamily="18" charset="0"/>
              </a:rPr>
              <a:t>.</a:t>
            </a:r>
          </a:p>
        </p:txBody>
      </p:sp>
      <p:sp>
        <p:nvSpPr>
          <p:cNvPr id="1372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5B6866D-5C6F-4ED1-90FE-5E651083F94E}" type="slidenum">
              <a:rPr lang="en-US" altLang="en-US" sz="1200">
                <a:solidFill>
                  <a:srgbClr val="FFFFFF"/>
                </a:solidFill>
              </a:rPr>
              <a:pPr>
                <a:spcBef>
                  <a:spcPct val="0"/>
                </a:spcBef>
                <a:buFontTx/>
                <a:buNone/>
              </a:pPr>
              <a:t>107</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Dyslipidemia</a:t>
            </a:r>
            <a:endParaRPr lang="en-US" altLang="fa-IR" sz="4000" smtClean="0">
              <a:latin typeface="Times New Roman" pitchFamily="18" charset="0"/>
            </a:endParaRPr>
          </a:p>
        </p:txBody>
      </p:sp>
      <p:sp>
        <p:nvSpPr>
          <p:cNvPr id="138243"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Large prospective trials of primary and secondary intervention for CHD have included some individuals with type 2 DM, and subset analyses have consistently found </a:t>
            </a:r>
            <a:r>
              <a:rPr lang="en-US" altLang="fa-IR" sz="2800" smtClean="0">
                <a:solidFill>
                  <a:srgbClr val="FFFF00"/>
                </a:solidFill>
                <a:latin typeface="Times New Roman" pitchFamily="18" charset="0"/>
                <a:cs typeface="Times New Roman" pitchFamily="18" charset="0"/>
              </a:rPr>
              <a:t>that reductions in LDL reduce cardiovascular events and morbidity in individuals with DM. </a:t>
            </a:r>
          </a:p>
        </p:txBody>
      </p:sp>
      <p:sp>
        <p:nvSpPr>
          <p:cNvPr id="1382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F41FC0E-BDE6-4053-A6ED-B2251730BD27}" type="slidenum">
              <a:rPr lang="en-US" altLang="en-US" sz="1200">
                <a:solidFill>
                  <a:srgbClr val="FFFFFF"/>
                </a:solidFill>
              </a:rPr>
              <a:pPr>
                <a:spcBef>
                  <a:spcPct val="0"/>
                </a:spcBef>
                <a:buFontTx/>
                <a:buNone/>
              </a:pPr>
              <a:t>108</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le 1"/>
          <p:cNvSpPr>
            <a:spLocks noGrp="1"/>
          </p:cNvSpPr>
          <p:nvPr>
            <p:ph type="title"/>
          </p:nvPr>
        </p:nvSpPr>
        <p:spPr/>
        <p:txBody>
          <a:bodyPr/>
          <a:lstStyle/>
          <a:p>
            <a:endParaRPr lang="en-US" altLang="en-US" smtClean="0"/>
          </a:p>
        </p:txBody>
      </p:sp>
      <p:pic>
        <p:nvPicPr>
          <p:cNvPr id="14131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92100" y="41275"/>
            <a:ext cx="8394700" cy="6345238"/>
          </a:xfrm>
        </p:spPr>
      </p:pic>
      <p:sp>
        <p:nvSpPr>
          <p:cNvPr id="1413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39856C8-C9EF-499D-A360-167FEDAF1C34}" type="slidenum">
              <a:rPr lang="en-US" altLang="en-US" sz="1200">
                <a:solidFill>
                  <a:srgbClr val="FFFFFF"/>
                </a:solidFill>
              </a:rPr>
              <a:pPr>
                <a:spcBef>
                  <a:spcPct val="0"/>
                </a:spcBef>
                <a:buFontTx/>
                <a:buNone/>
              </a:pPr>
              <a:t>109</a:t>
            </a:fld>
            <a:endParaRPr lang="en-US" altLang="en-US" sz="1200">
              <a:solidFill>
                <a:srgbClr val="FFFFFF"/>
              </a:solidFill>
            </a:endParaRPr>
          </a:p>
        </p:txBody>
      </p:sp>
      <p:cxnSp>
        <p:nvCxnSpPr>
          <p:cNvPr id="7" name="Straight Connector 6"/>
          <p:cNvCxnSpPr/>
          <p:nvPr/>
        </p:nvCxnSpPr>
        <p:spPr>
          <a:xfrm flipV="1">
            <a:off x="5364163" y="4837113"/>
            <a:ext cx="3074987" cy="3175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57200" y="5084763"/>
            <a:ext cx="8002588"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57200" y="5300663"/>
            <a:ext cx="2674938" cy="0"/>
          </a:xfrm>
          <a:prstGeom prst="line">
            <a:avLst/>
          </a:prstGeom>
          <a:ln w="41275"/>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Chronic Complications of DM</a:t>
            </a:r>
            <a:endParaRPr lang="en-US" altLang="fa-IR" sz="4000" smtClean="0">
              <a:latin typeface="Times New Roman" pitchFamily="18" charset="0"/>
            </a:endParaRPr>
          </a:p>
        </p:txBody>
      </p:sp>
      <p:sp>
        <p:nvSpPr>
          <p:cNvPr id="6147" name="Content Placeholder 2"/>
          <p:cNvSpPr>
            <a:spLocks noGrp="1"/>
          </p:cNvSpPr>
          <p:nvPr>
            <p:ph idx="1"/>
          </p:nvPr>
        </p:nvSpPr>
        <p:spPr>
          <a:xfrm>
            <a:off x="457200" y="1600200"/>
            <a:ext cx="8229600" cy="4829175"/>
          </a:xfrm>
        </p:spPr>
        <p:txBody>
          <a:bodyPr/>
          <a:lstStyle/>
          <a:p>
            <a:pPr eaLnBrk="1" hangingPunct="1"/>
            <a:r>
              <a:rPr lang="en-US" altLang="fa-IR" sz="2800" dirty="0" smtClean="0">
                <a:solidFill>
                  <a:srgbClr val="FFFF00"/>
                </a:solidFill>
                <a:latin typeface="Times New Roman" pitchFamily="18" charset="0"/>
                <a:cs typeface="Times New Roman" pitchFamily="18" charset="0"/>
              </a:rPr>
              <a:t>Nonvascular complications </a:t>
            </a:r>
            <a:r>
              <a:rPr lang="en-US" altLang="fa-IR" sz="2800" dirty="0" smtClean="0">
                <a:latin typeface="Times New Roman" pitchFamily="18" charset="0"/>
                <a:cs typeface="Times New Roman" pitchFamily="18" charset="0"/>
              </a:rPr>
              <a:t>include:</a:t>
            </a:r>
          </a:p>
          <a:p>
            <a:pPr eaLnBrk="1" hangingPunct="1"/>
            <a:r>
              <a:rPr lang="en-US" altLang="fa-IR" sz="2800" dirty="0" err="1" smtClean="0">
                <a:latin typeface="Times New Roman" pitchFamily="18" charset="0"/>
                <a:cs typeface="Times New Roman" pitchFamily="18" charset="0"/>
              </a:rPr>
              <a:t>Gastroparesis</a:t>
            </a:r>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Infections </a:t>
            </a:r>
          </a:p>
          <a:p>
            <a:pPr eaLnBrk="1" hangingPunct="1"/>
            <a:r>
              <a:rPr lang="en-US" altLang="fa-IR" sz="2800" dirty="0" smtClean="0">
                <a:latin typeface="Times New Roman" pitchFamily="18" charset="0"/>
                <a:cs typeface="Times New Roman" pitchFamily="18" charset="0"/>
              </a:rPr>
              <a:t>Skin changes</a:t>
            </a:r>
          </a:p>
          <a:p>
            <a:pPr eaLnBrk="1" hangingPunct="1"/>
            <a:r>
              <a:rPr lang="en-US" altLang="fa-IR" sz="2800" dirty="0" smtClean="0">
                <a:latin typeface="Times New Roman" pitchFamily="18" charset="0"/>
                <a:cs typeface="Times New Roman" pitchFamily="18" charset="0"/>
              </a:rPr>
              <a:t>Long-standing DM : </a:t>
            </a:r>
            <a:r>
              <a:rPr lang="en-US" altLang="fa-IR" sz="2800" dirty="0" smtClean="0">
                <a:solidFill>
                  <a:srgbClr val="FFFF00"/>
                </a:solidFill>
                <a:latin typeface="Times New Roman" pitchFamily="18" charset="0"/>
                <a:cs typeface="Times New Roman" pitchFamily="18" charset="0"/>
              </a:rPr>
              <a:t>hearing loss</a:t>
            </a:r>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 Type 2 DM  is associated </a:t>
            </a:r>
            <a:r>
              <a:rPr lang="en-US" altLang="fa-IR" sz="2800" dirty="0" smtClean="0">
                <a:solidFill>
                  <a:srgbClr val="FFFF00"/>
                </a:solidFill>
                <a:latin typeface="Times New Roman" pitchFamily="18" charset="0"/>
                <a:cs typeface="Times New Roman" pitchFamily="18" charset="0"/>
              </a:rPr>
              <a:t>with impaired mental function.</a:t>
            </a:r>
          </a:p>
        </p:txBody>
      </p:sp>
      <p:sp>
        <p:nvSpPr>
          <p:cNvPr id="61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20B6BCB-32BA-4EFB-8949-E2B59DD098CB}" type="slidenum">
              <a:rPr lang="en-US" altLang="en-US" sz="1200">
                <a:solidFill>
                  <a:srgbClr val="FFFFFF"/>
                </a:solidFill>
              </a:rPr>
              <a:pPr>
                <a:spcBef>
                  <a:spcPct val="0"/>
                </a:spcBef>
                <a:buFontTx/>
                <a:buNone/>
              </a:pPr>
              <a:t>11</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p:cNvSpPr>
            <a:spLocks noGrp="1"/>
          </p:cNvSpPr>
          <p:nvPr>
            <p:ph type="title"/>
          </p:nvPr>
        </p:nvSpPr>
        <p:spPr/>
        <p:txBody>
          <a:bodyPr/>
          <a:lstStyle/>
          <a:p>
            <a:r>
              <a:rPr lang="en-US" altLang="en-US" smtClean="0">
                <a:latin typeface="Times New Roman" pitchFamily="18" charset="0"/>
                <a:cs typeface="Times New Roman" pitchFamily="18" charset="0"/>
              </a:rPr>
              <a:t>High and moderate intensity statin</a:t>
            </a:r>
          </a:p>
        </p:txBody>
      </p:sp>
      <p:pic>
        <p:nvPicPr>
          <p:cNvPr id="142339"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36538" y="1628775"/>
            <a:ext cx="8907462" cy="3529013"/>
          </a:xfrm>
        </p:spPr>
      </p:pic>
      <p:sp>
        <p:nvSpPr>
          <p:cNvPr id="1423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A53C03A-E024-4410-BD64-21721D8B2AA1}" type="slidenum">
              <a:rPr lang="en-US" altLang="en-US" sz="1200">
                <a:solidFill>
                  <a:srgbClr val="FFFFFF"/>
                </a:solidFill>
              </a:rPr>
              <a:pPr>
                <a:spcBef>
                  <a:spcPct val="0"/>
                </a:spcBef>
                <a:buFontTx/>
                <a:buNone/>
              </a:pPr>
              <a:t>110</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smtClean="0">
                <a:solidFill>
                  <a:srgbClr val="FFFF00"/>
                </a:solidFill>
              </a:rPr>
              <a:t>Thanks for your attention</a:t>
            </a:r>
            <a:endParaRPr lang="en-US" i="1" dirty="0">
              <a:solidFill>
                <a:srgbClr val="FFFF00"/>
              </a:solidFill>
            </a:endParaRPr>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09487119-3A35-427E-A529-32DF201F2566}" type="slidenum">
              <a:rPr lang="en-US" altLang="en-US" smtClean="0"/>
              <a:pPr/>
              <a:t>111</a:t>
            </a:fld>
            <a:endParaRPr lang="en-US" altLang="en-US"/>
          </a:p>
        </p:txBody>
      </p:sp>
    </p:spTree>
    <p:extLst>
      <p:ext uri="{BB962C8B-B14F-4D97-AF65-F5344CB8AC3E}">
        <p14:creationId xmlns:p14="http://schemas.microsoft.com/office/powerpoint/2010/main" val="245678366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6FD91347-1696-A148-AF37-8B3A8DB9F9EE}"/>
              </a:ext>
            </a:extLst>
          </p:cNvPr>
          <p:cNvSpPr>
            <a:spLocks noGrp="1"/>
          </p:cNvSpPr>
          <p:nvPr>
            <p:ph type="body" sz="quarter" idx="24"/>
          </p:nvPr>
        </p:nvSpPr>
        <p:spPr>
          <a:xfrm>
            <a:off x="136780" y="215576"/>
            <a:ext cx="7883271" cy="241625"/>
          </a:xfrm>
        </p:spPr>
        <p:txBody>
          <a:bodyPr/>
          <a:lstStyle/>
          <a:p>
            <a:r>
              <a:rPr lang="en-US"/>
              <a:t>Cardiovascular Disease and Risk Management</a:t>
            </a:r>
          </a:p>
        </p:txBody>
      </p:sp>
      <p:sp>
        <p:nvSpPr>
          <p:cNvPr id="7" name="TextBox 6">
            <a:extLst>
              <a:ext uri="{FF2B5EF4-FFF2-40B4-BE49-F238E27FC236}">
                <a16:creationId xmlns:a16="http://schemas.microsoft.com/office/drawing/2014/main" xmlns="" id="{8B23B7CF-F684-491C-B6AB-7E24A07DE39E}"/>
              </a:ext>
            </a:extLst>
          </p:cNvPr>
          <p:cNvSpPr txBox="1"/>
          <p:nvPr/>
        </p:nvSpPr>
        <p:spPr>
          <a:xfrm>
            <a:off x="6769061" y="1091610"/>
            <a:ext cx="2247348" cy="1754326"/>
          </a:xfrm>
          <a:prstGeom prst="rect">
            <a:avLst/>
          </a:prstGeom>
          <a:noFill/>
        </p:spPr>
        <p:txBody>
          <a:bodyPr wrap="square" rtlCol="0">
            <a:spAutoFit/>
          </a:bodyPr>
          <a:lstStyle/>
          <a:p>
            <a:r>
              <a:rPr lang="en-US" b="1" dirty="0">
                <a:solidFill>
                  <a:srgbClr val="A6192E"/>
                </a:solidFill>
              </a:rPr>
              <a:t>Recommendations for the Treatment of Confirmed Hypertension in People with Diabetes (1 of 2)</a:t>
            </a:r>
          </a:p>
        </p:txBody>
      </p:sp>
      <p:sp>
        <p:nvSpPr>
          <p:cNvPr id="5" name="TextBox 4">
            <a:extLst>
              <a:ext uri="{FF2B5EF4-FFF2-40B4-BE49-F238E27FC236}">
                <a16:creationId xmlns:a16="http://schemas.microsoft.com/office/drawing/2014/main" xmlns="" id="{EDCA5F05-CC12-4F3E-8915-DAA8020D2714}"/>
              </a:ext>
            </a:extLst>
          </p:cNvPr>
          <p:cNvSpPr txBox="1">
            <a:spLocks noChangeArrowheads="1"/>
          </p:cNvSpPr>
          <p:nvPr/>
        </p:nvSpPr>
        <p:spPr bwMode="auto">
          <a:xfrm>
            <a:off x="122879" y="6242448"/>
            <a:ext cx="66461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defTabSz="914400">
              <a:defRPr/>
            </a:pPr>
            <a:r>
              <a:rPr lang="en-US" sz="1200">
                <a:solidFill>
                  <a:srgbClr val="A6192E"/>
                </a:solidFill>
                <a:latin typeface="Helvetica" pitchFamily="34" charset="0"/>
                <a:ea typeface="ヒラギノ角ゴ Pro W3" charset="-128"/>
              </a:rPr>
              <a:t>Cardiovascular Disease and Risk Management: </a:t>
            </a:r>
            <a:br>
              <a:rPr lang="en-US" sz="1200">
                <a:solidFill>
                  <a:srgbClr val="A6192E"/>
                </a:solidFill>
                <a:latin typeface="Helvetica" pitchFamily="34" charset="0"/>
                <a:ea typeface="ヒラギノ角ゴ Pro W3" charset="-128"/>
              </a:rPr>
            </a:br>
            <a:r>
              <a:rPr lang="en-US" sz="1200" i="1">
                <a:solidFill>
                  <a:srgbClr val="A6192E"/>
                </a:solidFill>
                <a:ea typeface="ヒラギノ角ゴ Pro W3" charset="-128"/>
              </a:rPr>
              <a:t>Standards of Care in Diabetes - 2024</a:t>
            </a:r>
            <a:r>
              <a:rPr lang="en-US" sz="1200">
                <a:solidFill>
                  <a:srgbClr val="A6192E"/>
                </a:solidFill>
                <a:latin typeface="Helvetica" pitchFamily="34" charset="0"/>
                <a:ea typeface="ヒラギノ角ゴ Pro W3" charset="-128"/>
              </a:rPr>
              <a:t>. </a:t>
            </a:r>
            <a:r>
              <a:rPr lang="en-US" sz="1200" i="1">
                <a:solidFill>
                  <a:srgbClr val="A6192E"/>
                </a:solidFill>
                <a:latin typeface="Helvetica" pitchFamily="34" charset="0"/>
                <a:ea typeface="ヒラギノ角ゴ Pro W3" charset="-128"/>
              </a:rPr>
              <a:t>Diabetes Care </a:t>
            </a:r>
            <a:r>
              <a:rPr lang="en-US" sz="1200">
                <a:solidFill>
                  <a:srgbClr val="A6192E"/>
                </a:solidFill>
                <a:latin typeface="Helvetica" pitchFamily="34" charset="0"/>
                <a:ea typeface="ヒラギノ角ゴ Pro W3" charset="-128"/>
              </a:rPr>
              <a:t>2024;47(Suppl. 1):S179-S218</a:t>
            </a:r>
          </a:p>
        </p:txBody>
      </p:sp>
      <p:pic>
        <p:nvPicPr>
          <p:cNvPr id="6" name="Picture 5">
            <a:extLst>
              <a:ext uri="{FF2B5EF4-FFF2-40B4-BE49-F238E27FC236}">
                <a16:creationId xmlns:a16="http://schemas.microsoft.com/office/drawing/2014/main" xmlns="" id="{FBBFBD25-7E90-D57A-FA62-46675BE90D3C}"/>
              </a:ext>
            </a:extLst>
          </p:cNvPr>
          <p:cNvPicPr>
            <a:picLocks noChangeAspect="1"/>
          </p:cNvPicPr>
          <p:nvPr/>
        </p:nvPicPr>
        <p:blipFill>
          <a:blip r:embed="rId2"/>
          <a:stretch>
            <a:fillRect/>
          </a:stretch>
        </p:blipFill>
        <p:spPr>
          <a:xfrm>
            <a:off x="292946" y="692696"/>
            <a:ext cx="6122987" cy="5260240"/>
          </a:xfrm>
          <a:prstGeom prst="rect">
            <a:avLst/>
          </a:prstGeom>
        </p:spPr>
      </p:pic>
    </p:spTree>
    <p:extLst>
      <p:ext uri="{BB962C8B-B14F-4D97-AF65-F5344CB8AC3E}">
        <p14:creationId xmlns:p14="http://schemas.microsoft.com/office/powerpoint/2010/main" val="1327228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Vascular complication</a:t>
            </a:r>
          </a:p>
        </p:txBody>
      </p:sp>
      <p:sp>
        <p:nvSpPr>
          <p:cNvPr id="7171" name="Content Placeholder 2"/>
          <p:cNvSpPr>
            <a:spLocks noGrp="1"/>
          </p:cNvSpPr>
          <p:nvPr>
            <p:ph sz="half" idx="1"/>
          </p:nvPr>
        </p:nvSpPr>
        <p:spPr>
          <a:xfrm>
            <a:off x="285750" y="1500188"/>
            <a:ext cx="4210050" cy="4625975"/>
          </a:xfrm>
        </p:spPr>
        <p:txBody>
          <a:bodyPr/>
          <a:lstStyle/>
          <a:p>
            <a:pPr eaLnBrk="1" hangingPunct="1">
              <a:buFont typeface="Arial" pitchFamily="34" charset="0"/>
              <a:buNone/>
            </a:pPr>
            <a:r>
              <a:rPr lang="en-US" altLang="fa-IR" u="sng" smtClean="0">
                <a:solidFill>
                  <a:srgbClr val="FFFF00"/>
                </a:solidFill>
                <a:latin typeface="Times New Roman" pitchFamily="18" charset="0"/>
                <a:cs typeface="Times New Roman" pitchFamily="18" charset="0"/>
              </a:rPr>
              <a:t>Microvascular</a:t>
            </a:r>
          </a:p>
          <a:p>
            <a:pPr eaLnBrk="1" hangingPunct="1">
              <a:buFont typeface="Arial" pitchFamily="34" charset="0"/>
              <a:buNone/>
            </a:pPr>
            <a:r>
              <a:rPr lang="en-US" altLang="fa-IR" sz="2400" smtClean="0">
                <a:latin typeface="Times New Roman" pitchFamily="18" charset="0"/>
                <a:cs typeface="Times New Roman" pitchFamily="18" charset="0"/>
              </a:rPr>
              <a:t>1-  </a:t>
            </a:r>
            <a:r>
              <a:rPr lang="en-US" altLang="fa-IR" b="1" smtClean="0">
                <a:solidFill>
                  <a:srgbClr val="FFFF00"/>
                </a:solidFill>
                <a:latin typeface="Times New Roman" pitchFamily="18" charset="0"/>
                <a:cs typeface="Times New Roman" pitchFamily="18" charset="0"/>
              </a:rPr>
              <a:t>Eye disease </a:t>
            </a:r>
            <a:r>
              <a:rPr lang="en-US" altLang="fa-IR" sz="2400" smtClean="0">
                <a:latin typeface="Times New Roman" pitchFamily="18" charset="0"/>
                <a:cs typeface="Times New Roman" pitchFamily="18" charset="0"/>
              </a:rPr>
              <a:t>   </a:t>
            </a:r>
          </a:p>
          <a:p>
            <a:pPr eaLnBrk="1" hangingPunct="1"/>
            <a:r>
              <a:rPr lang="en-US" altLang="fa-IR" sz="2000" smtClean="0">
                <a:latin typeface="Times New Roman" pitchFamily="18" charset="0"/>
                <a:cs typeface="Times New Roman" pitchFamily="18" charset="0"/>
              </a:rPr>
              <a:t> Retinopathy(nonproliferative/proliferative)     </a:t>
            </a:r>
          </a:p>
          <a:p>
            <a:pPr eaLnBrk="1" hangingPunct="1"/>
            <a:r>
              <a:rPr lang="en-US" altLang="fa-IR" sz="2000" smtClean="0">
                <a:latin typeface="Times New Roman" pitchFamily="18" charset="0"/>
                <a:cs typeface="Times New Roman" pitchFamily="18" charset="0"/>
              </a:rPr>
              <a:t>Macular edema</a:t>
            </a:r>
          </a:p>
          <a:p>
            <a:pPr eaLnBrk="1" hangingPunct="1">
              <a:buFont typeface="Arial" pitchFamily="34" charset="0"/>
              <a:buNone/>
            </a:pPr>
            <a:r>
              <a:rPr lang="en-US" altLang="fa-IR" sz="2400" smtClean="0">
                <a:solidFill>
                  <a:srgbClr val="FFFF00"/>
                </a:solidFill>
                <a:latin typeface="Times New Roman" pitchFamily="18" charset="0"/>
                <a:cs typeface="Times New Roman" pitchFamily="18" charset="0"/>
              </a:rPr>
              <a:t>   2-  </a:t>
            </a:r>
            <a:r>
              <a:rPr lang="en-US" altLang="fa-IR" b="1" smtClean="0">
                <a:solidFill>
                  <a:srgbClr val="FFFF00"/>
                </a:solidFill>
                <a:latin typeface="Times New Roman" pitchFamily="18" charset="0"/>
                <a:cs typeface="Times New Roman" pitchFamily="18" charset="0"/>
              </a:rPr>
              <a:t>Neuropathy</a:t>
            </a:r>
            <a:r>
              <a:rPr lang="en-US" altLang="fa-IR" smtClean="0">
                <a:solidFill>
                  <a:srgbClr val="FFFF00"/>
                </a:solidFill>
                <a:latin typeface="Times New Roman" pitchFamily="18" charset="0"/>
                <a:cs typeface="Times New Roman" pitchFamily="18" charset="0"/>
              </a:rPr>
              <a:t> </a:t>
            </a:r>
            <a:r>
              <a:rPr lang="en-US" altLang="fa-IR" sz="2400" smtClean="0">
                <a:latin typeface="Times New Roman" pitchFamily="18" charset="0"/>
                <a:cs typeface="Times New Roman" pitchFamily="18" charset="0"/>
              </a:rPr>
              <a:t>   </a:t>
            </a:r>
          </a:p>
          <a:p>
            <a:pPr eaLnBrk="1" hangingPunct="1"/>
            <a:r>
              <a:rPr lang="en-US" altLang="fa-IR" sz="2000" smtClean="0">
                <a:latin typeface="Times New Roman" pitchFamily="18" charset="0"/>
                <a:cs typeface="Times New Roman" pitchFamily="18" charset="0"/>
              </a:rPr>
              <a:t> Sensory and motor(mono/ polyneuropathy)     </a:t>
            </a:r>
          </a:p>
          <a:p>
            <a:pPr eaLnBrk="1" hangingPunct="1"/>
            <a:r>
              <a:rPr lang="en-US" altLang="fa-IR" sz="2000" smtClean="0">
                <a:latin typeface="Times New Roman" pitchFamily="18" charset="0"/>
                <a:cs typeface="Times New Roman" pitchFamily="18" charset="0"/>
              </a:rPr>
              <a:t>Autonomic</a:t>
            </a:r>
          </a:p>
          <a:p>
            <a:pPr eaLnBrk="1" hangingPunct="1">
              <a:buFont typeface="Arial" pitchFamily="34" charset="0"/>
              <a:buNone/>
            </a:pPr>
            <a:r>
              <a:rPr lang="en-US" altLang="fa-IR" b="1" smtClean="0">
                <a:solidFill>
                  <a:srgbClr val="FFFF00"/>
                </a:solidFill>
                <a:latin typeface="Times New Roman" pitchFamily="18" charset="0"/>
                <a:cs typeface="Times New Roman" pitchFamily="18" charset="0"/>
              </a:rPr>
              <a:t>    3- Nephropathy</a:t>
            </a:r>
          </a:p>
        </p:txBody>
      </p:sp>
      <p:sp>
        <p:nvSpPr>
          <p:cNvPr id="6148" name="Content Placeholder 3"/>
          <p:cNvSpPr>
            <a:spLocks noGrp="1"/>
          </p:cNvSpPr>
          <p:nvPr>
            <p:ph sz="half" idx="2"/>
          </p:nvPr>
        </p:nvSpPr>
        <p:spPr>
          <a:xfrm>
            <a:off x="4643438" y="1357313"/>
            <a:ext cx="4043362" cy="4768850"/>
          </a:xfrm>
        </p:spPr>
        <p:txBody>
          <a:bodyPr/>
          <a:lstStyle/>
          <a:p>
            <a:pPr eaLnBrk="1" hangingPunct="1">
              <a:buFont typeface="Arial" pitchFamily="34" charset="0"/>
              <a:buNone/>
              <a:defRPr/>
            </a:pPr>
            <a:r>
              <a:rPr lang="en-US" altLang="fa-IR" sz="3200" u="sng" dirty="0" err="1" smtClean="0">
                <a:solidFill>
                  <a:srgbClr val="FFFF00"/>
                </a:solidFill>
                <a:latin typeface="Times New Roman" panose="02020603050405020304" pitchFamily="18" charset="0"/>
                <a:cs typeface="Times New Roman" panose="02020603050405020304" pitchFamily="18" charset="0"/>
              </a:rPr>
              <a:t>Macrovascular</a:t>
            </a:r>
            <a:endParaRPr lang="en-US" altLang="fa-IR" sz="3200" u="sng" dirty="0" smtClean="0">
              <a:solidFill>
                <a:srgbClr val="FFFF00"/>
              </a:solidFill>
              <a:latin typeface="Times New Roman" panose="02020603050405020304" pitchFamily="18" charset="0"/>
              <a:cs typeface="Times New Roman" panose="02020603050405020304" pitchFamily="18" charset="0"/>
            </a:endParaRPr>
          </a:p>
          <a:p>
            <a:pPr marL="0" indent="0" eaLnBrk="1" hangingPunct="1">
              <a:buFont typeface="Arial" pitchFamily="34" charset="0"/>
              <a:buNone/>
              <a:defRPr/>
            </a:pPr>
            <a:r>
              <a:rPr lang="en-US" altLang="fa-IR" dirty="0" smtClean="0">
                <a:latin typeface="Times New Roman" panose="02020603050405020304" pitchFamily="18" charset="0"/>
                <a:cs typeface="Times New Roman" panose="02020603050405020304" pitchFamily="18" charset="0"/>
              </a:rPr>
              <a:t>1-Coronary artery disease  </a:t>
            </a:r>
          </a:p>
          <a:p>
            <a:pPr eaLnBrk="1" hangingPunct="1">
              <a:defRPr/>
            </a:pPr>
            <a:endParaRPr lang="en-US" altLang="fa-IR" dirty="0" smtClean="0">
              <a:latin typeface="Times New Roman" panose="02020603050405020304" pitchFamily="18" charset="0"/>
              <a:cs typeface="Times New Roman" panose="02020603050405020304" pitchFamily="18" charset="0"/>
            </a:endParaRPr>
          </a:p>
          <a:p>
            <a:pPr marL="0" indent="0" eaLnBrk="1" hangingPunct="1">
              <a:buFont typeface="Arial" pitchFamily="34" charset="0"/>
              <a:buNone/>
              <a:defRPr/>
            </a:pPr>
            <a:r>
              <a:rPr lang="en-US" altLang="fa-IR" dirty="0" smtClean="0">
                <a:latin typeface="Times New Roman" panose="02020603050405020304" pitchFamily="18" charset="0"/>
                <a:cs typeface="Times New Roman" panose="02020603050405020304" pitchFamily="18" charset="0"/>
              </a:rPr>
              <a:t>2-Peripheral arterial disease  </a:t>
            </a:r>
          </a:p>
          <a:p>
            <a:pPr eaLnBrk="1" hangingPunct="1">
              <a:defRPr/>
            </a:pPr>
            <a:endParaRPr lang="en-US" altLang="fa-IR" dirty="0" smtClean="0">
              <a:latin typeface="Times New Roman" panose="02020603050405020304" pitchFamily="18" charset="0"/>
              <a:cs typeface="Times New Roman" panose="02020603050405020304" pitchFamily="18" charset="0"/>
            </a:endParaRPr>
          </a:p>
          <a:p>
            <a:pPr marL="0" indent="0" eaLnBrk="1" hangingPunct="1">
              <a:buFont typeface="Arial" pitchFamily="34" charset="0"/>
              <a:buNone/>
              <a:defRPr/>
            </a:pPr>
            <a:r>
              <a:rPr lang="en-US" altLang="fa-IR" dirty="0" smtClean="0">
                <a:latin typeface="Times New Roman" panose="02020603050405020304" pitchFamily="18" charset="0"/>
                <a:cs typeface="Times New Roman" panose="02020603050405020304" pitchFamily="18" charset="0"/>
              </a:rPr>
              <a:t>3-Cerebrovascular disease</a:t>
            </a:r>
          </a:p>
        </p:txBody>
      </p:sp>
      <p:sp>
        <p:nvSpPr>
          <p:cNvPr id="717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6B9DB9A-D14B-4A04-8681-A132E6B23EA7}" type="slidenum">
              <a:rPr lang="en-US" altLang="en-US" sz="1200">
                <a:solidFill>
                  <a:srgbClr val="FFFFFF"/>
                </a:solidFill>
              </a:rPr>
              <a:pPr>
                <a:spcBef>
                  <a:spcPct val="0"/>
                </a:spcBef>
                <a:buFontTx/>
                <a:buNone/>
              </a:pPr>
              <a:t>12</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Other COMPLICATIONS</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smtClean="0">
                <a:solidFill>
                  <a:srgbClr val="FFFF00"/>
                </a:solidFill>
                <a:latin typeface="Times New Roman" pitchFamily="18" charset="0"/>
                <a:cs typeface="Times New Roman" pitchFamily="18" charset="0"/>
              </a:rPr>
              <a:t>Gastrointestinal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gastroparesis</a:t>
            </a:r>
            <a:r>
              <a:rPr lang="en-US" dirty="0" smtClean="0">
                <a:latin typeface="Times New Roman" pitchFamily="18" charset="0"/>
                <a:cs typeface="Times New Roman" pitchFamily="18" charset="0"/>
              </a:rPr>
              <a:t>, diarrhea)  </a:t>
            </a:r>
          </a:p>
          <a:p>
            <a:pPr eaLnBrk="1" fontAlgn="auto" hangingPunct="1">
              <a:spcAft>
                <a:spcPts val="0"/>
              </a:spcAft>
              <a:defRPr/>
            </a:pPr>
            <a:r>
              <a:rPr lang="en-US" dirty="0" smtClean="0">
                <a:latin typeface="Times New Roman" pitchFamily="18" charset="0"/>
                <a:cs typeface="Times New Roman" pitchFamily="18" charset="0"/>
              </a:rPr>
              <a:t>Genitourinary (</a:t>
            </a:r>
            <a:r>
              <a:rPr lang="en-US" dirty="0" err="1" smtClean="0">
                <a:latin typeface="Times New Roman" pitchFamily="18" charset="0"/>
                <a:cs typeface="Times New Roman" pitchFamily="18" charset="0"/>
              </a:rPr>
              <a:t>uropathy</a:t>
            </a:r>
            <a:r>
              <a:rPr lang="en-US" dirty="0" smtClean="0">
                <a:latin typeface="Times New Roman" pitchFamily="18" charset="0"/>
                <a:cs typeface="Times New Roman" pitchFamily="18" charset="0"/>
              </a:rPr>
              <a:t>/sexual dysfunction)   </a:t>
            </a:r>
          </a:p>
          <a:p>
            <a:pPr eaLnBrk="1" fontAlgn="auto" hangingPunct="1">
              <a:spcAft>
                <a:spcPts val="0"/>
              </a:spcAft>
              <a:defRPr/>
            </a:pPr>
            <a:r>
              <a:rPr lang="en-US" dirty="0" smtClean="0">
                <a:solidFill>
                  <a:srgbClr val="FFFF00"/>
                </a:solidFill>
                <a:latin typeface="Times New Roman" pitchFamily="18" charset="0"/>
                <a:cs typeface="Times New Roman" pitchFamily="18" charset="0"/>
              </a:rPr>
              <a:t>Dermatologic</a:t>
            </a:r>
            <a:r>
              <a:rPr lang="en-US" dirty="0" smtClean="0">
                <a:latin typeface="Times New Roman" pitchFamily="18" charset="0"/>
                <a:cs typeface="Times New Roman" pitchFamily="18" charset="0"/>
              </a:rPr>
              <a:t>   </a:t>
            </a:r>
          </a:p>
          <a:p>
            <a:pPr eaLnBrk="1" fontAlgn="auto" hangingPunct="1">
              <a:spcAft>
                <a:spcPts val="0"/>
              </a:spcAft>
              <a:defRPr/>
            </a:pPr>
            <a:r>
              <a:rPr lang="en-US" dirty="0" smtClean="0">
                <a:latin typeface="Times New Roman" pitchFamily="18" charset="0"/>
                <a:cs typeface="Times New Roman" pitchFamily="18" charset="0"/>
              </a:rPr>
              <a:t>Infectious   </a:t>
            </a:r>
          </a:p>
          <a:p>
            <a:pPr eaLnBrk="1" fontAlgn="auto" hangingPunct="1">
              <a:spcAft>
                <a:spcPts val="0"/>
              </a:spcAft>
              <a:defRPr/>
            </a:pPr>
            <a:r>
              <a:rPr lang="en-US" dirty="0" smtClean="0">
                <a:solidFill>
                  <a:srgbClr val="FFFF00"/>
                </a:solidFill>
                <a:latin typeface="Times New Roman" pitchFamily="18" charset="0"/>
                <a:cs typeface="Times New Roman" pitchFamily="18" charset="0"/>
              </a:rPr>
              <a:t>Cataracts   </a:t>
            </a:r>
          </a:p>
          <a:p>
            <a:pPr eaLnBrk="1" fontAlgn="auto" hangingPunct="1">
              <a:spcAft>
                <a:spcPts val="0"/>
              </a:spcAft>
              <a:defRPr/>
            </a:pPr>
            <a:r>
              <a:rPr lang="en-US" dirty="0" smtClean="0">
                <a:latin typeface="Times New Roman" pitchFamily="18" charset="0"/>
                <a:cs typeface="Times New Roman" pitchFamily="18" charset="0"/>
              </a:rPr>
              <a:t>Glaucoma  </a:t>
            </a:r>
          </a:p>
          <a:p>
            <a:pPr eaLnBrk="1" fontAlgn="auto" hangingPunct="1">
              <a:spcAft>
                <a:spcPts val="0"/>
              </a:spcAft>
              <a:defRPr/>
            </a:pPr>
            <a:r>
              <a:rPr lang="en-US" dirty="0" smtClean="0">
                <a:solidFill>
                  <a:srgbClr val="FFFF00"/>
                </a:solidFill>
                <a:latin typeface="Times New Roman" pitchFamily="18" charset="0"/>
                <a:cs typeface="Times New Roman" pitchFamily="18" charset="0"/>
              </a:rPr>
              <a:t>Periodontal disease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81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78BB5F6-FC45-4CAC-B0FB-49AB53F73321}" type="slidenum">
              <a:rPr lang="en-US" altLang="en-US" sz="1200">
                <a:solidFill>
                  <a:srgbClr val="FFFFFF"/>
                </a:solidFill>
              </a:rPr>
              <a:pPr>
                <a:spcBef>
                  <a:spcPct val="0"/>
                </a:spcBef>
                <a:buFontTx/>
                <a:buNone/>
              </a:pPr>
              <a:t>13</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r>
              <a:rPr lang="en-US" altLang="en-US" sz="3200" smtClean="0">
                <a:solidFill>
                  <a:srgbClr val="FFFF00"/>
                </a:solidFill>
              </a:rPr>
              <a:t>Traditional and emerging complications</a:t>
            </a:r>
          </a:p>
        </p:txBody>
      </p:sp>
      <p:pic>
        <p:nvPicPr>
          <p:cNvPr id="20482" name="Content Placeholder 5" descr="A diagram of diabetes&#10;&#10;Description automatically generate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749425"/>
            <a:ext cx="8229600" cy="4227513"/>
          </a:xfrm>
        </p:spPr>
      </p:pic>
      <p:sp>
        <p:nvSpPr>
          <p:cNvPr id="20483"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27EA5D7-10D7-4B94-8ECE-1966C10CBDF4}" type="slidenum">
              <a:rPr lang="en-US" altLang="en-US" sz="1200">
                <a:solidFill>
                  <a:srgbClr val="FFFFFF"/>
                </a:solidFill>
              </a:rPr>
              <a:pPr>
                <a:spcBef>
                  <a:spcPct val="0"/>
                </a:spcBef>
                <a:buFontTx/>
                <a:buNone/>
              </a:pPr>
              <a:t>14</a:t>
            </a:fld>
            <a:endParaRPr lang="en-US" altLang="en-US" sz="1200">
              <a:solidFill>
                <a:srgbClr val="FFFFFF"/>
              </a:solidFill>
            </a:endParaRPr>
          </a:p>
        </p:txBody>
      </p:sp>
    </p:spTree>
    <p:extLst>
      <p:ext uri="{BB962C8B-B14F-4D97-AF65-F5344CB8AC3E}">
        <p14:creationId xmlns:p14="http://schemas.microsoft.com/office/powerpoint/2010/main" val="6215510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68313" y="274638"/>
            <a:ext cx="8218487" cy="777875"/>
          </a:xfrm>
        </p:spPr>
        <p:txBody>
          <a:bodyPr/>
          <a:lstStyle/>
          <a:p>
            <a:pPr eaLnBrk="1" hangingPunct="1"/>
            <a:r>
              <a:rPr lang="en-US" altLang="fa-IR" sz="3200" b="1" smtClean="0">
                <a:solidFill>
                  <a:srgbClr val="FFFF00"/>
                </a:solidFill>
                <a:latin typeface="Times New Roman" pitchFamily="18" charset="0"/>
              </a:rPr>
              <a:t>Chronic Complications of DM</a:t>
            </a:r>
            <a:endParaRPr lang="en-US" altLang="fa-IR" sz="3200" smtClean="0">
              <a:latin typeface="Times New Roman" pitchFamily="18" charset="0"/>
            </a:endParaRPr>
          </a:p>
        </p:txBody>
      </p:sp>
      <p:sp>
        <p:nvSpPr>
          <p:cNvPr id="9219" name="Content Placeholder 2"/>
          <p:cNvSpPr>
            <a:spLocks noGrp="1"/>
          </p:cNvSpPr>
          <p:nvPr>
            <p:ph idx="1"/>
          </p:nvPr>
        </p:nvSpPr>
        <p:spPr>
          <a:xfrm>
            <a:off x="285750" y="1196975"/>
            <a:ext cx="8715375" cy="4929188"/>
          </a:xfrm>
        </p:spPr>
        <p:txBody>
          <a:bodyPr/>
          <a:lstStyle/>
          <a:p>
            <a:pPr eaLnBrk="1" hangingPunct="1">
              <a:buFont typeface="Arial" pitchFamily="34" charset="0"/>
              <a:buNone/>
            </a:pPr>
            <a:r>
              <a:rPr lang="en-US" altLang="fa-IR" smtClean="0">
                <a:latin typeface="Times New Roman" pitchFamily="18" charset="0"/>
                <a:cs typeface="Times New Roman" pitchFamily="18" charset="0"/>
              </a:rPr>
              <a:t>The risk of chronic complications increases as a function of:</a:t>
            </a:r>
          </a:p>
          <a:p>
            <a:pPr eaLnBrk="1" hangingPunct="1">
              <a:buFont typeface="Arial" pitchFamily="34" charset="0"/>
              <a:buNone/>
            </a:pPr>
            <a:endParaRPr lang="en-US" altLang="fa-IR" smtClean="0">
              <a:latin typeface="Times New Roman" pitchFamily="18" charset="0"/>
              <a:cs typeface="Times New Roman" pitchFamily="18" charset="0"/>
            </a:endParaRPr>
          </a:p>
          <a:p>
            <a:pPr eaLnBrk="1" hangingPunct="1"/>
            <a:r>
              <a:rPr lang="en-US" altLang="fa-IR" sz="2400" u="sng" smtClean="0">
                <a:solidFill>
                  <a:srgbClr val="FFFF00"/>
                </a:solidFill>
                <a:latin typeface="Times New Roman" pitchFamily="18" charset="0"/>
                <a:cs typeface="Times New Roman" pitchFamily="18" charset="0"/>
              </a:rPr>
              <a:t>Duration of hyperglycemia </a:t>
            </a:r>
            <a:r>
              <a:rPr lang="en-US" altLang="fa-IR" sz="2400" smtClean="0">
                <a:solidFill>
                  <a:srgbClr val="FFFF00"/>
                </a:solidFill>
                <a:latin typeface="Times New Roman" pitchFamily="18" charset="0"/>
                <a:cs typeface="Times New Roman" pitchFamily="18" charset="0"/>
              </a:rPr>
              <a:t>(</a:t>
            </a:r>
            <a:r>
              <a:rPr lang="en-US" altLang="fa-IR" sz="2400" smtClean="0">
                <a:latin typeface="Times New Roman" pitchFamily="18" charset="0"/>
                <a:cs typeface="Times New Roman" pitchFamily="18" charset="0"/>
              </a:rPr>
              <a:t>usually in </a:t>
            </a:r>
            <a:r>
              <a:rPr lang="en-US" altLang="fa-IR" sz="2400" smtClean="0">
                <a:solidFill>
                  <a:srgbClr val="FFFF00"/>
                </a:solidFill>
                <a:latin typeface="Times New Roman" pitchFamily="18" charset="0"/>
                <a:cs typeface="Times New Roman" pitchFamily="18" charset="0"/>
              </a:rPr>
              <a:t>second decade </a:t>
            </a:r>
            <a:r>
              <a:rPr lang="en-US" altLang="fa-IR" sz="2400" smtClean="0">
                <a:latin typeface="Times New Roman" pitchFamily="18" charset="0"/>
                <a:cs typeface="Times New Roman" pitchFamily="18" charset="0"/>
              </a:rPr>
              <a:t>of hyperglycemia).</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 Since type 2 DM often has a long asymptomatic  hyperglycemia</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Many individuals with type 2 DM </a:t>
            </a:r>
            <a:r>
              <a:rPr lang="en-US" altLang="fa-IR" sz="2400" smtClean="0">
                <a:solidFill>
                  <a:srgbClr val="FFFF00"/>
                </a:solidFill>
                <a:latin typeface="Times New Roman" pitchFamily="18" charset="0"/>
                <a:cs typeface="Times New Roman" pitchFamily="18" charset="0"/>
              </a:rPr>
              <a:t>have complications </a:t>
            </a:r>
            <a:r>
              <a:rPr lang="en-US" altLang="fa-IR" sz="2400" smtClean="0">
                <a:latin typeface="Times New Roman" pitchFamily="18" charset="0"/>
                <a:cs typeface="Times New Roman" pitchFamily="18" charset="0"/>
              </a:rPr>
              <a:t>at the </a:t>
            </a:r>
            <a:r>
              <a:rPr lang="en-US" altLang="fa-IR" sz="2400" smtClean="0">
                <a:solidFill>
                  <a:srgbClr val="FFFF00"/>
                </a:solidFill>
                <a:latin typeface="Times New Roman" pitchFamily="18" charset="0"/>
                <a:cs typeface="Times New Roman" pitchFamily="18" charset="0"/>
              </a:rPr>
              <a:t>time of diagnosis.</a:t>
            </a:r>
          </a:p>
          <a:p>
            <a:pPr eaLnBrk="1" hangingPunct="1">
              <a:buFont typeface="Arial" pitchFamily="34" charset="0"/>
              <a:buNone/>
            </a:pPr>
            <a:endParaRPr lang="en-US" altLang="fa-IR" smtClean="0">
              <a:latin typeface="Times New Roman" pitchFamily="18" charset="0"/>
              <a:cs typeface="Times New Roman" pitchFamily="18" charset="0"/>
            </a:endParaRPr>
          </a:p>
        </p:txBody>
      </p:sp>
      <p:sp>
        <p:nvSpPr>
          <p:cNvPr id="92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16728FF-44DD-4CA0-BE49-25728FB295C7}" type="slidenum">
              <a:rPr lang="en-US" altLang="en-US" sz="1200">
                <a:solidFill>
                  <a:srgbClr val="FFFFFF"/>
                </a:solidFill>
              </a:rPr>
              <a:pPr>
                <a:spcBef>
                  <a:spcPct val="0"/>
                </a:spcBef>
                <a:buFontTx/>
                <a:buNone/>
              </a:pPr>
              <a:t>15</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Chronic Complications of DM</a:t>
            </a:r>
            <a:endParaRPr lang="en-US" altLang="fa-IR" sz="4000" smtClean="0">
              <a:latin typeface="Times New Roman" pitchFamily="18" charset="0"/>
            </a:endParaRPr>
          </a:p>
        </p:txBody>
      </p:sp>
      <p:sp>
        <p:nvSpPr>
          <p:cNvPr id="10243" name="Content Placeholder 2"/>
          <p:cNvSpPr>
            <a:spLocks noGrp="1"/>
          </p:cNvSpPr>
          <p:nvPr>
            <p:ph idx="1"/>
          </p:nvPr>
        </p:nvSpPr>
        <p:spPr>
          <a:xfrm>
            <a:off x="250825" y="1600200"/>
            <a:ext cx="8435975" cy="4757738"/>
          </a:xfrm>
        </p:spPr>
        <p:txBody>
          <a:bodyPr/>
          <a:lstStyle/>
          <a:p>
            <a:pPr eaLnBrk="1" hangingPunct="1"/>
            <a:r>
              <a:rPr lang="en-US" altLang="fa-IR" sz="2800" smtClean="0">
                <a:solidFill>
                  <a:srgbClr val="FFFF00"/>
                </a:solidFill>
                <a:latin typeface="Times New Roman" pitchFamily="18" charset="0"/>
                <a:cs typeface="Times New Roman" pitchFamily="18" charset="0"/>
              </a:rPr>
              <a:t>Microvascular</a:t>
            </a:r>
            <a:r>
              <a:rPr lang="en-US" altLang="fa-IR" sz="2800" smtClean="0">
                <a:latin typeface="Times New Roman" pitchFamily="18" charset="0"/>
                <a:cs typeface="Times New Roman" pitchFamily="18" charset="0"/>
              </a:rPr>
              <a:t> complications of both type 1 and type 2 DM result </a:t>
            </a:r>
            <a:r>
              <a:rPr lang="en-US" altLang="fa-IR" sz="2800" smtClean="0">
                <a:solidFill>
                  <a:srgbClr val="FFFF00"/>
                </a:solidFill>
                <a:latin typeface="Times New Roman" pitchFamily="18" charset="0"/>
                <a:cs typeface="Times New Roman" pitchFamily="18" charset="0"/>
              </a:rPr>
              <a:t>from chronic hyperglycemia.</a:t>
            </a:r>
          </a:p>
          <a:p>
            <a:pPr eaLnBrk="1" hangingPunct="1"/>
            <a:endParaRPr lang="en-US" altLang="fa-IR" sz="2800" smtClean="0">
              <a:solidFill>
                <a:srgbClr val="FFFF00"/>
              </a:solidFill>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Large, RCT in  type 1( DCCT) or type 2 DM (UKPDS) have demonstrated that a </a:t>
            </a:r>
            <a:r>
              <a:rPr lang="en-US" altLang="fa-IR" sz="2800" smtClean="0">
                <a:solidFill>
                  <a:srgbClr val="FFFF00"/>
                </a:solidFill>
                <a:latin typeface="Times New Roman" pitchFamily="18" charset="0"/>
                <a:cs typeface="Times New Roman" pitchFamily="18" charset="0"/>
              </a:rPr>
              <a:t>reduction in chronic hyperglycemia prevents or delays retinopathy, neuropathy, and nephropathy.</a:t>
            </a:r>
          </a:p>
          <a:p>
            <a:pPr eaLnBrk="1" hangingPunct="1">
              <a:buFont typeface="Arial" pitchFamily="34" charset="0"/>
              <a:buNone/>
            </a:pPr>
            <a:endParaRPr lang="en-US" altLang="fa-IR" sz="2800" smtClean="0">
              <a:solidFill>
                <a:srgbClr val="FFFF00"/>
              </a:solidFill>
              <a:latin typeface="Times New Roman" pitchFamily="18" charset="0"/>
              <a:cs typeface="Times New Roman" pitchFamily="18" charset="0"/>
            </a:endParaRPr>
          </a:p>
        </p:txBody>
      </p:sp>
      <p:sp>
        <p:nvSpPr>
          <p:cNvPr id="1024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4844D155-23F6-435C-8D34-1F0128F08D88}" type="slidenum">
              <a:rPr lang="en-US" altLang="en-US" sz="1200">
                <a:solidFill>
                  <a:srgbClr val="FFFFFF"/>
                </a:solidFill>
              </a:rPr>
              <a:pPr>
                <a:spcBef>
                  <a:spcPct val="0"/>
                </a:spcBef>
                <a:buFontTx/>
                <a:buNone/>
              </a:pPr>
              <a:t>16</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fa-IR" sz="3600" b="1" smtClean="0">
                <a:solidFill>
                  <a:srgbClr val="FFFF00"/>
                </a:solidFill>
                <a:latin typeface="Times New Roman" pitchFamily="18" charset="0"/>
              </a:rPr>
              <a:t>Chronic Complications of DM</a:t>
            </a:r>
            <a:endParaRPr lang="en-US" altLang="fa-IR" sz="3600" smtClean="0">
              <a:latin typeface="Times New Roman" pitchFamily="18" charset="0"/>
            </a:endParaRPr>
          </a:p>
        </p:txBody>
      </p:sp>
      <p:sp>
        <p:nvSpPr>
          <p:cNvPr id="11267" name="Content Placeholder 2"/>
          <p:cNvSpPr>
            <a:spLocks noGrp="1"/>
          </p:cNvSpPr>
          <p:nvPr>
            <p:ph idx="1"/>
          </p:nvPr>
        </p:nvSpPr>
        <p:spPr>
          <a:xfrm>
            <a:off x="457200" y="1357313"/>
            <a:ext cx="8229600" cy="4768850"/>
          </a:xfrm>
        </p:spPr>
        <p:txBody>
          <a:bodyPr/>
          <a:lstStyle/>
          <a:p>
            <a:pPr eaLnBrk="1" hangingPunct="1"/>
            <a:r>
              <a:rPr lang="en-US" altLang="fa-IR" sz="2800" dirty="0" smtClean="0">
                <a:latin typeface="Times New Roman" pitchFamily="18" charset="0"/>
                <a:cs typeface="Times New Roman" pitchFamily="18" charset="0"/>
              </a:rPr>
              <a:t>Other </a:t>
            </a:r>
            <a:r>
              <a:rPr lang="en-US" altLang="fa-IR" sz="2800" u="sng" dirty="0" smtClean="0">
                <a:solidFill>
                  <a:srgbClr val="FFFF00"/>
                </a:solidFill>
                <a:latin typeface="Times New Roman" pitchFamily="18" charset="0"/>
                <a:cs typeface="Times New Roman" pitchFamily="18" charset="0"/>
              </a:rPr>
              <a:t>incompletely defined factors </a:t>
            </a:r>
            <a:r>
              <a:rPr lang="en-US" altLang="fa-IR" sz="2800" dirty="0" smtClean="0">
                <a:latin typeface="Times New Roman" pitchFamily="18" charset="0"/>
                <a:cs typeface="Times New Roman" pitchFamily="18" charset="0"/>
              </a:rPr>
              <a:t>may modulate the development of complications.</a:t>
            </a:r>
          </a:p>
          <a:p>
            <a:pPr eaLnBrk="1" hangingPunct="1"/>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 For example, despite long-standing DM, some </a:t>
            </a:r>
            <a:r>
              <a:rPr lang="en-US" altLang="fa-IR" sz="2800" dirty="0" smtClean="0">
                <a:solidFill>
                  <a:srgbClr val="FFFF00"/>
                </a:solidFill>
                <a:latin typeface="Times New Roman" pitchFamily="18" charset="0"/>
                <a:cs typeface="Times New Roman" pitchFamily="18" charset="0"/>
              </a:rPr>
              <a:t>individuals never develop nephropathy or retinopathy. </a:t>
            </a:r>
          </a:p>
          <a:p>
            <a:pPr eaLnBrk="1" hangingPunct="1"/>
            <a:endParaRPr lang="en-US" altLang="fa-IR" sz="2800" dirty="0" smtClean="0">
              <a:solidFill>
                <a:srgbClr val="FFFF00"/>
              </a:solidFill>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Suggesting that there is a </a:t>
            </a:r>
            <a:r>
              <a:rPr lang="en-US" altLang="fa-IR" sz="2800" u="sng" dirty="0" smtClean="0">
                <a:solidFill>
                  <a:srgbClr val="FFFF00"/>
                </a:solidFill>
                <a:latin typeface="Times New Roman" pitchFamily="18" charset="0"/>
                <a:cs typeface="Times New Roman" pitchFamily="18" charset="0"/>
              </a:rPr>
              <a:t>genetic susceptibility </a:t>
            </a:r>
            <a:r>
              <a:rPr lang="en-US" altLang="fa-IR" sz="2800" dirty="0" smtClean="0">
                <a:solidFill>
                  <a:srgbClr val="FFFF00"/>
                </a:solidFill>
                <a:latin typeface="Times New Roman" pitchFamily="18" charset="0"/>
                <a:cs typeface="Times New Roman" pitchFamily="18" charset="0"/>
              </a:rPr>
              <a:t>for developing particular complications.</a:t>
            </a:r>
          </a:p>
        </p:txBody>
      </p:sp>
      <p:sp>
        <p:nvSpPr>
          <p:cNvPr id="112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1BB3B0E3-71A1-4312-9CFA-9570D1E9A6CB}" type="slidenum">
              <a:rPr lang="en-US" altLang="en-US" sz="1200">
                <a:solidFill>
                  <a:srgbClr val="FFFFFF"/>
                </a:solidFill>
              </a:rPr>
              <a:pPr>
                <a:spcBef>
                  <a:spcPct val="0"/>
                </a:spcBef>
                <a:buFontTx/>
                <a:buNone/>
              </a:pPr>
              <a:t>17</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val 2054"/>
          <p:cNvSpPr>
            <a:spLocks noChangeArrowheads="1"/>
          </p:cNvSpPr>
          <p:nvPr/>
        </p:nvSpPr>
        <p:spPr bwMode="auto">
          <a:xfrm>
            <a:off x="2514600" y="2362200"/>
            <a:ext cx="3962400" cy="1676400"/>
          </a:xfrm>
          <a:prstGeom prst="ellipse">
            <a:avLst/>
          </a:prstGeom>
          <a:solidFill>
            <a:srgbClr val="FF0000"/>
          </a:solidFill>
          <a:ln w="57150">
            <a:solidFill>
              <a:schemeClr val="bg1"/>
            </a:solidFill>
            <a:round/>
            <a:headEnd/>
            <a:tailEnd/>
          </a:ln>
        </p:spPr>
        <p:txBody>
          <a:bodyPr wrap="none" anchor="ct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fa-IR" altLang="fa-IR" sz="1800"/>
          </a:p>
        </p:txBody>
      </p:sp>
      <p:sp>
        <p:nvSpPr>
          <p:cNvPr id="12291" name="Oval 2055"/>
          <p:cNvSpPr>
            <a:spLocks noChangeArrowheads="1"/>
          </p:cNvSpPr>
          <p:nvPr/>
        </p:nvSpPr>
        <p:spPr bwMode="auto">
          <a:xfrm>
            <a:off x="2928938" y="4000500"/>
            <a:ext cx="2819400" cy="1676400"/>
          </a:xfrm>
          <a:prstGeom prst="ellipse">
            <a:avLst/>
          </a:prstGeom>
          <a:solidFill>
            <a:srgbClr val="006600"/>
          </a:solidFill>
          <a:ln w="28575">
            <a:solidFill>
              <a:schemeClr val="bg1"/>
            </a:solidFill>
            <a:round/>
            <a:headEnd/>
            <a:tailEnd/>
          </a:ln>
        </p:spPr>
        <p:txBody>
          <a:bodyPr wrap="none" anchor="ct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fa-IR" altLang="fa-IR" sz="1800"/>
          </a:p>
        </p:txBody>
      </p:sp>
      <p:sp>
        <p:nvSpPr>
          <p:cNvPr id="12292" name="Oval 2056"/>
          <p:cNvSpPr>
            <a:spLocks noChangeArrowheads="1"/>
          </p:cNvSpPr>
          <p:nvPr/>
        </p:nvSpPr>
        <p:spPr bwMode="auto">
          <a:xfrm>
            <a:off x="5105400" y="914400"/>
            <a:ext cx="3733800" cy="1905000"/>
          </a:xfrm>
          <a:prstGeom prst="ellipse">
            <a:avLst/>
          </a:prstGeom>
          <a:solidFill>
            <a:srgbClr val="006600"/>
          </a:solidFill>
          <a:ln w="28575">
            <a:solidFill>
              <a:schemeClr val="bg1"/>
            </a:solidFill>
            <a:round/>
            <a:headEnd/>
            <a:tailEnd/>
          </a:ln>
        </p:spPr>
        <p:txBody>
          <a:bodyPr wrap="none" anchor="ct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fa-IR" altLang="fa-IR" sz="1800"/>
          </a:p>
        </p:txBody>
      </p:sp>
      <p:sp>
        <p:nvSpPr>
          <p:cNvPr id="12293" name="Oval 2057"/>
          <p:cNvSpPr>
            <a:spLocks noChangeArrowheads="1"/>
          </p:cNvSpPr>
          <p:nvPr/>
        </p:nvSpPr>
        <p:spPr bwMode="auto">
          <a:xfrm>
            <a:off x="304800" y="838200"/>
            <a:ext cx="3810000" cy="1905000"/>
          </a:xfrm>
          <a:prstGeom prst="ellipse">
            <a:avLst/>
          </a:prstGeom>
          <a:solidFill>
            <a:srgbClr val="006600"/>
          </a:solidFill>
          <a:ln w="28575">
            <a:solidFill>
              <a:schemeClr val="bg1"/>
            </a:solidFill>
            <a:round/>
            <a:headEnd/>
            <a:tailEnd/>
          </a:ln>
        </p:spPr>
        <p:txBody>
          <a:bodyPr wrap="none" anchor="ct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fa-IR" altLang="fa-IR" sz="1800"/>
          </a:p>
        </p:txBody>
      </p:sp>
      <p:sp>
        <p:nvSpPr>
          <p:cNvPr id="12294" name="Text Box 2050"/>
          <p:cNvSpPr txBox="1">
            <a:spLocks noChangeArrowheads="1"/>
          </p:cNvSpPr>
          <p:nvPr/>
        </p:nvSpPr>
        <p:spPr bwMode="auto">
          <a:xfrm>
            <a:off x="5257800" y="1524000"/>
            <a:ext cx="27336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1800" b="1" i="1">
                <a:solidFill>
                  <a:srgbClr val="FFFF00"/>
                </a:solidFill>
                <a:latin typeface="Times New Roman" pitchFamily="18" charset="0"/>
                <a:cs typeface="Times New Roman" pitchFamily="18" charset="0"/>
              </a:rPr>
              <a:t>Degree of glycemic control</a:t>
            </a:r>
          </a:p>
        </p:txBody>
      </p:sp>
      <p:sp>
        <p:nvSpPr>
          <p:cNvPr id="12295" name="Text Box 2051"/>
          <p:cNvSpPr txBox="1">
            <a:spLocks noChangeArrowheads="1"/>
          </p:cNvSpPr>
          <p:nvPr/>
        </p:nvSpPr>
        <p:spPr bwMode="auto">
          <a:xfrm>
            <a:off x="457200" y="1524000"/>
            <a:ext cx="2740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1800" b="1" i="1">
                <a:solidFill>
                  <a:srgbClr val="FFFF00"/>
                </a:solidFill>
                <a:latin typeface="Times New Roman" pitchFamily="18" charset="0"/>
                <a:cs typeface="Times New Roman" pitchFamily="18" charset="0"/>
              </a:rPr>
              <a:t>Duration of hyperglycemia</a:t>
            </a:r>
          </a:p>
        </p:txBody>
      </p:sp>
      <p:sp>
        <p:nvSpPr>
          <p:cNvPr id="12296" name="Text Box 2052"/>
          <p:cNvSpPr txBox="1">
            <a:spLocks noChangeArrowheads="1"/>
          </p:cNvSpPr>
          <p:nvPr/>
        </p:nvSpPr>
        <p:spPr bwMode="auto">
          <a:xfrm>
            <a:off x="3286125" y="4500563"/>
            <a:ext cx="2428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1800" b="1" i="1">
                <a:latin typeface="Times New Roman" pitchFamily="18" charset="0"/>
                <a:cs typeface="Times New Roman" pitchFamily="18" charset="0"/>
              </a:rPr>
              <a:t>Genetic susceptibility</a:t>
            </a:r>
          </a:p>
        </p:txBody>
      </p:sp>
      <p:sp>
        <p:nvSpPr>
          <p:cNvPr id="12297" name="Text Box 2053"/>
          <p:cNvSpPr txBox="1">
            <a:spLocks noChangeArrowheads="1"/>
          </p:cNvSpPr>
          <p:nvPr/>
        </p:nvSpPr>
        <p:spPr bwMode="auto">
          <a:xfrm>
            <a:off x="2743200" y="2895600"/>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2800" b="1">
                <a:latin typeface="Times New Roman" pitchFamily="18" charset="0"/>
                <a:cs typeface="Times New Roman" pitchFamily="18" charset="0"/>
              </a:rPr>
              <a:t>Chronic Complication</a:t>
            </a:r>
          </a:p>
        </p:txBody>
      </p:sp>
      <p:sp>
        <p:nvSpPr>
          <p:cNvPr id="12298" name="Text Box 2058"/>
          <p:cNvSpPr txBox="1">
            <a:spLocks noChangeArrowheads="1"/>
          </p:cNvSpPr>
          <p:nvPr/>
        </p:nvSpPr>
        <p:spPr bwMode="auto">
          <a:xfrm>
            <a:off x="1371600" y="5791200"/>
            <a:ext cx="69199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2800" b="1">
                <a:latin typeface="Times New Roman" pitchFamily="18" charset="0"/>
                <a:cs typeface="Times New Roman" pitchFamily="18" charset="0"/>
              </a:rPr>
              <a:t>Major determinants of chronic complication</a:t>
            </a:r>
          </a:p>
        </p:txBody>
      </p:sp>
      <p:sp>
        <p:nvSpPr>
          <p:cNvPr id="12299" name="Line 2059"/>
          <p:cNvSpPr>
            <a:spLocks noChangeShapeType="1"/>
          </p:cNvSpPr>
          <p:nvPr/>
        </p:nvSpPr>
        <p:spPr bwMode="auto">
          <a:xfrm>
            <a:off x="1447800" y="6400800"/>
            <a:ext cx="6629400" cy="0"/>
          </a:xfrm>
          <a:prstGeom prst="line">
            <a:avLst/>
          </a:prstGeom>
          <a:noFill/>
          <a:ln w="57150">
            <a:solidFill>
              <a:srgbClr val="00FF00"/>
            </a:solidFill>
            <a:round/>
            <a:headEnd/>
            <a:tailEnd/>
          </a:ln>
          <a:extLst>
            <a:ext uri="{909E8E84-426E-40DD-AFC4-6F175D3DCCD1}">
              <a14:hiddenFill xmlns:a14="http://schemas.microsoft.com/office/drawing/2010/main">
                <a:noFill/>
              </a14:hiddenFill>
            </a:ext>
          </a:extLst>
        </p:spPr>
        <p:txBody>
          <a:bodyPr/>
          <a:lstStyle/>
          <a:p>
            <a:endParaRPr lang="fa-IR"/>
          </a:p>
        </p:txBody>
      </p:sp>
      <p:sp>
        <p:nvSpPr>
          <p:cNvPr id="12300" name="Line 2060"/>
          <p:cNvSpPr>
            <a:spLocks noChangeShapeType="1"/>
          </p:cNvSpPr>
          <p:nvPr/>
        </p:nvSpPr>
        <p:spPr bwMode="auto">
          <a:xfrm>
            <a:off x="2209800" y="6553200"/>
            <a:ext cx="5334000" cy="0"/>
          </a:xfrm>
          <a:prstGeom prst="line">
            <a:avLst/>
          </a:prstGeom>
          <a:noFill/>
          <a:ln w="57150">
            <a:solidFill>
              <a:srgbClr val="00FF00"/>
            </a:solidFill>
            <a:round/>
            <a:headEnd/>
            <a:tailEnd/>
          </a:ln>
          <a:extLst>
            <a:ext uri="{909E8E84-426E-40DD-AFC4-6F175D3DCCD1}">
              <a14:hiddenFill xmlns:a14="http://schemas.microsoft.com/office/drawing/2010/main">
                <a:noFill/>
              </a14:hiddenFill>
            </a:ext>
          </a:extLst>
        </p:spPr>
        <p:txBody>
          <a:bodyPr/>
          <a:lstStyle/>
          <a:p>
            <a:endParaRPr lang="fa-IR"/>
          </a:p>
        </p:txBody>
      </p:sp>
      <p:sp>
        <p:nvSpPr>
          <p:cNvPr id="12301" name="Slide Number Placeholder 1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DC926A7-6B38-4DF2-B195-E8F1DC8271CD}" type="slidenum">
              <a:rPr lang="en-US" altLang="en-US" sz="1200">
                <a:solidFill>
                  <a:srgbClr val="FFFFFF"/>
                </a:solidFill>
              </a:rPr>
              <a:pPr>
                <a:spcBef>
                  <a:spcPct val="0"/>
                </a:spcBef>
                <a:buFontTx/>
                <a:buNone/>
              </a:pPr>
              <a:t>18</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fa-IR" sz="3600" b="1" dirty="0" err="1" smtClean="0">
                <a:solidFill>
                  <a:srgbClr val="FFFF00"/>
                </a:solidFill>
                <a:latin typeface="Times New Roman" pitchFamily="18" charset="0"/>
              </a:rPr>
              <a:t>Macrovascular</a:t>
            </a:r>
            <a:r>
              <a:rPr lang="en-US" altLang="fa-IR" sz="3600" b="1" dirty="0" smtClean="0">
                <a:solidFill>
                  <a:srgbClr val="FFFF00"/>
                </a:solidFill>
                <a:latin typeface="Times New Roman" pitchFamily="18" charset="0"/>
              </a:rPr>
              <a:t>  Complications of DM</a:t>
            </a:r>
            <a:endParaRPr lang="en-US" altLang="fa-IR" sz="3600" dirty="0" smtClean="0">
              <a:latin typeface="Times New Roman" pitchFamily="18" charset="0"/>
            </a:endParaRPr>
          </a:p>
        </p:txBody>
      </p:sp>
      <p:sp>
        <p:nvSpPr>
          <p:cNvPr id="13315" name="Content Placeholder 2"/>
          <p:cNvSpPr>
            <a:spLocks noGrp="1"/>
          </p:cNvSpPr>
          <p:nvPr>
            <p:ph idx="1"/>
          </p:nvPr>
        </p:nvSpPr>
        <p:spPr>
          <a:xfrm>
            <a:off x="285750" y="1600200"/>
            <a:ext cx="8401050" cy="4525963"/>
          </a:xfrm>
        </p:spPr>
        <p:txBody>
          <a:bodyPr/>
          <a:lstStyle/>
          <a:p>
            <a:pPr eaLnBrk="1" hangingPunct="1"/>
            <a:r>
              <a:rPr lang="en-US" altLang="fa-IR" sz="2800" dirty="0" smtClean="0">
                <a:latin typeface="Times New Roman" pitchFamily="18" charset="0"/>
                <a:cs typeface="Times New Roman" pitchFamily="18" charset="0"/>
              </a:rPr>
              <a:t>Coronary heart disease events and mortality </a:t>
            </a:r>
            <a:r>
              <a:rPr lang="en-US" altLang="fa-IR" sz="2800" dirty="0" smtClean="0">
                <a:solidFill>
                  <a:srgbClr val="FFFF00"/>
                </a:solidFill>
                <a:latin typeface="Times New Roman" pitchFamily="18" charset="0"/>
                <a:cs typeface="Times New Roman" pitchFamily="18" charset="0"/>
              </a:rPr>
              <a:t>are two to four times greater </a:t>
            </a:r>
            <a:r>
              <a:rPr lang="en-US" altLang="fa-IR" sz="2800" dirty="0" smtClean="0">
                <a:latin typeface="Times New Roman" pitchFamily="18" charset="0"/>
                <a:cs typeface="Times New Roman" pitchFamily="18" charset="0"/>
              </a:rPr>
              <a:t>in patients with type 2 DM.</a:t>
            </a:r>
          </a:p>
          <a:p>
            <a:pPr marL="0" indent="0" eaLnBrk="1" hangingPunct="1">
              <a:buNone/>
            </a:pPr>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These events correlate with fasting and postprandial  glucose  as well as with the A1C. </a:t>
            </a:r>
          </a:p>
          <a:p>
            <a:pPr eaLnBrk="1" hangingPunct="1"/>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Other factors (</a:t>
            </a:r>
            <a:r>
              <a:rPr lang="en-US" altLang="fa-IR" sz="2800" dirty="0" smtClean="0">
                <a:solidFill>
                  <a:srgbClr val="FFFF00"/>
                </a:solidFill>
                <a:latin typeface="Times New Roman" pitchFamily="18" charset="0"/>
                <a:cs typeface="Times New Roman" pitchFamily="18" charset="0"/>
              </a:rPr>
              <a:t>dyslipidemia and hypertension</a:t>
            </a:r>
            <a:r>
              <a:rPr lang="en-US" altLang="fa-IR" sz="2800" dirty="0" smtClean="0">
                <a:latin typeface="Times New Roman" pitchFamily="18" charset="0"/>
                <a:cs typeface="Times New Roman" pitchFamily="18" charset="0"/>
              </a:rPr>
              <a:t>) also play important roles in </a:t>
            </a:r>
            <a:r>
              <a:rPr lang="en-US" altLang="fa-IR" sz="2800" dirty="0" err="1" smtClean="0">
                <a:latin typeface="Times New Roman" pitchFamily="18" charset="0"/>
                <a:cs typeface="Times New Roman" pitchFamily="18" charset="0"/>
              </a:rPr>
              <a:t>macrovascular</a:t>
            </a:r>
            <a:r>
              <a:rPr lang="en-US" altLang="fa-IR" sz="2800" dirty="0" smtClean="0">
                <a:latin typeface="Times New Roman" pitchFamily="18" charset="0"/>
                <a:cs typeface="Times New Roman" pitchFamily="18" charset="0"/>
              </a:rPr>
              <a:t> complications.</a:t>
            </a:r>
          </a:p>
          <a:p>
            <a:pPr eaLnBrk="1" hangingPunct="1">
              <a:buNone/>
            </a:pPr>
            <a:endParaRPr lang="en-US" altLang="fa-IR" sz="2800" dirty="0" smtClean="0">
              <a:latin typeface="Times New Roman" pitchFamily="18" charset="0"/>
              <a:cs typeface="Times New Roman" pitchFamily="18" charset="0"/>
            </a:endParaRPr>
          </a:p>
          <a:p>
            <a:pPr eaLnBrk="1" hangingPunct="1"/>
            <a:endParaRPr lang="en-US" altLang="fa-IR" sz="2800" dirty="0" smtClean="0">
              <a:latin typeface="Times New Roman" pitchFamily="18" charset="0"/>
              <a:cs typeface="Times New Roman" pitchFamily="18" charset="0"/>
            </a:endParaRPr>
          </a:p>
        </p:txBody>
      </p:sp>
      <p:sp>
        <p:nvSpPr>
          <p:cNvPr id="133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D2BAC7E-C009-4027-9D76-36139909BCCE}" type="slidenum">
              <a:rPr lang="en-US" altLang="en-US" sz="1200">
                <a:solidFill>
                  <a:srgbClr val="FFFFFF"/>
                </a:solidFill>
              </a:rPr>
              <a:pPr>
                <a:spcBef>
                  <a:spcPct val="0"/>
                </a:spcBef>
                <a:buFontTx/>
                <a:buNone/>
              </a:pPr>
              <a:t>19</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3ED8C24B-BFDB-4782-AF89-0FB615564E1F}" type="slidenum">
              <a:rPr lang="en-US" altLang="en-US" sz="1400" smtClean="0">
                <a:solidFill>
                  <a:srgbClr val="FFFFFF"/>
                </a:solidFill>
              </a:rPr>
              <a:pPr>
                <a:spcBef>
                  <a:spcPct val="0"/>
                </a:spcBef>
                <a:buClrTx/>
                <a:buSzTx/>
                <a:buFontTx/>
                <a:buNone/>
              </a:pPr>
              <a:t>2</a:t>
            </a:fld>
            <a:endParaRPr lang="en-US" altLang="en-US" sz="1400" smtClean="0">
              <a:solidFill>
                <a:srgbClr val="FFFFFF"/>
              </a:solidFill>
            </a:endParaRPr>
          </a:p>
        </p:txBody>
      </p:sp>
      <p:sp>
        <p:nvSpPr>
          <p:cNvPr id="27651" name="Rectangle 2"/>
          <p:cNvSpPr>
            <a:spLocks noGrp="1" noChangeArrowheads="1"/>
          </p:cNvSpPr>
          <p:nvPr>
            <p:ph type="ctrTitle"/>
          </p:nvPr>
        </p:nvSpPr>
        <p:spPr>
          <a:xfrm>
            <a:off x="1143000" y="381000"/>
            <a:ext cx="7772400" cy="762000"/>
          </a:xfrm>
          <a:solidFill>
            <a:srgbClr val="CC0000"/>
          </a:solidFill>
        </p:spPr>
        <p:txBody>
          <a:bodyPr/>
          <a:lstStyle/>
          <a:p>
            <a:pPr eaLnBrk="1" hangingPunct="1"/>
            <a:r>
              <a:rPr lang="en-US" altLang="ar-SA" sz="3600" b="1" dirty="0" smtClean="0">
                <a:solidFill>
                  <a:srgbClr val="FFFF66"/>
                </a:solidFill>
              </a:rPr>
              <a:t>Classification of Diabetes</a:t>
            </a:r>
          </a:p>
        </p:txBody>
      </p:sp>
      <p:sp>
        <p:nvSpPr>
          <p:cNvPr id="63491" name="Rectangle 3"/>
          <p:cNvSpPr>
            <a:spLocks noGrp="1" noChangeArrowheads="1"/>
          </p:cNvSpPr>
          <p:nvPr>
            <p:ph type="subTitle" idx="1"/>
          </p:nvPr>
        </p:nvSpPr>
        <p:spPr>
          <a:xfrm>
            <a:off x="304800" y="1295400"/>
            <a:ext cx="8610600" cy="5029200"/>
          </a:xfrm>
        </p:spPr>
        <p:txBody>
          <a:bodyPr/>
          <a:lstStyle/>
          <a:p>
            <a:pPr marL="609600" indent="-609600" algn="l" eaLnBrk="1" hangingPunct="1">
              <a:defRPr/>
            </a:pPr>
            <a:r>
              <a:rPr lang="en-US" altLang="en-US" sz="2400" dirty="0" smtClean="0">
                <a:solidFill>
                  <a:srgbClr val="FFFF66"/>
                </a:solidFill>
              </a:rPr>
              <a:t> </a:t>
            </a:r>
            <a:r>
              <a:rPr lang="en-US" altLang="ar-SA" sz="2800" dirty="0" smtClean="0">
                <a:solidFill>
                  <a:srgbClr val="FFFF66"/>
                </a:solidFill>
              </a:rPr>
              <a:t>Some forms of DM are characterized by:</a:t>
            </a:r>
            <a:endParaRPr lang="en-US" altLang="ar-SA" sz="3600" dirty="0" smtClean="0">
              <a:solidFill>
                <a:srgbClr val="FFFF66"/>
              </a:solidFill>
            </a:endParaRPr>
          </a:p>
          <a:p>
            <a:pPr marL="609600" indent="-609600" algn="l" eaLnBrk="1" hangingPunct="1">
              <a:buFont typeface="Wingdings" pitchFamily="2" charset="2"/>
              <a:buAutoNum type="arabicPeriod"/>
              <a:defRPr/>
            </a:pPr>
            <a:r>
              <a:rPr lang="en-US" altLang="ar-SA" dirty="0" smtClean="0">
                <a:solidFill>
                  <a:srgbClr val="FFFF66"/>
                </a:solidFill>
              </a:rPr>
              <a:t>An absolute </a:t>
            </a:r>
            <a:r>
              <a:rPr lang="en-US" altLang="ar-SA" dirty="0" smtClean="0">
                <a:solidFill>
                  <a:schemeClr val="tx1"/>
                </a:solidFill>
              </a:rPr>
              <a:t>insulin </a:t>
            </a:r>
            <a:r>
              <a:rPr lang="en-US" altLang="ar-SA" u="sng" dirty="0" smtClean="0">
                <a:solidFill>
                  <a:schemeClr val="tx1"/>
                </a:solidFill>
              </a:rPr>
              <a:t>deficiency</a:t>
            </a:r>
            <a:r>
              <a:rPr lang="en-US" altLang="ar-SA" dirty="0" smtClean="0">
                <a:solidFill>
                  <a:schemeClr val="tx1"/>
                </a:solidFill>
              </a:rPr>
              <a:t> </a:t>
            </a:r>
          </a:p>
          <a:p>
            <a:pPr marL="609600" indent="-609600" algn="l" eaLnBrk="1" hangingPunct="1">
              <a:defRPr/>
            </a:pPr>
            <a:r>
              <a:rPr lang="en-US" altLang="ar-SA" dirty="0" smtClean="0">
                <a:solidFill>
                  <a:schemeClr val="tx1"/>
                </a:solidFill>
              </a:rPr>
              <a:t> </a:t>
            </a:r>
          </a:p>
          <a:p>
            <a:pPr marL="609600" indent="-609600" algn="l" eaLnBrk="1" hangingPunct="1">
              <a:defRPr/>
            </a:pPr>
            <a:r>
              <a:rPr lang="en-US" altLang="ar-SA" dirty="0" smtClean="0">
                <a:solidFill>
                  <a:srgbClr val="FFFF66"/>
                </a:solidFill>
              </a:rPr>
              <a:t>2.   Genetic defect leading to defective </a:t>
            </a:r>
            <a:r>
              <a:rPr lang="en-US" altLang="ar-SA" dirty="0" smtClean="0">
                <a:solidFill>
                  <a:schemeClr val="tx1"/>
                </a:solidFill>
              </a:rPr>
              <a:t>insulin </a:t>
            </a:r>
            <a:r>
              <a:rPr lang="en-US" altLang="ar-SA" u="sng" dirty="0" smtClean="0">
                <a:solidFill>
                  <a:schemeClr val="tx1"/>
                </a:solidFill>
              </a:rPr>
              <a:t>secretion</a:t>
            </a:r>
            <a:r>
              <a:rPr lang="en-US" altLang="ar-SA" dirty="0" smtClean="0">
                <a:solidFill>
                  <a:schemeClr val="tx1"/>
                </a:solidFill>
              </a:rPr>
              <a:t> </a:t>
            </a:r>
          </a:p>
          <a:p>
            <a:pPr marL="609600" indent="-609600" algn="l" eaLnBrk="1" hangingPunct="1">
              <a:buFont typeface="Wingdings" pitchFamily="2" charset="2"/>
              <a:buAutoNum type="arabicPeriod"/>
              <a:defRPr/>
            </a:pPr>
            <a:endParaRPr lang="en-US" altLang="ar-SA" dirty="0" smtClean="0">
              <a:solidFill>
                <a:schemeClr val="tx1"/>
              </a:solidFill>
            </a:endParaRPr>
          </a:p>
          <a:p>
            <a:pPr marL="609600" indent="-609600" algn="l" eaLnBrk="1" hangingPunct="1">
              <a:defRPr/>
            </a:pPr>
            <a:r>
              <a:rPr lang="en-US" altLang="ar-SA" dirty="0" smtClean="0">
                <a:solidFill>
                  <a:srgbClr val="FFFF66"/>
                </a:solidFill>
              </a:rPr>
              <a:t>3.   </a:t>
            </a:r>
            <a:r>
              <a:rPr lang="en-US" altLang="ar-SA" dirty="0" smtClean="0">
                <a:solidFill>
                  <a:schemeClr val="tx1"/>
                </a:solidFill>
              </a:rPr>
              <a:t>Insulin </a:t>
            </a:r>
            <a:r>
              <a:rPr lang="en-US" altLang="ar-SA" u="sng" dirty="0" smtClean="0">
                <a:solidFill>
                  <a:schemeClr val="tx1"/>
                </a:solidFill>
              </a:rPr>
              <a:t>resistance</a:t>
            </a:r>
            <a:r>
              <a:rPr lang="en-US" altLang="ar-SA" dirty="0" smtClean="0">
                <a:solidFill>
                  <a:srgbClr val="FFFF66"/>
                </a:solidFill>
              </a:rPr>
              <a:t> as their underlying etiology. </a:t>
            </a:r>
          </a:p>
          <a:p>
            <a:pPr marL="609600" indent="-609600" eaLnBrk="1" hangingPunct="1">
              <a:defRPr/>
            </a:pPr>
            <a:r>
              <a:rPr lang="en-US" altLang="ar-SA" sz="2000" dirty="0" smtClean="0">
                <a:solidFill>
                  <a:srgbClr val="FFFF66"/>
                </a:solidFill>
                <a:cs typeface="Times New Roman" pitchFamily="18" charset="0"/>
              </a:rPr>
              <a:t>								</a:t>
            </a:r>
            <a:endParaRPr lang="en-US" altLang="ar-SA" sz="1400" dirty="0" smtClean="0">
              <a:solidFill>
                <a:srgbClr val="FFFF66"/>
              </a:solidFill>
            </a:endParaRPr>
          </a:p>
        </p:txBody>
      </p:sp>
    </p:spTree>
    <p:extLst>
      <p:ext uri="{BB962C8B-B14F-4D97-AF65-F5344CB8AC3E}">
        <p14:creationId xmlns:p14="http://schemas.microsoft.com/office/powerpoint/2010/main" val="14431724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fa-IR" sz="3600" b="1" smtClean="0">
                <a:solidFill>
                  <a:srgbClr val="FFFF00"/>
                </a:solidFill>
                <a:latin typeface="Times New Roman" pitchFamily="18" charset="0"/>
              </a:rPr>
              <a:t>Mechanisms of Complications</a:t>
            </a:r>
          </a:p>
        </p:txBody>
      </p:sp>
      <p:sp>
        <p:nvSpPr>
          <p:cNvPr id="15363" name="Content Placeholder 2"/>
          <p:cNvSpPr>
            <a:spLocks noGrp="1"/>
          </p:cNvSpPr>
          <p:nvPr>
            <p:ph idx="1"/>
          </p:nvPr>
        </p:nvSpPr>
        <p:spPr>
          <a:xfrm>
            <a:off x="285750" y="1600200"/>
            <a:ext cx="8401050" cy="4525963"/>
          </a:xfrm>
        </p:spPr>
        <p:txBody>
          <a:bodyPr/>
          <a:lstStyle/>
          <a:p>
            <a:pPr eaLnBrk="1" hangingPunct="1"/>
            <a:r>
              <a:rPr lang="en-US" altLang="fa-IR" sz="2400" smtClean="0">
                <a:latin typeface="Times New Roman" pitchFamily="18" charset="0"/>
                <a:cs typeface="Times New Roman" pitchFamily="18" charset="0"/>
              </a:rPr>
              <a:t>Although </a:t>
            </a:r>
            <a:r>
              <a:rPr lang="en-US" altLang="fa-IR" sz="2400" smtClean="0">
                <a:solidFill>
                  <a:srgbClr val="FFFF00"/>
                </a:solidFill>
                <a:latin typeface="Times New Roman" pitchFamily="18" charset="0"/>
                <a:cs typeface="Times New Roman" pitchFamily="18" charset="0"/>
              </a:rPr>
              <a:t>chronic hyperglycemia </a:t>
            </a:r>
            <a:r>
              <a:rPr lang="en-US" altLang="fa-IR" sz="2400" smtClean="0">
                <a:latin typeface="Times New Roman" pitchFamily="18" charset="0"/>
                <a:cs typeface="Times New Roman" pitchFamily="18" charset="0"/>
              </a:rPr>
              <a:t>is an important etiologic factor leading to complications of DM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The </a:t>
            </a:r>
            <a:r>
              <a:rPr lang="en-US" altLang="fa-IR" sz="2400" smtClean="0">
                <a:solidFill>
                  <a:srgbClr val="FFFF00"/>
                </a:solidFill>
                <a:latin typeface="Times New Roman" pitchFamily="18" charset="0"/>
                <a:cs typeface="Times New Roman" pitchFamily="18" charset="0"/>
              </a:rPr>
              <a:t>mechanism(s) by which it leads to such diverse cellular and organ dysfunction is unknown. </a:t>
            </a:r>
          </a:p>
          <a:p>
            <a:pPr eaLnBrk="1" hangingPunct="1"/>
            <a:endParaRPr lang="en-US" altLang="fa-IR" sz="2400" smtClean="0">
              <a:solidFill>
                <a:srgbClr val="FFFF00"/>
              </a:solidFill>
              <a:latin typeface="Times New Roman" pitchFamily="18" charset="0"/>
              <a:cs typeface="Times New Roman" pitchFamily="18" charset="0"/>
            </a:endParaRPr>
          </a:p>
          <a:p>
            <a:pPr eaLnBrk="1" hangingPunct="1"/>
            <a:r>
              <a:rPr lang="en-US" altLang="fa-IR" sz="2400" smtClean="0">
                <a:solidFill>
                  <a:srgbClr val="FFFF00"/>
                </a:solidFill>
                <a:latin typeface="Times New Roman" pitchFamily="18" charset="0"/>
                <a:cs typeface="Times New Roman" pitchFamily="18" charset="0"/>
              </a:rPr>
              <a:t>Five prominent theorie</a:t>
            </a:r>
            <a:r>
              <a:rPr lang="en-US" altLang="fa-IR" sz="2400" smtClean="0">
                <a:latin typeface="Times New Roman" pitchFamily="18" charset="0"/>
                <a:cs typeface="Times New Roman" pitchFamily="18" charset="0"/>
              </a:rPr>
              <a:t>s, have been proposed to explain how hyperglycemia might lead to the chronic complications of DM.</a:t>
            </a:r>
          </a:p>
          <a:p>
            <a:pPr eaLnBrk="1" hangingPunct="1">
              <a:buFont typeface="Arial" pitchFamily="34" charset="0"/>
              <a:buNone/>
            </a:pPr>
            <a:endParaRPr lang="en-US" altLang="fa-IR" sz="2400" smtClean="0">
              <a:solidFill>
                <a:srgbClr val="FFFF00"/>
              </a:solidFill>
              <a:latin typeface="Times New Roman" pitchFamily="18" charset="0"/>
              <a:cs typeface="Times New Roman" pitchFamily="18" charset="0"/>
            </a:endParaRPr>
          </a:p>
          <a:p>
            <a:pPr eaLnBrk="1" hangingPunct="1"/>
            <a:endParaRPr lang="en-US" altLang="fa-IR" sz="2400" smtClean="0">
              <a:solidFill>
                <a:srgbClr val="FFFF00"/>
              </a:solidFill>
              <a:latin typeface="Times New Roman" pitchFamily="18" charset="0"/>
              <a:cs typeface="Times New Roman" pitchFamily="18" charset="0"/>
            </a:endParaRPr>
          </a:p>
          <a:p>
            <a:pPr eaLnBrk="1" hangingPunct="1">
              <a:buFont typeface="Arial" pitchFamily="34" charset="0"/>
              <a:buNone/>
            </a:pPr>
            <a:endParaRPr lang="en-US" altLang="fa-IR" sz="2400" smtClean="0">
              <a:latin typeface="Times New Roman" pitchFamily="18" charset="0"/>
              <a:cs typeface="Times New Roman" pitchFamily="18" charset="0"/>
            </a:endParaRPr>
          </a:p>
        </p:txBody>
      </p:sp>
      <p:sp>
        <p:nvSpPr>
          <p:cNvPr id="153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4C098D91-796A-4B97-9376-F3D07B359431}" type="slidenum">
              <a:rPr lang="en-US" altLang="en-US" sz="1200">
                <a:solidFill>
                  <a:srgbClr val="FFFFFF"/>
                </a:solidFill>
              </a:rPr>
              <a:pPr>
                <a:spcBef>
                  <a:spcPct val="0"/>
                </a:spcBef>
                <a:buFontTx/>
                <a:buNone/>
              </a:pPr>
              <a:t>20</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14313" y="381000"/>
            <a:ext cx="8643937" cy="762000"/>
          </a:xfrm>
        </p:spPr>
        <p:txBody>
          <a:bodyPr/>
          <a:lstStyle/>
          <a:p>
            <a:pPr eaLnBrk="1" hangingPunct="1"/>
            <a:r>
              <a:rPr lang="en-US" altLang="fa-IR" sz="2800" b="1" smtClean="0">
                <a:solidFill>
                  <a:srgbClr val="FFFF00"/>
                </a:solidFill>
                <a:latin typeface="Times New Roman" pitchFamily="18" charset="0"/>
              </a:rPr>
              <a:t>Mechanisms of Hyperglycemia Induced Tissue Damage</a:t>
            </a:r>
          </a:p>
        </p:txBody>
      </p:sp>
      <p:sp>
        <p:nvSpPr>
          <p:cNvPr id="16387" name="Rectangle 3"/>
          <p:cNvSpPr>
            <a:spLocks noGrp="1" noChangeArrowheads="1"/>
          </p:cNvSpPr>
          <p:nvPr>
            <p:ph type="body" idx="1"/>
          </p:nvPr>
        </p:nvSpPr>
        <p:spPr>
          <a:xfrm>
            <a:off x="357188" y="1428750"/>
            <a:ext cx="8429625" cy="5072063"/>
          </a:xfrm>
        </p:spPr>
        <p:txBody>
          <a:bodyPr/>
          <a:lstStyle/>
          <a:p>
            <a:pPr marL="514350" indent="-514350" eaLnBrk="1" hangingPunct="1">
              <a:buFont typeface="Calibri" pitchFamily="34" charset="0"/>
              <a:buAutoNum type="arabicPeriod"/>
            </a:pPr>
            <a:r>
              <a:rPr lang="en-US" altLang="fa-IR" sz="2800" i="1" u="sng" smtClean="0">
                <a:latin typeface="Times New Roman" pitchFamily="18" charset="0"/>
                <a:cs typeface="Times New Roman" pitchFamily="18" charset="0"/>
              </a:rPr>
              <a:t>Formation of advanced glycation end products</a:t>
            </a:r>
          </a:p>
          <a:p>
            <a:pPr marL="514350" indent="-514350" eaLnBrk="1" hangingPunct="1">
              <a:buFont typeface="Calibri" pitchFamily="34" charset="0"/>
              <a:buAutoNum type="arabicPeriod"/>
            </a:pPr>
            <a:r>
              <a:rPr lang="en-US" altLang="fa-IR" sz="2800" i="1" u="sng" smtClean="0">
                <a:latin typeface="Times New Roman" pitchFamily="18" charset="0"/>
                <a:cs typeface="Times New Roman" pitchFamily="18" charset="0"/>
              </a:rPr>
              <a:t>Aldose reductase activity/redox changes</a:t>
            </a:r>
          </a:p>
          <a:p>
            <a:pPr marL="514350" indent="-514350" eaLnBrk="1" hangingPunct="1">
              <a:buFont typeface="Calibri" pitchFamily="34" charset="0"/>
              <a:buAutoNum type="arabicPeriod"/>
            </a:pPr>
            <a:r>
              <a:rPr lang="en-US" altLang="fa-IR" sz="2800" i="1" u="sng" smtClean="0">
                <a:latin typeface="Times New Roman" pitchFamily="18" charset="0"/>
                <a:cs typeface="Times New Roman" pitchFamily="18" charset="0"/>
              </a:rPr>
              <a:t>Diacylglycerol- protein kinase C activation</a:t>
            </a:r>
          </a:p>
          <a:p>
            <a:pPr marL="514350" indent="-514350" eaLnBrk="1" hangingPunct="1">
              <a:buFont typeface="Calibri" pitchFamily="34" charset="0"/>
              <a:buAutoNum type="arabicPeriod"/>
            </a:pPr>
            <a:r>
              <a:rPr lang="en-US" altLang="fa-IR" sz="2800" u="sng" smtClean="0">
                <a:solidFill>
                  <a:srgbClr val="FFFF00"/>
                </a:solidFill>
                <a:latin typeface="Times New Roman" pitchFamily="18" charset="0"/>
                <a:cs typeface="Times New Roman" pitchFamily="18" charset="0"/>
              </a:rPr>
              <a:t>Hexosamine pathway</a:t>
            </a:r>
          </a:p>
          <a:p>
            <a:pPr marL="514350" indent="-514350" eaLnBrk="1" hangingPunct="1">
              <a:buFont typeface="Calibri" pitchFamily="34" charset="0"/>
              <a:buAutoNum type="arabicPeriod"/>
            </a:pPr>
            <a:r>
              <a:rPr lang="en-US" altLang="fa-IR" sz="2800" u="sng" smtClean="0">
                <a:solidFill>
                  <a:srgbClr val="FFFF00"/>
                </a:solidFill>
                <a:latin typeface="Times New Roman" pitchFamily="18" charset="0"/>
                <a:cs typeface="Times New Roman" pitchFamily="18" charset="0"/>
              </a:rPr>
              <a:t>Oxidative stress pathway</a:t>
            </a:r>
          </a:p>
          <a:p>
            <a:pPr marL="514350" indent="-514350" eaLnBrk="1" hangingPunct="1">
              <a:buFont typeface="Arial" pitchFamily="34" charset="0"/>
              <a:buNone/>
            </a:pPr>
            <a:r>
              <a:rPr lang="en-US" altLang="fa-IR" sz="2800" i="1" smtClean="0">
                <a:latin typeface="Times New Roman" pitchFamily="18" charset="0"/>
                <a:cs typeface="Times New Roman" pitchFamily="18" charset="0"/>
              </a:rPr>
              <a:t> </a:t>
            </a:r>
          </a:p>
          <a:p>
            <a:pPr marL="514350" indent="-514350" eaLnBrk="1" hangingPunct="1">
              <a:buFont typeface="Arial" pitchFamily="34" charset="0"/>
              <a:buNone/>
            </a:pPr>
            <a:r>
              <a:rPr lang="en-US" altLang="fa-IR" sz="2400" smtClean="0">
                <a:latin typeface="Times New Roman" pitchFamily="18" charset="0"/>
                <a:cs typeface="Times New Roman" pitchFamily="18" charset="0"/>
              </a:rPr>
              <a:t>Each of the five different pathogenic mechanisms reflects a single hyperglycemia-induced process: </a:t>
            </a:r>
            <a:r>
              <a:rPr lang="en-US" altLang="fa-IR" sz="2400" smtClean="0">
                <a:solidFill>
                  <a:srgbClr val="FFFF00"/>
                </a:solidFill>
                <a:latin typeface="Times New Roman" pitchFamily="18" charset="0"/>
                <a:cs typeface="Times New Roman" pitchFamily="18" charset="0"/>
              </a:rPr>
              <a:t>overproduction of superoxide by the mitochondrial electron transport chain</a:t>
            </a:r>
            <a:endParaRPr lang="en-US" altLang="fa-IR" sz="2400" i="1" smtClean="0">
              <a:solidFill>
                <a:srgbClr val="FFFF00"/>
              </a:solidFill>
              <a:latin typeface="Times New Roman" pitchFamily="18" charset="0"/>
              <a:cs typeface="Times New Roman" pitchFamily="18" charset="0"/>
            </a:endParaRPr>
          </a:p>
        </p:txBody>
      </p:sp>
      <p:sp>
        <p:nvSpPr>
          <p:cNvPr id="16388" name="Line 4"/>
          <p:cNvSpPr>
            <a:spLocks noChangeShapeType="1"/>
          </p:cNvSpPr>
          <p:nvPr/>
        </p:nvSpPr>
        <p:spPr bwMode="auto">
          <a:xfrm>
            <a:off x="642938" y="1214438"/>
            <a:ext cx="7315200" cy="0"/>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a:lstStyle/>
          <a:p>
            <a:endParaRPr lang="fa-IR"/>
          </a:p>
        </p:txBody>
      </p:sp>
      <p:sp>
        <p:nvSpPr>
          <p:cNvPr id="16389" name="Line 5"/>
          <p:cNvSpPr>
            <a:spLocks noChangeShapeType="1"/>
          </p:cNvSpPr>
          <p:nvPr/>
        </p:nvSpPr>
        <p:spPr bwMode="auto">
          <a:xfrm>
            <a:off x="1143000" y="1428750"/>
            <a:ext cx="6553200" cy="0"/>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a:lstStyle/>
          <a:p>
            <a:endParaRPr lang="fa-IR"/>
          </a:p>
        </p:txBody>
      </p:sp>
      <p:sp>
        <p:nvSpPr>
          <p:cNvPr id="1639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992739C-BB10-4C03-A950-C5F093DED7C1}" type="slidenum">
              <a:rPr lang="en-US" altLang="en-US" sz="1200">
                <a:solidFill>
                  <a:srgbClr val="FFFFFF"/>
                </a:solidFill>
              </a:rPr>
              <a:pPr>
                <a:spcBef>
                  <a:spcPct val="0"/>
                </a:spcBef>
                <a:buFontTx/>
                <a:buNone/>
              </a:pPr>
              <a:t>21</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endParaRPr lang="fa-IR" altLang="fa-IR" smtClean="0"/>
          </a:p>
        </p:txBody>
      </p:sp>
      <p:pic>
        <p:nvPicPr>
          <p:cNvPr id="1741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260350"/>
            <a:ext cx="9144000" cy="5976938"/>
          </a:xfrm>
          <a:noFill/>
        </p:spPr>
      </p:pic>
      <p:sp>
        <p:nvSpPr>
          <p:cNvPr id="4" name="Right Arrow 3"/>
          <p:cNvSpPr/>
          <p:nvPr/>
        </p:nvSpPr>
        <p:spPr>
          <a:xfrm>
            <a:off x="1000125" y="3571875"/>
            <a:ext cx="1714500" cy="2143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Right Arrow 6"/>
          <p:cNvSpPr/>
          <p:nvPr/>
        </p:nvSpPr>
        <p:spPr>
          <a:xfrm>
            <a:off x="755650" y="4922838"/>
            <a:ext cx="1655763" cy="2016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74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5B2D7F6-BFE1-4F28-8306-101697747985}" type="slidenum">
              <a:rPr lang="en-US" altLang="en-US" sz="1200">
                <a:solidFill>
                  <a:srgbClr val="FFFFFF"/>
                </a:solidFill>
              </a:rPr>
              <a:pPr>
                <a:spcBef>
                  <a:spcPct val="0"/>
                </a:spcBef>
                <a:buFontTx/>
                <a:buNone/>
              </a:pPr>
              <a:t>22</a:t>
            </a:fld>
            <a:endParaRPr lang="en-US" altLang="en-US" sz="1200">
              <a:solidFill>
                <a:srgbClr val="FFFFFF"/>
              </a:solidFill>
            </a:endParaRPr>
          </a:p>
        </p:txBody>
      </p:sp>
      <p:sp>
        <p:nvSpPr>
          <p:cNvPr id="2" name="Oval 1"/>
          <p:cNvSpPr/>
          <p:nvPr/>
        </p:nvSpPr>
        <p:spPr>
          <a:xfrm>
            <a:off x="3059113" y="2852738"/>
            <a:ext cx="3494087" cy="288925"/>
          </a:xfrm>
          <a:prstGeom prst="ellipse">
            <a:avLst/>
          </a:prstGeom>
          <a:noFill/>
          <a:ln w="539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Oval 2"/>
          <p:cNvSpPr/>
          <p:nvPr/>
        </p:nvSpPr>
        <p:spPr>
          <a:xfrm>
            <a:off x="3059113" y="3429000"/>
            <a:ext cx="1512887" cy="357188"/>
          </a:xfrm>
          <a:prstGeom prst="ellipse">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4"/>
          <p:cNvSpPr/>
          <p:nvPr/>
        </p:nvSpPr>
        <p:spPr>
          <a:xfrm>
            <a:off x="5003800" y="3500438"/>
            <a:ext cx="1490663" cy="2857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Oval 5"/>
          <p:cNvSpPr/>
          <p:nvPr/>
        </p:nvSpPr>
        <p:spPr>
          <a:xfrm>
            <a:off x="5003800" y="3429000"/>
            <a:ext cx="1368425" cy="357188"/>
          </a:xfrm>
          <a:prstGeom prst="ellipse">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Left Arrow 7"/>
          <p:cNvSpPr/>
          <p:nvPr/>
        </p:nvSpPr>
        <p:spPr>
          <a:xfrm>
            <a:off x="6780213" y="3500438"/>
            <a:ext cx="2203450" cy="14446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577850" y="1955800"/>
            <a:ext cx="1665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US" altLang="fa-IR" sz="1800" b="1">
                <a:latin typeface="Arial" pitchFamily="34" charset="0"/>
              </a:rPr>
              <a:t>Euglycemia</a:t>
            </a:r>
          </a:p>
        </p:txBody>
      </p:sp>
      <p:sp>
        <p:nvSpPr>
          <p:cNvPr id="31747" name="Line 3"/>
          <p:cNvSpPr>
            <a:spLocks noChangeShapeType="1"/>
          </p:cNvSpPr>
          <p:nvPr/>
        </p:nvSpPr>
        <p:spPr bwMode="auto">
          <a:xfrm>
            <a:off x="2192338" y="2144713"/>
            <a:ext cx="787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48" name="Oval 4"/>
          <p:cNvSpPr>
            <a:spLocks noChangeArrowheads="1"/>
          </p:cNvSpPr>
          <p:nvPr/>
        </p:nvSpPr>
        <p:spPr bwMode="auto">
          <a:xfrm>
            <a:off x="2967038" y="1679575"/>
            <a:ext cx="1006475" cy="9874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fa-IR" altLang="fa-IR" sz="1800">
              <a:latin typeface="Arial" pitchFamily="34" charset="0"/>
            </a:endParaRPr>
          </a:p>
        </p:txBody>
      </p:sp>
      <p:sp>
        <p:nvSpPr>
          <p:cNvPr id="31749" name="Text Box 5"/>
          <p:cNvSpPr txBox="1">
            <a:spLocks noChangeArrowheads="1"/>
          </p:cNvSpPr>
          <p:nvPr/>
        </p:nvSpPr>
        <p:spPr bwMode="auto">
          <a:xfrm>
            <a:off x="2825750" y="1343025"/>
            <a:ext cx="1701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US" altLang="fa-IR" sz="1800" b="1">
                <a:latin typeface="Arial" pitchFamily="34" charset="0"/>
              </a:rPr>
              <a:t>mitochondria</a:t>
            </a:r>
          </a:p>
        </p:txBody>
      </p:sp>
      <p:sp>
        <p:nvSpPr>
          <p:cNvPr id="31750" name="Line 6"/>
          <p:cNvSpPr>
            <a:spLocks noChangeShapeType="1"/>
          </p:cNvSpPr>
          <p:nvPr/>
        </p:nvSpPr>
        <p:spPr bwMode="auto">
          <a:xfrm>
            <a:off x="3978275" y="2163763"/>
            <a:ext cx="787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51" name="Text Box 7"/>
          <p:cNvSpPr txBox="1">
            <a:spLocks noChangeArrowheads="1"/>
          </p:cNvSpPr>
          <p:nvPr/>
        </p:nvSpPr>
        <p:spPr bwMode="auto">
          <a:xfrm>
            <a:off x="4824413" y="1984375"/>
            <a:ext cx="14319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50000"/>
              </a:spcBef>
              <a:buFontTx/>
              <a:buNone/>
            </a:pPr>
            <a:r>
              <a:rPr lang="en-US" altLang="fa-IR" sz="1800" b="1">
                <a:latin typeface="Arial" pitchFamily="34" charset="0"/>
              </a:rPr>
              <a:t>ATP</a:t>
            </a:r>
          </a:p>
        </p:txBody>
      </p:sp>
      <p:sp>
        <p:nvSpPr>
          <p:cNvPr id="31752" name="Line 9"/>
          <p:cNvSpPr>
            <a:spLocks noChangeShapeType="1"/>
          </p:cNvSpPr>
          <p:nvPr/>
        </p:nvSpPr>
        <p:spPr bwMode="auto">
          <a:xfrm>
            <a:off x="2171700" y="3309938"/>
            <a:ext cx="787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53" name="Oval 10"/>
          <p:cNvSpPr>
            <a:spLocks noChangeArrowheads="1"/>
          </p:cNvSpPr>
          <p:nvPr/>
        </p:nvSpPr>
        <p:spPr bwMode="auto">
          <a:xfrm>
            <a:off x="2947988" y="2860675"/>
            <a:ext cx="1006475" cy="987425"/>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fa-IR" altLang="fa-IR" sz="1800">
              <a:latin typeface="Arial" pitchFamily="34" charset="0"/>
            </a:endParaRPr>
          </a:p>
        </p:txBody>
      </p:sp>
      <p:sp>
        <p:nvSpPr>
          <p:cNvPr id="31754" name="Line 11"/>
          <p:cNvSpPr>
            <a:spLocks noChangeShapeType="1"/>
          </p:cNvSpPr>
          <p:nvPr/>
        </p:nvSpPr>
        <p:spPr bwMode="auto">
          <a:xfrm>
            <a:off x="3981450" y="3330575"/>
            <a:ext cx="7874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55" name="Rectangle 12"/>
          <p:cNvSpPr>
            <a:spLocks noChangeArrowheads="1"/>
          </p:cNvSpPr>
          <p:nvPr/>
        </p:nvSpPr>
        <p:spPr bwMode="auto">
          <a:xfrm>
            <a:off x="4732338" y="3155950"/>
            <a:ext cx="2114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1800" b="1">
                <a:latin typeface="Arial" pitchFamily="34" charset="0"/>
              </a:rPr>
              <a:t>ROS (superoxide)</a:t>
            </a:r>
          </a:p>
        </p:txBody>
      </p:sp>
      <p:sp>
        <p:nvSpPr>
          <p:cNvPr id="31756" name="Line 13"/>
          <p:cNvSpPr>
            <a:spLocks noChangeShapeType="1"/>
          </p:cNvSpPr>
          <p:nvPr/>
        </p:nvSpPr>
        <p:spPr bwMode="auto">
          <a:xfrm flipH="1">
            <a:off x="1987550" y="3595688"/>
            <a:ext cx="2889250" cy="1828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57" name="Text Box 14"/>
          <p:cNvSpPr txBox="1">
            <a:spLocks noChangeArrowheads="1"/>
          </p:cNvSpPr>
          <p:nvPr/>
        </p:nvSpPr>
        <p:spPr bwMode="auto">
          <a:xfrm>
            <a:off x="1036638" y="5499100"/>
            <a:ext cx="1212850" cy="650875"/>
          </a:xfrm>
          <a:prstGeom prst="rect">
            <a:avLst/>
          </a:prstGeom>
          <a:solidFill>
            <a:srgbClr val="8F111C"/>
          </a:solidFill>
          <a:ln w="9525">
            <a:solidFill>
              <a:schemeClr val="bg2"/>
            </a:solidFill>
            <a:miter lim="800000"/>
            <a:headEnd/>
            <a:tailEnd/>
          </a:ln>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US" altLang="fa-IR" sz="1800" b="1">
                <a:latin typeface="Arial" pitchFamily="34" charset="0"/>
              </a:rPr>
              <a:t>Polyol pathway</a:t>
            </a:r>
          </a:p>
        </p:txBody>
      </p:sp>
      <p:sp>
        <p:nvSpPr>
          <p:cNvPr id="31758" name="Line 15"/>
          <p:cNvSpPr>
            <a:spLocks noChangeShapeType="1"/>
          </p:cNvSpPr>
          <p:nvPr/>
        </p:nvSpPr>
        <p:spPr bwMode="auto">
          <a:xfrm flipH="1">
            <a:off x="3922713" y="3640138"/>
            <a:ext cx="966787" cy="20018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59" name="Text Box 16"/>
          <p:cNvSpPr txBox="1">
            <a:spLocks noChangeArrowheads="1"/>
          </p:cNvSpPr>
          <p:nvPr/>
        </p:nvSpPr>
        <p:spPr bwMode="auto">
          <a:xfrm>
            <a:off x="2894013" y="5678488"/>
            <a:ext cx="1682750" cy="650875"/>
          </a:xfrm>
          <a:prstGeom prst="rect">
            <a:avLst/>
          </a:prstGeom>
          <a:solidFill>
            <a:srgbClr val="8F111C"/>
          </a:solidFill>
          <a:ln w="9525">
            <a:solidFill>
              <a:schemeClr val="bg2"/>
            </a:solidFill>
            <a:miter lim="800000"/>
            <a:headEnd/>
            <a:tailEnd/>
          </a:ln>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US" altLang="fa-IR" sz="1800" b="1">
                <a:latin typeface="Arial" pitchFamily="34" charset="0"/>
              </a:rPr>
              <a:t>Hexosamine pathway</a:t>
            </a:r>
          </a:p>
        </p:txBody>
      </p:sp>
      <p:sp>
        <p:nvSpPr>
          <p:cNvPr id="31760" name="Line 17"/>
          <p:cNvSpPr>
            <a:spLocks noChangeShapeType="1"/>
          </p:cNvSpPr>
          <p:nvPr/>
        </p:nvSpPr>
        <p:spPr bwMode="auto">
          <a:xfrm>
            <a:off x="4902200" y="3654425"/>
            <a:ext cx="438150" cy="20462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61" name="Text Box 18"/>
          <p:cNvSpPr txBox="1">
            <a:spLocks noChangeArrowheads="1"/>
          </p:cNvSpPr>
          <p:nvPr/>
        </p:nvSpPr>
        <p:spPr bwMode="auto">
          <a:xfrm>
            <a:off x="4743450" y="5735638"/>
            <a:ext cx="1212850" cy="925512"/>
          </a:xfrm>
          <a:prstGeom prst="rect">
            <a:avLst/>
          </a:prstGeom>
          <a:solidFill>
            <a:srgbClr val="8F111C"/>
          </a:solidFill>
          <a:ln w="9525">
            <a:solidFill>
              <a:schemeClr val="bg2"/>
            </a:solidFill>
            <a:miter lim="800000"/>
            <a:headEnd/>
            <a:tailEnd/>
          </a:ln>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US" altLang="fa-IR" sz="1800" b="1">
                <a:latin typeface="Arial" pitchFamily="34" charset="0"/>
              </a:rPr>
              <a:t>Protein kinase C pathway</a:t>
            </a:r>
          </a:p>
        </p:txBody>
      </p:sp>
      <p:sp>
        <p:nvSpPr>
          <p:cNvPr id="31762" name="Text Box 19"/>
          <p:cNvSpPr txBox="1">
            <a:spLocks noChangeArrowheads="1"/>
          </p:cNvSpPr>
          <p:nvPr/>
        </p:nvSpPr>
        <p:spPr bwMode="auto">
          <a:xfrm>
            <a:off x="6164263" y="4997450"/>
            <a:ext cx="1211262" cy="650875"/>
          </a:xfrm>
          <a:prstGeom prst="rect">
            <a:avLst/>
          </a:prstGeom>
          <a:solidFill>
            <a:srgbClr val="8F111C"/>
          </a:solidFill>
          <a:ln w="9525">
            <a:solidFill>
              <a:schemeClr val="bg2"/>
            </a:solidFill>
            <a:miter lim="800000"/>
            <a:headEnd/>
            <a:tailEnd/>
          </a:ln>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50000"/>
              </a:spcBef>
              <a:buFontTx/>
              <a:buNone/>
            </a:pPr>
            <a:r>
              <a:rPr lang="en-US" altLang="fa-IR" sz="1800" b="1">
                <a:latin typeface="Arial" pitchFamily="34" charset="0"/>
              </a:rPr>
              <a:t>AGE pathway</a:t>
            </a:r>
          </a:p>
        </p:txBody>
      </p:sp>
      <p:sp>
        <p:nvSpPr>
          <p:cNvPr id="31763" name="Line 20"/>
          <p:cNvSpPr>
            <a:spLocks noChangeShapeType="1"/>
          </p:cNvSpPr>
          <p:nvPr/>
        </p:nvSpPr>
        <p:spPr bwMode="auto">
          <a:xfrm>
            <a:off x="4914900" y="3595688"/>
            <a:ext cx="1793875" cy="13065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a-IR"/>
          </a:p>
        </p:txBody>
      </p:sp>
      <p:sp>
        <p:nvSpPr>
          <p:cNvPr id="31764" name="Rectangle 21"/>
          <p:cNvSpPr>
            <a:spLocks noChangeArrowheads="1"/>
          </p:cNvSpPr>
          <p:nvPr/>
        </p:nvSpPr>
        <p:spPr bwMode="auto">
          <a:xfrm>
            <a:off x="711200" y="152400"/>
            <a:ext cx="8026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endParaRPr lang="fa-IR" altLang="fa-IR">
              <a:latin typeface="Arial" pitchFamily="34" charset="0"/>
            </a:endParaRPr>
          </a:p>
        </p:txBody>
      </p:sp>
      <p:sp>
        <p:nvSpPr>
          <p:cNvPr id="31765" name="Rectangle 22"/>
          <p:cNvSpPr>
            <a:spLocks noGrp="1" noChangeArrowheads="1"/>
          </p:cNvSpPr>
          <p:nvPr>
            <p:ph type="title"/>
          </p:nvPr>
        </p:nvSpPr>
        <p:spPr>
          <a:xfrm>
            <a:off x="533400" y="152400"/>
            <a:ext cx="7585075" cy="914400"/>
          </a:xfrm>
        </p:spPr>
        <p:txBody>
          <a:bodyPr/>
          <a:lstStyle/>
          <a:p>
            <a:r>
              <a:rPr lang="en-US" altLang="fa-IR" sz="2800" smtClean="0">
                <a:latin typeface="Times New Roman" pitchFamily="18" charset="0"/>
              </a:rPr>
              <a:t>What Is Thought Linking These Mechanisms Causing Complications?</a:t>
            </a:r>
          </a:p>
        </p:txBody>
      </p:sp>
      <p:sp>
        <p:nvSpPr>
          <p:cNvPr id="31766" name="Rectangle 8"/>
          <p:cNvSpPr>
            <a:spLocks noChangeArrowheads="1"/>
          </p:cNvSpPr>
          <p:nvPr/>
        </p:nvSpPr>
        <p:spPr bwMode="auto">
          <a:xfrm>
            <a:off x="438150" y="3098800"/>
            <a:ext cx="18113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1800" b="1">
                <a:latin typeface="Arial" pitchFamily="34" charset="0"/>
              </a:rPr>
              <a:t>Hyperglycemia</a:t>
            </a:r>
          </a:p>
        </p:txBody>
      </p:sp>
      <p:sp>
        <p:nvSpPr>
          <p:cNvPr id="31767" name="Slide Number Placeholder 2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83A903F-367D-4C30-8507-23794CC827FA}" type="slidenum">
              <a:rPr lang="en-US" altLang="en-US" sz="1200">
                <a:solidFill>
                  <a:srgbClr val="FFFFFF"/>
                </a:solidFill>
              </a:rPr>
              <a:pPr>
                <a:spcBef>
                  <a:spcPct val="0"/>
                </a:spcBef>
                <a:buFontTx/>
                <a:buNone/>
              </a:pPr>
              <a:t>23</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sz="4000" smtClean="0">
                <a:solidFill>
                  <a:srgbClr val="FFFF00"/>
                </a:solidFill>
                <a:latin typeface="Times New Roman" pitchFamily="18" charset="0"/>
                <a:cs typeface="Times New Roman" pitchFamily="18" charset="0"/>
              </a:rPr>
              <a:t>Superoxide and Oxidative Stress</a:t>
            </a:r>
          </a:p>
        </p:txBody>
      </p:sp>
      <p:sp>
        <p:nvSpPr>
          <p:cNvPr id="33795" name="Content Placeholder 2"/>
          <p:cNvSpPr>
            <a:spLocks noGrp="1"/>
          </p:cNvSpPr>
          <p:nvPr>
            <p:ph idx="1"/>
          </p:nvPr>
        </p:nvSpPr>
        <p:spPr>
          <a:xfrm>
            <a:off x="323850" y="1600200"/>
            <a:ext cx="8569325" cy="4525963"/>
          </a:xfrm>
        </p:spPr>
        <p:txBody>
          <a:bodyPr/>
          <a:lstStyle/>
          <a:p>
            <a:r>
              <a:rPr lang="en-US" altLang="en-US" smtClean="0">
                <a:solidFill>
                  <a:srgbClr val="FFFF00"/>
                </a:solidFill>
                <a:latin typeface="Times New Roman" pitchFamily="18" charset="0"/>
                <a:cs typeface="Times New Roman" pitchFamily="18" charset="0"/>
              </a:rPr>
              <a:t>Superoxide is the precursor of all ROS</a:t>
            </a:r>
          </a:p>
          <a:p>
            <a:endParaRPr lang="en-US" altLang="en-US" smtClean="0">
              <a:solidFill>
                <a:srgbClr val="FFFF00"/>
              </a:solidFill>
              <a:latin typeface="Times New Roman" pitchFamily="18" charset="0"/>
              <a:cs typeface="Times New Roman" pitchFamily="18" charset="0"/>
            </a:endParaRPr>
          </a:p>
          <a:p>
            <a:r>
              <a:rPr lang="en-US" altLang="en-US" smtClean="0">
                <a:latin typeface="Times New Roman" pitchFamily="18" charset="0"/>
                <a:cs typeface="Times New Roman" pitchFamily="18" charset="0"/>
              </a:rPr>
              <a:t>That at elevated levels can cause oxidative stress</a:t>
            </a:r>
          </a:p>
        </p:txBody>
      </p:sp>
      <p:sp>
        <p:nvSpPr>
          <p:cNvPr id="337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F5D5FEF-AF79-4A20-A2A8-9C6FE3A74AF2}" type="slidenum">
              <a:rPr lang="en-US" altLang="en-US" sz="1200">
                <a:solidFill>
                  <a:srgbClr val="FFFFFF"/>
                </a:solidFill>
              </a:rPr>
              <a:pPr>
                <a:spcBef>
                  <a:spcPct val="0"/>
                </a:spcBef>
                <a:buFontTx/>
                <a:buNone/>
              </a:pPr>
              <a:t>24</a:t>
            </a:fld>
            <a:endParaRPr lang="en-US" altLang="en-US" sz="1200">
              <a:solidFill>
                <a:srgbClr val="FFFFFF"/>
              </a:solidFill>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altLang="fa-IR" sz="3600" b="1" smtClean="0">
                <a:solidFill>
                  <a:srgbClr val="FFFF00"/>
                </a:solidFill>
                <a:latin typeface="Times New Roman" pitchFamily="18" charset="0"/>
              </a:rPr>
              <a:t>Unifying mechanism</a:t>
            </a:r>
          </a:p>
        </p:txBody>
      </p:sp>
      <p:sp>
        <p:nvSpPr>
          <p:cNvPr id="34819" name="Content Placeholder 2"/>
          <p:cNvSpPr>
            <a:spLocks noGrp="1"/>
          </p:cNvSpPr>
          <p:nvPr>
            <p:ph idx="1"/>
          </p:nvPr>
        </p:nvSpPr>
        <p:spPr/>
        <p:txBody>
          <a:bodyPr/>
          <a:lstStyle/>
          <a:p>
            <a:pPr eaLnBrk="1" hangingPunct="1"/>
            <a:r>
              <a:rPr lang="en-US" altLang="fa-IR" smtClean="0">
                <a:latin typeface="Times New Roman" pitchFamily="18" charset="0"/>
                <a:cs typeface="Times New Roman" pitchFamily="18" charset="0"/>
              </a:rPr>
              <a:t>A possible unifying mechanism is that hyperglycemia leads to increased production of </a:t>
            </a:r>
            <a:r>
              <a:rPr lang="en-US" altLang="fa-IR" smtClean="0">
                <a:solidFill>
                  <a:srgbClr val="FFFF00"/>
                </a:solidFill>
                <a:latin typeface="Times New Roman" pitchFamily="18" charset="0"/>
                <a:cs typeface="Times New Roman" pitchFamily="18" charset="0"/>
              </a:rPr>
              <a:t>reactive oxygen species or superoxide in the mitochondria</a:t>
            </a:r>
          </a:p>
          <a:p>
            <a:pPr eaLnBrk="1" hangingPunct="1"/>
            <a:endParaRPr lang="en-US" altLang="fa-IR" smtClean="0">
              <a:latin typeface="Times New Roman" pitchFamily="18" charset="0"/>
              <a:cs typeface="Times New Roman" pitchFamily="18" charset="0"/>
            </a:endParaRPr>
          </a:p>
          <a:p>
            <a:pPr eaLnBrk="1" hangingPunct="1">
              <a:buFont typeface="Arial" pitchFamily="34" charset="0"/>
              <a:buNone/>
            </a:pPr>
            <a:endParaRPr lang="en-US" altLang="fa-IR" smtClean="0">
              <a:latin typeface="Times New Roman" pitchFamily="18" charset="0"/>
              <a:cs typeface="Times New Roman" pitchFamily="18" charset="0"/>
            </a:endParaRPr>
          </a:p>
          <a:p>
            <a:pPr eaLnBrk="1" hangingPunct="1"/>
            <a:endParaRPr lang="en-US" altLang="fa-IR" smtClean="0">
              <a:latin typeface="Times New Roman" pitchFamily="18" charset="0"/>
              <a:cs typeface="Times New Roman" pitchFamily="18" charset="0"/>
            </a:endParaRPr>
          </a:p>
        </p:txBody>
      </p:sp>
      <p:sp>
        <p:nvSpPr>
          <p:cNvPr id="348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3328142-8058-4FB1-A457-E400F9F2DDF2}" type="slidenum">
              <a:rPr lang="en-US" altLang="en-US" sz="1200">
                <a:solidFill>
                  <a:srgbClr val="FFFFFF"/>
                </a:solidFill>
              </a:rPr>
              <a:pPr>
                <a:spcBef>
                  <a:spcPct val="0"/>
                </a:spcBef>
                <a:buFontTx/>
                <a:buNone/>
              </a:pPr>
              <a:t>25</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Glycemic Control and Complications</a:t>
            </a:r>
            <a:endParaRPr lang="en-US" altLang="fa-IR" sz="3600" smtClean="0">
              <a:latin typeface="Times New Roman" pitchFamily="18" charset="0"/>
            </a:endParaRPr>
          </a:p>
        </p:txBody>
      </p:sp>
      <p:sp>
        <p:nvSpPr>
          <p:cNvPr id="37891" name="Content Placeholder 2"/>
          <p:cNvSpPr>
            <a:spLocks noGrp="1"/>
          </p:cNvSpPr>
          <p:nvPr>
            <p:ph idx="1"/>
          </p:nvPr>
        </p:nvSpPr>
        <p:spPr/>
        <p:txBody>
          <a:bodyPr/>
          <a:lstStyle/>
          <a:p>
            <a:pPr eaLnBrk="1" hangingPunct="1"/>
            <a:r>
              <a:rPr lang="en-US" altLang="fa-IR" smtClean="0">
                <a:latin typeface="Times New Roman" pitchFamily="18" charset="0"/>
                <a:cs typeface="Times New Roman" pitchFamily="18" charset="0"/>
              </a:rPr>
              <a:t>The goal of therapy is to achieve an A1C as close to normal as possible</a:t>
            </a:r>
          </a:p>
          <a:p>
            <a:pPr eaLnBrk="1" hangingPunct="1"/>
            <a:endParaRPr lang="en-US" altLang="fa-IR" smtClean="0">
              <a:latin typeface="Times New Roman" pitchFamily="18" charset="0"/>
              <a:cs typeface="Times New Roman" pitchFamily="18" charset="0"/>
            </a:endParaRPr>
          </a:p>
          <a:p>
            <a:pPr eaLnBrk="1" hangingPunct="1"/>
            <a:r>
              <a:rPr lang="en-US" altLang="fa-IR" smtClean="0">
                <a:latin typeface="Times New Roman" pitchFamily="18" charset="0"/>
                <a:cs typeface="Times New Roman" pitchFamily="18" charset="0"/>
              </a:rPr>
              <a:t>Without subjecting the patient to excessive risk of hypoglycemia.</a:t>
            </a:r>
          </a:p>
        </p:txBody>
      </p:sp>
      <p:sp>
        <p:nvSpPr>
          <p:cNvPr id="3789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7F416ADF-C1CB-43DF-9DDB-C0618774A321}" type="slidenum">
              <a:rPr lang="en-US" altLang="en-US" sz="1200">
                <a:solidFill>
                  <a:srgbClr val="FFFFFF"/>
                </a:solidFill>
              </a:rPr>
              <a:pPr>
                <a:spcBef>
                  <a:spcPct val="0"/>
                </a:spcBef>
                <a:buFontTx/>
                <a:buNone/>
              </a:pPr>
              <a:t>26</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Ophthalmologic Complications </a:t>
            </a:r>
          </a:p>
        </p:txBody>
      </p:sp>
      <p:sp>
        <p:nvSpPr>
          <p:cNvPr id="38915"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DM is the </a:t>
            </a:r>
            <a:r>
              <a:rPr lang="en-US" altLang="fa-IR" sz="2800" smtClean="0">
                <a:solidFill>
                  <a:srgbClr val="FFFF00"/>
                </a:solidFill>
                <a:latin typeface="Times New Roman" pitchFamily="18" charset="0"/>
                <a:cs typeface="Times New Roman" pitchFamily="18" charset="0"/>
              </a:rPr>
              <a:t>leading cause of blindness </a:t>
            </a:r>
            <a:r>
              <a:rPr lang="en-US" altLang="fa-IR" sz="2800" smtClean="0">
                <a:latin typeface="Times New Roman" pitchFamily="18" charset="0"/>
                <a:cs typeface="Times New Roman" pitchFamily="18" charset="0"/>
              </a:rPr>
              <a:t>between the ages of 20 and 74 in the U S.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 Individuals with DM are </a:t>
            </a:r>
            <a:r>
              <a:rPr lang="en-US" altLang="fa-IR" sz="2800" b="1" smtClean="0">
                <a:solidFill>
                  <a:srgbClr val="FFFF00"/>
                </a:solidFill>
                <a:latin typeface="Times New Roman" pitchFamily="18" charset="0"/>
                <a:cs typeface="Times New Roman" pitchFamily="18" charset="0"/>
              </a:rPr>
              <a:t>25 times more </a:t>
            </a:r>
            <a:r>
              <a:rPr lang="en-US" altLang="fa-IR" sz="2800" smtClean="0">
                <a:latin typeface="Times New Roman" pitchFamily="18" charset="0"/>
                <a:cs typeface="Times New Roman" pitchFamily="18" charset="0"/>
              </a:rPr>
              <a:t>likely to become </a:t>
            </a:r>
            <a:r>
              <a:rPr lang="en-US" altLang="fa-IR" sz="2800" smtClean="0">
                <a:solidFill>
                  <a:srgbClr val="FFFF00"/>
                </a:solidFill>
                <a:latin typeface="Times New Roman" pitchFamily="18" charset="0"/>
                <a:cs typeface="Times New Roman" pitchFamily="18" charset="0"/>
              </a:rPr>
              <a:t>legally blind </a:t>
            </a:r>
            <a:r>
              <a:rPr lang="en-US" altLang="fa-IR" sz="2800" smtClean="0">
                <a:latin typeface="Times New Roman" pitchFamily="18" charset="0"/>
                <a:cs typeface="Times New Roman" pitchFamily="18" charset="0"/>
              </a:rPr>
              <a:t>than individuals without DM.</a:t>
            </a:r>
          </a:p>
        </p:txBody>
      </p:sp>
      <p:sp>
        <p:nvSpPr>
          <p:cNvPr id="3891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594771D-4A70-405E-8C68-2541BF8F4A18}" type="slidenum">
              <a:rPr lang="en-US" altLang="en-US" sz="1200">
                <a:solidFill>
                  <a:srgbClr val="FFFFFF"/>
                </a:solidFill>
              </a:rPr>
              <a:pPr>
                <a:spcBef>
                  <a:spcPct val="0"/>
                </a:spcBef>
                <a:buFontTx/>
                <a:buNone/>
              </a:pPr>
              <a:t>27</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fa-IR" dirty="0">
                <a:solidFill>
                  <a:srgbClr val="FFFF00"/>
                </a:solidFill>
                <a:latin typeface="Times New Roman" pitchFamily="18" charset="0"/>
              </a:rPr>
              <a:t>Ophthalmologic Complications </a:t>
            </a:r>
            <a:endParaRPr lang="en-US"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09487119-3A35-427E-A529-32DF201F2566}" type="slidenum">
              <a:rPr lang="en-US" altLang="en-US" smtClean="0"/>
              <a:pPr/>
              <a:t>28</a:t>
            </a:fld>
            <a:endParaRPr lang="en-US" altLang="en-US"/>
          </a:p>
        </p:txBody>
      </p:sp>
    </p:spTree>
    <p:extLst>
      <p:ext uri="{BB962C8B-B14F-4D97-AF65-F5344CB8AC3E}">
        <p14:creationId xmlns:p14="http://schemas.microsoft.com/office/powerpoint/2010/main" val="1586901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altLang="fa-IR" sz="3600" dirty="0" smtClean="0">
                <a:solidFill>
                  <a:srgbClr val="FFFF00"/>
                </a:solidFill>
                <a:latin typeface="Times New Roman" pitchFamily="18" charset="0"/>
              </a:rPr>
              <a:t>Ophthalmologic Complications </a:t>
            </a:r>
          </a:p>
        </p:txBody>
      </p:sp>
      <p:sp>
        <p:nvSpPr>
          <p:cNvPr id="39939" name="Content Placeholder 2"/>
          <p:cNvSpPr>
            <a:spLocks noGrp="1"/>
          </p:cNvSpPr>
          <p:nvPr>
            <p:ph idx="1"/>
          </p:nvPr>
        </p:nvSpPr>
        <p:spPr/>
        <p:txBody>
          <a:bodyPr/>
          <a:lstStyle/>
          <a:p>
            <a:pPr eaLnBrk="1" hangingPunct="1"/>
            <a:r>
              <a:rPr lang="en-US" altLang="fa-IR" sz="2400" smtClean="0">
                <a:latin typeface="Times New Roman" pitchFamily="18" charset="0"/>
                <a:cs typeface="Times New Roman" pitchFamily="18" charset="0"/>
              </a:rPr>
              <a:t>Blindness  : progressive </a:t>
            </a:r>
            <a:r>
              <a:rPr lang="en-US" altLang="fa-IR" sz="2400" smtClean="0">
                <a:solidFill>
                  <a:srgbClr val="FFFF00"/>
                </a:solidFill>
                <a:latin typeface="Times New Roman" pitchFamily="18" charset="0"/>
                <a:cs typeface="Times New Roman" pitchFamily="18" charset="0"/>
              </a:rPr>
              <a:t>diabetic retinopathy </a:t>
            </a:r>
            <a:r>
              <a:rPr lang="en-US" altLang="fa-IR" sz="2400" smtClean="0">
                <a:latin typeface="Times New Roman" pitchFamily="18" charset="0"/>
                <a:cs typeface="Times New Roman" pitchFamily="18" charset="0"/>
              </a:rPr>
              <a:t>and clinically significant </a:t>
            </a:r>
            <a:r>
              <a:rPr lang="en-US" altLang="fa-IR" sz="2400" smtClean="0">
                <a:solidFill>
                  <a:srgbClr val="FFFF00"/>
                </a:solidFill>
                <a:latin typeface="Times New Roman" pitchFamily="18" charset="0"/>
                <a:cs typeface="Times New Roman" pitchFamily="18" charset="0"/>
              </a:rPr>
              <a:t>macular edema</a:t>
            </a:r>
            <a:r>
              <a:rPr lang="en-US" altLang="fa-IR" sz="2400" smtClean="0">
                <a:latin typeface="Times New Roman" pitchFamily="18" charset="0"/>
                <a:cs typeface="Times New Roman" pitchFamily="18" charset="0"/>
              </a:rPr>
              <a:t>.</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Diabetic retinopathy is classified into two stages: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solidFill>
                  <a:srgbClr val="FFFF00"/>
                </a:solidFill>
                <a:latin typeface="Times New Roman" pitchFamily="18" charset="0"/>
                <a:cs typeface="Times New Roman" pitchFamily="18" charset="0"/>
              </a:rPr>
              <a:t>Non proliferative </a:t>
            </a:r>
          </a:p>
          <a:p>
            <a:pPr eaLnBrk="1" hangingPunct="1"/>
            <a:r>
              <a:rPr lang="en-US" altLang="fa-IR" sz="2400" smtClean="0">
                <a:solidFill>
                  <a:srgbClr val="FFFF00"/>
                </a:solidFill>
                <a:latin typeface="Times New Roman" pitchFamily="18" charset="0"/>
                <a:cs typeface="Times New Roman" pitchFamily="18" charset="0"/>
              </a:rPr>
              <a:t>Proliferative</a:t>
            </a:r>
          </a:p>
        </p:txBody>
      </p:sp>
      <p:sp>
        <p:nvSpPr>
          <p:cNvPr id="399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2231693C-1FB1-409A-B667-8635A3E9C46C}" type="slidenum">
              <a:rPr lang="en-US" altLang="en-US" sz="1200">
                <a:solidFill>
                  <a:srgbClr val="FFFFFF"/>
                </a:solidFill>
              </a:rPr>
              <a:pPr>
                <a:spcBef>
                  <a:spcPct val="0"/>
                </a:spcBef>
                <a:buFontTx/>
                <a:buNone/>
              </a:pPr>
              <a:t>29</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07B9DC4D-9887-4C7A-B446-DB8E41805B8B}" type="slidenum">
              <a:rPr lang="en-US" altLang="en-US" sz="1400" smtClean="0">
                <a:solidFill>
                  <a:srgbClr val="FFFFFF"/>
                </a:solidFill>
              </a:rPr>
              <a:pPr>
                <a:spcBef>
                  <a:spcPct val="0"/>
                </a:spcBef>
                <a:buClrTx/>
                <a:buSzTx/>
                <a:buFontTx/>
                <a:buNone/>
              </a:pPr>
              <a:t>3</a:t>
            </a:fld>
            <a:endParaRPr lang="en-US" altLang="en-US" sz="1400" smtClean="0">
              <a:solidFill>
                <a:srgbClr val="FFFFFF"/>
              </a:solidFill>
            </a:endParaRPr>
          </a:p>
        </p:txBody>
      </p:sp>
      <p:sp>
        <p:nvSpPr>
          <p:cNvPr id="168963" name="Rectangle 2"/>
          <p:cNvSpPr>
            <a:spLocks noGrp="1" noChangeArrowheads="1"/>
          </p:cNvSpPr>
          <p:nvPr>
            <p:ph type="ctrTitle"/>
          </p:nvPr>
        </p:nvSpPr>
        <p:spPr>
          <a:xfrm>
            <a:off x="1143000" y="381000"/>
            <a:ext cx="7772400" cy="762000"/>
          </a:xfrm>
          <a:solidFill>
            <a:srgbClr val="CC0000"/>
          </a:solidFill>
        </p:spPr>
        <p:txBody>
          <a:bodyPr/>
          <a:lstStyle/>
          <a:p>
            <a:pPr eaLnBrk="1" hangingPunct="1">
              <a:defRPr/>
            </a:pPr>
            <a:r>
              <a:rPr lang="en-US" altLang="ar-SA" sz="3600" b="1" dirty="0" smtClean="0">
                <a:solidFill>
                  <a:srgbClr val="FFFF66"/>
                </a:solidFill>
              </a:rPr>
              <a:t>Classification</a:t>
            </a:r>
            <a:endParaRPr lang="en-US" altLang="ar-SA" sz="3600" b="1" dirty="0" smtClean="0">
              <a:solidFill>
                <a:srgbClr val="FFFF66"/>
              </a:solidFill>
              <a:latin typeface="+mn-lt"/>
            </a:endParaRPr>
          </a:p>
        </p:txBody>
      </p:sp>
      <p:sp>
        <p:nvSpPr>
          <p:cNvPr id="64515" name="Rectangle 3"/>
          <p:cNvSpPr>
            <a:spLocks noGrp="1" noChangeArrowheads="1"/>
          </p:cNvSpPr>
          <p:nvPr>
            <p:ph type="subTitle" idx="1"/>
          </p:nvPr>
        </p:nvSpPr>
        <p:spPr>
          <a:xfrm>
            <a:off x="533400" y="1295400"/>
            <a:ext cx="8305800" cy="5334000"/>
          </a:xfrm>
        </p:spPr>
        <p:txBody>
          <a:bodyPr/>
          <a:lstStyle/>
          <a:p>
            <a:pPr algn="l" eaLnBrk="1" hangingPunct="1">
              <a:defRPr/>
            </a:pPr>
            <a:r>
              <a:rPr lang="en-US" altLang="ar-SA" sz="2800" dirty="0" smtClean="0">
                <a:solidFill>
                  <a:schemeClr val="tx1"/>
                </a:solidFill>
              </a:rPr>
              <a:t>At present </a:t>
            </a:r>
            <a:r>
              <a:rPr lang="en-US" altLang="ar-SA" sz="2800" dirty="0" smtClean="0">
                <a:solidFill>
                  <a:srgbClr val="FFFF66"/>
                </a:solidFill>
              </a:rPr>
              <a:t>DM classification  is on the basis of the </a:t>
            </a:r>
            <a:r>
              <a:rPr lang="en-US" altLang="ar-SA" sz="2800" u="sng" dirty="0" smtClean="0">
                <a:solidFill>
                  <a:schemeClr val="tx1"/>
                </a:solidFill>
              </a:rPr>
              <a:t>pathogenic process</a:t>
            </a:r>
            <a:r>
              <a:rPr lang="en-US" altLang="ar-SA" sz="2800" dirty="0" smtClean="0">
                <a:solidFill>
                  <a:srgbClr val="FFFF66"/>
                </a:solidFill>
              </a:rPr>
              <a:t> that leads to hyperglycemia</a:t>
            </a:r>
            <a:endParaRPr lang="en-US" altLang="ar-SA" dirty="0" smtClean="0">
              <a:solidFill>
                <a:srgbClr val="FFFF66"/>
              </a:solidFill>
            </a:endParaRPr>
          </a:p>
          <a:p>
            <a:pPr algn="l" eaLnBrk="1" hangingPunct="1">
              <a:defRPr/>
            </a:pPr>
            <a:endParaRPr lang="en-US" altLang="ar-SA" sz="3600" dirty="0" smtClean="0">
              <a:solidFill>
                <a:srgbClr val="FFFF66"/>
              </a:solidFill>
            </a:endParaRPr>
          </a:p>
          <a:p>
            <a:pPr algn="l" eaLnBrk="1" hangingPunct="1">
              <a:defRPr/>
            </a:pPr>
            <a:r>
              <a:rPr lang="en-US" altLang="ar-SA" sz="3600" dirty="0" smtClean="0">
                <a:solidFill>
                  <a:srgbClr val="FFFF66"/>
                </a:solidFill>
              </a:rPr>
              <a:t>As opposed to criteria such as:</a:t>
            </a:r>
          </a:p>
          <a:p>
            <a:pPr algn="l" eaLnBrk="1" hangingPunct="1">
              <a:defRPr/>
            </a:pPr>
            <a:r>
              <a:rPr lang="en-US" altLang="ar-SA" sz="3600" dirty="0" smtClean="0">
                <a:solidFill>
                  <a:srgbClr val="FFFF66"/>
                </a:solidFill>
              </a:rPr>
              <a:t> </a:t>
            </a:r>
            <a:r>
              <a:rPr lang="en-US" altLang="ar-SA" sz="3600" dirty="0" smtClean="0">
                <a:solidFill>
                  <a:schemeClr val="tx1"/>
                </a:solidFill>
              </a:rPr>
              <a:t>Age</a:t>
            </a:r>
            <a:r>
              <a:rPr lang="en-US" altLang="ar-SA" sz="3600" dirty="0" smtClean="0">
                <a:solidFill>
                  <a:srgbClr val="FFFF66"/>
                </a:solidFill>
              </a:rPr>
              <a:t> </a:t>
            </a:r>
            <a:r>
              <a:rPr lang="en-US" altLang="ar-SA" sz="3600" dirty="0" smtClean="0">
                <a:solidFill>
                  <a:schemeClr val="tx1"/>
                </a:solidFill>
              </a:rPr>
              <a:t>of onset </a:t>
            </a:r>
          </a:p>
          <a:p>
            <a:pPr algn="l" eaLnBrk="1" hangingPunct="1">
              <a:defRPr/>
            </a:pPr>
            <a:r>
              <a:rPr lang="en-US" altLang="ar-SA" sz="3600" dirty="0" smtClean="0">
                <a:solidFill>
                  <a:srgbClr val="FFFF66"/>
                </a:solidFill>
              </a:rPr>
              <a:t> </a:t>
            </a:r>
            <a:r>
              <a:rPr lang="en-US" altLang="ar-SA" sz="3600" dirty="0" smtClean="0">
                <a:solidFill>
                  <a:schemeClr val="tx1"/>
                </a:solidFill>
              </a:rPr>
              <a:t>Type of therapy</a:t>
            </a:r>
            <a:endParaRPr lang="en-US" altLang="ar-SA" sz="1000" dirty="0" smtClean="0">
              <a:solidFill>
                <a:srgbClr val="FFFF66"/>
              </a:solidFill>
            </a:endParaRPr>
          </a:p>
        </p:txBody>
      </p:sp>
    </p:spTree>
    <p:extLst>
      <p:ext uri="{BB962C8B-B14F-4D97-AF65-F5344CB8AC3E}">
        <p14:creationId xmlns:p14="http://schemas.microsoft.com/office/powerpoint/2010/main" val="272961192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altLang="fa-IR" sz="3600" b="1" smtClean="0">
                <a:solidFill>
                  <a:srgbClr val="FFFF00"/>
                </a:solidFill>
                <a:latin typeface="Times New Roman" pitchFamily="18" charset="0"/>
              </a:rPr>
              <a:t>proliferative</a:t>
            </a:r>
          </a:p>
        </p:txBody>
      </p:sp>
      <p:sp>
        <p:nvSpPr>
          <p:cNvPr id="40963" name="Content Placeholder 2"/>
          <p:cNvSpPr>
            <a:spLocks noGrp="1"/>
          </p:cNvSpPr>
          <p:nvPr>
            <p:ph idx="1"/>
          </p:nvPr>
        </p:nvSpPr>
        <p:spPr>
          <a:xfrm>
            <a:off x="457200" y="1285875"/>
            <a:ext cx="8229600" cy="4840288"/>
          </a:xfrm>
        </p:spPr>
        <p:txBody>
          <a:bodyPr/>
          <a:lstStyle/>
          <a:p>
            <a:pPr eaLnBrk="1" hangingPunct="1"/>
            <a:r>
              <a:rPr lang="en-US" altLang="fa-IR" sz="2400" smtClean="0">
                <a:solidFill>
                  <a:srgbClr val="FFFF00"/>
                </a:solidFill>
                <a:latin typeface="Times New Roman" pitchFamily="18" charset="0"/>
                <a:cs typeface="Times New Roman" pitchFamily="18" charset="0"/>
              </a:rPr>
              <a:t>Neovascularization</a:t>
            </a:r>
            <a:r>
              <a:rPr lang="en-US" altLang="fa-IR" sz="2400" smtClean="0">
                <a:latin typeface="Times New Roman" pitchFamily="18" charset="0"/>
                <a:cs typeface="Times New Roman" pitchFamily="18" charset="0"/>
              </a:rPr>
              <a:t> in response </a:t>
            </a:r>
            <a:r>
              <a:rPr lang="en-US" altLang="fa-IR" sz="2400" smtClean="0">
                <a:solidFill>
                  <a:srgbClr val="FFFF00"/>
                </a:solidFill>
                <a:latin typeface="Times New Roman" pitchFamily="18" charset="0"/>
                <a:cs typeface="Times New Roman" pitchFamily="18" charset="0"/>
              </a:rPr>
              <a:t>to retinal hypoxia : </a:t>
            </a:r>
            <a:r>
              <a:rPr lang="en-US" altLang="fa-IR" sz="2400" smtClean="0">
                <a:latin typeface="Times New Roman" pitchFamily="18" charset="0"/>
                <a:cs typeface="Times New Roman" pitchFamily="18" charset="0"/>
              </a:rPr>
              <a:t> hallmark of proliferative diabetic retinopathy .</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buFont typeface="Arial" pitchFamily="34" charset="0"/>
              <a:buNone/>
            </a:pPr>
            <a:r>
              <a:rPr lang="en-US" altLang="fa-IR" sz="2400" smtClean="0">
                <a:latin typeface="Times New Roman" pitchFamily="18" charset="0"/>
                <a:cs typeface="Times New Roman" pitchFamily="18" charset="0"/>
              </a:rPr>
              <a:t>     newly formed vessels appear near the optic nerve and/or macula and </a:t>
            </a:r>
          </a:p>
          <a:p>
            <a:pPr eaLnBrk="1" hangingPunct="1"/>
            <a:r>
              <a:rPr lang="en-US" altLang="fa-IR" sz="2400" smtClean="0">
                <a:solidFill>
                  <a:srgbClr val="FFFF00"/>
                </a:solidFill>
                <a:latin typeface="Times New Roman" pitchFamily="18" charset="0"/>
                <a:cs typeface="Times New Roman" pitchFamily="18" charset="0"/>
              </a:rPr>
              <a:t>rupture</a:t>
            </a:r>
            <a:r>
              <a:rPr lang="en-US" altLang="fa-IR" sz="2400" smtClean="0">
                <a:latin typeface="Times New Roman" pitchFamily="18" charset="0"/>
                <a:cs typeface="Times New Roman" pitchFamily="18" charset="0"/>
              </a:rPr>
              <a:t> easily</a:t>
            </a:r>
          </a:p>
          <a:p>
            <a:pPr eaLnBrk="1" hangingPunct="1"/>
            <a:r>
              <a:rPr lang="en-US" altLang="fa-IR" sz="2400" smtClean="0">
                <a:latin typeface="Times New Roman" pitchFamily="18" charset="0"/>
                <a:cs typeface="Times New Roman" pitchFamily="18" charset="0"/>
              </a:rPr>
              <a:t>leading to </a:t>
            </a:r>
            <a:r>
              <a:rPr lang="en-US" altLang="fa-IR" sz="2400" smtClean="0">
                <a:solidFill>
                  <a:srgbClr val="FFFF00"/>
                </a:solidFill>
                <a:latin typeface="Times New Roman" pitchFamily="18" charset="0"/>
                <a:cs typeface="Times New Roman" pitchFamily="18" charset="0"/>
              </a:rPr>
              <a:t>vitreous hemorrhage </a:t>
            </a:r>
          </a:p>
          <a:p>
            <a:pPr eaLnBrk="1" hangingPunct="1"/>
            <a:r>
              <a:rPr lang="en-US" altLang="fa-IR" sz="2400" smtClean="0">
                <a:solidFill>
                  <a:srgbClr val="FFFF00"/>
                </a:solidFill>
                <a:latin typeface="Times New Roman" pitchFamily="18" charset="0"/>
                <a:cs typeface="Times New Roman" pitchFamily="18" charset="0"/>
              </a:rPr>
              <a:t>fibrosis</a:t>
            </a:r>
          </a:p>
          <a:p>
            <a:pPr eaLnBrk="1" hangingPunct="1"/>
            <a:r>
              <a:rPr lang="en-US" altLang="fa-IR" sz="2400" smtClean="0">
                <a:latin typeface="Times New Roman" pitchFamily="18" charset="0"/>
                <a:cs typeface="Times New Roman" pitchFamily="18" charset="0"/>
              </a:rPr>
              <a:t>ultimately retinal </a:t>
            </a:r>
            <a:r>
              <a:rPr lang="en-US" altLang="fa-IR" sz="2400" smtClean="0">
                <a:solidFill>
                  <a:srgbClr val="FFFF00"/>
                </a:solidFill>
                <a:latin typeface="Times New Roman" pitchFamily="18" charset="0"/>
                <a:cs typeface="Times New Roman" pitchFamily="18" charset="0"/>
              </a:rPr>
              <a:t>detachment.</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buFont typeface="Arial" pitchFamily="34" charset="0"/>
              <a:buNone/>
            </a:pPr>
            <a:endParaRPr lang="en-US" altLang="fa-IR" smtClean="0">
              <a:latin typeface="Times New Roman" pitchFamily="18" charset="0"/>
              <a:cs typeface="Times New Roman" pitchFamily="18" charset="0"/>
            </a:endParaRPr>
          </a:p>
        </p:txBody>
      </p:sp>
      <p:sp>
        <p:nvSpPr>
          <p:cNvPr id="409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5BBC846-9395-41DD-A13B-04816B198585}" type="slidenum">
              <a:rPr lang="en-US" altLang="en-US" sz="1200">
                <a:solidFill>
                  <a:srgbClr val="FFFFFF"/>
                </a:solidFill>
              </a:rPr>
              <a:pPr>
                <a:spcBef>
                  <a:spcPct val="0"/>
                </a:spcBef>
                <a:buFontTx/>
                <a:buNone/>
              </a:pPr>
              <a:t>30</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457200" y="274638"/>
            <a:ext cx="8229600" cy="922337"/>
          </a:xfrm>
        </p:spPr>
        <p:txBody>
          <a:bodyPr/>
          <a:lstStyle/>
          <a:p>
            <a:pPr eaLnBrk="1" hangingPunct="1"/>
            <a:r>
              <a:rPr lang="en-US" altLang="fa-IR" sz="3600" smtClean="0">
                <a:solidFill>
                  <a:srgbClr val="FFFF00"/>
                </a:solidFill>
                <a:latin typeface="Times New Roman" pitchFamily="18" charset="0"/>
              </a:rPr>
              <a:t>Macular edema</a:t>
            </a:r>
          </a:p>
        </p:txBody>
      </p:sp>
      <p:sp>
        <p:nvSpPr>
          <p:cNvPr id="41987" name="Content Placeholder 2"/>
          <p:cNvSpPr>
            <a:spLocks noGrp="1"/>
          </p:cNvSpPr>
          <p:nvPr>
            <p:ph idx="1"/>
          </p:nvPr>
        </p:nvSpPr>
        <p:spPr>
          <a:xfrm>
            <a:off x="468313" y="1412875"/>
            <a:ext cx="8218487" cy="4608513"/>
          </a:xfrm>
        </p:spPr>
        <p:txBody>
          <a:bodyPr/>
          <a:lstStyle/>
          <a:p>
            <a:pPr eaLnBrk="1" hangingPunct="1"/>
            <a:r>
              <a:rPr lang="en-US" altLang="fa-IR" sz="2800" smtClean="0">
                <a:latin typeface="Times New Roman" pitchFamily="18" charset="0"/>
                <a:cs typeface="Times New Roman" pitchFamily="18" charset="0"/>
              </a:rPr>
              <a:t>Clinically significant </a:t>
            </a:r>
            <a:r>
              <a:rPr lang="en-US" altLang="fa-IR" sz="2800" smtClean="0">
                <a:solidFill>
                  <a:srgbClr val="FFFF00"/>
                </a:solidFill>
                <a:latin typeface="Times New Roman" pitchFamily="18" charset="0"/>
                <a:cs typeface="Times New Roman" pitchFamily="18" charset="0"/>
              </a:rPr>
              <a:t>macular edema </a:t>
            </a:r>
            <a:r>
              <a:rPr lang="en-US" altLang="fa-IR" sz="2800" smtClean="0">
                <a:latin typeface="Times New Roman" pitchFamily="18" charset="0"/>
                <a:cs typeface="Times New Roman" pitchFamily="18" charset="0"/>
              </a:rPr>
              <a:t>can occur when </a:t>
            </a:r>
            <a:r>
              <a:rPr lang="en-US" altLang="fa-IR" sz="2800" smtClean="0">
                <a:solidFill>
                  <a:srgbClr val="FFFF00"/>
                </a:solidFill>
                <a:latin typeface="Times New Roman" pitchFamily="18" charset="0"/>
                <a:cs typeface="Times New Roman" pitchFamily="18" charset="0"/>
              </a:rPr>
              <a:t>only nonproliferative </a:t>
            </a:r>
            <a:r>
              <a:rPr lang="en-US" altLang="fa-IR" sz="2800" smtClean="0">
                <a:latin typeface="Times New Roman" pitchFamily="18" charset="0"/>
                <a:cs typeface="Times New Roman" pitchFamily="18" charset="0"/>
              </a:rPr>
              <a:t>retinopathy is present.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Fluorescein angiography is useful to detect macular edema</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Is associated with a </a:t>
            </a:r>
            <a:r>
              <a:rPr lang="en-US" altLang="fa-IR" sz="2800" smtClean="0">
                <a:solidFill>
                  <a:srgbClr val="FFFF00"/>
                </a:solidFill>
                <a:latin typeface="Times New Roman" pitchFamily="18" charset="0"/>
                <a:cs typeface="Times New Roman" pitchFamily="18" charset="0"/>
              </a:rPr>
              <a:t>25% chance of moderate visual loss over the next 3 years.</a:t>
            </a:r>
          </a:p>
        </p:txBody>
      </p:sp>
      <p:sp>
        <p:nvSpPr>
          <p:cNvPr id="419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5421699-889D-4D09-B3AC-061BC107DA9B}" type="slidenum">
              <a:rPr lang="en-US" altLang="en-US" sz="1200">
                <a:solidFill>
                  <a:srgbClr val="FFFFFF"/>
                </a:solidFill>
              </a:rPr>
              <a:pPr>
                <a:spcBef>
                  <a:spcPct val="0"/>
                </a:spcBef>
                <a:buFontTx/>
                <a:buNone/>
              </a:pPr>
              <a:t>31</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Retinopathy</a:t>
            </a:r>
          </a:p>
        </p:txBody>
      </p:sp>
      <p:sp>
        <p:nvSpPr>
          <p:cNvPr id="3" name="Content Placeholder 2"/>
          <p:cNvSpPr>
            <a:spLocks noGrp="1"/>
          </p:cNvSpPr>
          <p:nvPr>
            <p:ph idx="1"/>
          </p:nvPr>
        </p:nvSpPr>
        <p:spPr>
          <a:xfrm>
            <a:off x="457200" y="1428750"/>
            <a:ext cx="8229600" cy="4697413"/>
          </a:xfrm>
        </p:spPr>
        <p:txBody>
          <a:bodyPr rtlCol="0">
            <a:normAutofit/>
          </a:bodyPr>
          <a:lstStyle/>
          <a:p>
            <a:pPr marL="514350" indent="-514350" eaLnBrk="1" fontAlgn="auto" hangingPunct="1">
              <a:spcAft>
                <a:spcPts val="0"/>
              </a:spcAft>
              <a:buFont typeface="Arial" pitchFamily="34" charset="0"/>
              <a:buNone/>
              <a:defRPr/>
            </a:pPr>
            <a:r>
              <a:rPr lang="en-US" sz="2800" dirty="0" smtClean="0">
                <a:latin typeface="Times New Roman" pitchFamily="18" charset="0"/>
                <a:cs typeface="Times New Roman" pitchFamily="18" charset="0"/>
              </a:rPr>
              <a:t>Best predictors of the development of retinopathy</a:t>
            </a:r>
            <a:endParaRPr lang="en-US" sz="2800" dirty="0" smtClean="0">
              <a:solidFill>
                <a:srgbClr val="FFFF00"/>
              </a:solidFill>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endParaRPr lang="en-US" sz="2800" dirty="0" smtClean="0">
              <a:solidFill>
                <a:srgbClr val="FFFF00"/>
              </a:solidFill>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sz="2800" dirty="0" smtClean="0">
                <a:solidFill>
                  <a:srgbClr val="FFFF00"/>
                </a:solidFill>
                <a:latin typeface="Times New Roman" pitchFamily="18" charset="0"/>
                <a:cs typeface="Times New Roman" pitchFamily="18" charset="0"/>
              </a:rPr>
              <a:t>Duration</a:t>
            </a:r>
            <a:r>
              <a:rPr lang="en-US" sz="2800" dirty="0" smtClean="0">
                <a:latin typeface="Times New Roman" pitchFamily="18" charset="0"/>
                <a:cs typeface="Times New Roman" pitchFamily="18" charset="0"/>
              </a:rPr>
              <a:t> of DM </a:t>
            </a:r>
          </a:p>
          <a:p>
            <a:pPr marL="514350" indent="-514350" eaLnBrk="1" fontAlgn="auto" hangingPunct="1">
              <a:spcAft>
                <a:spcPts val="0"/>
              </a:spcAft>
              <a:buFont typeface="+mj-lt"/>
              <a:buAutoNum type="arabicPeriod"/>
              <a:defRPr/>
            </a:pPr>
            <a:endParaRPr lang="en-US" sz="2800" dirty="0" smtClean="0">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sz="2800" dirty="0" smtClean="0">
                <a:latin typeface="Times New Roman" pitchFamily="18" charset="0"/>
                <a:cs typeface="Times New Roman" pitchFamily="18" charset="0"/>
              </a:rPr>
              <a:t> </a:t>
            </a:r>
            <a:r>
              <a:rPr lang="en-US" sz="2800" dirty="0" smtClean="0">
                <a:solidFill>
                  <a:srgbClr val="FFFF00"/>
                </a:solidFill>
                <a:latin typeface="Times New Roman" pitchFamily="18" charset="0"/>
                <a:cs typeface="Times New Roman" pitchFamily="18" charset="0"/>
              </a:rPr>
              <a:t>Degree</a:t>
            </a:r>
            <a:r>
              <a:rPr lang="en-US" sz="2800" dirty="0" smtClean="0">
                <a:latin typeface="Times New Roman" pitchFamily="18" charset="0"/>
                <a:cs typeface="Times New Roman" pitchFamily="18" charset="0"/>
              </a:rPr>
              <a:t> of glycemic </a:t>
            </a:r>
            <a:r>
              <a:rPr lang="en-US" sz="2800" dirty="0" smtClean="0">
                <a:solidFill>
                  <a:srgbClr val="FFFF00"/>
                </a:solidFill>
                <a:latin typeface="Times New Roman" pitchFamily="18" charset="0"/>
                <a:cs typeface="Times New Roman" pitchFamily="18" charset="0"/>
              </a:rPr>
              <a:t>control </a:t>
            </a:r>
            <a:endParaRPr lang="en-US" sz="2800" dirty="0" smtClean="0">
              <a:latin typeface="Times New Roman" pitchFamily="18" charset="0"/>
              <a:cs typeface="Times New Roman" pitchFamily="18" charset="0"/>
            </a:endParaRPr>
          </a:p>
          <a:p>
            <a:pPr eaLnBrk="1" fontAlgn="auto" hangingPunct="1">
              <a:spcAft>
                <a:spcPts val="0"/>
              </a:spcAft>
              <a:defRPr/>
            </a:pPr>
            <a:endParaRPr lang="en-US" sz="2800" dirty="0" smtClean="0">
              <a:latin typeface="Times New Roman" pitchFamily="18" charset="0"/>
              <a:cs typeface="Times New Roman" pitchFamily="18" charset="0"/>
            </a:endParaRPr>
          </a:p>
          <a:p>
            <a:pPr eaLnBrk="1" fontAlgn="auto" hangingPunct="1">
              <a:spcAft>
                <a:spcPts val="0"/>
              </a:spcAft>
              <a:defRPr/>
            </a:pPr>
            <a:r>
              <a:rPr lang="en-US" sz="2800" dirty="0" smtClean="0">
                <a:solidFill>
                  <a:srgbClr val="FFFF00"/>
                </a:solidFill>
                <a:latin typeface="Times New Roman" pitchFamily="18" charset="0"/>
                <a:cs typeface="Times New Roman" pitchFamily="18" charset="0"/>
              </a:rPr>
              <a:t>Hypertension</a:t>
            </a:r>
            <a:r>
              <a:rPr lang="en-US" sz="2800" dirty="0" smtClean="0">
                <a:latin typeface="Times New Roman" pitchFamily="18" charset="0"/>
                <a:cs typeface="Times New Roman" pitchFamily="18" charset="0"/>
              </a:rPr>
              <a:t> is also a risk factor.</a:t>
            </a:r>
          </a:p>
          <a:p>
            <a:pPr eaLnBrk="1" fontAlgn="auto" hangingPunct="1">
              <a:spcAft>
                <a:spcPts val="0"/>
              </a:spcAft>
              <a:defRPr/>
            </a:pPr>
            <a:endParaRPr lang="en-US" dirty="0" smtClean="0">
              <a:latin typeface="Times New Roman" pitchFamily="18" charset="0"/>
              <a:cs typeface="Times New Roman" pitchFamily="18" charset="0"/>
            </a:endParaRPr>
          </a:p>
          <a:p>
            <a:pPr eaLnBrk="1" fontAlgn="auto" hangingPunct="1">
              <a:spcAft>
                <a:spcPts val="0"/>
              </a:spcAft>
              <a:buFont typeface="Arial" pitchFamily="34" charset="0"/>
              <a:buNone/>
              <a:defRPr/>
            </a:pPr>
            <a:endParaRPr lang="en-US" dirty="0" smtClean="0">
              <a:latin typeface="Times New Roman" pitchFamily="18" charset="0"/>
              <a:cs typeface="Times New Roman" pitchFamily="18" charset="0"/>
            </a:endParaRPr>
          </a:p>
        </p:txBody>
      </p:sp>
      <p:sp>
        <p:nvSpPr>
          <p:cNvPr id="430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97E5B2CC-D6DA-465C-A5C8-CED5E1127905}" type="slidenum">
              <a:rPr lang="en-US" altLang="en-US" sz="1200">
                <a:solidFill>
                  <a:srgbClr val="FFFFFF"/>
                </a:solidFill>
              </a:rPr>
              <a:pPr>
                <a:spcBef>
                  <a:spcPct val="0"/>
                </a:spcBef>
                <a:buFontTx/>
                <a:buNone/>
              </a:pPr>
              <a:t>32</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457200" y="274638"/>
            <a:ext cx="8229600" cy="777875"/>
          </a:xfrm>
        </p:spPr>
        <p:txBody>
          <a:bodyPr/>
          <a:lstStyle/>
          <a:p>
            <a:pPr eaLnBrk="1" hangingPunct="1"/>
            <a:r>
              <a:rPr lang="en-US" altLang="fa-IR" sz="3600" smtClean="0">
                <a:solidFill>
                  <a:srgbClr val="FFFF00"/>
                </a:solidFill>
                <a:latin typeface="Times New Roman" pitchFamily="18" charset="0"/>
              </a:rPr>
              <a:t>Retinopathy</a:t>
            </a:r>
          </a:p>
        </p:txBody>
      </p:sp>
      <p:sp>
        <p:nvSpPr>
          <p:cNvPr id="44035" name="Content Placeholder 2"/>
          <p:cNvSpPr>
            <a:spLocks noGrp="1"/>
          </p:cNvSpPr>
          <p:nvPr>
            <p:ph idx="1"/>
          </p:nvPr>
        </p:nvSpPr>
        <p:spPr>
          <a:xfrm>
            <a:off x="457200" y="1196975"/>
            <a:ext cx="8229600" cy="5089525"/>
          </a:xfrm>
        </p:spPr>
        <p:txBody>
          <a:bodyPr/>
          <a:lstStyle/>
          <a:p>
            <a:pPr eaLnBrk="1" hangingPunct="1"/>
            <a:endParaRPr lang="en-US" altLang="fa-IR" sz="2800" dirty="0" smtClean="0">
              <a:solidFill>
                <a:srgbClr val="FFFF00"/>
              </a:solidFill>
              <a:latin typeface="Times New Roman" pitchFamily="18" charset="0"/>
              <a:cs typeface="Times New Roman" pitchFamily="18" charset="0"/>
            </a:endParaRPr>
          </a:p>
          <a:p>
            <a:pPr eaLnBrk="1" hangingPunct="1"/>
            <a:endParaRPr lang="en-US" altLang="fa-IR" sz="2800" dirty="0">
              <a:solidFill>
                <a:srgbClr val="FFFF00"/>
              </a:solidFill>
              <a:latin typeface="Times New Roman" pitchFamily="18" charset="0"/>
              <a:cs typeface="Times New Roman" pitchFamily="18" charset="0"/>
            </a:endParaRPr>
          </a:p>
          <a:p>
            <a:pPr eaLnBrk="1" hangingPunct="1"/>
            <a:r>
              <a:rPr lang="en-US" altLang="fa-IR" sz="2800" dirty="0" err="1" smtClean="0">
                <a:solidFill>
                  <a:srgbClr val="FFFF00"/>
                </a:solidFill>
                <a:latin typeface="Times New Roman" pitchFamily="18" charset="0"/>
                <a:cs typeface="Times New Roman" pitchFamily="18" charset="0"/>
              </a:rPr>
              <a:t>Nonproliferative</a:t>
            </a:r>
            <a:r>
              <a:rPr lang="en-US" altLang="fa-IR" sz="2800" dirty="0" smtClean="0">
                <a:solidFill>
                  <a:srgbClr val="FFFF00"/>
                </a:solidFill>
                <a:latin typeface="Times New Roman" pitchFamily="18" charset="0"/>
                <a:cs typeface="Times New Roman" pitchFamily="18" charset="0"/>
              </a:rPr>
              <a:t> </a:t>
            </a:r>
            <a:r>
              <a:rPr lang="en-US" altLang="fa-IR" sz="2800" dirty="0" smtClean="0">
                <a:latin typeface="Times New Roman" pitchFamily="18" charset="0"/>
                <a:cs typeface="Times New Roman" pitchFamily="18" charset="0"/>
              </a:rPr>
              <a:t>retinopathy is found in almost all individuals who have had DM for </a:t>
            </a:r>
            <a:r>
              <a:rPr lang="en-US" altLang="fa-IR" sz="2800" dirty="0" smtClean="0">
                <a:solidFill>
                  <a:srgbClr val="FFFF00"/>
                </a:solidFill>
                <a:latin typeface="Times New Roman" pitchFamily="18" charset="0"/>
                <a:cs typeface="Times New Roman" pitchFamily="18" charset="0"/>
              </a:rPr>
              <a:t>&gt;20 years </a:t>
            </a:r>
          </a:p>
          <a:p>
            <a:pPr eaLnBrk="1" hangingPunct="1">
              <a:buFont typeface="Arial" pitchFamily="34" charset="0"/>
              <a:buNone/>
            </a:pPr>
            <a:endParaRPr lang="en-US" altLang="fa-IR" sz="2800" dirty="0" smtClean="0">
              <a:solidFill>
                <a:srgbClr val="FFFF00"/>
              </a:solidFill>
              <a:latin typeface="Times New Roman" pitchFamily="18" charset="0"/>
              <a:cs typeface="Times New Roman" pitchFamily="18" charset="0"/>
            </a:endParaRPr>
          </a:p>
          <a:p>
            <a:pPr eaLnBrk="1" hangingPunct="1">
              <a:buFont typeface="Arial" pitchFamily="34" charset="0"/>
              <a:buNone/>
            </a:pPr>
            <a:r>
              <a:rPr lang="en-US" altLang="fa-IR" sz="2800" dirty="0" smtClean="0">
                <a:latin typeface="Times New Roman" pitchFamily="18" charset="0"/>
                <a:cs typeface="Times New Roman" pitchFamily="18" charset="0"/>
              </a:rPr>
              <a:t>       </a:t>
            </a:r>
          </a:p>
        </p:txBody>
      </p:sp>
      <p:sp>
        <p:nvSpPr>
          <p:cNvPr id="440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9D276863-A173-46A7-BE46-43B5DCBF472B}" type="slidenum">
              <a:rPr lang="en-US" altLang="en-US" sz="1200">
                <a:solidFill>
                  <a:srgbClr val="FFFFFF"/>
                </a:solidFill>
              </a:rPr>
              <a:pPr>
                <a:spcBef>
                  <a:spcPct val="0"/>
                </a:spcBef>
                <a:buFontTx/>
                <a:buNone/>
              </a:pPr>
              <a:t>33</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Retinopathy</a:t>
            </a:r>
            <a:endParaRPr lang="en-US" altLang="fa-IR" sz="4000" smtClean="0">
              <a:latin typeface="Times New Roman" pitchFamily="18" charset="0"/>
            </a:endParaRPr>
          </a:p>
        </p:txBody>
      </p:sp>
      <p:sp>
        <p:nvSpPr>
          <p:cNvPr id="45059"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Although there is </a:t>
            </a:r>
            <a:r>
              <a:rPr lang="en-US" altLang="fa-IR" sz="2800" smtClean="0">
                <a:solidFill>
                  <a:srgbClr val="FFFF00"/>
                </a:solidFill>
                <a:latin typeface="Times New Roman" pitchFamily="18" charset="0"/>
                <a:cs typeface="Times New Roman" pitchFamily="18" charset="0"/>
              </a:rPr>
              <a:t>genetic susceptibility </a:t>
            </a:r>
            <a:r>
              <a:rPr lang="en-US" altLang="fa-IR" sz="2800" smtClean="0">
                <a:latin typeface="Times New Roman" pitchFamily="18" charset="0"/>
                <a:cs typeface="Times New Roman" pitchFamily="18" charset="0"/>
              </a:rPr>
              <a:t>for retinopathy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It confers </a:t>
            </a:r>
            <a:r>
              <a:rPr lang="en-US" altLang="fa-IR" sz="2800" smtClean="0">
                <a:solidFill>
                  <a:srgbClr val="FFFF00"/>
                </a:solidFill>
                <a:latin typeface="Times New Roman" pitchFamily="18" charset="0"/>
                <a:cs typeface="Times New Roman" pitchFamily="18" charset="0"/>
              </a:rPr>
              <a:t>less influence </a:t>
            </a:r>
            <a:r>
              <a:rPr lang="en-US" altLang="fa-IR" sz="2800" smtClean="0">
                <a:latin typeface="Times New Roman" pitchFamily="18" charset="0"/>
                <a:cs typeface="Times New Roman" pitchFamily="18" charset="0"/>
              </a:rPr>
              <a:t>than either the duration of DM or the degree of glycemic control.</a:t>
            </a:r>
          </a:p>
          <a:p>
            <a:pPr eaLnBrk="1" hangingPunct="1">
              <a:buFont typeface="Arial" pitchFamily="34" charset="0"/>
              <a:buNone/>
            </a:pPr>
            <a:endParaRPr lang="en-US" altLang="fa-IR" sz="2800" smtClean="0">
              <a:latin typeface="Times New Roman" pitchFamily="18" charset="0"/>
              <a:cs typeface="Times New Roman" pitchFamily="18" charset="0"/>
            </a:endParaRPr>
          </a:p>
        </p:txBody>
      </p:sp>
      <p:sp>
        <p:nvSpPr>
          <p:cNvPr id="4506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42746CDC-4E82-4044-8AC7-089892FACCDD}" type="slidenum">
              <a:rPr lang="en-US" altLang="en-US" sz="1200">
                <a:solidFill>
                  <a:srgbClr val="FFFFFF"/>
                </a:solidFill>
              </a:rPr>
              <a:pPr>
                <a:spcBef>
                  <a:spcPct val="0"/>
                </a:spcBef>
                <a:buFontTx/>
                <a:buNone/>
              </a:pPr>
              <a:t>34</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685800" y="704850"/>
            <a:ext cx="8001000" cy="895350"/>
          </a:xfrm>
        </p:spPr>
        <p:txBody>
          <a:bodyPr/>
          <a:lstStyle/>
          <a:p>
            <a:r>
              <a:rPr lang="en-US" altLang="fa-IR" sz="3200" smtClean="0">
                <a:latin typeface="Times New Roman" pitchFamily="18" charset="0"/>
              </a:rPr>
              <a:t>Normal retina</a:t>
            </a:r>
          </a:p>
        </p:txBody>
      </p:sp>
      <p:pic>
        <p:nvPicPr>
          <p:cNvPr id="46083" name="Picture 3" descr="G:\dr nakhjavani &amp; omidi data and related subject\payan name picture\normal_retin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27138" y="1935163"/>
            <a:ext cx="6689725" cy="4389437"/>
          </a:xfrm>
        </p:spPr>
      </p:pic>
      <p:sp>
        <p:nvSpPr>
          <p:cNvPr id="460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F0556EC-B461-4448-8DDD-7B980C8750C2}" type="slidenum">
              <a:rPr lang="en-US" altLang="en-US" sz="1200">
                <a:solidFill>
                  <a:srgbClr val="FFFFFF"/>
                </a:solidFill>
              </a:rPr>
              <a:pPr>
                <a:spcBef>
                  <a:spcPct val="0"/>
                </a:spcBef>
                <a:buFontTx/>
                <a:buNone/>
              </a:pPr>
              <a:t>35</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457200" y="704850"/>
            <a:ext cx="8229600" cy="819150"/>
          </a:xfrm>
        </p:spPr>
        <p:txBody>
          <a:bodyPr/>
          <a:lstStyle/>
          <a:p>
            <a:r>
              <a:rPr lang="en-US" altLang="fa-IR" sz="3200" smtClean="0">
                <a:latin typeface="Times New Roman" pitchFamily="18" charset="0"/>
              </a:rPr>
              <a:t>Early PDR</a:t>
            </a:r>
          </a:p>
        </p:txBody>
      </p:sp>
      <p:pic>
        <p:nvPicPr>
          <p:cNvPr id="52227" name="Picture 2" descr="G:\dr nakhjavani &amp; omidi data and related subject\payan name picture\Figure-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81250" y="1938338"/>
            <a:ext cx="4381500" cy="4381500"/>
          </a:xfrm>
        </p:spPr>
      </p:pic>
      <p:sp>
        <p:nvSpPr>
          <p:cNvPr id="522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D1E68398-0D17-472B-8AF0-F5894CCF709F}" type="slidenum">
              <a:rPr lang="en-US" altLang="en-US" sz="1200">
                <a:solidFill>
                  <a:srgbClr val="FFFFFF"/>
                </a:solidFill>
              </a:rPr>
              <a:pPr>
                <a:spcBef>
                  <a:spcPct val="0"/>
                </a:spcBef>
                <a:buFontTx/>
                <a:buNone/>
              </a:pPr>
              <a:t>36</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a:xfrm>
            <a:off x="457200" y="304800"/>
            <a:ext cx="8229600" cy="1066800"/>
          </a:xfrm>
          <a:ln>
            <a:miter lim="800000"/>
            <a:headEnd/>
            <a:tailEnd/>
          </a:ln>
          <a:extLst/>
        </p:spPr>
        <p:style>
          <a:lnRef idx="0">
            <a:schemeClr val="accent6"/>
          </a:lnRef>
          <a:fillRef idx="3">
            <a:schemeClr val="accent6"/>
          </a:fillRef>
          <a:effectRef idx="3">
            <a:schemeClr val="accent6"/>
          </a:effectRef>
          <a:fontRef idx="minor">
            <a:schemeClr val="lt1"/>
          </a:fontRef>
        </p:style>
        <p:txBody>
          <a:bodyPr/>
          <a:lstStyle/>
          <a:p>
            <a:pPr>
              <a:defRPr/>
            </a:pPr>
            <a:r>
              <a:rPr lang="en-US" sz="3200" dirty="0" smtClean="0">
                <a:latin typeface="Times New Roman" pitchFamily="18" charset="0"/>
                <a:cs typeface="Times New Roman" pitchFamily="18" charset="0"/>
              </a:rPr>
              <a:t>High risk PDR</a:t>
            </a:r>
          </a:p>
        </p:txBody>
      </p:sp>
      <p:pic>
        <p:nvPicPr>
          <p:cNvPr id="51205" name="Picture 4" descr="G:\dr nakhjavani &amp; omidi data and related subject\payan name picture\neovascularization_optic_nerv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1581150"/>
            <a:ext cx="7467600" cy="4897438"/>
          </a:xfrm>
        </p:spPr>
      </p:pic>
      <p:sp>
        <p:nvSpPr>
          <p:cNvPr id="5120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8F94C3C5-43D0-4EB4-BD32-9171210B205A}" type="slidenum">
              <a:rPr lang="en-US" altLang="en-US" sz="1200">
                <a:solidFill>
                  <a:srgbClr val="FFFFFF"/>
                </a:solidFill>
              </a:rPr>
              <a:pPr>
                <a:spcBef>
                  <a:spcPct val="0"/>
                </a:spcBef>
                <a:buFontTx/>
                <a:buNone/>
              </a:pPr>
              <a:t>37</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701675" y="241300"/>
            <a:ext cx="7772400" cy="1295400"/>
          </a:xfrm>
        </p:spPr>
        <p:txBody>
          <a:bodyPr/>
          <a:lstStyle/>
          <a:p>
            <a:r>
              <a:rPr lang="en-US" altLang="fa-IR" sz="4000" smtClean="0">
                <a:latin typeface="Times New Roman" pitchFamily="18" charset="0"/>
              </a:rPr>
              <a:t>Proliferative Diabetic Retinopathy</a:t>
            </a:r>
          </a:p>
        </p:txBody>
      </p:sp>
      <p:pic>
        <p:nvPicPr>
          <p:cNvPr id="56323" name="Picture 4" descr="bv eye"/>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625475" y="1682750"/>
            <a:ext cx="3657600" cy="3048000"/>
          </a:xfrm>
          <a:noFill/>
        </p:spPr>
      </p:pic>
      <p:pic>
        <p:nvPicPr>
          <p:cNvPr id="56324" name="Picture 5" descr="hem ey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9013" y="1682750"/>
            <a:ext cx="3719512"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Rectangle 6"/>
          <p:cNvSpPr>
            <a:spLocks noChangeArrowheads="1"/>
          </p:cNvSpPr>
          <p:nvPr/>
        </p:nvSpPr>
        <p:spPr bwMode="auto">
          <a:xfrm>
            <a:off x="523875" y="5205413"/>
            <a:ext cx="37528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2000">
                <a:latin typeface="Calisto MT" pitchFamily="18" charset="0"/>
              </a:rPr>
              <a:t>New blood vessel growth </a:t>
            </a:r>
          </a:p>
          <a:p>
            <a:pPr eaLnBrk="1" hangingPunct="1">
              <a:spcBef>
                <a:spcPct val="0"/>
              </a:spcBef>
              <a:buFontTx/>
              <a:buNone/>
            </a:pPr>
            <a:r>
              <a:rPr lang="en-US" altLang="fa-IR" sz="2000">
                <a:latin typeface="Calisto MT" pitchFamily="18" charset="0"/>
              </a:rPr>
              <a:t>around optic nerve in </a:t>
            </a:r>
          </a:p>
          <a:p>
            <a:pPr eaLnBrk="1" hangingPunct="1">
              <a:spcBef>
                <a:spcPct val="0"/>
              </a:spcBef>
              <a:buFontTx/>
              <a:buNone/>
            </a:pPr>
            <a:r>
              <a:rPr lang="en-US" altLang="fa-IR" sz="2000">
                <a:latin typeface="Calisto MT" pitchFamily="18" charset="0"/>
              </a:rPr>
              <a:t>proliferative diabetic retinopathy</a:t>
            </a:r>
            <a:r>
              <a:rPr lang="en-US" altLang="fa-IR" sz="1800">
                <a:latin typeface="Arial" pitchFamily="34" charset="0"/>
              </a:rPr>
              <a:t> </a:t>
            </a:r>
          </a:p>
        </p:txBody>
      </p:sp>
      <p:sp>
        <p:nvSpPr>
          <p:cNvPr id="56326" name="Rectangle 7"/>
          <p:cNvSpPr>
            <a:spLocks noChangeArrowheads="1"/>
          </p:cNvSpPr>
          <p:nvPr/>
        </p:nvSpPr>
        <p:spPr bwMode="auto">
          <a:xfrm>
            <a:off x="4773613" y="5205413"/>
            <a:ext cx="37528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2000">
                <a:latin typeface="Calisto MT" pitchFamily="18" charset="0"/>
              </a:rPr>
              <a:t>Hemorrhage from new </a:t>
            </a:r>
          </a:p>
          <a:p>
            <a:pPr eaLnBrk="1" hangingPunct="1">
              <a:spcBef>
                <a:spcPct val="0"/>
              </a:spcBef>
              <a:buFontTx/>
              <a:buNone/>
            </a:pPr>
            <a:r>
              <a:rPr lang="en-US" altLang="fa-IR" sz="2000">
                <a:latin typeface="Calisto MT" pitchFamily="18" charset="0"/>
              </a:rPr>
              <a:t>blood vessel growth in </a:t>
            </a:r>
          </a:p>
          <a:p>
            <a:pPr eaLnBrk="1" hangingPunct="1">
              <a:spcBef>
                <a:spcPct val="0"/>
              </a:spcBef>
              <a:buFontTx/>
              <a:buNone/>
            </a:pPr>
            <a:r>
              <a:rPr lang="en-US" altLang="fa-IR" sz="2000">
                <a:latin typeface="Calisto MT" pitchFamily="18" charset="0"/>
              </a:rPr>
              <a:t>proliferative diabetic retinopathy</a:t>
            </a:r>
            <a:r>
              <a:rPr lang="en-US" altLang="fa-IR" sz="1800">
                <a:latin typeface="Arial" pitchFamily="34" charset="0"/>
              </a:rPr>
              <a:t> </a:t>
            </a:r>
          </a:p>
        </p:txBody>
      </p:sp>
      <p:sp>
        <p:nvSpPr>
          <p:cNvPr id="56327" name="Text Box 8"/>
          <p:cNvSpPr txBox="1">
            <a:spLocks noChangeArrowheads="1"/>
          </p:cNvSpPr>
          <p:nvPr/>
        </p:nvSpPr>
        <p:spPr bwMode="auto">
          <a:xfrm>
            <a:off x="1993900" y="6313488"/>
            <a:ext cx="5226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fa-IR" sz="1200">
                <a:latin typeface="Book Antiqua" pitchFamily="18" charset="0"/>
              </a:rPr>
              <a:t>http://www.neec.com/Vitreoretinal_Disease_Diabetic_Retinopathy.html</a:t>
            </a:r>
            <a:r>
              <a:rPr lang="en-US" altLang="fa-IR" sz="1800">
                <a:latin typeface="Arial" pitchFamily="34" charset="0"/>
              </a:rPr>
              <a:t> </a:t>
            </a:r>
          </a:p>
        </p:txBody>
      </p:sp>
      <p:sp>
        <p:nvSpPr>
          <p:cNvPr id="56328"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41C383E-8313-47CA-9240-6491B8644AE3}" type="slidenum">
              <a:rPr lang="en-US" altLang="en-US" sz="1200">
                <a:solidFill>
                  <a:srgbClr val="FFFFFF"/>
                </a:solidFill>
              </a:rPr>
              <a:pPr>
                <a:spcBef>
                  <a:spcPct val="0"/>
                </a:spcBef>
                <a:buFontTx/>
                <a:buNone/>
              </a:pPr>
              <a:t>38</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2"/>
          </a:solidFill>
        </p:spPr>
        <p:txBody>
          <a:bodyPr/>
          <a:lstStyle/>
          <a:p>
            <a:r>
              <a:rPr lang="en-US" altLang="fa-IR" dirty="0" smtClean="0">
                <a:solidFill>
                  <a:srgbClr val="FFFF00"/>
                </a:solidFill>
                <a:latin typeface="Times New Roman" pitchFamily="18" charset="0"/>
              </a:rPr>
              <a:t>Renal Complications </a:t>
            </a:r>
            <a:endParaRPr lang="fa-IR" dirty="0"/>
          </a:p>
        </p:txBody>
      </p:sp>
      <p:sp>
        <p:nvSpPr>
          <p:cNvPr id="3" name="Subtitle 2"/>
          <p:cNvSpPr>
            <a:spLocks noGrp="1"/>
          </p:cNvSpPr>
          <p:nvPr>
            <p:ph type="subTitle" idx="1"/>
          </p:nvPr>
        </p:nvSpPr>
        <p:spPr/>
        <p:txBody>
          <a:bodyPr/>
          <a:lstStyle/>
          <a:p>
            <a:endParaRPr lang="fa-IR"/>
          </a:p>
        </p:txBody>
      </p:sp>
      <p:sp>
        <p:nvSpPr>
          <p:cNvPr id="4" name="Slide Number Placeholder 3"/>
          <p:cNvSpPr>
            <a:spLocks noGrp="1"/>
          </p:cNvSpPr>
          <p:nvPr>
            <p:ph type="sldNum" sz="quarter" idx="12"/>
          </p:nvPr>
        </p:nvSpPr>
        <p:spPr/>
        <p:txBody>
          <a:bodyPr/>
          <a:lstStyle/>
          <a:p>
            <a:fld id="{09487119-3A35-427E-A529-32DF201F2566}" type="slidenum">
              <a:rPr lang="en-US" altLang="en-US" smtClean="0"/>
              <a:pPr/>
              <a:t>39</a:t>
            </a:fld>
            <a:endParaRPr lang="en-US" altLang="en-US"/>
          </a:p>
        </p:txBody>
      </p:sp>
    </p:spTree>
    <p:extLst>
      <p:ext uri="{BB962C8B-B14F-4D97-AF65-F5344CB8AC3E}">
        <p14:creationId xmlns:p14="http://schemas.microsoft.com/office/powerpoint/2010/main" val="4093534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3F567BEB-754C-488C-969E-D03B8E3B1F2A}" type="slidenum">
              <a:rPr lang="en-US" altLang="en-US" sz="1400" smtClean="0">
                <a:solidFill>
                  <a:srgbClr val="FFFFFF"/>
                </a:solidFill>
              </a:rPr>
              <a:pPr>
                <a:spcBef>
                  <a:spcPct val="0"/>
                </a:spcBef>
                <a:buClrTx/>
                <a:buSzTx/>
                <a:buFontTx/>
                <a:buNone/>
              </a:pPr>
              <a:t>4</a:t>
            </a:fld>
            <a:endParaRPr lang="en-US" altLang="en-US" sz="1400" smtClean="0">
              <a:solidFill>
                <a:srgbClr val="FFFFFF"/>
              </a:solidFill>
            </a:endParaRPr>
          </a:p>
        </p:txBody>
      </p:sp>
      <p:sp>
        <p:nvSpPr>
          <p:cNvPr id="29699" name="AutoShape 4"/>
          <p:cNvSpPr>
            <a:spLocks noChangeArrowheads="1"/>
          </p:cNvSpPr>
          <p:nvPr/>
        </p:nvSpPr>
        <p:spPr bwMode="auto">
          <a:xfrm>
            <a:off x="457200" y="4038600"/>
            <a:ext cx="8001000" cy="1447800"/>
          </a:xfrm>
          <a:prstGeom prst="roundRect">
            <a:avLst>
              <a:gd name="adj" fmla="val 16667"/>
            </a:avLst>
          </a:prstGeom>
          <a:solidFill>
            <a:srgbClr val="CC0000"/>
          </a:solidFill>
          <a:ln w="9525">
            <a:solidFill>
              <a:schemeClr val="tx1"/>
            </a:solidFill>
            <a:round/>
            <a:headEnd/>
            <a:tailEnd/>
          </a:ln>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29700" name="Rectangle 2"/>
          <p:cNvSpPr>
            <a:spLocks noGrp="1" noChangeArrowheads="1"/>
          </p:cNvSpPr>
          <p:nvPr>
            <p:ph type="ctrTitle"/>
          </p:nvPr>
        </p:nvSpPr>
        <p:spPr>
          <a:xfrm>
            <a:off x="1143000" y="304800"/>
            <a:ext cx="7772400" cy="990600"/>
          </a:xfrm>
          <a:solidFill>
            <a:srgbClr val="CC0000"/>
          </a:solidFill>
        </p:spPr>
        <p:txBody>
          <a:bodyPr/>
          <a:lstStyle/>
          <a:p>
            <a:pPr eaLnBrk="1" hangingPunct="1"/>
            <a:r>
              <a:rPr lang="en-US" altLang="ar-SA" sz="3200" b="1" smtClean="0">
                <a:solidFill>
                  <a:srgbClr val="FFFF66"/>
                </a:solidFill>
              </a:rPr>
              <a:t>Classification</a:t>
            </a:r>
          </a:p>
        </p:txBody>
      </p:sp>
      <p:sp>
        <p:nvSpPr>
          <p:cNvPr id="5123" name="Rectangle 3"/>
          <p:cNvSpPr>
            <a:spLocks noGrp="1" noChangeArrowheads="1"/>
          </p:cNvSpPr>
          <p:nvPr>
            <p:ph type="subTitle" idx="1"/>
          </p:nvPr>
        </p:nvSpPr>
        <p:spPr>
          <a:xfrm>
            <a:off x="457200" y="1295400"/>
            <a:ext cx="8229600" cy="5257800"/>
          </a:xfrm>
        </p:spPr>
        <p:txBody>
          <a:bodyPr/>
          <a:lstStyle/>
          <a:p>
            <a:pPr algn="l" eaLnBrk="1" hangingPunct="1">
              <a:defRPr/>
            </a:pPr>
            <a:endParaRPr lang="en-US" altLang="ar-SA" sz="2800" dirty="0" smtClean="0">
              <a:solidFill>
                <a:srgbClr val="FFFF66"/>
              </a:solidFill>
            </a:endParaRPr>
          </a:p>
          <a:p>
            <a:pPr algn="l" eaLnBrk="1" hangingPunct="1">
              <a:defRPr/>
            </a:pPr>
            <a:r>
              <a:rPr lang="en-US" altLang="ar-SA" sz="2800" dirty="0" smtClean="0">
                <a:solidFill>
                  <a:schemeClr val="tx1"/>
                </a:solidFill>
              </a:rPr>
              <a:t>The two broad categories of </a:t>
            </a:r>
            <a:r>
              <a:rPr lang="en-US" altLang="ar-SA" sz="2800" u="sng" dirty="0" smtClean="0">
                <a:solidFill>
                  <a:schemeClr val="tx1"/>
                </a:solidFill>
              </a:rPr>
              <a:t>DM</a:t>
            </a:r>
            <a:r>
              <a:rPr lang="en-US" altLang="ar-SA" sz="2800" dirty="0" smtClean="0">
                <a:solidFill>
                  <a:schemeClr val="tx1"/>
                </a:solidFill>
              </a:rPr>
              <a:t> are designated</a:t>
            </a:r>
          </a:p>
          <a:p>
            <a:pPr algn="l" eaLnBrk="1" hangingPunct="1">
              <a:defRPr/>
            </a:pPr>
            <a:r>
              <a:rPr lang="en-US" altLang="ar-SA" sz="2800" dirty="0" smtClean="0">
                <a:solidFill>
                  <a:srgbClr val="FFFF66"/>
                </a:solidFill>
              </a:rPr>
              <a:t> Type 1 ( A or B)</a:t>
            </a:r>
          </a:p>
          <a:p>
            <a:pPr algn="l" eaLnBrk="1" hangingPunct="1">
              <a:defRPr/>
            </a:pPr>
            <a:r>
              <a:rPr lang="en-US" altLang="ar-SA" sz="2800" dirty="0" smtClean="0">
                <a:solidFill>
                  <a:srgbClr val="FFFF66"/>
                </a:solidFill>
              </a:rPr>
              <a:t> Type 2 </a:t>
            </a:r>
          </a:p>
          <a:p>
            <a:pPr algn="l" eaLnBrk="1" hangingPunct="1">
              <a:defRPr/>
            </a:pPr>
            <a:endParaRPr lang="en-US" altLang="ar-SA" sz="3600" b="1" dirty="0" smtClean="0">
              <a:solidFill>
                <a:srgbClr val="FFFF66"/>
              </a:solidFill>
            </a:endParaRPr>
          </a:p>
          <a:p>
            <a:pPr eaLnBrk="1" hangingPunct="1">
              <a:defRPr/>
            </a:pPr>
            <a:r>
              <a:rPr lang="en-US" altLang="ar-SA" sz="2400" dirty="0" smtClean="0">
                <a:solidFill>
                  <a:srgbClr val="FFFF66"/>
                </a:solidFill>
              </a:rPr>
              <a:t>Type 1A DM results from</a:t>
            </a:r>
          </a:p>
          <a:p>
            <a:pPr algn="l" eaLnBrk="1" hangingPunct="1">
              <a:defRPr/>
            </a:pPr>
            <a:r>
              <a:rPr lang="en-US" altLang="ar-SA" sz="2400" dirty="0" smtClean="0">
                <a:solidFill>
                  <a:srgbClr val="FFFF66"/>
                </a:solidFill>
              </a:rPr>
              <a:t> Autoimmune </a:t>
            </a:r>
            <a:r>
              <a:rPr lang="el-GR" altLang="ar-SA" sz="2400" dirty="0" smtClean="0">
                <a:solidFill>
                  <a:srgbClr val="FFFF66"/>
                </a:solidFill>
              </a:rPr>
              <a:t>β</a:t>
            </a:r>
            <a:r>
              <a:rPr lang="en-US" altLang="ar-SA" sz="2400" dirty="0" smtClean="0">
                <a:solidFill>
                  <a:srgbClr val="FFFF66"/>
                </a:solidFill>
              </a:rPr>
              <a:t> cell destruction</a:t>
            </a:r>
          </a:p>
          <a:p>
            <a:pPr algn="l" eaLnBrk="1" hangingPunct="1">
              <a:defRPr/>
            </a:pPr>
            <a:r>
              <a:rPr lang="en-US" altLang="ar-SA" sz="2400" dirty="0" smtClean="0">
                <a:solidFill>
                  <a:srgbClr val="FFFF66"/>
                </a:solidFill>
              </a:rPr>
              <a:t> </a:t>
            </a:r>
            <a:r>
              <a:rPr lang="en-US" altLang="ar-SA" sz="2400" u="sng" dirty="0" smtClean="0">
                <a:solidFill>
                  <a:srgbClr val="FFFF66"/>
                </a:solidFill>
              </a:rPr>
              <a:t>Usually leads to insulin deficiency                                                        </a:t>
            </a:r>
            <a:r>
              <a:rPr lang="en-US" altLang="ar-SA" sz="3600" dirty="0" smtClean="0">
                <a:solidFill>
                  <a:srgbClr val="FFFF66"/>
                </a:solidFill>
              </a:rPr>
              <a:t>							</a:t>
            </a:r>
          </a:p>
        </p:txBody>
      </p:sp>
    </p:spTree>
    <p:extLst>
      <p:ext uri="{BB962C8B-B14F-4D97-AF65-F5344CB8AC3E}">
        <p14:creationId xmlns:p14="http://schemas.microsoft.com/office/powerpoint/2010/main" val="41710528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pPr eaLnBrk="1" hangingPunct="1"/>
            <a:r>
              <a:rPr lang="en-US" altLang="fa-IR" sz="3600" dirty="0" smtClean="0">
                <a:solidFill>
                  <a:srgbClr val="FFFF00"/>
                </a:solidFill>
                <a:latin typeface="Times New Roman" pitchFamily="18" charset="0"/>
              </a:rPr>
              <a:t>Renal Complications </a:t>
            </a:r>
          </a:p>
        </p:txBody>
      </p:sp>
      <p:sp>
        <p:nvSpPr>
          <p:cNvPr id="57347" name="Content Placeholder 2"/>
          <p:cNvSpPr>
            <a:spLocks noGrp="1"/>
          </p:cNvSpPr>
          <p:nvPr>
            <p:ph idx="1"/>
          </p:nvPr>
        </p:nvSpPr>
        <p:spPr>
          <a:xfrm>
            <a:off x="285750" y="1357313"/>
            <a:ext cx="8643938" cy="5000625"/>
          </a:xfrm>
        </p:spPr>
        <p:txBody>
          <a:bodyPr/>
          <a:lstStyle/>
          <a:p>
            <a:pPr eaLnBrk="1" hangingPunct="1"/>
            <a:r>
              <a:rPr lang="en-US" altLang="fa-IR" sz="2400" dirty="0" smtClean="0">
                <a:latin typeface="Times New Roman" pitchFamily="18" charset="0"/>
                <a:cs typeface="Times New Roman" pitchFamily="18" charset="0"/>
              </a:rPr>
              <a:t>Diabetic nephropathy is the </a:t>
            </a:r>
            <a:r>
              <a:rPr lang="en-US" altLang="fa-IR" sz="2400" dirty="0" smtClean="0">
                <a:solidFill>
                  <a:srgbClr val="FFFF00"/>
                </a:solidFill>
                <a:latin typeface="Times New Roman" pitchFamily="18" charset="0"/>
                <a:cs typeface="Times New Roman" pitchFamily="18" charset="0"/>
              </a:rPr>
              <a:t>leading cause of ESRD </a:t>
            </a:r>
            <a:r>
              <a:rPr lang="en-US" altLang="fa-IR" sz="2400" dirty="0" smtClean="0">
                <a:latin typeface="Times New Roman" pitchFamily="18" charset="0"/>
                <a:cs typeface="Times New Roman" pitchFamily="18" charset="0"/>
              </a:rPr>
              <a:t>in the US</a:t>
            </a:r>
          </a:p>
          <a:p>
            <a:pPr eaLnBrk="1" hangingPunct="1">
              <a:buFont typeface="Arial" pitchFamily="34" charset="0"/>
              <a:buNone/>
            </a:pPr>
            <a:endParaRPr lang="en-US" altLang="fa-IR" sz="2400" dirty="0" smtClean="0">
              <a:latin typeface="Times New Roman" pitchFamily="18" charset="0"/>
              <a:cs typeface="Times New Roman" pitchFamily="18" charset="0"/>
            </a:endParaRPr>
          </a:p>
          <a:p>
            <a:pPr eaLnBrk="1" hangingPunct="1"/>
            <a:r>
              <a:rPr lang="en-US" altLang="fa-IR" sz="2400" dirty="0" smtClean="0">
                <a:latin typeface="Times New Roman" pitchFamily="18" charset="0"/>
                <a:cs typeface="Times New Roman" pitchFamily="18" charset="0"/>
              </a:rPr>
              <a:t> A leading cause of DM-related morbidity and mortality. </a:t>
            </a:r>
          </a:p>
          <a:p>
            <a:pPr eaLnBrk="1" hangingPunct="1"/>
            <a:endParaRPr lang="en-US" altLang="fa-IR" sz="2400" dirty="0" smtClean="0">
              <a:latin typeface="Times New Roman" pitchFamily="18" charset="0"/>
              <a:cs typeface="Times New Roman" pitchFamily="18" charset="0"/>
            </a:endParaRPr>
          </a:p>
          <a:p>
            <a:pPr eaLnBrk="1" hangingPunct="1"/>
            <a:r>
              <a:rPr lang="en-US" altLang="fa-IR" sz="2400" dirty="0" smtClean="0">
                <a:latin typeface="Times New Roman" pitchFamily="18" charset="0"/>
                <a:cs typeface="Times New Roman" pitchFamily="18" charset="0"/>
              </a:rPr>
              <a:t>Both </a:t>
            </a:r>
            <a:r>
              <a:rPr lang="en-US" altLang="fa-IR" sz="2400" dirty="0" err="1" smtClean="0">
                <a:solidFill>
                  <a:srgbClr val="FFFF00"/>
                </a:solidFill>
                <a:latin typeface="Times New Roman" pitchFamily="18" charset="0"/>
                <a:cs typeface="Times New Roman" pitchFamily="18" charset="0"/>
              </a:rPr>
              <a:t>microalbuminuria</a:t>
            </a:r>
            <a:r>
              <a:rPr lang="en-US" altLang="fa-IR" sz="2400" dirty="0" smtClean="0">
                <a:solidFill>
                  <a:srgbClr val="FFFF00"/>
                </a:solidFill>
                <a:latin typeface="Times New Roman" pitchFamily="18" charset="0"/>
                <a:cs typeface="Times New Roman" pitchFamily="18" charset="0"/>
              </a:rPr>
              <a:t> and </a:t>
            </a:r>
            <a:r>
              <a:rPr lang="en-US" altLang="fa-IR" sz="2400" dirty="0" err="1" smtClean="0">
                <a:solidFill>
                  <a:srgbClr val="FFFF00"/>
                </a:solidFill>
                <a:latin typeface="Times New Roman" pitchFamily="18" charset="0"/>
                <a:cs typeface="Times New Roman" pitchFamily="18" charset="0"/>
              </a:rPr>
              <a:t>macroalbuminuria</a:t>
            </a:r>
            <a:r>
              <a:rPr lang="en-US" altLang="fa-IR" sz="2400" dirty="0" smtClean="0">
                <a:solidFill>
                  <a:srgbClr val="FFFF00"/>
                </a:solidFill>
                <a:latin typeface="Times New Roman" pitchFamily="18" charset="0"/>
                <a:cs typeface="Times New Roman" pitchFamily="18" charset="0"/>
              </a:rPr>
              <a:t> </a:t>
            </a:r>
            <a:r>
              <a:rPr lang="en-US" altLang="fa-IR" sz="2400" dirty="0" smtClean="0">
                <a:latin typeface="Times New Roman" pitchFamily="18" charset="0"/>
                <a:cs typeface="Times New Roman" pitchFamily="18" charset="0"/>
              </a:rPr>
              <a:t>in individuals with DM are associated with </a:t>
            </a:r>
            <a:r>
              <a:rPr lang="en-US" altLang="fa-IR" sz="2400" b="1" u="sng" dirty="0" smtClean="0">
                <a:solidFill>
                  <a:srgbClr val="FFFF00"/>
                </a:solidFill>
                <a:latin typeface="Times New Roman" pitchFamily="18" charset="0"/>
                <a:cs typeface="Times New Roman" pitchFamily="18" charset="0"/>
              </a:rPr>
              <a:t>increased risk of cardiovascular </a:t>
            </a:r>
            <a:r>
              <a:rPr lang="en-US" altLang="fa-IR" sz="2400" dirty="0" smtClean="0">
                <a:latin typeface="Times New Roman" pitchFamily="18" charset="0"/>
                <a:cs typeface="Times New Roman" pitchFamily="18" charset="0"/>
              </a:rPr>
              <a:t>disease.</a:t>
            </a:r>
          </a:p>
          <a:p>
            <a:pPr eaLnBrk="1" hangingPunct="1"/>
            <a:endParaRPr lang="en-US" altLang="fa-IR" sz="2400" dirty="0" smtClean="0">
              <a:latin typeface="Times New Roman" pitchFamily="18" charset="0"/>
              <a:cs typeface="Times New Roman" pitchFamily="18" charset="0"/>
            </a:endParaRPr>
          </a:p>
          <a:p>
            <a:pPr eaLnBrk="1" hangingPunct="1"/>
            <a:r>
              <a:rPr lang="en-US" altLang="fa-IR" sz="2400" dirty="0" smtClean="0">
                <a:latin typeface="Times New Roman" pitchFamily="18" charset="0"/>
                <a:cs typeface="Times New Roman" pitchFamily="18" charset="0"/>
              </a:rPr>
              <a:t> Individuals with diabetic nephropathy </a:t>
            </a:r>
            <a:r>
              <a:rPr lang="en-US" altLang="fa-IR" sz="2400" u="sng" dirty="0" smtClean="0">
                <a:solidFill>
                  <a:srgbClr val="FFFF00"/>
                </a:solidFill>
                <a:latin typeface="Times New Roman" pitchFamily="18" charset="0"/>
                <a:cs typeface="Times New Roman" pitchFamily="18" charset="0"/>
              </a:rPr>
              <a:t>commonly have </a:t>
            </a:r>
            <a:r>
              <a:rPr lang="en-US" altLang="fa-IR" sz="2400" b="1" u="sng" dirty="0" smtClean="0">
                <a:solidFill>
                  <a:srgbClr val="FFFF00"/>
                </a:solidFill>
                <a:latin typeface="Times New Roman" pitchFamily="18" charset="0"/>
                <a:cs typeface="Times New Roman" pitchFamily="18" charset="0"/>
              </a:rPr>
              <a:t>diabetic retinopathy.</a:t>
            </a:r>
          </a:p>
          <a:p>
            <a:pPr eaLnBrk="1" hangingPunct="1">
              <a:buFont typeface="Arial" pitchFamily="34" charset="0"/>
              <a:buNone/>
            </a:pPr>
            <a:endParaRPr lang="en-US" altLang="fa-IR" sz="2400" dirty="0" smtClean="0">
              <a:latin typeface="Times New Roman" pitchFamily="18" charset="0"/>
              <a:cs typeface="Times New Roman" pitchFamily="18" charset="0"/>
            </a:endParaRPr>
          </a:p>
          <a:p>
            <a:pPr eaLnBrk="1" hangingPunct="1">
              <a:buFont typeface="Arial" pitchFamily="34" charset="0"/>
              <a:buNone/>
            </a:pPr>
            <a:endParaRPr lang="en-US" altLang="fa-IR" dirty="0" smtClean="0">
              <a:latin typeface="Times New Roman" pitchFamily="18" charset="0"/>
              <a:cs typeface="Times New Roman" pitchFamily="18" charset="0"/>
            </a:endParaRPr>
          </a:p>
        </p:txBody>
      </p:sp>
      <p:sp>
        <p:nvSpPr>
          <p:cNvPr id="573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6F21CEE-F706-4C0A-871A-8CEB3ECF91F1}" type="slidenum">
              <a:rPr lang="en-US" altLang="en-US" sz="1200">
                <a:solidFill>
                  <a:srgbClr val="FFFFFF"/>
                </a:solidFill>
              </a:rPr>
              <a:pPr>
                <a:spcBef>
                  <a:spcPct val="0"/>
                </a:spcBef>
                <a:buFontTx/>
                <a:buNone/>
              </a:pPr>
              <a:t>40</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468313" y="274638"/>
            <a:ext cx="8218487" cy="633412"/>
          </a:xfrm>
        </p:spPr>
        <p:txBody>
          <a:bodyPr/>
          <a:lstStyle/>
          <a:p>
            <a:r>
              <a:rPr lang="en-US" altLang="en-US" sz="4000" smtClean="0"/>
              <a:t/>
            </a:r>
            <a:br>
              <a:rPr lang="en-US" altLang="en-US" sz="4000" smtClean="0"/>
            </a:br>
            <a:r>
              <a:rPr lang="en-US" altLang="en-US" sz="3600" smtClean="0">
                <a:solidFill>
                  <a:srgbClr val="FFFF00"/>
                </a:solidFill>
                <a:latin typeface="Times New Roman" pitchFamily="18" charset="0"/>
                <a:cs typeface="Times New Roman" pitchFamily="18" charset="0"/>
              </a:rPr>
              <a:t>Diagnosis of Diabetic Kidney Disease</a:t>
            </a:r>
            <a:r>
              <a:rPr lang="en-US" altLang="en-US" sz="3600" smtClean="0"/>
              <a:t/>
            </a:r>
            <a:br>
              <a:rPr lang="en-US" altLang="en-US" sz="3600" smtClean="0"/>
            </a:br>
            <a:endParaRPr lang="en-US" altLang="en-US" sz="4000" smtClean="0"/>
          </a:p>
        </p:txBody>
      </p:sp>
      <p:sp>
        <p:nvSpPr>
          <p:cNvPr id="3" name="Content Placeholder 2"/>
          <p:cNvSpPr>
            <a:spLocks noGrp="1"/>
          </p:cNvSpPr>
          <p:nvPr>
            <p:ph idx="1"/>
          </p:nvPr>
        </p:nvSpPr>
        <p:spPr>
          <a:xfrm>
            <a:off x="250825" y="1268413"/>
            <a:ext cx="8642350" cy="5329237"/>
          </a:xfrm>
        </p:spPr>
        <p:txBody>
          <a:bodyPr/>
          <a:lstStyle/>
          <a:p>
            <a:pPr>
              <a:defRPr/>
            </a:pPr>
            <a:r>
              <a:rPr lang="en-US" sz="2400" dirty="0" smtClean="0">
                <a:latin typeface="Times New Roman" panose="02020603050405020304" pitchFamily="18" charset="0"/>
                <a:cs typeface="Times New Roman" panose="02020603050405020304" pitchFamily="18" charset="0"/>
              </a:rPr>
              <a:t>Diabetic </a:t>
            </a:r>
            <a:r>
              <a:rPr lang="en-US" sz="2400" dirty="0">
                <a:latin typeface="Times New Roman" panose="02020603050405020304" pitchFamily="18" charset="0"/>
                <a:cs typeface="Times New Roman" panose="02020603050405020304" pitchFamily="18" charset="0"/>
              </a:rPr>
              <a:t>kidney disease is usually a </a:t>
            </a:r>
            <a:r>
              <a:rPr lang="en-US" sz="2400" dirty="0" smtClean="0">
                <a:latin typeface="Times New Roman" panose="02020603050405020304" pitchFamily="18" charset="0"/>
                <a:cs typeface="Times New Roman" panose="02020603050405020304" pitchFamily="18" charset="0"/>
              </a:rPr>
              <a:t>clinical diagnosis </a:t>
            </a:r>
            <a:r>
              <a:rPr lang="en-US" sz="2400" dirty="0">
                <a:latin typeface="Times New Roman" panose="02020603050405020304" pitchFamily="18" charset="0"/>
                <a:cs typeface="Times New Roman" panose="02020603050405020304" pitchFamily="18" charset="0"/>
              </a:rPr>
              <a:t>made based on the </a:t>
            </a:r>
            <a:r>
              <a:rPr lang="en-US" sz="2400" dirty="0">
                <a:solidFill>
                  <a:srgbClr val="FFFF00"/>
                </a:solidFill>
                <a:latin typeface="Times New Roman" panose="02020603050405020304" pitchFamily="18" charset="0"/>
                <a:cs typeface="Times New Roman" panose="02020603050405020304" pitchFamily="18" charset="0"/>
              </a:rPr>
              <a:t>presence </a:t>
            </a:r>
            <a:r>
              <a:rPr lang="en-US" sz="2400" dirty="0" smtClean="0">
                <a:solidFill>
                  <a:srgbClr val="FFFF00"/>
                </a:solidFill>
                <a:latin typeface="Times New Roman" panose="02020603050405020304" pitchFamily="18" charset="0"/>
                <a:cs typeface="Times New Roman" panose="02020603050405020304" pitchFamily="18" charset="0"/>
              </a:rPr>
              <a:t>of albuminuria </a:t>
            </a:r>
            <a:r>
              <a:rPr lang="en-US" sz="2400" dirty="0">
                <a:solidFill>
                  <a:srgbClr val="FFFF00"/>
                </a:solidFill>
                <a:latin typeface="Times New Roman" panose="02020603050405020304" pitchFamily="18" charset="0"/>
                <a:cs typeface="Times New Roman" panose="02020603050405020304" pitchFamily="18" charset="0"/>
              </a:rPr>
              <a:t>and/or reduced eGFR in </a:t>
            </a:r>
            <a:r>
              <a:rPr lang="en-US" sz="2400" dirty="0" smtClean="0">
                <a:solidFill>
                  <a:srgbClr val="FFFF00"/>
                </a:solidFill>
                <a:latin typeface="Times New Roman" panose="02020603050405020304" pitchFamily="18" charset="0"/>
                <a:cs typeface="Times New Roman" panose="02020603050405020304" pitchFamily="18" charset="0"/>
              </a:rPr>
              <a:t>the </a:t>
            </a:r>
            <a:r>
              <a:rPr lang="en-US" sz="2400" u="sng" dirty="0" smtClean="0">
                <a:solidFill>
                  <a:srgbClr val="FFFF00"/>
                </a:solidFill>
                <a:latin typeface="Times New Roman" panose="02020603050405020304" pitchFamily="18" charset="0"/>
                <a:cs typeface="Times New Roman" panose="02020603050405020304" pitchFamily="18" charset="0"/>
              </a:rPr>
              <a:t>absence </a:t>
            </a:r>
            <a:r>
              <a:rPr lang="en-US" sz="2400" u="sng" dirty="0">
                <a:solidFill>
                  <a:srgbClr val="FFFF00"/>
                </a:solidFill>
                <a:latin typeface="Times New Roman" panose="02020603050405020304" pitchFamily="18" charset="0"/>
                <a:cs typeface="Times New Roman" panose="02020603050405020304" pitchFamily="18" charset="0"/>
              </a:rPr>
              <a:t>of signs or symptoms </a:t>
            </a:r>
            <a:r>
              <a:rPr lang="en-US" sz="2400" dirty="0">
                <a:latin typeface="Times New Roman" panose="02020603050405020304" pitchFamily="18" charset="0"/>
                <a:cs typeface="Times New Roman" panose="02020603050405020304" pitchFamily="18" charset="0"/>
              </a:rPr>
              <a:t>of </a:t>
            </a:r>
            <a:r>
              <a:rPr lang="en-US" sz="2400" dirty="0" smtClean="0">
                <a:latin typeface="Times New Roman" panose="02020603050405020304" pitchFamily="18" charset="0"/>
                <a:cs typeface="Times New Roman" panose="02020603050405020304" pitchFamily="18" charset="0"/>
              </a:rPr>
              <a:t>other primary </a:t>
            </a:r>
            <a:r>
              <a:rPr lang="en-US" sz="2400" dirty="0">
                <a:latin typeface="Times New Roman" panose="02020603050405020304" pitchFamily="18" charset="0"/>
                <a:cs typeface="Times New Roman" panose="02020603050405020304" pitchFamily="18" charset="0"/>
              </a:rPr>
              <a:t>causes of kidney damage</a:t>
            </a:r>
            <a:r>
              <a:rPr lang="en-US" sz="2400" dirty="0" smtClean="0">
                <a:latin typeface="Times New Roman" panose="02020603050405020304" pitchFamily="18" charset="0"/>
                <a:cs typeface="Times New Roman" panose="02020603050405020304" pitchFamily="18" charset="0"/>
              </a:rPr>
              <a:t>.</a:t>
            </a:r>
          </a:p>
          <a:p>
            <a:pPr>
              <a:defRPr/>
            </a:pPr>
            <a:endParaRPr lang="en-US" sz="2800" dirty="0" smtClean="0">
              <a:latin typeface="Times New Roman" panose="02020603050405020304" pitchFamily="18" charset="0"/>
              <a:cs typeface="Times New Roman" panose="02020603050405020304" pitchFamily="18" charset="0"/>
            </a:endParaRPr>
          </a:p>
          <a:p>
            <a:pPr marL="0" indent="0">
              <a:buFont typeface="Arial" pitchFamily="34" charset="0"/>
              <a:buNone/>
              <a:defRPr/>
            </a:pPr>
            <a:r>
              <a:rPr lang="en-US" sz="2800" dirty="0" smtClean="0">
                <a:latin typeface="Times New Roman" panose="02020603050405020304" pitchFamily="18" charset="0"/>
                <a:cs typeface="Times New Roman" panose="02020603050405020304" pitchFamily="18" charset="0"/>
              </a:rPr>
              <a:t>The typical presentation </a:t>
            </a:r>
            <a:r>
              <a:rPr lang="en-US" sz="2800" dirty="0">
                <a:latin typeface="Times New Roman" panose="02020603050405020304" pitchFamily="18" charset="0"/>
                <a:cs typeface="Times New Roman" panose="02020603050405020304" pitchFamily="18" charset="0"/>
              </a:rPr>
              <a:t>of diabetic kidney </a:t>
            </a:r>
            <a:r>
              <a:rPr lang="en-US" sz="2800" dirty="0" smtClean="0">
                <a:latin typeface="Times New Roman" panose="02020603050405020304" pitchFamily="18" charset="0"/>
                <a:cs typeface="Times New Roman" panose="02020603050405020304" pitchFamily="18" charset="0"/>
              </a:rPr>
              <a:t>disease is </a:t>
            </a:r>
            <a:r>
              <a:rPr lang="en-US" sz="2800" dirty="0">
                <a:latin typeface="Times New Roman" panose="02020603050405020304" pitchFamily="18" charset="0"/>
                <a:cs typeface="Times New Roman" panose="02020603050405020304" pitchFamily="18" charset="0"/>
              </a:rPr>
              <a:t>considered to include </a:t>
            </a:r>
            <a:r>
              <a:rPr lang="en-US" sz="2800" dirty="0" smtClean="0">
                <a:latin typeface="Times New Roman" panose="02020603050405020304" pitchFamily="18" charset="0"/>
                <a:cs typeface="Times New Roman" panose="02020603050405020304" pitchFamily="18" charset="0"/>
              </a:rPr>
              <a:t>:</a:t>
            </a:r>
          </a:p>
          <a:p>
            <a:pPr>
              <a:defRPr/>
            </a:pPr>
            <a:r>
              <a:rPr lang="en-US" sz="2400" dirty="0" smtClean="0">
                <a:solidFill>
                  <a:srgbClr val="FFFF00"/>
                </a:solidFill>
                <a:latin typeface="Times New Roman" panose="02020603050405020304" pitchFamily="18" charset="0"/>
                <a:cs typeface="Times New Roman" panose="02020603050405020304" pitchFamily="18" charset="0"/>
              </a:rPr>
              <a:t>Long-standing duration </a:t>
            </a:r>
            <a:r>
              <a:rPr lang="en-US" sz="2400" dirty="0">
                <a:solidFill>
                  <a:srgbClr val="FFFF00"/>
                </a:solidFill>
                <a:latin typeface="Times New Roman" panose="02020603050405020304" pitchFamily="18" charset="0"/>
                <a:cs typeface="Times New Roman" panose="02020603050405020304" pitchFamily="18" charset="0"/>
              </a:rPr>
              <a:t>of </a:t>
            </a:r>
            <a:r>
              <a:rPr lang="en-US" sz="2400" dirty="0" smtClean="0">
                <a:solidFill>
                  <a:srgbClr val="FFFF00"/>
                </a:solidFill>
                <a:latin typeface="Times New Roman" panose="02020603050405020304" pitchFamily="18" charset="0"/>
                <a:cs typeface="Times New Roman" panose="02020603050405020304" pitchFamily="18" charset="0"/>
              </a:rPr>
              <a:t>diabetes ( may be first presentation )</a:t>
            </a:r>
          </a:p>
          <a:p>
            <a:pPr>
              <a:defRPr/>
            </a:pPr>
            <a:r>
              <a:rPr lang="en-US" sz="2400" dirty="0" smtClean="0">
                <a:solidFill>
                  <a:srgbClr val="FFFF00"/>
                </a:solidFill>
                <a:latin typeface="Times New Roman" panose="02020603050405020304" pitchFamily="18" charset="0"/>
                <a:cs typeface="Times New Roman" panose="02020603050405020304" pitchFamily="18" charset="0"/>
              </a:rPr>
              <a:t>Retinopathy </a:t>
            </a:r>
          </a:p>
          <a:p>
            <a:pPr>
              <a:defRPr/>
            </a:pPr>
            <a:r>
              <a:rPr lang="en-US" sz="2400" dirty="0" smtClean="0">
                <a:solidFill>
                  <a:srgbClr val="FFFF00"/>
                </a:solidFill>
                <a:latin typeface="Times New Roman" panose="02020603050405020304" pitchFamily="18" charset="0"/>
                <a:cs typeface="Times New Roman" panose="02020603050405020304" pitchFamily="18" charset="0"/>
              </a:rPr>
              <a:t>Albuminuria without hematuria</a:t>
            </a:r>
          </a:p>
          <a:p>
            <a:pPr>
              <a:defRPr/>
            </a:pPr>
            <a:r>
              <a:rPr lang="en-US" sz="2400" dirty="0" smtClean="0">
                <a:solidFill>
                  <a:srgbClr val="FFFF00"/>
                </a:solidFill>
                <a:latin typeface="Times New Roman" panose="02020603050405020304" pitchFamily="18" charset="0"/>
                <a:cs typeface="Times New Roman" panose="02020603050405020304" pitchFamily="18" charset="0"/>
              </a:rPr>
              <a:t>Gradually progressive </a:t>
            </a:r>
            <a:r>
              <a:rPr lang="en-US" sz="2400" dirty="0" smtClean="0">
                <a:latin typeface="Times New Roman" panose="02020603050405020304" pitchFamily="18" charset="0"/>
                <a:cs typeface="Times New Roman" panose="02020603050405020304" pitchFamily="18" charset="0"/>
              </a:rPr>
              <a:t>kidney disease</a:t>
            </a:r>
            <a:endParaRPr lang="en-US" sz="2800" dirty="0">
              <a:latin typeface="Times New Roman" panose="02020603050405020304" pitchFamily="18" charset="0"/>
              <a:cs typeface="Times New Roman" panose="02020603050405020304" pitchFamily="18" charset="0"/>
            </a:endParaRPr>
          </a:p>
        </p:txBody>
      </p:sp>
      <p:sp>
        <p:nvSpPr>
          <p:cNvPr id="5837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ADC3704-3C22-4A52-99F2-330930686766}" type="slidenum">
              <a:rPr lang="en-US" altLang="en-US" sz="1200">
                <a:solidFill>
                  <a:srgbClr val="FFFFFF"/>
                </a:solidFill>
              </a:rPr>
              <a:pPr>
                <a:spcBef>
                  <a:spcPct val="0"/>
                </a:spcBef>
                <a:buFontTx/>
                <a:buNone/>
              </a:pPr>
              <a:t>41</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395288" y="260350"/>
            <a:ext cx="8291512" cy="635000"/>
          </a:xfrm>
        </p:spPr>
        <p:txBody>
          <a:bodyPr/>
          <a:lstStyle/>
          <a:p>
            <a:r>
              <a:rPr lang="en-US" altLang="en-US" sz="2800" smtClean="0">
                <a:latin typeface="Times New Roman" pitchFamily="18" charset="0"/>
                <a:cs typeface="Times New Roman" pitchFamily="18" charset="0"/>
              </a:rPr>
              <a:t>Additional causes of kidney disease (non-DKD) </a:t>
            </a:r>
          </a:p>
        </p:txBody>
      </p:sp>
      <p:sp>
        <p:nvSpPr>
          <p:cNvPr id="77827" name="Content Placeholder 2"/>
          <p:cNvSpPr>
            <a:spLocks noGrp="1"/>
          </p:cNvSpPr>
          <p:nvPr>
            <p:ph idx="1"/>
          </p:nvPr>
        </p:nvSpPr>
        <p:spPr>
          <a:xfrm>
            <a:off x="323850" y="1125538"/>
            <a:ext cx="8569325" cy="5000625"/>
          </a:xfrm>
        </p:spPr>
        <p:txBody>
          <a:bodyPr/>
          <a:lstStyle/>
          <a:p>
            <a:pPr marL="514350" indent="-514350">
              <a:buFont typeface="+mj-lt"/>
              <a:buAutoNum type="arabicPeriod"/>
              <a:defRPr/>
            </a:pPr>
            <a:r>
              <a:rPr lang="en-US" altLang="en-US" sz="2800" dirty="0" smtClean="0">
                <a:latin typeface="Times New Roman" panose="02020603050405020304" pitchFamily="18" charset="0"/>
                <a:cs typeface="Times New Roman" panose="02020603050405020304" pitchFamily="18" charset="0"/>
              </a:rPr>
              <a:t>An </a:t>
            </a:r>
            <a:r>
              <a:rPr lang="en-US" altLang="en-US" sz="2800" dirty="0" smtClean="0">
                <a:solidFill>
                  <a:srgbClr val="FFFF00"/>
                </a:solidFill>
                <a:latin typeface="Times New Roman" panose="02020603050405020304" pitchFamily="18" charset="0"/>
                <a:cs typeface="Times New Roman" panose="02020603050405020304" pitchFamily="18" charset="0"/>
              </a:rPr>
              <a:t>active urinary sediment </a:t>
            </a:r>
            <a:r>
              <a:rPr lang="en-US" altLang="en-US" sz="2800" dirty="0" smtClean="0">
                <a:latin typeface="Times New Roman" panose="02020603050405020304" pitchFamily="18" charset="0"/>
                <a:cs typeface="Times New Roman" panose="02020603050405020304" pitchFamily="18" charset="0"/>
              </a:rPr>
              <a:t>(containing RBC or WBC  or cellular casts)</a:t>
            </a:r>
          </a:p>
          <a:p>
            <a:pPr marL="514350" indent="-514350">
              <a:buFont typeface="+mj-lt"/>
              <a:buAutoNum type="arabicPeriod"/>
              <a:defRPr/>
            </a:pPr>
            <a:endParaRPr lang="en-US" altLang="en-US" sz="2800" dirty="0" smtClean="0">
              <a:latin typeface="Times New Roman" panose="02020603050405020304" pitchFamily="18" charset="0"/>
              <a:cs typeface="Times New Roman" panose="02020603050405020304" pitchFamily="18" charset="0"/>
            </a:endParaRPr>
          </a:p>
          <a:p>
            <a:pPr marL="514350" indent="-514350">
              <a:buFont typeface="+mj-lt"/>
              <a:buAutoNum type="arabicPeriod"/>
              <a:defRPr/>
            </a:pPr>
            <a:r>
              <a:rPr lang="en-US" altLang="en-US" sz="2800" dirty="0" smtClean="0">
                <a:solidFill>
                  <a:srgbClr val="FFFF00"/>
                </a:solidFill>
                <a:latin typeface="Times New Roman" panose="02020603050405020304" pitchFamily="18" charset="0"/>
                <a:cs typeface="Times New Roman" panose="02020603050405020304" pitchFamily="18" charset="0"/>
              </a:rPr>
              <a:t>Rapidly increasing albuminuria </a:t>
            </a:r>
            <a:r>
              <a:rPr lang="en-US" altLang="en-US" sz="2800" dirty="0" smtClean="0">
                <a:latin typeface="Times New Roman" panose="02020603050405020304" pitchFamily="18" charset="0"/>
                <a:cs typeface="Times New Roman" panose="02020603050405020304" pitchFamily="18" charset="0"/>
              </a:rPr>
              <a:t>or </a:t>
            </a:r>
            <a:r>
              <a:rPr lang="en-US" altLang="en-US" sz="2800" dirty="0" err="1" smtClean="0">
                <a:latin typeface="Times New Roman" panose="02020603050405020304" pitchFamily="18" charset="0"/>
                <a:cs typeface="Times New Roman" panose="02020603050405020304" pitchFamily="18" charset="0"/>
              </a:rPr>
              <a:t>nephrotic</a:t>
            </a:r>
            <a:r>
              <a:rPr lang="en-US" altLang="en-US" sz="2800" dirty="0" smtClean="0">
                <a:latin typeface="Times New Roman" panose="02020603050405020304" pitchFamily="18" charset="0"/>
                <a:cs typeface="Times New Roman" panose="02020603050405020304" pitchFamily="18" charset="0"/>
              </a:rPr>
              <a:t> syndrome</a:t>
            </a:r>
          </a:p>
          <a:p>
            <a:pPr marL="514350" indent="-514350">
              <a:buFont typeface="+mj-lt"/>
              <a:buAutoNum type="arabicPeriod"/>
              <a:defRPr/>
            </a:pPr>
            <a:endParaRPr lang="en-US" altLang="en-US" sz="2800" dirty="0" smtClean="0">
              <a:latin typeface="Times New Roman" panose="02020603050405020304" pitchFamily="18" charset="0"/>
              <a:cs typeface="Times New Roman" panose="02020603050405020304" pitchFamily="18" charset="0"/>
            </a:endParaRPr>
          </a:p>
          <a:p>
            <a:pPr marL="514350" indent="-514350">
              <a:buFont typeface="+mj-lt"/>
              <a:buAutoNum type="arabicPeriod"/>
              <a:defRPr/>
            </a:pPr>
            <a:r>
              <a:rPr lang="en-US" altLang="en-US" sz="2800" dirty="0" smtClean="0">
                <a:solidFill>
                  <a:srgbClr val="FFFF00"/>
                </a:solidFill>
                <a:latin typeface="Times New Roman" panose="02020603050405020304" pitchFamily="18" charset="0"/>
                <a:cs typeface="Times New Roman" panose="02020603050405020304" pitchFamily="18" charset="0"/>
              </a:rPr>
              <a:t>Rapidly decreasing eGFR</a:t>
            </a:r>
          </a:p>
          <a:p>
            <a:pPr marL="514350" indent="-514350">
              <a:buFont typeface="+mj-lt"/>
              <a:buAutoNum type="arabicPeriod"/>
              <a:defRPr/>
            </a:pPr>
            <a:endParaRPr lang="en-US" altLang="en-US" sz="2800" dirty="0" smtClean="0">
              <a:latin typeface="Times New Roman" panose="02020603050405020304" pitchFamily="18" charset="0"/>
              <a:cs typeface="Times New Roman" panose="02020603050405020304" pitchFamily="18" charset="0"/>
            </a:endParaRPr>
          </a:p>
          <a:p>
            <a:pPr marL="514350" indent="-514350">
              <a:buFont typeface="+mj-lt"/>
              <a:buAutoNum type="arabicPeriod"/>
              <a:defRPr/>
            </a:pPr>
            <a:r>
              <a:rPr lang="en-US" altLang="en-US" sz="2800" dirty="0">
                <a:solidFill>
                  <a:srgbClr val="FFFF00"/>
                </a:solidFill>
                <a:latin typeface="Times New Roman" panose="02020603050405020304" pitchFamily="18" charset="0"/>
                <a:cs typeface="Times New Roman" panose="02020603050405020304" pitchFamily="18" charset="0"/>
              </a:rPr>
              <a:t>A</a:t>
            </a:r>
            <a:r>
              <a:rPr lang="en-US" altLang="en-US" sz="2800" dirty="0" smtClean="0">
                <a:solidFill>
                  <a:srgbClr val="FFFF00"/>
                </a:solidFill>
                <a:latin typeface="Times New Roman" panose="02020603050405020304" pitchFamily="18" charset="0"/>
                <a:cs typeface="Times New Roman" panose="02020603050405020304" pitchFamily="18" charset="0"/>
              </a:rPr>
              <a:t>bsence of retinopathy </a:t>
            </a:r>
            <a:r>
              <a:rPr lang="en-US" altLang="en-US" sz="2800" dirty="0" smtClean="0">
                <a:latin typeface="Times New Roman" panose="02020603050405020304" pitchFamily="18" charset="0"/>
                <a:cs typeface="Times New Roman" panose="02020603050405020304" pitchFamily="18" charset="0"/>
              </a:rPr>
              <a:t>(in type 1 diabetes)</a:t>
            </a:r>
          </a:p>
          <a:p>
            <a:pPr marL="0" indent="0">
              <a:buFont typeface="Arial" pitchFamily="34" charset="0"/>
              <a:buNone/>
              <a:defRPr/>
            </a:pPr>
            <a:r>
              <a:rPr lang="en-US" altLang="en-US" sz="2800" dirty="0" smtClean="0">
                <a:latin typeface="Times New Roman" panose="02020603050405020304" pitchFamily="18" charset="0"/>
                <a:cs typeface="Times New Roman" panose="02020603050405020304" pitchFamily="18" charset="0"/>
              </a:rPr>
              <a:t>may suggest alternative or additional causes of kidney disease</a:t>
            </a:r>
          </a:p>
        </p:txBody>
      </p:sp>
      <p:sp>
        <p:nvSpPr>
          <p:cNvPr id="593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4EA26ED-2947-4633-8A4E-865E19119993}" type="slidenum">
              <a:rPr lang="en-US" altLang="en-US" sz="1200">
                <a:solidFill>
                  <a:srgbClr val="FFFFFF"/>
                </a:solidFill>
              </a:rPr>
              <a:pPr>
                <a:spcBef>
                  <a:spcPct val="0"/>
                </a:spcBef>
                <a:buFontTx/>
                <a:buNone/>
              </a:pPr>
              <a:t>42</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Renal Complications </a:t>
            </a:r>
            <a:endParaRPr lang="en-US" altLang="fa-IR" sz="3600" smtClean="0">
              <a:latin typeface="Times New Roman" pitchFamily="18" charset="0"/>
            </a:endParaRPr>
          </a:p>
        </p:txBody>
      </p:sp>
      <p:sp>
        <p:nvSpPr>
          <p:cNvPr id="60419"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Like other microvascular complications, the </a:t>
            </a:r>
            <a:r>
              <a:rPr lang="en-US" altLang="fa-IR" sz="2800" smtClean="0">
                <a:solidFill>
                  <a:srgbClr val="FFFF00"/>
                </a:solidFill>
                <a:latin typeface="Times New Roman" pitchFamily="18" charset="0"/>
                <a:cs typeface="Times New Roman" pitchFamily="18" charset="0"/>
              </a:rPr>
              <a:t>pathogenesis </a:t>
            </a:r>
            <a:r>
              <a:rPr lang="en-US" altLang="fa-IR" sz="2800" smtClean="0">
                <a:latin typeface="Times New Roman" pitchFamily="18" charset="0"/>
                <a:cs typeface="Times New Roman" pitchFamily="18" charset="0"/>
              </a:rPr>
              <a:t>of diabetic nephropathy is related to </a:t>
            </a:r>
            <a:r>
              <a:rPr lang="en-US" altLang="fa-IR" sz="2800" u="sng" smtClean="0">
                <a:solidFill>
                  <a:srgbClr val="FFFF00"/>
                </a:solidFill>
                <a:latin typeface="Times New Roman" pitchFamily="18" charset="0"/>
                <a:cs typeface="Times New Roman" pitchFamily="18" charset="0"/>
              </a:rPr>
              <a:t>chronic hyperglycemia</a:t>
            </a:r>
            <a:r>
              <a:rPr lang="en-US" altLang="fa-IR" sz="2800" smtClean="0">
                <a:latin typeface="Times New Roman" pitchFamily="18" charset="0"/>
                <a:cs typeface="Times New Roman" pitchFamily="18" charset="0"/>
              </a:rPr>
              <a:t>. </a:t>
            </a:r>
          </a:p>
        </p:txBody>
      </p:sp>
      <p:sp>
        <p:nvSpPr>
          <p:cNvPr id="604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2A0A5BDA-5029-40A3-8DEF-8706F0BEBF33}" type="slidenum">
              <a:rPr lang="en-US" altLang="en-US" sz="1200">
                <a:solidFill>
                  <a:srgbClr val="FFFFFF"/>
                </a:solidFill>
              </a:rPr>
              <a:pPr>
                <a:spcBef>
                  <a:spcPct val="0"/>
                </a:spcBef>
                <a:buFontTx/>
                <a:buNone/>
              </a:pPr>
              <a:t>43</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descr="116364-138562-238946-2390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85813"/>
            <a:ext cx="8997950"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1CAA5407-3C8D-415B-8989-F62BD057D745}" type="slidenum">
              <a:rPr lang="en-US" altLang="en-US" sz="1200">
                <a:solidFill>
                  <a:srgbClr val="FFFFFF"/>
                </a:solidFill>
              </a:rPr>
              <a:pPr>
                <a:spcBef>
                  <a:spcPct val="0"/>
                </a:spcBef>
                <a:buFontTx/>
                <a:buNone/>
              </a:pPr>
              <a:t>44</a:t>
            </a:fld>
            <a:endParaRPr lang="en-US" altLang="en-US" sz="1200">
              <a:solidFill>
                <a:srgbClr val="FFFFFF"/>
              </a:solidFill>
            </a:endParaRPr>
          </a:p>
        </p:txBody>
      </p:sp>
      <p:sp>
        <p:nvSpPr>
          <p:cNvPr id="3" name="Rounded Rectangle 2"/>
          <p:cNvSpPr/>
          <p:nvPr/>
        </p:nvSpPr>
        <p:spPr>
          <a:xfrm>
            <a:off x="2195513" y="4437063"/>
            <a:ext cx="1728787" cy="360362"/>
          </a:xfrm>
          <a:prstGeom prst="roundRect">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ounded Rectangle 3"/>
          <p:cNvSpPr/>
          <p:nvPr/>
        </p:nvSpPr>
        <p:spPr>
          <a:xfrm>
            <a:off x="2195513" y="3716338"/>
            <a:ext cx="1728787" cy="504825"/>
          </a:xfrm>
          <a:prstGeom prst="roundRect">
            <a:avLst/>
          </a:prstGeom>
          <a:noFill/>
          <a:ln w="412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457200" y="274638"/>
            <a:ext cx="8229600" cy="654050"/>
          </a:xfrm>
        </p:spPr>
        <p:txBody>
          <a:bodyPr/>
          <a:lstStyle/>
          <a:p>
            <a:pPr eaLnBrk="1" hangingPunct="1"/>
            <a:r>
              <a:rPr lang="en-US" altLang="fa-IR" sz="3600" smtClean="0">
                <a:solidFill>
                  <a:srgbClr val="FFFF00"/>
                </a:solidFill>
                <a:latin typeface="Times New Roman" pitchFamily="18" charset="0"/>
              </a:rPr>
              <a:t>Renal Complications </a:t>
            </a:r>
            <a:endParaRPr lang="en-US" altLang="fa-IR" sz="3600" smtClean="0">
              <a:latin typeface="Times New Roman" pitchFamily="18" charset="0"/>
            </a:endParaRPr>
          </a:p>
        </p:txBody>
      </p:sp>
      <p:sp>
        <p:nvSpPr>
          <p:cNvPr id="65539" name="Content Placeholder 2"/>
          <p:cNvSpPr>
            <a:spLocks noGrp="1"/>
          </p:cNvSpPr>
          <p:nvPr>
            <p:ph idx="1"/>
          </p:nvPr>
        </p:nvSpPr>
        <p:spPr>
          <a:xfrm>
            <a:off x="428625" y="1143000"/>
            <a:ext cx="8258175" cy="5357813"/>
          </a:xfrm>
        </p:spPr>
        <p:txBody>
          <a:bodyPr/>
          <a:lstStyle/>
          <a:p>
            <a:pPr eaLnBrk="1" hangingPunct="1"/>
            <a:r>
              <a:rPr lang="en-US" altLang="fa-IR" sz="2800" dirty="0" smtClean="0">
                <a:latin typeface="Times New Roman" pitchFamily="18" charset="0"/>
                <a:cs typeface="Times New Roman" pitchFamily="18" charset="0"/>
              </a:rPr>
              <a:t>Because only </a:t>
            </a:r>
            <a:r>
              <a:rPr lang="en-US" altLang="fa-IR" sz="2800" dirty="0" smtClean="0">
                <a:solidFill>
                  <a:srgbClr val="FFFF00"/>
                </a:solidFill>
                <a:latin typeface="Times New Roman" pitchFamily="18" charset="0"/>
                <a:cs typeface="Times New Roman" pitchFamily="18" charset="0"/>
              </a:rPr>
              <a:t>20–40% of patients with diabetes develop diabetic nephropathy</a:t>
            </a:r>
            <a:r>
              <a:rPr lang="en-US" altLang="fa-IR" sz="2800" dirty="0" smtClean="0">
                <a:latin typeface="Times New Roman" pitchFamily="18" charset="0"/>
                <a:cs typeface="Times New Roman" pitchFamily="18" charset="0"/>
              </a:rPr>
              <a:t>, additional </a:t>
            </a:r>
            <a:r>
              <a:rPr lang="en-US" altLang="fa-IR" sz="2800" u="sng" dirty="0" smtClean="0">
                <a:latin typeface="Times New Roman" pitchFamily="18" charset="0"/>
                <a:cs typeface="Times New Roman" pitchFamily="18" charset="0"/>
              </a:rPr>
              <a:t>susceptibility factors </a:t>
            </a:r>
            <a:r>
              <a:rPr lang="en-US" altLang="fa-IR" sz="2800" dirty="0" smtClean="0">
                <a:latin typeface="Times New Roman" pitchFamily="18" charset="0"/>
                <a:cs typeface="Times New Roman" pitchFamily="18" charset="0"/>
              </a:rPr>
              <a:t>remain unidentified.</a:t>
            </a:r>
          </a:p>
          <a:p>
            <a:pPr eaLnBrk="1" hangingPunct="1"/>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 One known risk factor is a </a:t>
            </a:r>
            <a:r>
              <a:rPr lang="en-US" altLang="fa-IR" sz="2800" dirty="0" smtClean="0">
                <a:solidFill>
                  <a:srgbClr val="FFFF00"/>
                </a:solidFill>
                <a:latin typeface="Times New Roman" pitchFamily="18" charset="0"/>
                <a:cs typeface="Times New Roman" pitchFamily="18" charset="0"/>
              </a:rPr>
              <a:t>family history of diabetic nephropathy.</a:t>
            </a:r>
          </a:p>
          <a:p>
            <a:pPr eaLnBrk="1" hangingPunct="1">
              <a:buFont typeface="Arial" pitchFamily="34" charset="0"/>
              <a:buNone/>
            </a:pPr>
            <a:endParaRPr lang="en-US" altLang="fa-IR" sz="2000" b="1" u="sng" dirty="0" smtClean="0">
              <a:solidFill>
                <a:srgbClr val="FFFF00"/>
              </a:solidFill>
              <a:latin typeface="Times New Roman" pitchFamily="18" charset="0"/>
              <a:cs typeface="Times New Roman" pitchFamily="18" charset="0"/>
            </a:endParaRPr>
          </a:p>
        </p:txBody>
      </p:sp>
      <p:sp>
        <p:nvSpPr>
          <p:cNvPr id="6554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88ECE99-FDB4-487C-AB44-15D879CE7D1A}" type="slidenum">
              <a:rPr lang="en-US" altLang="en-US" sz="1200">
                <a:solidFill>
                  <a:srgbClr val="FFFFFF"/>
                </a:solidFill>
              </a:rPr>
              <a:pPr>
                <a:spcBef>
                  <a:spcPct val="0"/>
                </a:spcBef>
                <a:buFontTx/>
                <a:buNone/>
              </a:pPr>
              <a:t>45</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428625" y="274638"/>
            <a:ext cx="8258175" cy="796925"/>
          </a:xfrm>
        </p:spPr>
        <p:txBody>
          <a:bodyPr/>
          <a:lstStyle/>
          <a:p>
            <a:pPr eaLnBrk="1" hangingPunct="1"/>
            <a:r>
              <a:rPr lang="en-US" altLang="fa-IR" sz="3600" smtClean="0">
                <a:solidFill>
                  <a:srgbClr val="FFFF00"/>
                </a:solidFill>
                <a:latin typeface="Times New Roman" pitchFamily="18" charset="0"/>
              </a:rPr>
              <a:t>Renal Complications </a:t>
            </a:r>
            <a:endParaRPr lang="en-US" altLang="fa-IR" sz="3600" smtClean="0">
              <a:latin typeface="Times New Roman" pitchFamily="18" charset="0"/>
            </a:endParaRPr>
          </a:p>
        </p:txBody>
      </p:sp>
      <p:sp>
        <p:nvSpPr>
          <p:cNvPr id="66563" name="Content Placeholder 2"/>
          <p:cNvSpPr>
            <a:spLocks noGrp="1"/>
          </p:cNvSpPr>
          <p:nvPr>
            <p:ph idx="1"/>
          </p:nvPr>
        </p:nvSpPr>
        <p:spPr>
          <a:xfrm>
            <a:off x="500063" y="1214438"/>
            <a:ext cx="8186737" cy="5000625"/>
          </a:xfrm>
        </p:spPr>
        <p:txBody>
          <a:bodyPr/>
          <a:lstStyle/>
          <a:p>
            <a:pPr eaLnBrk="1" hangingPunct="1"/>
            <a:r>
              <a:rPr lang="en-US" altLang="fa-IR" sz="2800" dirty="0" smtClean="0">
                <a:latin typeface="Times New Roman" pitchFamily="18" charset="0"/>
                <a:cs typeface="Times New Roman" pitchFamily="18" charset="0"/>
              </a:rPr>
              <a:t>After </a:t>
            </a:r>
            <a:r>
              <a:rPr lang="en-US" altLang="fa-IR" sz="2800" dirty="0" smtClean="0">
                <a:solidFill>
                  <a:srgbClr val="FFFF00"/>
                </a:solidFill>
                <a:latin typeface="Times New Roman" pitchFamily="18" charset="0"/>
                <a:cs typeface="Times New Roman" pitchFamily="18" charset="0"/>
              </a:rPr>
              <a:t>5–10 years of type 1 DM, ~40% </a:t>
            </a:r>
            <a:r>
              <a:rPr lang="en-US" altLang="fa-IR" sz="2800" dirty="0" smtClean="0">
                <a:latin typeface="Times New Roman" pitchFamily="18" charset="0"/>
                <a:cs typeface="Times New Roman" pitchFamily="18" charset="0"/>
              </a:rPr>
              <a:t>of individuals begin to excrete small amounts of </a:t>
            </a:r>
            <a:r>
              <a:rPr lang="en-US" altLang="fa-IR" sz="2800" dirty="0" smtClean="0">
                <a:solidFill>
                  <a:srgbClr val="FFFF00"/>
                </a:solidFill>
                <a:latin typeface="Times New Roman" pitchFamily="18" charset="0"/>
                <a:cs typeface="Times New Roman" pitchFamily="18" charset="0"/>
              </a:rPr>
              <a:t>albumin in urine</a:t>
            </a:r>
            <a:r>
              <a:rPr lang="en-US" altLang="fa-IR" sz="2800" dirty="0" smtClean="0">
                <a:latin typeface="Times New Roman" pitchFamily="18" charset="0"/>
                <a:cs typeface="Times New Roman" pitchFamily="18" charset="0"/>
              </a:rPr>
              <a:t>. </a:t>
            </a:r>
          </a:p>
          <a:p>
            <a:pPr marL="0" indent="0" eaLnBrk="1" hangingPunct="1">
              <a:buNone/>
            </a:pPr>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 </a:t>
            </a:r>
            <a:r>
              <a:rPr lang="en-US" altLang="fa-IR" sz="2800" dirty="0" smtClean="0">
                <a:solidFill>
                  <a:srgbClr val="FFFF00"/>
                </a:solidFill>
                <a:latin typeface="Times New Roman" pitchFamily="18" charset="0"/>
                <a:cs typeface="Times New Roman" pitchFamily="18" charset="0"/>
              </a:rPr>
              <a:t>Only ~50% of individuals progress to </a:t>
            </a:r>
            <a:r>
              <a:rPr lang="en-US" altLang="fa-IR" sz="2800" dirty="0" err="1" smtClean="0">
                <a:solidFill>
                  <a:srgbClr val="FFFF00"/>
                </a:solidFill>
                <a:latin typeface="Times New Roman" pitchFamily="18" charset="0"/>
                <a:cs typeface="Times New Roman" pitchFamily="18" charset="0"/>
              </a:rPr>
              <a:t>macroalbuminuria</a:t>
            </a:r>
            <a:r>
              <a:rPr lang="en-US" altLang="fa-IR" sz="2800" dirty="0" smtClean="0">
                <a:solidFill>
                  <a:srgbClr val="FFFF00"/>
                </a:solidFill>
                <a:latin typeface="Times New Roman" pitchFamily="18" charset="0"/>
                <a:cs typeface="Times New Roman" pitchFamily="18" charset="0"/>
              </a:rPr>
              <a:t> over the next 10 years.</a:t>
            </a:r>
          </a:p>
          <a:p>
            <a:pPr eaLnBrk="1" hangingPunct="1">
              <a:buFont typeface="Arial" pitchFamily="34" charset="0"/>
              <a:buNone/>
            </a:pPr>
            <a:endParaRPr lang="en-US" altLang="fa-IR" sz="2800" dirty="0" smtClean="0">
              <a:latin typeface="Times New Roman" pitchFamily="18" charset="0"/>
              <a:cs typeface="Times New Roman" pitchFamily="18" charset="0"/>
            </a:endParaRPr>
          </a:p>
        </p:txBody>
      </p:sp>
      <p:sp>
        <p:nvSpPr>
          <p:cNvPr id="665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D0CAF00-DC8C-400B-B154-66A92A381C8F}" type="slidenum">
              <a:rPr lang="en-US" altLang="en-US" sz="1200">
                <a:solidFill>
                  <a:srgbClr val="FFFFFF"/>
                </a:solidFill>
              </a:rPr>
              <a:pPr>
                <a:spcBef>
                  <a:spcPct val="0"/>
                </a:spcBef>
                <a:buFontTx/>
                <a:buNone/>
              </a:pPr>
              <a:t>46</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68313" y="274638"/>
            <a:ext cx="8218487" cy="777875"/>
          </a:xfrm>
        </p:spPr>
        <p:txBody>
          <a:bodyPr/>
          <a:lstStyle/>
          <a:p>
            <a:pPr eaLnBrk="1" hangingPunct="1"/>
            <a:r>
              <a:rPr lang="en-US" altLang="fa-IR" sz="3600" smtClean="0">
                <a:solidFill>
                  <a:srgbClr val="FFFF00"/>
                </a:solidFill>
                <a:latin typeface="Times New Roman" pitchFamily="18" charset="0"/>
              </a:rPr>
              <a:t>Renal Complications </a:t>
            </a:r>
            <a:endParaRPr lang="en-US" altLang="fa-IR" sz="3600" smtClean="0">
              <a:latin typeface="Times New Roman" pitchFamily="18" charset="0"/>
            </a:endParaRPr>
          </a:p>
        </p:txBody>
      </p:sp>
      <p:sp>
        <p:nvSpPr>
          <p:cNvPr id="67587" name="Content Placeholder 2"/>
          <p:cNvSpPr>
            <a:spLocks noGrp="1"/>
          </p:cNvSpPr>
          <p:nvPr>
            <p:ph idx="1"/>
          </p:nvPr>
        </p:nvSpPr>
        <p:spPr>
          <a:xfrm>
            <a:off x="457200" y="1125538"/>
            <a:ext cx="8229600" cy="5000625"/>
          </a:xfrm>
        </p:spPr>
        <p:txBody>
          <a:bodyPr/>
          <a:lstStyle/>
          <a:p>
            <a:pPr eaLnBrk="1" hangingPunct="1"/>
            <a:r>
              <a:rPr lang="en-US" altLang="fa-IR" sz="2800" smtClean="0">
                <a:latin typeface="Times New Roman" pitchFamily="18" charset="0"/>
                <a:cs typeface="Times New Roman" pitchFamily="18" charset="0"/>
              </a:rPr>
              <a:t>Once macroalbuminuria is present, there is a steady decline in GFR</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solidFill>
                  <a:srgbClr val="FFFF00"/>
                </a:solidFill>
                <a:latin typeface="Times New Roman" pitchFamily="18" charset="0"/>
                <a:cs typeface="Times New Roman" pitchFamily="18" charset="0"/>
              </a:rPr>
              <a:t> ~50% of individuals reach ESRD in 7–10 years</a:t>
            </a:r>
          </a:p>
          <a:p>
            <a:pPr eaLnBrk="1" hangingPunct="1"/>
            <a:endParaRPr lang="en-US" altLang="fa-IR" smtClean="0">
              <a:latin typeface="Times New Roman" pitchFamily="18" charset="0"/>
              <a:cs typeface="Times New Roman" pitchFamily="18" charset="0"/>
            </a:endParaRPr>
          </a:p>
          <a:p>
            <a:pPr eaLnBrk="1" hangingPunct="1">
              <a:buFont typeface="Arial" pitchFamily="34" charset="0"/>
              <a:buNone/>
            </a:pPr>
            <a:r>
              <a:rPr lang="en-US" altLang="fa-IR" smtClean="0">
                <a:latin typeface="Times New Roman" pitchFamily="18" charset="0"/>
                <a:cs typeface="Times New Roman" pitchFamily="18" charset="0"/>
              </a:rPr>
              <a:t>    Once macroalbuminuria develops</a:t>
            </a:r>
          </a:p>
          <a:p>
            <a:pPr eaLnBrk="1" hangingPunct="1"/>
            <a:r>
              <a:rPr lang="en-US" altLang="fa-IR" sz="2800" smtClean="0">
                <a:solidFill>
                  <a:srgbClr val="FFFF00"/>
                </a:solidFill>
                <a:latin typeface="Times New Roman" pitchFamily="18" charset="0"/>
                <a:cs typeface="Times New Roman" pitchFamily="18" charset="0"/>
              </a:rPr>
              <a:t>BP  rises </a:t>
            </a:r>
            <a:r>
              <a:rPr lang="en-US" altLang="fa-IR" sz="2800" smtClean="0">
                <a:latin typeface="Times New Roman" pitchFamily="18" charset="0"/>
                <a:cs typeface="Times New Roman" pitchFamily="18" charset="0"/>
              </a:rPr>
              <a:t>slightly </a:t>
            </a:r>
          </a:p>
          <a:p>
            <a:pPr eaLnBrk="1" hangingPunct="1"/>
            <a:r>
              <a:rPr lang="en-US" altLang="fa-IR" sz="2800" smtClean="0">
                <a:latin typeface="Times New Roman" pitchFamily="18" charset="0"/>
                <a:cs typeface="Times New Roman" pitchFamily="18" charset="0"/>
              </a:rPr>
              <a:t>Pathologic </a:t>
            </a:r>
            <a:r>
              <a:rPr lang="en-US" altLang="fa-IR" sz="2800" smtClean="0">
                <a:solidFill>
                  <a:srgbClr val="FFFF00"/>
                </a:solidFill>
                <a:latin typeface="Times New Roman" pitchFamily="18" charset="0"/>
                <a:cs typeface="Times New Roman" pitchFamily="18" charset="0"/>
              </a:rPr>
              <a:t>changes are likely irreversible</a:t>
            </a:r>
            <a:r>
              <a:rPr lang="en-US" altLang="fa-IR" sz="2000" smtClean="0">
                <a:latin typeface="Times New Roman" pitchFamily="18" charset="0"/>
                <a:cs typeface="Times New Roman" pitchFamily="18" charset="0"/>
              </a:rPr>
              <a:t>. </a:t>
            </a:r>
          </a:p>
        </p:txBody>
      </p:sp>
      <p:sp>
        <p:nvSpPr>
          <p:cNvPr id="675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D6C94B92-42E2-4E93-8480-D1F5C0390914}" type="slidenum">
              <a:rPr lang="en-US" altLang="en-US" sz="1200">
                <a:solidFill>
                  <a:srgbClr val="FFFFFF"/>
                </a:solidFill>
              </a:rPr>
              <a:pPr>
                <a:spcBef>
                  <a:spcPct val="0"/>
                </a:spcBef>
                <a:buFontTx/>
                <a:buNone/>
              </a:pPr>
              <a:t>47</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pPr eaLnBrk="1" hangingPunct="1"/>
            <a:r>
              <a:rPr lang="en-US" altLang="fa-IR" sz="3600" smtClean="0">
                <a:solidFill>
                  <a:srgbClr val="FFFF00"/>
                </a:solidFill>
                <a:latin typeface="Times New Roman" pitchFamily="18" charset="0"/>
              </a:rPr>
              <a:t>GFR decline</a:t>
            </a:r>
          </a:p>
        </p:txBody>
      </p:sp>
      <p:sp>
        <p:nvSpPr>
          <p:cNvPr id="68611" name="Content Placeholder 2"/>
          <p:cNvSpPr>
            <a:spLocks noGrp="1"/>
          </p:cNvSpPr>
          <p:nvPr>
            <p:ph idx="1"/>
          </p:nvPr>
        </p:nvSpPr>
        <p:spPr/>
        <p:txBody>
          <a:bodyPr/>
          <a:lstStyle/>
          <a:p>
            <a:pPr eaLnBrk="1" hangingPunct="1"/>
            <a:r>
              <a:rPr lang="en-US" altLang="fa-IR" sz="2800" dirty="0" smtClean="0">
                <a:latin typeface="Times New Roman" pitchFamily="18" charset="0"/>
                <a:cs typeface="Times New Roman" pitchFamily="18" charset="0"/>
              </a:rPr>
              <a:t>Some individuals with type 1 or type 2 DM have a </a:t>
            </a:r>
            <a:r>
              <a:rPr lang="en-US" altLang="fa-IR" sz="2800" dirty="0" smtClean="0">
                <a:solidFill>
                  <a:srgbClr val="FFFF00"/>
                </a:solidFill>
                <a:latin typeface="Times New Roman" pitchFamily="18" charset="0"/>
                <a:cs typeface="Times New Roman" pitchFamily="18" charset="0"/>
              </a:rPr>
              <a:t>decline in GFR in the absence of micro- or </a:t>
            </a:r>
            <a:r>
              <a:rPr lang="en-US" altLang="fa-IR" sz="2800" dirty="0" err="1" smtClean="0">
                <a:solidFill>
                  <a:srgbClr val="FFFF00"/>
                </a:solidFill>
                <a:latin typeface="Times New Roman" pitchFamily="18" charset="0"/>
                <a:cs typeface="Times New Roman" pitchFamily="18" charset="0"/>
              </a:rPr>
              <a:t>macroalbuminuria</a:t>
            </a:r>
            <a:r>
              <a:rPr lang="en-US" altLang="fa-IR" sz="2800" dirty="0" smtClean="0">
                <a:solidFill>
                  <a:srgbClr val="FFFF00"/>
                </a:solidFill>
                <a:latin typeface="Times New Roman" pitchFamily="18" charset="0"/>
                <a:cs typeface="Times New Roman" pitchFamily="18" charset="0"/>
              </a:rPr>
              <a:t>  </a:t>
            </a:r>
          </a:p>
          <a:p>
            <a:pPr eaLnBrk="1" hangingPunct="1"/>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This is the basis for </a:t>
            </a:r>
            <a:r>
              <a:rPr lang="en-US" altLang="fa-IR" sz="2800" dirty="0" smtClean="0">
                <a:solidFill>
                  <a:srgbClr val="FFFF00"/>
                </a:solidFill>
                <a:latin typeface="Times New Roman" pitchFamily="18" charset="0"/>
                <a:cs typeface="Times New Roman" pitchFamily="18" charset="0"/>
              </a:rPr>
              <a:t>assessing the GFR </a:t>
            </a:r>
            <a:r>
              <a:rPr lang="en-US" altLang="fa-IR" sz="2800" dirty="0" smtClean="0">
                <a:latin typeface="Times New Roman" pitchFamily="18" charset="0"/>
                <a:cs typeface="Times New Roman" pitchFamily="18" charset="0"/>
              </a:rPr>
              <a:t>on an annual basis using </a:t>
            </a:r>
            <a:r>
              <a:rPr lang="en-US" altLang="fa-IR" sz="2800" dirty="0" smtClean="0">
                <a:solidFill>
                  <a:srgbClr val="FFFF00"/>
                </a:solidFill>
                <a:latin typeface="Times New Roman" pitchFamily="18" charset="0"/>
                <a:cs typeface="Times New Roman" pitchFamily="18" charset="0"/>
              </a:rPr>
              <a:t>serum creatinine</a:t>
            </a:r>
            <a:r>
              <a:rPr lang="en-US" altLang="fa-IR" sz="2800" dirty="0" smtClean="0">
                <a:latin typeface="Times New Roman" pitchFamily="18" charset="0"/>
                <a:cs typeface="Times New Roman" pitchFamily="18" charset="0"/>
              </a:rPr>
              <a:t>.</a:t>
            </a:r>
          </a:p>
        </p:txBody>
      </p:sp>
      <p:sp>
        <p:nvSpPr>
          <p:cNvPr id="686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8C2863E0-A0DA-411F-9DCC-B96477800D0A}" type="slidenum">
              <a:rPr lang="en-US" altLang="en-US" sz="1200">
                <a:solidFill>
                  <a:srgbClr val="FFFFFF"/>
                </a:solidFill>
              </a:rPr>
              <a:pPr>
                <a:spcBef>
                  <a:spcPct val="0"/>
                </a:spcBef>
                <a:buFontTx/>
                <a:buNone/>
              </a:pPr>
              <a:t>48</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250825" y="274638"/>
            <a:ext cx="8435975" cy="922337"/>
          </a:xfrm>
        </p:spPr>
        <p:txBody>
          <a:bodyPr/>
          <a:lstStyle/>
          <a:p>
            <a:pPr eaLnBrk="1" hangingPunct="1"/>
            <a:r>
              <a:rPr lang="en-US" altLang="fa-IR" sz="3600" dirty="0" smtClean="0">
                <a:solidFill>
                  <a:srgbClr val="FFFF00"/>
                </a:solidFill>
                <a:latin typeface="Times New Roman" pitchFamily="18" charset="0"/>
              </a:rPr>
              <a:t>Nephropathy</a:t>
            </a:r>
            <a:endParaRPr lang="en-US" altLang="fa-IR" sz="3600" dirty="0" smtClean="0">
              <a:latin typeface="Times New Roman" pitchFamily="18" charset="0"/>
            </a:endParaRPr>
          </a:p>
        </p:txBody>
      </p:sp>
      <p:sp>
        <p:nvSpPr>
          <p:cNvPr id="69635" name="Content Placeholder 2"/>
          <p:cNvSpPr>
            <a:spLocks noGrp="1"/>
          </p:cNvSpPr>
          <p:nvPr>
            <p:ph idx="1"/>
          </p:nvPr>
        </p:nvSpPr>
        <p:spPr>
          <a:xfrm>
            <a:off x="250825" y="1428750"/>
            <a:ext cx="8497888" cy="4927600"/>
          </a:xfrm>
        </p:spPr>
        <p:txBody>
          <a:bodyPr/>
          <a:lstStyle/>
          <a:p>
            <a:pPr eaLnBrk="1" hangingPunct="1">
              <a:buFont typeface="Arial" pitchFamily="34" charset="0"/>
              <a:buNone/>
            </a:pPr>
            <a:r>
              <a:rPr lang="en-US" altLang="fa-IR" sz="2400" dirty="0" smtClean="0">
                <a:latin typeface="Times New Roman" pitchFamily="18" charset="0"/>
                <a:cs typeface="Times New Roman" pitchFamily="18" charset="0"/>
              </a:rPr>
              <a:t>   </a:t>
            </a:r>
            <a:endParaRPr lang="en-US" altLang="fa-IR" sz="2400" dirty="0">
              <a:latin typeface="Times New Roman" pitchFamily="18" charset="0"/>
              <a:cs typeface="Times New Roman" pitchFamily="18" charset="0"/>
            </a:endParaRPr>
          </a:p>
          <a:p>
            <a:pPr eaLnBrk="1" hangingPunct="1">
              <a:buFont typeface="Arial" pitchFamily="34" charset="0"/>
              <a:buNone/>
            </a:pPr>
            <a:endParaRPr lang="en-US" altLang="fa-IR" sz="2400" dirty="0" smtClean="0">
              <a:latin typeface="Times New Roman" pitchFamily="18" charset="0"/>
              <a:cs typeface="Times New Roman" pitchFamily="18" charset="0"/>
            </a:endParaRPr>
          </a:p>
          <a:p>
            <a:pPr eaLnBrk="1" hangingPunct="1">
              <a:buFont typeface="Arial" pitchFamily="34" charset="0"/>
              <a:buNone/>
            </a:pPr>
            <a:endParaRPr lang="en-US" altLang="fa-IR" sz="2400" dirty="0">
              <a:latin typeface="Times New Roman" pitchFamily="18" charset="0"/>
              <a:cs typeface="Times New Roman" pitchFamily="18" charset="0"/>
            </a:endParaRPr>
          </a:p>
          <a:p>
            <a:pPr eaLnBrk="1" hangingPunct="1">
              <a:buFont typeface="Arial" pitchFamily="34" charset="0"/>
              <a:buNone/>
            </a:pPr>
            <a:r>
              <a:rPr lang="en-US" altLang="fa-IR" sz="2400" dirty="0" smtClean="0">
                <a:latin typeface="Times New Roman" pitchFamily="18" charset="0"/>
                <a:cs typeface="Times New Roman" pitchFamily="18" charset="0"/>
              </a:rPr>
              <a:t> </a:t>
            </a:r>
            <a:r>
              <a:rPr lang="en-US" altLang="fa-IR" sz="2400" dirty="0" err="1" smtClean="0">
                <a:solidFill>
                  <a:srgbClr val="FFFF00"/>
                </a:solidFill>
                <a:latin typeface="Times New Roman" pitchFamily="18" charset="0"/>
                <a:cs typeface="Times New Roman" pitchFamily="18" charset="0"/>
              </a:rPr>
              <a:t>Microalbuminuria</a:t>
            </a:r>
            <a:r>
              <a:rPr lang="en-US" altLang="fa-IR" sz="2400" dirty="0" smtClean="0">
                <a:solidFill>
                  <a:srgbClr val="FFFF00"/>
                </a:solidFill>
                <a:latin typeface="Times New Roman" pitchFamily="18" charset="0"/>
                <a:cs typeface="Times New Roman" pitchFamily="18" charset="0"/>
              </a:rPr>
              <a:t> or </a:t>
            </a:r>
            <a:r>
              <a:rPr lang="en-US" altLang="fa-IR" sz="2400" dirty="0" err="1" smtClean="0">
                <a:solidFill>
                  <a:srgbClr val="FFFF00"/>
                </a:solidFill>
                <a:latin typeface="Times New Roman" pitchFamily="18" charset="0"/>
                <a:cs typeface="Times New Roman" pitchFamily="18" charset="0"/>
              </a:rPr>
              <a:t>macroalbuminuria</a:t>
            </a:r>
            <a:r>
              <a:rPr lang="en-US" altLang="fa-IR" sz="2400" dirty="0" smtClean="0">
                <a:solidFill>
                  <a:srgbClr val="FFFF00"/>
                </a:solidFill>
                <a:latin typeface="Times New Roman" pitchFamily="18" charset="0"/>
                <a:cs typeface="Times New Roman" pitchFamily="18" charset="0"/>
              </a:rPr>
              <a:t> </a:t>
            </a:r>
            <a:r>
              <a:rPr lang="en-US" altLang="fa-IR" sz="2400" dirty="0" smtClean="0">
                <a:latin typeface="Times New Roman" pitchFamily="18" charset="0"/>
                <a:cs typeface="Times New Roman" pitchFamily="18" charset="0"/>
              </a:rPr>
              <a:t>may be present </a:t>
            </a:r>
            <a:r>
              <a:rPr lang="en-US" altLang="fa-IR" sz="2400" dirty="0" smtClean="0">
                <a:solidFill>
                  <a:srgbClr val="FFFF00"/>
                </a:solidFill>
                <a:latin typeface="Times New Roman" pitchFamily="18" charset="0"/>
                <a:cs typeface="Times New Roman" pitchFamily="18" charset="0"/>
              </a:rPr>
              <a:t>when</a:t>
            </a:r>
            <a:r>
              <a:rPr lang="en-US" altLang="fa-IR" sz="2400" dirty="0" smtClean="0">
                <a:latin typeface="Times New Roman" pitchFamily="18" charset="0"/>
                <a:cs typeface="Times New Roman" pitchFamily="18" charset="0"/>
              </a:rPr>
              <a:t> type 2 DM is </a:t>
            </a:r>
            <a:r>
              <a:rPr lang="en-US" altLang="fa-IR" sz="2400" dirty="0" smtClean="0">
                <a:solidFill>
                  <a:srgbClr val="FFFF00"/>
                </a:solidFill>
                <a:latin typeface="Times New Roman" pitchFamily="18" charset="0"/>
                <a:cs typeface="Times New Roman" pitchFamily="18" charset="0"/>
              </a:rPr>
              <a:t>diagnosed</a:t>
            </a:r>
            <a:r>
              <a:rPr lang="en-US" altLang="fa-IR" sz="2400" dirty="0" smtClean="0">
                <a:latin typeface="Times New Roman" pitchFamily="18" charset="0"/>
                <a:cs typeface="Times New Roman" pitchFamily="18" charset="0"/>
              </a:rPr>
              <a:t>, reflecting its long asymptomatic period</a:t>
            </a:r>
          </a:p>
          <a:p>
            <a:pPr eaLnBrk="1" hangingPunct="1">
              <a:buFont typeface="Arial" pitchFamily="34" charset="0"/>
              <a:buNone/>
            </a:pPr>
            <a:r>
              <a:rPr lang="en-US" altLang="fa-IR" sz="2400" dirty="0" smtClean="0">
                <a:latin typeface="Times New Roman" pitchFamily="18" charset="0"/>
                <a:cs typeface="Times New Roman" pitchFamily="18" charset="0"/>
              </a:rPr>
              <a:t> </a:t>
            </a:r>
          </a:p>
          <a:p>
            <a:pPr eaLnBrk="1" hangingPunct="1">
              <a:buFont typeface="Arial" pitchFamily="34" charset="0"/>
              <a:buNone/>
            </a:pPr>
            <a:endParaRPr lang="en-US" altLang="fa-IR" sz="2400" dirty="0" smtClean="0">
              <a:latin typeface="Times New Roman" pitchFamily="18" charset="0"/>
              <a:cs typeface="Times New Roman" pitchFamily="18" charset="0"/>
            </a:endParaRPr>
          </a:p>
          <a:p>
            <a:pPr eaLnBrk="1" hangingPunct="1">
              <a:buFont typeface="Arial" pitchFamily="34" charset="0"/>
              <a:buNone/>
            </a:pPr>
            <a:endParaRPr lang="en-US" altLang="fa-IR" sz="2400" dirty="0" smtClean="0">
              <a:latin typeface="Times New Roman" pitchFamily="18" charset="0"/>
              <a:cs typeface="Times New Roman" pitchFamily="18" charset="0"/>
            </a:endParaRPr>
          </a:p>
        </p:txBody>
      </p:sp>
      <p:sp>
        <p:nvSpPr>
          <p:cNvPr id="696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724C93D6-D5D9-4106-A125-A3C6C9A3D1ED}" type="slidenum">
              <a:rPr lang="en-US" altLang="en-US" sz="1200">
                <a:solidFill>
                  <a:srgbClr val="FFFFFF"/>
                </a:solidFill>
              </a:rPr>
              <a:pPr>
                <a:spcBef>
                  <a:spcPct val="0"/>
                </a:spcBef>
                <a:buFontTx/>
                <a:buNone/>
              </a:pPr>
              <a:t>49</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0338" name="AutoShape 2"/>
          <p:cNvSpPr>
            <a:spLocks noChangeArrowheads="1"/>
          </p:cNvSpPr>
          <p:nvPr/>
        </p:nvSpPr>
        <p:spPr bwMode="auto">
          <a:xfrm rot="10800000">
            <a:off x="2012950" y="2309813"/>
            <a:ext cx="2792413" cy="2495550"/>
          </a:xfrm>
          <a:prstGeom prst="triangle">
            <a:avLst>
              <a:gd name="adj" fmla="val 50000"/>
            </a:avLst>
          </a:prstGeom>
          <a:solidFill>
            <a:srgbClr val="FF9900"/>
          </a:solidFill>
          <a:ln w="28575" algn="ctr">
            <a:solidFill>
              <a:schemeClr val="tx1"/>
            </a:solidFill>
            <a:miter lim="800000"/>
            <a:headEnd/>
            <a:tailEnd/>
          </a:ln>
          <a:effectLst/>
          <a:extLst/>
        </p:spPr>
        <p:txBody>
          <a:bodyPr wrap="none" anchor="ct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39" name="AutoShape 3"/>
          <p:cNvSpPr>
            <a:spLocks noChangeArrowheads="1"/>
          </p:cNvSpPr>
          <p:nvPr/>
        </p:nvSpPr>
        <p:spPr bwMode="auto">
          <a:xfrm rot="19801377">
            <a:off x="1963738" y="1163638"/>
            <a:ext cx="1381125" cy="4627562"/>
          </a:xfrm>
          <a:prstGeom prst="roundRect">
            <a:avLst>
              <a:gd name="adj" fmla="val 50000"/>
            </a:avLst>
          </a:prstGeom>
          <a:solidFill>
            <a:srgbClr val="A30234">
              <a:alpha val="50000"/>
            </a:srgbClr>
          </a:solidFill>
          <a:ln w="28575" algn="ctr">
            <a:solidFill>
              <a:srgbClr val="A30234"/>
            </a:solidFill>
            <a:round/>
            <a:headEnd/>
            <a:tailEnd/>
          </a:ln>
          <a:effectLst/>
          <a:extLst/>
        </p:spPr>
        <p:txBody>
          <a:bodyPr wrap="none" anchor="ct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40" name="AutoShape 4"/>
          <p:cNvSpPr>
            <a:spLocks noChangeArrowheads="1"/>
          </p:cNvSpPr>
          <p:nvPr/>
        </p:nvSpPr>
        <p:spPr bwMode="auto">
          <a:xfrm rot="1798623" flipH="1">
            <a:off x="3497263" y="1125538"/>
            <a:ext cx="1381125" cy="4611687"/>
          </a:xfrm>
          <a:prstGeom prst="roundRect">
            <a:avLst>
              <a:gd name="adj" fmla="val 50000"/>
            </a:avLst>
          </a:prstGeom>
          <a:solidFill>
            <a:srgbClr val="0054A4">
              <a:alpha val="50000"/>
            </a:srgbClr>
          </a:solidFill>
          <a:ln w="28575" algn="ctr">
            <a:solidFill>
              <a:srgbClr val="0054A4"/>
            </a:solidFill>
            <a:round/>
            <a:headEnd/>
            <a:tailEnd/>
          </a:ln>
          <a:effectLst/>
          <a:extLst/>
        </p:spPr>
        <p:txBody>
          <a:bodyPr wrap="none" anchor="ct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30725" name="Text Box 5"/>
          <p:cNvSpPr txBox="1">
            <a:spLocks noChangeArrowheads="1"/>
          </p:cNvSpPr>
          <p:nvPr/>
        </p:nvSpPr>
        <p:spPr bwMode="black">
          <a:xfrm>
            <a:off x="1173163" y="1163638"/>
            <a:ext cx="1838325" cy="563562"/>
          </a:xfrm>
          <a:prstGeom prst="rect">
            <a:avLst/>
          </a:prstGeom>
          <a:solidFill>
            <a:schemeClr val="bg1"/>
          </a:solidFill>
          <a:ln w="12700" algn="ctr">
            <a:solidFill>
              <a:schemeClr val="tx1"/>
            </a:solidFill>
            <a:miter lim="800000"/>
            <a:headEnd/>
            <a:tailEnd/>
          </a:ln>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lnSpc>
                <a:spcPct val="85000"/>
              </a:lnSpc>
              <a:spcBef>
                <a:spcPct val="0"/>
              </a:spcBef>
              <a:buClrTx/>
              <a:buSzTx/>
              <a:buFontTx/>
              <a:buNone/>
            </a:pPr>
            <a:r>
              <a:rPr lang="el-GR" altLang="en-US" sz="1800" b="1">
                <a:solidFill>
                  <a:srgbClr val="FFFF00"/>
                </a:solidFill>
                <a:latin typeface="Arial" pitchFamily="34" charset="0"/>
              </a:rPr>
              <a:t>β</a:t>
            </a:r>
            <a:r>
              <a:rPr lang="fr-FR" altLang="en-US" sz="1800" b="1">
                <a:solidFill>
                  <a:srgbClr val="FFFF00"/>
                </a:solidFill>
                <a:latin typeface="Arial" pitchFamily="34" charset="0"/>
              </a:rPr>
              <a:t>-cell </a:t>
            </a:r>
            <a:r>
              <a:rPr lang="en-US" altLang="en-US" sz="1800" b="1">
                <a:solidFill>
                  <a:srgbClr val="FFFF00"/>
                </a:solidFill>
                <a:latin typeface="Arial" pitchFamily="34" charset="0"/>
              </a:rPr>
              <a:t>dysfunction</a:t>
            </a:r>
          </a:p>
        </p:txBody>
      </p:sp>
      <p:sp>
        <p:nvSpPr>
          <p:cNvPr id="30726" name="Text Box 6"/>
          <p:cNvSpPr txBox="1">
            <a:spLocks noChangeArrowheads="1"/>
          </p:cNvSpPr>
          <p:nvPr/>
        </p:nvSpPr>
        <p:spPr bwMode="black">
          <a:xfrm>
            <a:off x="4289425" y="1155700"/>
            <a:ext cx="1349375" cy="563563"/>
          </a:xfrm>
          <a:prstGeom prst="rect">
            <a:avLst/>
          </a:prstGeom>
          <a:solidFill>
            <a:schemeClr val="bg1"/>
          </a:solidFill>
          <a:ln w="12700" algn="ctr">
            <a:solidFill>
              <a:schemeClr val="tx1"/>
            </a:solidFill>
            <a:miter lim="800000"/>
            <a:headEnd/>
            <a:tailEnd/>
          </a:ln>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lnSpc>
                <a:spcPct val="85000"/>
              </a:lnSpc>
              <a:spcBef>
                <a:spcPct val="0"/>
              </a:spcBef>
              <a:buClrTx/>
              <a:buSzTx/>
              <a:buFontTx/>
              <a:buNone/>
            </a:pPr>
            <a:r>
              <a:rPr lang="en-US" altLang="en-US" sz="1800" b="1">
                <a:solidFill>
                  <a:srgbClr val="FFFF00"/>
                </a:solidFill>
                <a:latin typeface="Arial" pitchFamily="34" charset="0"/>
              </a:rPr>
              <a:t>Insulin-resistance</a:t>
            </a:r>
          </a:p>
        </p:txBody>
      </p:sp>
      <p:pic>
        <p:nvPicPr>
          <p:cNvPr id="30727" name="Picture 7" descr="Live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ltGray">
          <a:xfrm>
            <a:off x="2878138" y="4365625"/>
            <a:ext cx="1247775" cy="866775"/>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525" y="1917700"/>
            <a:ext cx="115093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9" name="Text Box 9"/>
          <p:cNvSpPr txBox="1">
            <a:spLocks noChangeArrowheads="1"/>
          </p:cNvSpPr>
          <p:nvPr/>
        </p:nvSpPr>
        <p:spPr bwMode="auto">
          <a:xfrm>
            <a:off x="2359025" y="5365750"/>
            <a:ext cx="2090738" cy="798513"/>
          </a:xfrm>
          <a:prstGeom prst="rect">
            <a:avLst/>
          </a:prstGeom>
          <a:solidFill>
            <a:schemeClr val="bg1"/>
          </a:solidFill>
          <a:ln w="12700" algn="ctr">
            <a:solidFill>
              <a:schemeClr val="tx1"/>
            </a:solidFill>
            <a:miter lim="800000"/>
            <a:headEnd/>
            <a:tailEnd/>
          </a:ln>
          <a:effectLst>
            <a:outerShdw dist="17961" dir="2700000" algn="ctr" rotWithShape="0">
              <a:schemeClr val="bg1">
                <a:alpha val="50000"/>
              </a:schemeClr>
            </a:outerShdw>
          </a:effectLst>
        </p:spPr>
        <p:txBody>
          <a:bodyPr>
            <a:spAutoFit/>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lnSpc>
                <a:spcPct val="85000"/>
              </a:lnSpc>
              <a:spcBef>
                <a:spcPct val="0"/>
              </a:spcBef>
              <a:buClrTx/>
              <a:buSzTx/>
              <a:buFontTx/>
              <a:buNone/>
            </a:pPr>
            <a:r>
              <a:rPr lang="en-US" altLang="en-US" sz="1800" b="1">
                <a:solidFill>
                  <a:srgbClr val="FFFF00"/>
                </a:solidFill>
                <a:latin typeface="Arial" pitchFamily="34" charset="0"/>
              </a:rPr>
              <a:t>Increased hepatic glucose production</a:t>
            </a:r>
          </a:p>
        </p:txBody>
      </p:sp>
      <p:grpSp>
        <p:nvGrpSpPr>
          <p:cNvPr id="30730" name="Group 10"/>
          <p:cNvGrpSpPr>
            <a:grpSpLocks/>
          </p:cNvGrpSpPr>
          <p:nvPr/>
        </p:nvGrpSpPr>
        <p:grpSpPr bwMode="auto">
          <a:xfrm>
            <a:off x="4197350" y="1917700"/>
            <a:ext cx="1322388" cy="915988"/>
            <a:chOff x="3456" y="1488"/>
            <a:chExt cx="624" cy="432"/>
          </a:xfrm>
        </p:grpSpPr>
        <p:grpSp>
          <p:nvGrpSpPr>
            <p:cNvPr id="30735" name="Group 11"/>
            <p:cNvGrpSpPr>
              <a:grpSpLocks/>
            </p:cNvGrpSpPr>
            <p:nvPr/>
          </p:nvGrpSpPr>
          <p:grpSpPr bwMode="auto">
            <a:xfrm>
              <a:off x="3800" y="1594"/>
              <a:ext cx="280" cy="326"/>
              <a:chOff x="3560" y="1388"/>
              <a:chExt cx="480" cy="518"/>
            </a:xfrm>
          </p:grpSpPr>
          <p:sp>
            <p:nvSpPr>
              <p:cNvPr id="2830348" name="Rectangle 12"/>
              <p:cNvSpPr>
                <a:spLocks noChangeArrowheads="1"/>
              </p:cNvSpPr>
              <p:nvPr/>
            </p:nvSpPr>
            <p:spPr bwMode="ltGray">
              <a:xfrm>
                <a:off x="3564" y="1392"/>
                <a:ext cx="449" cy="473"/>
              </a:xfrm>
              <a:prstGeom prst="rect">
                <a:avLst/>
              </a:prstGeom>
              <a:no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49" name="Freeform 13"/>
              <p:cNvSpPr>
                <a:spLocks/>
              </p:cNvSpPr>
              <p:nvPr/>
            </p:nvSpPr>
            <p:spPr bwMode="ltGray">
              <a:xfrm>
                <a:off x="3575" y="1419"/>
                <a:ext cx="426" cy="421"/>
              </a:xfrm>
              <a:custGeom>
                <a:avLst/>
                <a:gdLst>
                  <a:gd name="T0" fmla="*/ 0 w 1078"/>
                  <a:gd name="T1" fmla="*/ 1102 h 1193"/>
                  <a:gd name="T2" fmla="*/ 3 w 1078"/>
                  <a:gd name="T3" fmla="*/ 1078 h 1193"/>
                  <a:gd name="T4" fmla="*/ 11 w 1078"/>
                  <a:gd name="T5" fmla="*/ 1010 h 1193"/>
                  <a:gd name="T6" fmla="*/ 33 w 1078"/>
                  <a:gd name="T7" fmla="*/ 909 h 1193"/>
                  <a:gd name="T8" fmla="*/ 72 w 1078"/>
                  <a:gd name="T9" fmla="*/ 783 h 1193"/>
                  <a:gd name="T10" fmla="*/ 135 w 1078"/>
                  <a:gd name="T11" fmla="*/ 641 h 1193"/>
                  <a:gd name="T12" fmla="*/ 226 w 1078"/>
                  <a:gd name="T13" fmla="*/ 491 h 1193"/>
                  <a:gd name="T14" fmla="*/ 350 w 1078"/>
                  <a:gd name="T15" fmla="*/ 342 h 1193"/>
                  <a:gd name="T16" fmla="*/ 514 w 1078"/>
                  <a:gd name="T17" fmla="*/ 205 h 1193"/>
                  <a:gd name="T18" fmla="*/ 721 w 1078"/>
                  <a:gd name="T19" fmla="*/ 88 h 1193"/>
                  <a:gd name="T20" fmla="*/ 980 w 1078"/>
                  <a:gd name="T21" fmla="*/ 0 h 1193"/>
                  <a:gd name="T22" fmla="*/ 1078 w 1078"/>
                  <a:gd name="T23" fmla="*/ 88 h 1193"/>
                  <a:gd name="T24" fmla="*/ 1074 w 1078"/>
                  <a:gd name="T25" fmla="*/ 110 h 1193"/>
                  <a:gd name="T26" fmla="*/ 1062 w 1078"/>
                  <a:gd name="T27" fmla="*/ 173 h 1193"/>
                  <a:gd name="T28" fmla="*/ 1037 w 1078"/>
                  <a:gd name="T29" fmla="*/ 270 h 1193"/>
                  <a:gd name="T30" fmla="*/ 993 w 1078"/>
                  <a:gd name="T31" fmla="*/ 390 h 1193"/>
                  <a:gd name="T32" fmla="*/ 926 w 1078"/>
                  <a:gd name="T33" fmla="*/ 528 h 1193"/>
                  <a:gd name="T34" fmla="*/ 833 w 1078"/>
                  <a:gd name="T35" fmla="*/ 674 h 1193"/>
                  <a:gd name="T36" fmla="*/ 708 w 1078"/>
                  <a:gd name="T37" fmla="*/ 821 h 1193"/>
                  <a:gd name="T38" fmla="*/ 546 w 1078"/>
                  <a:gd name="T39" fmla="*/ 963 h 1193"/>
                  <a:gd name="T40" fmla="*/ 344 w 1078"/>
                  <a:gd name="T41" fmla="*/ 1089 h 1193"/>
                  <a:gd name="T42" fmla="*/ 95 w 1078"/>
                  <a:gd name="T43" fmla="*/ 1193 h 1193"/>
                  <a:gd name="T44" fmla="*/ 0 w 1078"/>
                  <a:gd name="T45" fmla="*/ 1103 h 1193"/>
                  <a:gd name="T46" fmla="*/ 0 w 1078"/>
                  <a:gd name="T47" fmla="*/ 1103 h 1193"/>
                  <a:gd name="T48" fmla="*/ 0 w 1078"/>
                  <a:gd name="T49" fmla="*/ 1102 h 1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78" h="1193">
                    <a:moveTo>
                      <a:pt x="0" y="1102"/>
                    </a:moveTo>
                    <a:lnTo>
                      <a:pt x="3" y="1078"/>
                    </a:lnTo>
                    <a:lnTo>
                      <a:pt x="11" y="1010"/>
                    </a:lnTo>
                    <a:lnTo>
                      <a:pt x="33" y="909"/>
                    </a:lnTo>
                    <a:lnTo>
                      <a:pt x="72" y="783"/>
                    </a:lnTo>
                    <a:lnTo>
                      <a:pt x="135" y="641"/>
                    </a:lnTo>
                    <a:lnTo>
                      <a:pt x="226" y="491"/>
                    </a:lnTo>
                    <a:lnTo>
                      <a:pt x="350" y="342"/>
                    </a:lnTo>
                    <a:lnTo>
                      <a:pt x="514" y="205"/>
                    </a:lnTo>
                    <a:lnTo>
                      <a:pt x="721" y="88"/>
                    </a:lnTo>
                    <a:lnTo>
                      <a:pt x="980" y="0"/>
                    </a:lnTo>
                    <a:lnTo>
                      <a:pt x="1078" y="88"/>
                    </a:lnTo>
                    <a:lnTo>
                      <a:pt x="1074" y="110"/>
                    </a:lnTo>
                    <a:lnTo>
                      <a:pt x="1062" y="173"/>
                    </a:lnTo>
                    <a:lnTo>
                      <a:pt x="1037" y="270"/>
                    </a:lnTo>
                    <a:lnTo>
                      <a:pt x="993" y="390"/>
                    </a:lnTo>
                    <a:lnTo>
                      <a:pt x="926" y="528"/>
                    </a:lnTo>
                    <a:lnTo>
                      <a:pt x="833" y="674"/>
                    </a:lnTo>
                    <a:lnTo>
                      <a:pt x="708" y="821"/>
                    </a:lnTo>
                    <a:lnTo>
                      <a:pt x="546" y="963"/>
                    </a:lnTo>
                    <a:lnTo>
                      <a:pt x="344" y="1089"/>
                    </a:lnTo>
                    <a:lnTo>
                      <a:pt x="95" y="1193"/>
                    </a:lnTo>
                    <a:lnTo>
                      <a:pt x="0" y="1103"/>
                    </a:lnTo>
                    <a:lnTo>
                      <a:pt x="0" y="1103"/>
                    </a:lnTo>
                    <a:lnTo>
                      <a:pt x="0" y="1102"/>
                    </a:lnTo>
                    <a:close/>
                  </a:path>
                </a:pathLst>
              </a:custGeom>
              <a:solidFill>
                <a:srgbClr val="FF5E87"/>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0" name="Freeform 14"/>
              <p:cNvSpPr>
                <a:spLocks/>
              </p:cNvSpPr>
              <p:nvPr/>
            </p:nvSpPr>
            <p:spPr bwMode="ltGray">
              <a:xfrm>
                <a:off x="3575" y="1423"/>
                <a:ext cx="426" cy="418"/>
              </a:xfrm>
              <a:custGeom>
                <a:avLst/>
                <a:gdLst>
                  <a:gd name="T0" fmla="*/ 0 w 1072"/>
                  <a:gd name="T1" fmla="*/ 1098 h 1186"/>
                  <a:gd name="T2" fmla="*/ 2 w 1072"/>
                  <a:gd name="T3" fmla="*/ 1075 h 1186"/>
                  <a:gd name="T4" fmla="*/ 12 w 1072"/>
                  <a:gd name="T5" fmla="*/ 1007 h 1186"/>
                  <a:gd name="T6" fmla="*/ 33 w 1072"/>
                  <a:gd name="T7" fmla="*/ 907 h 1186"/>
                  <a:gd name="T8" fmla="*/ 72 w 1072"/>
                  <a:gd name="T9" fmla="*/ 781 h 1186"/>
                  <a:gd name="T10" fmla="*/ 135 w 1072"/>
                  <a:gd name="T11" fmla="*/ 640 h 1186"/>
                  <a:gd name="T12" fmla="*/ 226 w 1072"/>
                  <a:gd name="T13" fmla="*/ 491 h 1186"/>
                  <a:gd name="T14" fmla="*/ 350 w 1072"/>
                  <a:gd name="T15" fmla="*/ 344 h 1186"/>
                  <a:gd name="T16" fmla="*/ 513 w 1072"/>
                  <a:gd name="T17" fmla="*/ 207 h 1186"/>
                  <a:gd name="T18" fmla="*/ 721 w 1072"/>
                  <a:gd name="T19" fmla="*/ 89 h 1186"/>
                  <a:gd name="T20" fmla="*/ 977 w 1072"/>
                  <a:gd name="T21" fmla="*/ 0 h 1186"/>
                  <a:gd name="T22" fmla="*/ 1072 w 1072"/>
                  <a:gd name="T23" fmla="*/ 86 h 1186"/>
                  <a:gd name="T24" fmla="*/ 1068 w 1072"/>
                  <a:gd name="T25" fmla="*/ 108 h 1186"/>
                  <a:gd name="T26" fmla="*/ 1055 w 1072"/>
                  <a:gd name="T27" fmla="*/ 170 h 1186"/>
                  <a:gd name="T28" fmla="*/ 1029 w 1072"/>
                  <a:gd name="T29" fmla="*/ 265 h 1186"/>
                  <a:gd name="T30" fmla="*/ 984 w 1072"/>
                  <a:gd name="T31" fmla="*/ 383 h 1186"/>
                  <a:gd name="T32" fmla="*/ 916 w 1072"/>
                  <a:gd name="T33" fmla="*/ 518 h 1186"/>
                  <a:gd name="T34" fmla="*/ 822 w 1072"/>
                  <a:gd name="T35" fmla="*/ 663 h 1186"/>
                  <a:gd name="T36" fmla="*/ 695 w 1072"/>
                  <a:gd name="T37" fmla="*/ 811 h 1186"/>
                  <a:gd name="T38" fmla="*/ 536 w 1072"/>
                  <a:gd name="T39" fmla="*/ 952 h 1186"/>
                  <a:gd name="T40" fmla="*/ 336 w 1072"/>
                  <a:gd name="T41" fmla="*/ 1079 h 1186"/>
                  <a:gd name="T42" fmla="*/ 91 w 1072"/>
                  <a:gd name="T43" fmla="*/ 1186 h 1186"/>
                  <a:gd name="T44" fmla="*/ 1 w 1072"/>
                  <a:gd name="T45" fmla="*/ 1098 h 1186"/>
                  <a:gd name="T46" fmla="*/ 1 w 1072"/>
                  <a:gd name="T47" fmla="*/ 1098 h 1186"/>
                  <a:gd name="T48" fmla="*/ 0 w 1072"/>
                  <a:gd name="T49" fmla="*/ 1098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72" h="1186">
                    <a:moveTo>
                      <a:pt x="0" y="1098"/>
                    </a:moveTo>
                    <a:lnTo>
                      <a:pt x="2" y="1075"/>
                    </a:lnTo>
                    <a:lnTo>
                      <a:pt x="12" y="1007"/>
                    </a:lnTo>
                    <a:lnTo>
                      <a:pt x="33" y="907"/>
                    </a:lnTo>
                    <a:lnTo>
                      <a:pt x="72" y="781"/>
                    </a:lnTo>
                    <a:lnTo>
                      <a:pt x="135" y="640"/>
                    </a:lnTo>
                    <a:lnTo>
                      <a:pt x="226" y="491"/>
                    </a:lnTo>
                    <a:lnTo>
                      <a:pt x="350" y="344"/>
                    </a:lnTo>
                    <a:lnTo>
                      <a:pt x="513" y="207"/>
                    </a:lnTo>
                    <a:lnTo>
                      <a:pt x="721" y="89"/>
                    </a:lnTo>
                    <a:lnTo>
                      <a:pt x="977" y="0"/>
                    </a:lnTo>
                    <a:lnTo>
                      <a:pt x="1072" y="86"/>
                    </a:lnTo>
                    <a:lnTo>
                      <a:pt x="1068" y="108"/>
                    </a:lnTo>
                    <a:lnTo>
                      <a:pt x="1055" y="170"/>
                    </a:lnTo>
                    <a:lnTo>
                      <a:pt x="1029" y="265"/>
                    </a:lnTo>
                    <a:lnTo>
                      <a:pt x="984" y="383"/>
                    </a:lnTo>
                    <a:lnTo>
                      <a:pt x="916" y="518"/>
                    </a:lnTo>
                    <a:lnTo>
                      <a:pt x="822" y="663"/>
                    </a:lnTo>
                    <a:lnTo>
                      <a:pt x="695" y="811"/>
                    </a:lnTo>
                    <a:lnTo>
                      <a:pt x="536" y="952"/>
                    </a:lnTo>
                    <a:lnTo>
                      <a:pt x="336" y="1079"/>
                    </a:lnTo>
                    <a:lnTo>
                      <a:pt x="91" y="1186"/>
                    </a:lnTo>
                    <a:lnTo>
                      <a:pt x="1" y="1098"/>
                    </a:lnTo>
                    <a:lnTo>
                      <a:pt x="1" y="1098"/>
                    </a:lnTo>
                    <a:lnTo>
                      <a:pt x="0" y="1098"/>
                    </a:lnTo>
                    <a:close/>
                  </a:path>
                </a:pathLst>
              </a:custGeom>
              <a:solidFill>
                <a:srgbClr val="FF6189"/>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1" name="Freeform 15"/>
              <p:cNvSpPr>
                <a:spLocks/>
              </p:cNvSpPr>
              <p:nvPr/>
            </p:nvSpPr>
            <p:spPr bwMode="ltGray">
              <a:xfrm>
                <a:off x="3578" y="1423"/>
                <a:ext cx="422" cy="415"/>
              </a:xfrm>
              <a:custGeom>
                <a:avLst/>
                <a:gdLst>
                  <a:gd name="T0" fmla="*/ 0 w 1068"/>
                  <a:gd name="T1" fmla="*/ 1093 h 1178"/>
                  <a:gd name="T2" fmla="*/ 2 w 1068"/>
                  <a:gd name="T3" fmla="*/ 1069 h 1178"/>
                  <a:gd name="T4" fmla="*/ 12 w 1068"/>
                  <a:gd name="T5" fmla="*/ 1004 h 1178"/>
                  <a:gd name="T6" fmla="*/ 33 w 1068"/>
                  <a:gd name="T7" fmla="*/ 904 h 1178"/>
                  <a:gd name="T8" fmla="*/ 73 w 1068"/>
                  <a:gd name="T9" fmla="*/ 779 h 1178"/>
                  <a:gd name="T10" fmla="*/ 136 w 1068"/>
                  <a:gd name="T11" fmla="*/ 639 h 1178"/>
                  <a:gd name="T12" fmla="*/ 226 w 1068"/>
                  <a:gd name="T13" fmla="*/ 490 h 1178"/>
                  <a:gd name="T14" fmla="*/ 350 w 1068"/>
                  <a:gd name="T15" fmla="*/ 344 h 1178"/>
                  <a:gd name="T16" fmla="*/ 514 w 1068"/>
                  <a:gd name="T17" fmla="*/ 207 h 1178"/>
                  <a:gd name="T18" fmla="*/ 720 w 1068"/>
                  <a:gd name="T19" fmla="*/ 91 h 1178"/>
                  <a:gd name="T20" fmla="*/ 975 w 1068"/>
                  <a:gd name="T21" fmla="*/ 0 h 1178"/>
                  <a:gd name="T22" fmla="*/ 1068 w 1068"/>
                  <a:gd name="T23" fmla="*/ 84 h 1178"/>
                  <a:gd name="T24" fmla="*/ 1064 w 1068"/>
                  <a:gd name="T25" fmla="*/ 106 h 1178"/>
                  <a:gd name="T26" fmla="*/ 1050 w 1068"/>
                  <a:gd name="T27" fmla="*/ 167 h 1178"/>
                  <a:gd name="T28" fmla="*/ 1021 w 1068"/>
                  <a:gd name="T29" fmla="*/ 260 h 1178"/>
                  <a:gd name="T30" fmla="*/ 974 w 1068"/>
                  <a:gd name="T31" fmla="*/ 376 h 1178"/>
                  <a:gd name="T32" fmla="*/ 904 w 1068"/>
                  <a:gd name="T33" fmla="*/ 509 h 1178"/>
                  <a:gd name="T34" fmla="*/ 810 w 1068"/>
                  <a:gd name="T35" fmla="*/ 653 h 1178"/>
                  <a:gd name="T36" fmla="*/ 684 w 1068"/>
                  <a:gd name="T37" fmla="*/ 799 h 1178"/>
                  <a:gd name="T38" fmla="*/ 525 w 1068"/>
                  <a:gd name="T39" fmla="*/ 941 h 1178"/>
                  <a:gd name="T40" fmla="*/ 328 w 1068"/>
                  <a:gd name="T41" fmla="*/ 1069 h 1178"/>
                  <a:gd name="T42" fmla="*/ 88 w 1068"/>
                  <a:gd name="T43" fmla="*/ 1178 h 1178"/>
                  <a:gd name="T44" fmla="*/ 0 w 1068"/>
                  <a:gd name="T45" fmla="*/ 1094 h 1178"/>
                  <a:gd name="T46" fmla="*/ 0 w 1068"/>
                  <a:gd name="T47" fmla="*/ 1094 h 1178"/>
                  <a:gd name="T48" fmla="*/ 0 w 1068"/>
                  <a:gd name="T49" fmla="*/ 1093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68" h="1178">
                    <a:moveTo>
                      <a:pt x="0" y="1093"/>
                    </a:moveTo>
                    <a:lnTo>
                      <a:pt x="2" y="1069"/>
                    </a:lnTo>
                    <a:lnTo>
                      <a:pt x="12" y="1004"/>
                    </a:lnTo>
                    <a:lnTo>
                      <a:pt x="33" y="904"/>
                    </a:lnTo>
                    <a:lnTo>
                      <a:pt x="73" y="779"/>
                    </a:lnTo>
                    <a:lnTo>
                      <a:pt x="136" y="639"/>
                    </a:lnTo>
                    <a:lnTo>
                      <a:pt x="226" y="490"/>
                    </a:lnTo>
                    <a:lnTo>
                      <a:pt x="350" y="344"/>
                    </a:lnTo>
                    <a:lnTo>
                      <a:pt x="514" y="207"/>
                    </a:lnTo>
                    <a:lnTo>
                      <a:pt x="720" y="91"/>
                    </a:lnTo>
                    <a:lnTo>
                      <a:pt x="975" y="0"/>
                    </a:lnTo>
                    <a:lnTo>
                      <a:pt x="1068" y="84"/>
                    </a:lnTo>
                    <a:lnTo>
                      <a:pt x="1064" y="106"/>
                    </a:lnTo>
                    <a:lnTo>
                      <a:pt x="1050" y="167"/>
                    </a:lnTo>
                    <a:lnTo>
                      <a:pt x="1021" y="260"/>
                    </a:lnTo>
                    <a:lnTo>
                      <a:pt x="974" y="376"/>
                    </a:lnTo>
                    <a:lnTo>
                      <a:pt x="904" y="509"/>
                    </a:lnTo>
                    <a:lnTo>
                      <a:pt x="810" y="653"/>
                    </a:lnTo>
                    <a:lnTo>
                      <a:pt x="684" y="799"/>
                    </a:lnTo>
                    <a:lnTo>
                      <a:pt x="525" y="941"/>
                    </a:lnTo>
                    <a:lnTo>
                      <a:pt x="328" y="1069"/>
                    </a:lnTo>
                    <a:lnTo>
                      <a:pt x="88" y="1178"/>
                    </a:lnTo>
                    <a:lnTo>
                      <a:pt x="0" y="1094"/>
                    </a:lnTo>
                    <a:lnTo>
                      <a:pt x="0" y="1094"/>
                    </a:lnTo>
                    <a:lnTo>
                      <a:pt x="0" y="1093"/>
                    </a:lnTo>
                    <a:close/>
                  </a:path>
                </a:pathLst>
              </a:custGeom>
              <a:solidFill>
                <a:srgbClr val="FF648A"/>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2" name="Freeform 16"/>
              <p:cNvSpPr>
                <a:spLocks/>
              </p:cNvSpPr>
              <p:nvPr/>
            </p:nvSpPr>
            <p:spPr bwMode="ltGray">
              <a:xfrm>
                <a:off x="3578" y="1423"/>
                <a:ext cx="421" cy="413"/>
              </a:xfrm>
              <a:custGeom>
                <a:avLst/>
                <a:gdLst>
                  <a:gd name="T0" fmla="*/ 0 w 1063"/>
                  <a:gd name="T1" fmla="*/ 1087 h 1171"/>
                  <a:gd name="T2" fmla="*/ 3 w 1063"/>
                  <a:gd name="T3" fmla="*/ 1064 h 1171"/>
                  <a:gd name="T4" fmla="*/ 12 w 1063"/>
                  <a:gd name="T5" fmla="*/ 998 h 1171"/>
                  <a:gd name="T6" fmla="*/ 35 w 1063"/>
                  <a:gd name="T7" fmla="*/ 898 h 1171"/>
                  <a:gd name="T8" fmla="*/ 74 w 1063"/>
                  <a:gd name="T9" fmla="*/ 775 h 1171"/>
                  <a:gd name="T10" fmla="*/ 137 w 1063"/>
                  <a:gd name="T11" fmla="*/ 636 h 1171"/>
                  <a:gd name="T12" fmla="*/ 228 w 1063"/>
                  <a:gd name="T13" fmla="*/ 488 h 1171"/>
                  <a:gd name="T14" fmla="*/ 352 w 1063"/>
                  <a:gd name="T15" fmla="*/ 343 h 1171"/>
                  <a:gd name="T16" fmla="*/ 514 w 1063"/>
                  <a:gd name="T17" fmla="*/ 208 h 1171"/>
                  <a:gd name="T18" fmla="*/ 720 w 1063"/>
                  <a:gd name="T19" fmla="*/ 90 h 1171"/>
                  <a:gd name="T20" fmla="*/ 974 w 1063"/>
                  <a:gd name="T21" fmla="*/ 0 h 1171"/>
                  <a:gd name="T22" fmla="*/ 1063 w 1063"/>
                  <a:gd name="T23" fmla="*/ 81 h 1171"/>
                  <a:gd name="T24" fmla="*/ 1059 w 1063"/>
                  <a:gd name="T25" fmla="*/ 102 h 1171"/>
                  <a:gd name="T26" fmla="*/ 1044 w 1063"/>
                  <a:gd name="T27" fmla="*/ 161 h 1171"/>
                  <a:gd name="T28" fmla="*/ 1013 w 1063"/>
                  <a:gd name="T29" fmla="*/ 253 h 1171"/>
                  <a:gd name="T30" fmla="*/ 965 w 1063"/>
                  <a:gd name="T31" fmla="*/ 367 h 1171"/>
                  <a:gd name="T32" fmla="*/ 895 w 1063"/>
                  <a:gd name="T33" fmla="*/ 499 h 1171"/>
                  <a:gd name="T34" fmla="*/ 799 w 1063"/>
                  <a:gd name="T35" fmla="*/ 642 h 1171"/>
                  <a:gd name="T36" fmla="*/ 673 w 1063"/>
                  <a:gd name="T37" fmla="*/ 787 h 1171"/>
                  <a:gd name="T38" fmla="*/ 516 w 1063"/>
                  <a:gd name="T39" fmla="*/ 928 h 1171"/>
                  <a:gd name="T40" fmla="*/ 321 w 1063"/>
                  <a:gd name="T41" fmla="*/ 1058 h 1171"/>
                  <a:gd name="T42" fmla="*/ 86 w 1063"/>
                  <a:gd name="T43" fmla="*/ 1171 h 1171"/>
                  <a:gd name="T44" fmla="*/ 0 w 1063"/>
                  <a:gd name="T45" fmla="*/ 1087 h 1171"/>
                  <a:gd name="T46" fmla="*/ 0 w 1063"/>
                  <a:gd name="T47" fmla="*/ 1087 h 1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3" h="1171">
                    <a:moveTo>
                      <a:pt x="0" y="1087"/>
                    </a:moveTo>
                    <a:lnTo>
                      <a:pt x="3" y="1064"/>
                    </a:lnTo>
                    <a:lnTo>
                      <a:pt x="12" y="998"/>
                    </a:lnTo>
                    <a:lnTo>
                      <a:pt x="35" y="898"/>
                    </a:lnTo>
                    <a:lnTo>
                      <a:pt x="74" y="775"/>
                    </a:lnTo>
                    <a:lnTo>
                      <a:pt x="137" y="636"/>
                    </a:lnTo>
                    <a:lnTo>
                      <a:pt x="228" y="488"/>
                    </a:lnTo>
                    <a:lnTo>
                      <a:pt x="352" y="343"/>
                    </a:lnTo>
                    <a:lnTo>
                      <a:pt x="514" y="208"/>
                    </a:lnTo>
                    <a:lnTo>
                      <a:pt x="720" y="90"/>
                    </a:lnTo>
                    <a:lnTo>
                      <a:pt x="974" y="0"/>
                    </a:lnTo>
                    <a:lnTo>
                      <a:pt x="1063" y="81"/>
                    </a:lnTo>
                    <a:lnTo>
                      <a:pt x="1059" y="102"/>
                    </a:lnTo>
                    <a:lnTo>
                      <a:pt x="1044" y="161"/>
                    </a:lnTo>
                    <a:lnTo>
                      <a:pt x="1013" y="253"/>
                    </a:lnTo>
                    <a:lnTo>
                      <a:pt x="965" y="367"/>
                    </a:lnTo>
                    <a:lnTo>
                      <a:pt x="895" y="499"/>
                    </a:lnTo>
                    <a:lnTo>
                      <a:pt x="799" y="642"/>
                    </a:lnTo>
                    <a:lnTo>
                      <a:pt x="673" y="787"/>
                    </a:lnTo>
                    <a:lnTo>
                      <a:pt x="516" y="928"/>
                    </a:lnTo>
                    <a:lnTo>
                      <a:pt x="321" y="1058"/>
                    </a:lnTo>
                    <a:lnTo>
                      <a:pt x="86" y="1171"/>
                    </a:lnTo>
                    <a:lnTo>
                      <a:pt x="0" y="1087"/>
                    </a:lnTo>
                    <a:lnTo>
                      <a:pt x="0" y="1087"/>
                    </a:lnTo>
                    <a:close/>
                  </a:path>
                </a:pathLst>
              </a:custGeom>
              <a:solidFill>
                <a:srgbClr val="FF668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3" name="Freeform 17"/>
              <p:cNvSpPr>
                <a:spLocks/>
              </p:cNvSpPr>
              <p:nvPr/>
            </p:nvSpPr>
            <p:spPr bwMode="ltGray">
              <a:xfrm>
                <a:off x="3578" y="1424"/>
                <a:ext cx="419" cy="410"/>
              </a:xfrm>
              <a:custGeom>
                <a:avLst/>
                <a:gdLst>
                  <a:gd name="T0" fmla="*/ 0 w 1060"/>
                  <a:gd name="T1" fmla="*/ 1082 h 1163"/>
                  <a:gd name="T2" fmla="*/ 3 w 1060"/>
                  <a:gd name="T3" fmla="*/ 1058 h 1163"/>
                  <a:gd name="T4" fmla="*/ 13 w 1060"/>
                  <a:gd name="T5" fmla="*/ 994 h 1163"/>
                  <a:gd name="T6" fmla="*/ 36 w 1060"/>
                  <a:gd name="T7" fmla="*/ 895 h 1163"/>
                  <a:gd name="T8" fmla="*/ 75 w 1060"/>
                  <a:gd name="T9" fmla="*/ 773 h 1163"/>
                  <a:gd name="T10" fmla="*/ 139 w 1060"/>
                  <a:gd name="T11" fmla="*/ 634 h 1163"/>
                  <a:gd name="T12" fmla="*/ 230 w 1060"/>
                  <a:gd name="T13" fmla="*/ 488 h 1163"/>
                  <a:gd name="T14" fmla="*/ 354 w 1060"/>
                  <a:gd name="T15" fmla="*/ 344 h 1163"/>
                  <a:gd name="T16" fmla="*/ 515 w 1060"/>
                  <a:gd name="T17" fmla="*/ 208 h 1163"/>
                  <a:gd name="T18" fmla="*/ 720 w 1060"/>
                  <a:gd name="T19" fmla="*/ 90 h 1163"/>
                  <a:gd name="T20" fmla="*/ 972 w 1060"/>
                  <a:gd name="T21" fmla="*/ 0 h 1163"/>
                  <a:gd name="T22" fmla="*/ 1060 w 1060"/>
                  <a:gd name="T23" fmla="*/ 79 h 1163"/>
                  <a:gd name="T24" fmla="*/ 1055 w 1060"/>
                  <a:gd name="T25" fmla="*/ 100 h 1163"/>
                  <a:gd name="T26" fmla="*/ 1038 w 1060"/>
                  <a:gd name="T27" fmla="*/ 158 h 1163"/>
                  <a:gd name="T28" fmla="*/ 1006 w 1060"/>
                  <a:gd name="T29" fmla="*/ 247 h 1163"/>
                  <a:gd name="T30" fmla="*/ 956 w 1060"/>
                  <a:gd name="T31" fmla="*/ 360 h 1163"/>
                  <a:gd name="T32" fmla="*/ 885 w 1060"/>
                  <a:gd name="T33" fmla="*/ 490 h 1163"/>
                  <a:gd name="T34" fmla="*/ 788 w 1060"/>
                  <a:gd name="T35" fmla="*/ 630 h 1163"/>
                  <a:gd name="T36" fmla="*/ 663 w 1060"/>
                  <a:gd name="T37" fmla="*/ 775 h 1163"/>
                  <a:gd name="T38" fmla="*/ 507 w 1060"/>
                  <a:gd name="T39" fmla="*/ 917 h 1163"/>
                  <a:gd name="T40" fmla="*/ 315 w 1060"/>
                  <a:gd name="T41" fmla="*/ 1047 h 1163"/>
                  <a:gd name="T42" fmla="*/ 84 w 1060"/>
                  <a:gd name="T43" fmla="*/ 1163 h 1163"/>
                  <a:gd name="T44" fmla="*/ 0 w 1060"/>
                  <a:gd name="T45" fmla="*/ 1082 h 1163"/>
                  <a:gd name="T46" fmla="*/ 0 w 1060"/>
                  <a:gd name="T47" fmla="*/ 1082 h 1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0" h="1163">
                    <a:moveTo>
                      <a:pt x="0" y="1082"/>
                    </a:moveTo>
                    <a:lnTo>
                      <a:pt x="3" y="1058"/>
                    </a:lnTo>
                    <a:lnTo>
                      <a:pt x="13" y="994"/>
                    </a:lnTo>
                    <a:lnTo>
                      <a:pt x="36" y="895"/>
                    </a:lnTo>
                    <a:lnTo>
                      <a:pt x="75" y="773"/>
                    </a:lnTo>
                    <a:lnTo>
                      <a:pt x="139" y="634"/>
                    </a:lnTo>
                    <a:lnTo>
                      <a:pt x="230" y="488"/>
                    </a:lnTo>
                    <a:lnTo>
                      <a:pt x="354" y="344"/>
                    </a:lnTo>
                    <a:lnTo>
                      <a:pt x="515" y="208"/>
                    </a:lnTo>
                    <a:lnTo>
                      <a:pt x="720" y="90"/>
                    </a:lnTo>
                    <a:lnTo>
                      <a:pt x="972" y="0"/>
                    </a:lnTo>
                    <a:lnTo>
                      <a:pt x="1060" y="79"/>
                    </a:lnTo>
                    <a:lnTo>
                      <a:pt x="1055" y="100"/>
                    </a:lnTo>
                    <a:lnTo>
                      <a:pt x="1038" y="158"/>
                    </a:lnTo>
                    <a:lnTo>
                      <a:pt x="1006" y="247"/>
                    </a:lnTo>
                    <a:lnTo>
                      <a:pt x="956" y="360"/>
                    </a:lnTo>
                    <a:lnTo>
                      <a:pt x="885" y="490"/>
                    </a:lnTo>
                    <a:lnTo>
                      <a:pt x="788" y="630"/>
                    </a:lnTo>
                    <a:lnTo>
                      <a:pt x="663" y="775"/>
                    </a:lnTo>
                    <a:lnTo>
                      <a:pt x="507" y="917"/>
                    </a:lnTo>
                    <a:lnTo>
                      <a:pt x="315" y="1047"/>
                    </a:lnTo>
                    <a:lnTo>
                      <a:pt x="84" y="1163"/>
                    </a:lnTo>
                    <a:lnTo>
                      <a:pt x="0" y="1082"/>
                    </a:lnTo>
                    <a:lnTo>
                      <a:pt x="0" y="1082"/>
                    </a:lnTo>
                    <a:close/>
                  </a:path>
                </a:pathLst>
              </a:custGeom>
              <a:solidFill>
                <a:srgbClr val="FF698D"/>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4" name="Freeform 18"/>
              <p:cNvSpPr>
                <a:spLocks/>
              </p:cNvSpPr>
              <p:nvPr/>
            </p:nvSpPr>
            <p:spPr bwMode="ltGray">
              <a:xfrm>
                <a:off x="3578" y="1425"/>
                <a:ext cx="419" cy="408"/>
              </a:xfrm>
              <a:custGeom>
                <a:avLst/>
                <a:gdLst>
                  <a:gd name="T0" fmla="*/ 0 w 1054"/>
                  <a:gd name="T1" fmla="*/ 1075 h 1155"/>
                  <a:gd name="T2" fmla="*/ 3 w 1054"/>
                  <a:gd name="T3" fmla="*/ 1053 h 1155"/>
                  <a:gd name="T4" fmla="*/ 13 w 1054"/>
                  <a:gd name="T5" fmla="*/ 989 h 1155"/>
                  <a:gd name="T6" fmla="*/ 35 w 1054"/>
                  <a:gd name="T7" fmla="*/ 891 h 1155"/>
                  <a:gd name="T8" fmla="*/ 76 w 1054"/>
                  <a:gd name="T9" fmla="*/ 769 h 1155"/>
                  <a:gd name="T10" fmla="*/ 140 w 1054"/>
                  <a:gd name="T11" fmla="*/ 632 h 1155"/>
                  <a:gd name="T12" fmla="*/ 231 w 1054"/>
                  <a:gd name="T13" fmla="*/ 487 h 1155"/>
                  <a:gd name="T14" fmla="*/ 355 w 1054"/>
                  <a:gd name="T15" fmla="*/ 342 h 1155"/>
                  <a:gd name="T16" fmla="*/ 516 w 1054"/>
                  <a:gd name="T17" fmla="*/ 208 h 1155"/>
                  <a:gd name="T18" fmla="*/ 718 w 1054"/>
                  <a:gd name="T19" fmla="*/ 90 h 1155"/>
                  <a:gd name="T20" fmla="*/ 970 w 1054"/>
                  <a:gd name="T21" fmla="*/ 0 h 1155"/>
                  <a:gd name="T22" fmla="*/ 1054 w 1054"/>
                  <a:gd name="T23" fmla="*/ 76 h 1155"/>
                  <a:gd name="T24" fmla="*/ 1049 w 1054"/>
                  <a:gd name="T25" fmla="*/ 96 h 1155"/>
                  <a:gd name="T26" fmla="*/ 1031 w 1054"/>
                  <a:gd name="T27" fmla="*/ 153 h 1155"/>
                  <a:gd name="T28" fmla="*/ 998 w 1054"/>
                  <a:gd name="T29" fmla="*/ 240 h 1155"/>
                  <a:gd name="T30" fmla="*/ 947 w 1054"/>
                  <a:gd name="T31" fmla="*/ 351 h 1155"/>
                  <a:gd name="T32" fmla="*/ 874 w 1054"/>
                  <a:gd name="T33" fmla="*/ 480 h 1155"/>
                  <a:gd name="T34" fmla="*/ 776 w 1054"/>
                  <a:gd name="T35" fmla="*/ 619 h 1155"/>
                  <a:gd name="T36" fmla="*/ 651 w 1054"/>
                  <a:gd name="T37" fmla="*/ 763 h 1155"/>
                  <a:gd name="T38" fmla="*/ 496 w 1054"/>
                  <a:gd name="T39" fmla="*/ 904 h 1155"/>
                  <a:gd name="T40" fmla="*/ 307 w 1054"/>
                  <a:gd name="T41" fmla="*/ 1036 h 1155"/>
                  <a:gd name="T42" fmla="*/ 81 w 1054"/>
                  <a:gd name="T43" fmla="*/ 1155 h 1155"/>
                  <a:gd name="T44" fmla="*/ 1 w 1054"/>
                  <a:gd name="T45" fmla="*/ 1076 h 1155"/>
                  <a:gd name="T46" fmla="*/ 1 w 1054"/>
                  <a:gd name="T47" fmla="*/ 1076 h 1155"/>
                  <a:gd name="T48" fmla="*/ 0 w 1054"/>
                  <a:gd name="T49" fmla="*/ 1075 h 1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54" h="1155">
                    <a:moveTo>
                      <a:pt x="0" y="1075"/>
                    </a:moveTo>
                    <a:lnTo>
                      <a:pt x="3" y="1053"/>
                    </a:lnTo>
                    <a:lnTo>
                      <a:pt x="13" y="989"/>
                    </a:lnTo>
                    <a:lnTo>
                      <a:pt x="35" y="891"/>
                    </a:lnTo>
                    <a:lnTo>
                      <a:pt x="76" y="769"/>
                    </a:lnTo>
                    <a:lnTo>
                      <a:pt x="140" y="632"/>
                    </a:lnTo>
                    <a:lnTo>
                      <a:pt x="231" y="487"/>
                    </a:lnTo>
                    <a:lnTo>
                      <a:pt x="355" y="342"/>
                    </a:lnTo>
                    <a:lnTo>
                      <a:pt x="516" y="208"/>
                    </a:lnTo>
                    <a:lnTo>
                      <a:pt x="718" y="90"/>
                    </a:lnTo>
                    <a:lnTo>
                      <a:pt x="970" y="0"/>
                    </a:lnTo>
                    <a:lnTo>
                      <a:pt x="1054" y="76"/>
                    </a:lnTo>
                    <a:lnTo>
                      <a:pt x="1049" y="96"/>
                    </a:lnTo>
                    <a:lnTo>
                      <a:pt x="1031" y="153"/>
                    </a:lnTo>
                    <a:lnTo>
                      <a:pt x="998" y="240"/>
                    </a:lnTo>
                    <a:lnTo>
                      <a:pt x="947" y="351"/>
                    </a:lnTo>
                    <a:lnTo>
                      <a:pt x="874" y="480"/>
                    </a:lnTo>
                    <a:lnTo>
                      <a:pt x="776" y="619"/>
                    </a:lnTo>
                    <a:lnTo>
                      <a:pt x="651" y="763"/>
                    </a:lnTo>
                    <a:lnTo>
                      <a:pt x="496" y="904"/>
                    </a:lnTo>
                    <a:lnTo>
                      <a:pt x="307" y="1036"/>
                    </a:lnTo>
                    <a:lnTo>
                      <a:pt x="81" y="1155"/>
                    </a:lnTo>
                    <a:lnTo>
                      <a:pt x="1" y="1076"/>
                    </a:lnTo>
                    <a:lnTo>
                      <a:pt x="1" y="1076"/>
                    </a:lnTo>
                    <a:lnTo>
                      <a:pt x="0" y="1075"/>
                    </a:lnTo>
                    <a:close/>
                  </a:path>
                </a:pathLst>
              </a:custGeom>
              <a:solidFill>
                <a:srgbClr val="FF6C8E"/>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5" name="Freeform 19"/>
              <p:cNvSpPr>
                <a:spLocks/>
              </p:cNvSpPr>
              <p:nvPr/>
            </p:nvSpPr>
            <p:spPr bwMode="ltGray">
              <a:xfrm>
                <a:off x="3579" y="1429"/>
                <a:ext cx="416" cy="406"/>
              </a:xfrm>
              <a:custGeom>
                <a:avLst/>
                <a:gdLst>
                  <a:gd name="T0" fmla="*/ 0 w 1049"/>
                  <a:gd name="T1" fmla="*/ 1071 h 1147"/>
                  <a:gd name="T2" fmla="*/ 2 w 1049"/>
                  <a:gd name="T3" fmla="*/ 1048 h 1147"/>
                  <a:gd name="T4" fmla="*/ 13 w 1049"/>
                  <a:gd name="T5" fmla="*/ 984 h 1147"/>
                  <a:gd name="T6" fmla="*/ 36 w 1049"/>
                  <a:gd name="T7" fmla="*/ 888 h 1147"/>
                  <a:gd name="T8" fmla="*/ 77 w 1049"/>
                  <a:gd name="T9" fmla="*/ 767 h 1147"/>
                  <a:gd name="T10" fmla="*/ 141 w 1049"/>
                  <a:gd name="T11" fmla="*/ 630 h 1147"/>
                  <a:gd name="T12" fmla="*/ 231 w 1049"/>
                  <a:gd name="T13" fmla="*/ 486 h 1147"/>
                  <a:gd name="T14" fmla="*/ 355 w 1049"/>
                  <a:gd name="T15" fmla="*/ 342 h 1147"/>
                  <a:gd name="T16" fmla="*/ 515 w 1049"/>
                  <a:gd name="T17" fmla="*/ 208 h 1147"/>
                  <a:gd name="T18" fmla="*/ 717 w 1049"/>
                  <a:gd name="T19" fmla="*/ 91 h 1147"/>
                  <a:gd name="T20" fmla="*/ 968 w 1049"/>
                  <a:gd name="T21" fmla="*/ 0 h 1147"/>
                  <a:gd name="T22" fmla="*/ 1049 w 1049"/>
                  <a:gd name="T23" fmla="*/ 74 h 1147"/>
                  <a:gd name="T24" fmla="*/ 1044 w 1049"/>
                  <a:gd name="T25" fmla="*/ 93 h 1147"/>
                  <a:gd name="T26" fmla="*/ 1025 w 1049"/>
                  <a:gd name="T27" fmla="*/ 148 h 1147"/>
                  <a:gd name="T28" fmla="*/ 990 w 1049"/>
                  <a:gd name="T29" fmla="*/ 234 h 1147"/>
                  <a:gd name="T30" fmla="*/ 938 w 1049"/>
                  <a:gd name="T31" fmla="*/ 343 h 1147"/>
                  <a:gd name="T32" fmla="*/ 863 w 1049"/>
                  <a:gd name="T33" fmla="*/ 471 h 1147"/>
                  <a:gd name="T34" fmla="*/ 765 w 1049"/>
                  <a:gd name="T35" fmla="*/ 609 h 1147"/>
                  <a:gd name="T36" fmla="*/ 640 w 1049"/>
                  <a:gd name="T37" fmla="*/ 751 h 1147"/>
                  <a:gd name="T38" fmla="*/ 486 w 1049"/>
                  <a:gd name="T39" fmla="*/ 893 h 1147"/>
                  <a:gd name="T40" fmla="*/ 299 w 1049"/>
                  <a:gd name="T41" fmla="*/ 1026 h 1147"/>
                  <a:gd name="T42" fmla="*/ 77 w 1049"/>
                  <a:gd name="T43" fmla="*/ 1147 h 1147"/>
                  <a:gd name="T44" fmla="*/ 0 w 1049"/>
                  <a:gd name="T45" fmla="*/ 1071 h 1147"/>
                  <a:gd name="T46" fmla="*/ 0 w 1049"/>
                  <a:gd name="T47" fmla="*/ 1071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9" h="1147">
                    <a:moveTo>
                      <a:pt x="0" y="1071"/>
                    </a:moveTo>
                    <a:lnTo>
                      <a:pt x="2" y="1048"/>
                    </a:lnTo>
                    <a:lnTo>
                      <a:pt x="13" y="984"/>
                    </a:lnTo>
                    <a:lnTo>
                      <a:pt x="36" y="888"/>
                    </a:lnTo>
                    <a:lnTo>
                      <a:pt x="77" y="767"/>
                    </a:lnTo>
                    <a:lnTo>
                      <a:pt x="141" y="630"/>
                    </a:lnTo>
                    <a:lnTo>
                      <a:pt x="231" y="486"/>
                    </a:lnTo>
                    <a:lnTo>
                      <a:pt x="355" y="342"/>
                    </a:lnTo>
                    <a:lnTo>
                      <a:pt x="515" y="208"/>
                    </a:lnTo>
                    <a:lnTo>
                      <a:pt x="717" y="91"/>
                    </a:lnTo>
                    <a:lnTo>
                      <a:pt x="968" y="0"/>
                    </a:lnTo>
                    <a:lnTo>
                      <a:pt x="1049" y="74"/>
                    </a:lnTo>
                    <a:lnTo>
                      <a:pt x="1044" y="93"/>
                    </a:lnTo>
                    <a:lnTo>
                      <a:pt x="1025" y="148"/>
                    </a:lnTo>
                    <a:lnTo>
                      <a:pt x="990" y="234"/>
                    </a:lnTo>
                    <a:lnTo>
                      <a:pt x="938" y="343"/>
                    </a:lnTo>
                    <a:lnTo>
                      <a:pt x="863" y="471"/>
                    </a:lnTo>
                    <a:lnTo>
                      <a:pt x="765" y="609"/>
                    </a:lnTo>
                    <a:lnTo>
                      <a:pt x="640" y="751"/>
                    </a:lnTo>
                    <a:lnTo>
                      <a:pt x="486" y="893"/>
                    </a:lnTo>
                    <a:lnTo>
                      <a:pt x="299" y="1026"/>
                    </a:lnTo>
                    <a:lnTo>
                      <a:pt x="77" y="1147"/>
                    </a:lnTo>
                    <a:lnTo>
                      <a:pt x="0" y="1071"/>
                    </a:lnTo>
                    <a:lnTo>
                      <a:pt x="0" y="1071"/>
                    </a:lnTo>
                    <a:close/>
                  </a:path>
                </a:pathLst>
              </a:custGeom>
              <a:solidFill>
                <a:srgbClr val="FF6F90"/>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6" name="Freeform 20"/>
              <p:cNvSpPr>
                <a:spLocks/>
              </p:cNvSpPr>
              <p:nvPr/>
            </p:nvSpPr>
            <p:spPr bwMode="ltGray">
              <a:xfrm>
                <a:off x="3580" y="1429"/>
                <a:ext cx="414" cy="401"/>
              </a:xfrm>
              <a:custGeom>
                <a:avLst/>
                <a:gdLst>
                  <a:gd name="T0" fmla="*/ 0 w 1045"/>
                  <a:gd name="T1" fmla="*/ 1065 h 1139"/>
                  <a:gd name="T2" fmla="*/ 3 w 1045"/>
                  <a:gd name="T3" fmla="*/ 1043 h 1139"/>
                  <a:gd name="T4" fmla="*/ 13 w 1045"/>
                  <a:gd name="T5" fmla="*/ 980 h 1139"/>
                  <a:gd name="T6" fmla="*/ 37 w 1045"/>
                  <a:gd name="T7" fmla="*/ 883 h 1139"/>
                  <a:gd name="T8" fmla="*/ 79 w 1045"/>
                  <a:gd name="T9" fmla="*/ 765 h 1139"/>
                  <a:gd name="T10" fmla="*/ 142 w 1045"/>
                  <a:gd name="T11" fmla="*/ 628 h 1139"/>
                  <a:gd name="T12" fmla="*/ 232 w 1045"/>
                  <a:gd name="T13" fmla="*/ 485 h 1139"/>
                  <a:gd name="T14" fmla="*/ 356 w 1045"/>
                  <a:gd name="T15" fmla="*/ 343 h 1139"/>
                  <a:gd name="T16" fmla="*/ 516 w 1045"/>
                  <a:gd name="T17" fmla="*/ 208 h 1139"/>
                  <a:gd name="T18" fmla="*/ 717 w 1045"/>
                  <a:gd name="T19" fmla="*/ 92 h 1139"/>
                  <a:gd name="T20" fmla="*/ 965 w 1045"/>
                  <a:gd name="T21" fmla="*/ 0 h 1139"/>
                  <a:gd name="T22" fmla="*/ 1045 w 1045"/>
                  <a:gd name="T23" fmla="*/ 70 h 1139"/>
                  <a:gd name="T24" fmla="*/ 1039 w 1045"/>
                  <a:gd name="T25" fmla="*/ 91 h 1139"/>
                  <a:gd name="T26" fmla="*/ 1019 w 1045"/>
                  <a:gd name="T27" fmla="*/ 145 h 1139"/>
                  <a:gd name="T28" fmla="*/ 983 w 1045"/>
                  <a:gd name="T29" fmla="*/ 228 h 1139"/>
                  <a:gd name="T30" fmla="*/ 928 w 1045"/>
                  <a:gd name="T31" fmla="*/ 337 h 1139"/>
                  <a:gd name="T32" fmla="*/ 853 w 1045"/>
                  <a:gd name="T33" fmla="*/ 461 h 1139"/>
                  <a:gd name="T34" fmla="*/ 754 w 1045"/>
                  <a:gd name="T35" fmla="*/ 597 h 1139"/>
                  <a:gd name="T36" fmla="*/ 629 w 1045"/>
                  <a:gd name="T37" fmla="*/ 738 h 1139"/>
                  <a:gd name="T38" fmla="*/ 477 w 1045"/>
                  <a:gd name="T39" fmla="*/ 881 h 1139"/>
                  <a:gd name="T40" fmla="*/ 292 w 1045"/>
                  <a:gd name="T41" fmla="*/ 1017 h 1139"/>
                  <a:gd name="T42" fmla="*/ 75 w 1045"/>
                  <a:gd name="T43" fmla="*/ 1139 h 1139"/>
                  <a:gd name="T44" fmla="*/ 0 w 1045"/>
                  <a:gd name="T45" fmla="*/ 1067 h 1139"/>
                  <a:gd name="T46" fmla="*/ 0 w 1045"/>
                  <a:gd name="T47" fmla="*/ 1067 h 1139"/>
                  <a:gd name="T48" fmla="*/ 0 w 1045"/>
                  <a:gd name="T49" fmla="*/ 1065 h 1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45" h="1139">
                    <a:moveTo>
                      <a:pt x="0" y="1065"/>
                    </a:moveTo>
                    <a:lnTo>
                      <a:pt x="3" y="1043"/>
                    </a:lnTo>
                    <a:lnTo>
                      <a:pt x="13" y="980"/>
                    </a:lnTo>
                    <a:lnTo>
                      <a:pt x="37" y="883"/>
                    </a:lnTo>
                    <a:lnTo>
                      <a:pt x="79" y="765"/>
                    </a:lnTo>
                    <a:lnTo>
                      <a:pt x="142" y="628"/>
                    </a:lnTo>
                    <a:lnTo>
                      <a:pt x="232" y="485"/>
                    </a:lnTo>
                    <a:lnTo>
                      <a:pt x="356" y="343"/>
                    </a:lnTo>
                    <a:lnTo>
                      <a:pt x="516" y="208"/>
                    </a:lnTo>
                    <a:lnTo>
                      <a:pt x="717" y="92"/>
                    </a:lnTo>
                    <a:lnTo>
                      <a:pt x="965" y="0"/>
                    </a:lnTo>
                    <a:lnTo>
                      <a:pt x="1045" y="70"/>
                    </a:lnTo>
                    <a:lnTo>
                      <a:pt x="1039" y="91"/>
                    </a:lnTo>
                    <a:lnTo>
                      <a:pt x="1019" y="145"/>
                    </a:lnTo>
                    <a:lnTo>
                      <a:pt x="983" y="228"/>
                    </a:lnTo>
                    <a:lnTo>
                      <a:pt x="928" y="337"/>
                    </a:lnTo>
                    <a:lnTo>
                      <a:pt x="853" y="461"/>
                    </a:lnTo>
                    <a:lnTo>
                      <a:pt x="754" y="597"/>
                    </a:lnTo>
                    <a:lnTo>
                      <a:pt x="629" y="738"/>
                    </a:lnTo>
                    <a:lnTo>
                      <a:pt x="477" y="881"/>
                    </a:lnTo>
                    <a:lnTo>
                      <a:pt x="292" y="1017"/>
                    </a:lnTo>
                    <a:lnTo>
                      <a:pt x="75" y="1139"/>
                    </a:lnTo>
                    <a:lnTo>
                      <a:pt x="0" y="1067"/>
                    </a:lnTo>
                    <a:lnTo>
                      <a:pt x="0" y="1067"/>
                    </a:lnTo>
                    <a:lnTo>
                      <a:pt x="0" y="1065"/>
                    </a:lnTo>
                    <a:close/>
                  </a:path>
                </a:pathLst>
              </a:custGeom>
              <a:solidFill>
                <a:srgbClr val="FF7191"/>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7" name="Freeform 21"/>
              <p:cNvSpPr>
                <a:spLocks/>
              </p:cNvSpPr>
              <p:nvPr/>
            </p:nvSpPr>
            <p:spPr bwMode="ltGray">
              <a:xfrm>
                <a:off x="3580" y="1429"/>
                <a:ext cx="412" cy="401"/>
              </a:xfrm>
              <a:custGeom>
                <a:avLst/>
                <a:gdLst>
                  <a:gd name="T0" fmla="*/ 0 w 1041"/>
                  <a:gd name="T1" fmla="*/ 1060 h 1131"/>
                  <a:gd name="T2" fmla="*/ 4 w 1041"/>
                  <a:gd name="T3" fmla="*/ 1037 h 1131"/>
                  <a:gd name="T4" fmla="*/ 15 w 1041"/>
                  <a:gd name="T5" fmla="*/ 974 h 1131"/>
                  <a:gd name="T6" fmla="*/ 38 w 1041"/>
                  <a:gd name="T7" fmla="*/ 879 h 1131"/>
                  <a:gd name="T8" fmla="*/ 80 w 1041"/>
                  <a:gd name="T9" fmla="*/ 760 h 1131"/>
                  <a:gd name="T10" fmla="*/ 143 w 1041"/>
                  <a:gd name="T11" fmla="*/ 626 h 1131"/>
                  <a:gd name="T12" fmla="*/ 235 w 1041"/>
                  <a:gd name="T13" fmla="*/ 483 h 1131"/>
                  <a:gd name="T14" fmla="*/ 358 w 1041"/>
                  <a:gd name="T15" fmla="*/ 342 h 1131"/>
                  <a:gd name="T16" fmla="*/ 517 w 1041"/>
                  <a:gd name="T17" fmla="*/ 208 h 1131"/>
                  <a:gd name="T18" fmla="*/ 718 w 1041"/>
                  <a:gd name="T19" fmla="*/ 91 h 1131"/>
                  <a:gd name="T20" fmla="*/ 964 w 1041"/>
                  <a:gd name="T21" fmla="*/ 0 h 1131"/>
                  <a:gd name="T22" fmla="*/ 1041 w 1041"/>
                  <a:gd name="T23" fmla="*/ 67 h 1131"/>
                  <a:gd name="T24" fmla="*/ 1035 w 1041"/>
                  <a:gd name="T25" fmla="*/ 86 h 1131"/>
                  <a:gd name="T26" fmla="*/ 1013 w 1041"/>
                  <a:gd name="T27" fmla="*/ 140 h 1131"/>
                  <a:gd name="T28" fmla="*/ 976 w 1041"/>
                  <a:gd name="T29" fmla="*/ 222 h 1131"/>
                  <a:gd name="T30" fmla="*/ 920 w 1041"/>
                  <a:gd name="T31" fmla="*/ 328 h 1131"/>
                  <a:gd name="T32" fmla="*/ 843 w 1041"/>
                  <a:gd name="T33" fmla="*/ 450 h 1131"/>
                  <a:gd name="T34" fmla="*/ 744 w 1041"/>
                  <a:gd name="T35" fmla="*/ 586 h 1131"/>
                  <a:gd name="T36" fmla="*/ 619 w 1041"/>
                  <a:gd name="T37" fmla="*/ 726 h 1131"/>
                  <a:gd name="T38" fmla="*/ 467 w 1041"/>
                  <a:gd name="T39" fmla="*/ 869 h 1131"/>
                  <a:gd name="T40" fmla="*/ 286 w 1041"/>
                  <a:gd name="T41" fmla="*/ 1005 h 1131"/>
                  <a:gd name="T42" fmla="*/ 73 w 1041"/>
                  <a:gd name="T43" fmla="*/ 1131 h 1131"/>
                  <a:gd name="T44" fmla="*/ 0 w 1041"/>
                  <a:gd name="T45" fmla="*/ 1060 h 1131"/>
                  <a:gd name="T46" fmla="*/ 0 w 1041"/>
                  <a:gd name="T47" fmla="*/ 1060 h 1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1" h="1131">
                    <a:moveTo>
                      <a:pt x="0" y="1060"/>
                    </a:moveTo>
                    <a:lnTo>
                      <a:pt x="4" y="1037"/>
                    </a:lnTo>
                    <a:lnTo>
                      <a:pt x="15" y="974"/>
                    </a:lnTo>
                    <a:lnTo>
                      <a:pt x="38" y="879"/>
                    </a:lnTo>
                    <a:lnTo>
                      <a:pt x="80" y="760"/>
                    </a:lnTo>
                    <a:lnTo>
                      <a:pt x="143" y="626"/>
                    </a:lnTo>
                    <a:lnTo>
                      <a:pt x="235" y="483"/>
                    </a:lnTo>
                    <a:lnTo>
                      <a:pt x="358" y="342"/>
                    </a:lnTo>
                    <a:lnTo>
                      <a:pt x="517" y="208"/>
                    </a:lnTo>
                    <a:lnTo>
                      <a:pt x="718" y="91"/>
                    </a:lnTo>
                    <a:lnTo>
                      <a:pt x="964" y="0"/>
                    </a:lnTo>
                    <a:lnTo>
                      <a:pt x="1041" y="67"/>
                    </a:lnTo>
                    <a:lnTo>
                      <a:pt x="1035" y="86"/>
                    </a:lnTo>
                    <a:lnTo>
                      <a:pt x="1013" y="140"/>
                    </a:lnTo>
                    <a:lnTo>
                      <a:pt x="976" y="222"/>
                    </a:lnTo>
                    <a:lnTo>
                      <a:pt x="920" y="328"/>
                    </a:lnTo>
                    <a:lnTo>
                      <a:pt x="843" y="450"/>
                    </a:lnTo>
                    <a:lnTo>
                      <a:pt x="744" y="586"/>
                    </a:lnTo>
                    <a:lnTo>
                      <a:pt x="619" y="726"/>
                    </a:lnTo>
                    <a:lnTo>
                      <a:pt x="467" y="869"/>
                    </a:lnTo>
                    <a:lnTo>
                      <a:pt x="286" y="1005"/>
                    </a:lnTo>
                    <a:lnTo>
                      <a:pt x="73" y="1131"/>
                    </a:lnTo>
                    <a:lnTo>
                      <a:pt x="0" y="1060"/>
                    </a:lnTo>
                    <a:lnTo>
                      <a:pt x="0" y="1060"/>
                    </a:lnTo>
                    <a:close/>
                  </a:path>
                </a:pathLst>
              </a:custGeom>
              <a:solidFill>
                <a:srgbClr val="FF7492"/>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8" name="Freeform 22"/>
              <p:cNvSpPr>
                <a:spLocks/>
              </p:cNvSpPr>
              <p:nvPr/>
            </p:nvSpPr>
            <p:spPr bwMode="ltGray">
              <a:xfrm>
                <a:off x="3580" y="1431"/>
                <a:ext cx="412" cy="396"/>
              </a:xfrm>
              <a:custGeom>
                <a:avLst/>
                <a:gdLst>
                  <a:gd name="T0" fmla="*/ 0 w 1036"/>
                  <a:gd name="T1" fmla="*/ 1054 h 1123"/>
                  <a:gd name="T2" fmla="*/ 3 w 1036"/>
                  <a:gd name="T3" fmla="*/ 1032 h 1123"/>
                  <a:gd name="T4" fmla="*/ 14 w 1036"/>
                  <a:gd name="T5" fmla="*/ 970 h 1123"/>
                  <a:gd name="T6" fmla="*/ 38 w 1036"/>
                  <a:gd name="T7" fmla="*/ 876 h 1123"/>
                  <a:gd name="T8" fmla="*/ 81 w 1036"/>
                  <a:gd name="T9" fmla="*/ 758 h 1123"/>
                  <a:gd name="T10" fmla="*/ 144 w 1036"/>
                  <a:gd name="T11" fmla="*/ 624 h 1123"/>
                  <a:gd name="T12" fmla="*/ 235 w 1036"/>
                  <a:gd name="T13" fmla="*/ 483 h 1123"/>
                  <a:gd name="T14" fmla="*/ 358 w 1036"/>
                  <a:gd name="T15" fmla="*/ 342 h 1123"/>
                  <a:gd name="T16" fmla="*/ 517 w 1036"/>
                  <a:gd name="T17" fmla="*/ 209 h 1123"/>
                  <a:gd name="T18" fmla="*/ 717 w 1036"/>
                  <a:gd name="T19" fmla="*/ 92 h 1123"/>
                  <a:gd name="T20" fmla="*/ 962 w 1036"/>
                  <a:gd name="T21" fmla="*/ 0 h 1123"/>
                  <a:gd name="T22" fmla="*/ 1036 w 1036"/>
                  <a:gd name="T23" fmla="*/ 65 h 1123"/>
                  <a:gd name="T24" fmla="*/ 1029 w 1036"/>
                  <a:gd name="T25" fmla="*/ 84 h 1123"/>
                  <a:gd name="T26" fmla="*/ 1006 w 1036"/>
                  <a:gd name="T27" fmla="*/ 137 h 1123"/>
                  <a:gd name="T28" fmla="*/ 968 w 1036"/>
                  <a:gd name="T29" fmla="*/ 216 h 1123"/>
                  <a:gd name="T30" fmla="*/ 910 w 1036"/>
                  <a:gd name="T31" fmla="*/ 320 h 1123"/>
                  <a:gd name="T32" fmla="*/ 832 w 1036"/>
                  <a:gd name="T33" fmla="*/ 441 h 1123"/>
                  <a:gd name="T34" fmla="*/ 731 w 1036"/>
                  <a:gd name="T35" fmla="*/ 574 h 1123"/>
                  <a:gd name="T36" fmla="*/ 607 w 1036"/>
                  <a:gd name="T37" fmla="*/ 714 h 1123"/>
                  <a:gd name="T38" fmla="*/ 457 w 1036"/>
                  <a:gd name="T39" fmla="*/ 857 h 1123"/>
                  <a:gd name="T40" fmla="*/ 278 w 1036"/>
                  <a:gd name="T41" fmla="*/ 995 h 1123"/>
                  <a:gd name="T42" fmla="*/ 71 w 1036"/>
                  <a:gd name="T43" fmla="*/ 1123 h 1123"/>
                  <a:gd name="T44" fmla="*/ 1 w 1036"/>
                  <a:gd name="T45" fmla="*/ 1054 h 1123"/>
                  <a:gd name="T46" fmla="*/ 1 w 1036"/>
                  <a:gd name="T47" fmla="*/ 1054 h 1123"/>
                  <a:gd name="T48" fmla="*/ 0 w 1036"/>
                  <a:gd name="T49" fmla="*/ 1054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36" h="1123">
                    <a:moveTo>
                      <a:pt x="0" y="1054"/>
                    </a:moveTo>
                    <a:lnTo>
                      <a:pt x="3" y="1032"/>
                    </a:lnTo>
                    <a:lnTo>
                      <a:pt x="14" y="970"/>
                    </a:lnTo>
                    <a:lnTo>
                      <a:pt x="38" y="876"/>
                    </a:lnTo>
                    <a:lnTo>
                      <a:pt x="81" y="758"/>
                    </a:lnTo>
                    <a:lnTo>
                      <a:pt x="144" y="624"/>
                    </a:lnTo>
                    <a:lnTo>
                      <a:pt x="235" y="483"/>
                    </a:lnTo>
                    <a:lnTo>
                      <a:pt x="358" y="342"/>
                    </a:lnTo>
                    <a:lnTo>
                      <a:pt x="517" y="209"/>
                    </a:lnTo>
                    <a:lnTo>
                      <a:pt x="717" y="92"/>
                    </a:lnTo>
                    <a:lnTo>
                      <a:pt x="962" y="0"/>
                    </a:lnTo>
                    <a:lnTo>
                      <a:pt x="1036" y="65"/>
                    </a:lnTo>
                    <a:lnTo>
                      <a:pt x="1029" y="84"/>
                    </a:lnTo>
                    <a:lnTo>
                      <a:pt x="1006" y="137"/>
                    </a:lnTo>
                    <a:lnTo>
                      <a:pt x="968" y="216"/>
                    </a:lnTo>
                    <a:lnTo>
                      <a:pt x="910" y="320"/>
                    </a:lnTo>
                    <a:lnTo>
                      <a:pt x="832" y="441"/>
                    </a:lnTo>
                    <a:lnTo>
                      <a:pt x="731" y="574"/>
                    </a:lnTo>
                    <a:lnTo>
                      <a:pt x="607" y="714"/>
                    </a:lnTo>
                    <a:lnTo>
                      <a:pt x="457" y="857"/>
                    </a:lnTo>
                    <a:lnTo>
                      <a:pt x="278" y="995"/>
                    </a:lnTo>
                    <a:lnTo>
                      <a:pt x="71" y="1123"/>
                    </a:lnTo>
                    <a:lnTo>
                      <a:pt x="1" y="1054"/>
                    </a:lnTo>
                    <a:lnTo>
                      <a:pt x="1" y="1054"/>
                    </a:lnTo>
                    <a:lnTo>
                      <a:pt x="0" y="1054"/>
                    </a:lnTo>
                    <a:close/>
                  </a:path>
                </a:pathLst>
              </a:custGeom>
              <a:solidFill>
                <a:srgbClr val="FF7794"/>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59" name="Freeform 23"/>
              <p:cNvSpPr>
                <a:spLocks/>
              </p:cNvSpPr>
              <p:nvPr/>
            </p:nvSpPr>
            <p:spPr bwMode="ltGray">
              <a:xfrm>
                <a:off x="3582" y="1435"/>
                <a:ext cx="411" cy="393"/>
              </a:xfrm>
              <a:custGeom>
                <a:avLst/>
                <a:gdLst>
                  <a:gd name="T0" fmla="*/ 0 w 1031"/>
                  <a:gd name="T1" fmla="*/ 1049 h 1115"/>
                  <a:gd name="T2" fmla="*/ 2 w 1031"/>
                  <a:gd name="T3" fmla="*/ 1027 h 1115"/>
                  <a:gd name="T4" fmla="*/ 14 w 1031"/>
                  <a:gd name="T5" fmla="*/ 966 h 1115"/>
                  <a:gd name="T6" fmla="*/ 38 w 1031"/>
                  <a:gd name="T7" fmla="*/ 873 h 1115"/>
                  <a:gd name="T8" fmla="*/ 81 w 1031"/>
                  <a:gd name="T9" fmla="*/ 755 h 1115"/>
                  <a:gd name="T10" fmla="*/ 145 w 1031"/>
                  <a:gd name="T11" fmla="*/ 623 h 1115"/>
                  <a:gd name="T12" fmla="*/ 236 w 1031"/>
                  <a:gd name="T13" fmla="*/ 482 h 1115"/>
                  <a:gd name="T14" fmla="*/ 359 w 1031"/>
                  <a:gd name="T15" fmla="*/ 342 h 1115"/>
                  <a:gd name="T16" fmla="*/ 517 w 1031"/>
                  <a:gd name="T17" fmla="*/ 210 h 1115"/>
                  <a:gd name="T18" fmla="*/ 716 w 1031"/>
                  <a:gd name="T19" fmla="*/ 93 h 1115"/>
                  <a:gd name="T20" fmla="*/ 959 w 1031"/>
                  <a:gd name="T21" fmla="*/ 0 h 1115"/>
                  <a:gd name="T22" fmla="*/ 1031 w 1031"/>
                  <a:gd name="T23" fmla="*/ 63 h 1115"/>
                  <a:gd name="T24" fmla="*/ 1023 w 1031"/>
                  <a:gd name="T25" fmla="*/ 81 h 1115"/>
                  <a:gd name="T26" fmla="*/ 1001 w 1031"/>
                  <a:gd name="T27" fmla="*/ 132 h 1115"/>
                  <a:gd name="T28" fmla="*/ 960 w 1031"/>
                  <a:gd name="T29" fmla="*/ 211 h 1115"/>
                  <a:gd name="T30" fmla="*/ 901 w 1031"/>
                  <a:gd name="T31" fmla="*/ 313 h 1115"/>
                  <a:gd name="T32" fmla="*/ 821 w 1031"/>
                  <a:gd name="T33" fmla="*/ 432 h 1115"/>
                  <a:gd name="T34" fmla="*/ 720 w 1031"/>
                  <a:gd name="T35" fmla="*/ 564 h 1115"/>
                  <a:gd name="T36" fmla="*/ 596 w 1031"/>
                  <a:gd name="T37" fmla="*/ 703 h 1115"/>
                  <a:gd name="T38" fmla="*/ 446 w 1031"/>
                  <a:gd name="T39" fmla="*/ 846 h 1115"/>
                  <a:gd name="T40" fmla="*/ 270 w 1031"/>
                  <a:gd name="T41" fmla="*/ 985 h 1115"/>
                  <a:gd name="T42" fmla="*/ 68 w 1031"/>
                  <a:gd name="T43" fmla="*/ 1115 h 1115"/>
                  <a:gd name="T44" fmla="*/ 0 w 1031"/>
                  <a:gd name="T45" fmla="*/ 1050 h 1115"/>
                  <a:gd name="T46" fmla="*/ 0 w 1031"/>
                  <a:gd name="T47" fmla="*/ 1050 h 1115"/>
                  <a:gd name="T48" fmla="*/ 0 w 1031"/>
                  <a:gd name="T49" fmla="*/ 1049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31" h="1115">
                    <a:moveTo>
                      <a:pt x="0" y="1049"/>
                    </a:moveTo>
                    <a:lnTo>
                      <a:pt x="2" y="1027"/>
                    </a:lnTo>
                    <a:lnTo>
                      <a:pt x="14" y="966"/>
                    </a:lnTo>
                    <a:lnTo>
                      <a:pt x="38" y="873"/>
                    </a:lnTo>
                    <a:lnTo>
                      <a:pt x="81" y="755"/>
                    </a:lnTo>
                    <a:lnTo>
                      <a:pt x="145" y="623"/>
                    </a:lnTo>
                    <a:lnTo>
                      <a:pt x="236" y="482"/>
                    </a:lnTo>
                    <a:lnTo>
                      <a:pt x="359" y="342"/>
                    </a:lnTo>
                    <a:lnTo>
                      <a:pt x="517" y="210"/>
                    </a:lnTo>
                    <a:lnTo>
                      <a:pt x="716" y="93"/>
                    </a:lnTo>
                    <a:lnTo>
                      <a:pt x="959" y="0"/>
                    </a:lnTo>
                    <a:lnTo>
                      <a:pt x="1031" y="63"/>
                    </a:lnTo>
                    <a:lnTo>
                      <a:pt x="1023" y="81"/>
                    </a:lnTo>
                    <a:lnTo>
                      <a:pt x="1001" y="132"/>
                    </a:lnTo>
                    <a:lnTo>
                      <a:pt x="960" y="211"/>
                    </a:lnTo>
                    <a:lnTo>
                      <a:pt x="901" y="313"/>
                    </a:lnTo>
                    <a:lnTo>
                      <a:pt x="821" y="432"/>
                    </a:lnTo>
                    <a:lnTo>
                      <a:pt x="720" y="564"/>
                    </a:lnTo>
                    <a:lnTo>
                      <a:pt x="596" y="703"/>
                    </a:lnTo>
                    <a:lnTo>
                      <a:pt x="446" y="846"/>
                    </a:lnTo>
                    <a:lnTo>
                      <a:pt x="270" y="985"/>
                    </a:lnTo>
                    <a:lnTo>
                      <a:pt x="68" y="1115"/>
                    </a:lnTo>
                    <a:lnTo>
                      <a:pt x="0" y="1050"/>
                    </a:lnTo>
                    <a:lnTo>
                      <a:pt x="0" y="1050"/>
                    </a:lnTo>
                    <a:lnTo>
                      <a:pt x="0" y="1049"/>
                    </a:lnTo>
                    <a:close/>
                  </a:path>
                </a:pathLst>
              </a:custGeom>
              <a:solidFill>
                <a:srgbClr val="FF7A95"/>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0" name="Freeform 24"/>
              <p:cNvSpPr>
                <a:spLocks/>
              </p:cNvSpPr>
              <p:nvPr/>
            </p:nvSpPr>
            <p:spPr bwMode="ltGray">
              <a:xfrm>
                <a:off x="3583" y="1435"/>
                <a:ext cx="407" cy="393"/>
              </a:xfrm>
              <a:custGeom>
                <a:avLst/>
                <a:gdLst>
                  <a:gd name="T0" fmla="*/ 0 w 1027"/>
                  <a:gd name="T1" fmla="*/ 1044 h 1109"/>
                  <a:gd name="T2" fmla="*/ 4 w 1027"/>
                  <a:gd name="T3" fmla="*/ 1023 h 1109"/>
                  <a:gd name="T4" fmla="*/ 14 w 1027"/>
                  <a:gd name="T5" fmla="*/ 961 h 1109"/>
                  <a:gd name="T6" fmla="*/ 39 w 1027"/>
                  <a:gd name="T7" fmla="*/ 869 h 1109"/>
                  <a:gd name="T8" fmla="*/ 82 w 1027"/>
                  <a:gd name="T9" fmla="*/ 753 h 1109"/>
                  <a:gd name="T10" fmla="*/ 147 w 1027"/>
                  <a:gd name="T11" fmla="*/ 621 h 1109"/>
                  <a:gd name="T12" fmla="*/ 237 w 1027"/>
                  <a:gd name="T13" fmla="*/ 482 h 1109"/>
                  <a:gd name="T14" fmla="*/ 360 w 1027"/>
                  <a:gd name="T15" fmla="*/ 342 h 1109"/>
                  <a:gd name="T16" fmla="*/ 517 w 1027"/>
                  <a:gd name="T17" fmla="*/ 210 h 1109"/>
                  <a:gd name="T18" fmla="*/ 715 w 1027"/>
                  <a:gd name="T19" fmla="*/ 93 h 1109"/>
                  <a:gd name="T20" fmla="*/ 958 w 1027"/>
                  <a:gd name="T21" fmla="*/ 0 h 1109"/>
                  <a:gd name="T22" fmla="*/ 1027 w 1027"/>
                  <a:gd name="T23" fmla="*/ 61 h 1109"/>
                  <a:gd name="T24" fmla="*/ 1019 w 1027"/>
                  <a:gd name="T25" fmla="*/ 79 h 1109"/>
                  <a:gd name="T26" fmla="*/ 995 w 1027"/>
                  <a:gd name="T27" fmla="*/ 129 h 1109"/>
                  <a:gd name="T28" fmla="*/ 953 w 1027"/>
                  <a:gd name="T29" fmla="*/ 205 h 1109"/>
                  <a:gd name="T30" fmla="*/ 893 w 1027"/>
                  <a:gd name="T31" fmla="*/ 305 h 1109"/>
                  <a:gd name="T32" fmla="*/ 812 w 1027"/>
                  <a:gd name="T33" fmla="*/ 423 h 1109"/>
                  <a:gd name="T34" fmla="*/ 709 w 1027"/>
                  <a:gd name="T35" fmla="*/ 554 h 1109"/>
                  <a:gd name="T36" fmla="*/ 585 w 1027"/>
                  <a:gd name="T37" fmla="*/ 691 h 1109"/>
                  <a:gd name="T38" fmla="*/ 436 w 1027"/>
                  <a:gd name="T39" fmla="*/ 834 h 1109"/>
                  <a:gd name="T40" fmla="*/ 263 w 1027"/>
                  <a:gd name="T41" fmla="*/ 974 h 1109"/>
                  <a:gd name="T42" fmla="*/ 66 w 1027"/>
                  <a:gd name="T43" fmla="*/ 1109 h 1109"/>
                  <a:gd name="T44" fmla="*/ 0 w 1027"/>
                  <a:gd name="T45" fmla="*/ 1044 h 1109"/>
                  <a:gd name="T46" fmla="*/ 0 w 1027"/>
                  <a:gd name="T47" fmla="*/ 1044 h 1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7" h="1109">
                    <a:moveTo>
                      <a:pt x="0" y="1044"/>
                    </a:moveTo>
                    <a:lnTo>
                      <a:pt x="4" y="1023"/>
                    </a:lnTo>
                    <a:lnTo>
                      <a:pt x="14" y="961"/>
                    </a:lnTo>
                    <a:lnTo>
                      <a:pt x="39" y="869"/>
                    </a:lnTo>
                    <a:lnTo>
                      <a:pt x="82" y="753"/>
                    </a:lnTo>
                    <a:lnTo>
                      <a:pt x="147" y="621"/>
                    </a:lnTo>
                    <a:lnTo>
                      <a:pt x="237" y="482"/>
                    </a:lnTo>
                    <a:lnTo>
                      <a:pt x="360" y="342"/>
                    </a:lnTo>
                    <a:lnTo>
                      <a:pt x="517" y="210"/>
                    </a:lnTo>
                    <a:lnTo>
                      <a:pt x="715" y="93"/>
                    </a:lnTo>
                    <a:lnTo>
                      <a:pt x="958" y="0"/>
                    </a:lnTo>
                    <a:lnTo>
                      <a:pt x="1027" y="61"/>
                    </a:lnTo>
                    <a:lnTo>
                      <a:pt x="1019" y="79"/>
                    </a:lnTo>
                    <a:lnTo>
                      <a:pt x="995" y="129"/>
                    </a:lnTo>
                    <a:lnTo>
                      <a:pt x="953" y="205"/>
                    </a:lnTo>
                    <a:lnTo>
                      <a:pt x="893" y="305"/>
                    </a:lnTo>
                    <a:lnTo>
                      <a:pt x="812" y="423"/>
                    </a:lnTo>
                    <a:lnTo>
                      <a:pt x="709" y="554"/>
                    </a:lnTo>
                    <a:lnTo>
                      <a:pt x="585" y="691"/>
                    </a:lnTo>
                    <a:lnTo>
                      <a:pt x="436" y="834"/>
                    </a:lnTo>
                    <a:lnTo>
                      <a:pt x="263" y="974"/>
                    </a:lnTo>
                    <a:lnTo>
                      <a:pt x="66" y="1109"/>
                    </a:lnTo>
                    <a:lnTo>
                      <a:pt x="0" y="1044"/>
                    </a:lnTo>
                    <a:lnTo>
                      <a:pt x="0" y="1044"/>
                    </a:lnTo>
                    <a:close/>
                  </a:path>
                </a:pathLst>
              </a:custGeom>
              <a:solidFill>
                <a:srgbClr val="FF7C97"/>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1" name="Freeform 25"/>
              <p:cNvSpPr>
                <a:spLocks/>
              </p:cNvSpPr>
              <p:nvPr/>
            </p:nvSpPr>
            <p:spPr bwMode="ltGray">
              <a:xfrm>
                <a:off x="3584" y="1435"/>
                <a:ext cx="403" cy="389"/>
              </a:xfrm>
              <a:custGeom>
                <a:avLst/>
                <a:gdLst>
                  <a:gd name="T0" fmla="*/ 0 w 1023"/>
                  <a:gd name="T1" fmla="*/ 1039 h 1101"/>
                  <a:gd name="T2" fmla="*/ 4 w 1023"/>
                  <a:gd name="T3" fmla="*/ 1018 h 1101"/>
                  <a:gd name="T4" fmla="*/ 16 w 1023"/>
                  <a:gd name="T5" fmla="*/ 957 h 1101"/>
                  <a:gd name="T6" fmla="*/ 41 w 1023"/>
                  <a:gd name="T7" fmla="*/ 865 h 1101"/>
                  <a:gd name="T8" fmla="*/ 84 w 1023"/>
                  <a:gd name="T9" fmla="*/ 750 h 1101"/>
                  <a:gd name="T10" fmla="*/ 148 w 1023"/>
                  <a:gd name="T11" fmla="*/ 619 h 1101"/>
                  <a:gd name="T12" fmla="*/ 240 w 1023"/>
                  <a:gd name="T13" fmla="*/ 481 h 1101"/>
                  <a:gd name="T14" fmla="*/ 361 w 1023"/>
                  <a:gd name="T15" fmla="*/ 342 h 1101"/>
                  <a:gd name="T16" fmla="*/ 519 w 1023"/>
                  <a:gd name="T17" fmla="*/ 210 h 1101"/>
                  <a:gd name="T18" fmla="*/ 715 w 1023"/>
                  <a:gd name="T19" fmla="*/ 94 h 1101"/>
                  <a:gd name="T20" fmla="*/ 957 w 1023"/>
                  <a:gd name="T21" fmla="*/ 0 h 1101"/>
                  <a:gd name="T22" fmla="*/ 1023 w 1023"/>
                  <a:gd name="T23" fmla="*/ 59 h 1101"/>
                  <a:gd name="T24" fmla="*/ 1014 w 1023"/>
                  <a:gd name="T25" fmla="*/ 76 h 1101"/>
                  <a:gd name="T26" fmla="*/ 989 w 1023"/>
                  <a:gd name="T27" fmla="*/ 125 h 1101"/>
                  <a:gd name="T28" fmla="*/ 945 w 1023"/>
                  <a:gd name="T29" fmla="*/ 200 h 1101"/>
                  <a:gd name="T30" fmla="*/ 883 w 1023"/>
                  <a:gd name="T31" fmla="*/ 298 h 1101"/>
                  <a:gd name="T32" fmla="*/ 801 w 1023"/>
                  <a:gd name="T33" fmla="*/ 414 h 1101"/>
                  <a:gd name="T34" fmla="*/ 699 w 1023"/>
                  <a:gd name="T35" fmla="*/ 542 h 1101"/>
                  <a:gd name="T36" fmla="*/ 575 w 1023"/>
                  <a:gd name="T37" fmla="*/ 680 h 1101"/>
                  <a:gd name="T38" fmla="*/ 427 w 1023"/>
                  <a:gd name="T39" fmla="*/ 823 h 1101"/>
                  <a:gd name="T40" fmla="*/ 258 w 1023"/>
                  <a:gd name="T41" fmla="*/ 964 h 1101"/>
                  <a:gd name="T42" fmla="*/ 63 w 1023"/>
                  <a:gd name="T43" fmla="*/ 1101 h 1101"/>
                  <a:gd name="T44" fmla="*/ 0 w 1023"/>
                  <a:gd name="T45" fmla="*/ 1040 h 1101"/>
                  <a:gd name="T46" fmla="*/ 0 w 1023"/>
                  <a:gd name="T47" fmla="*/ 1040 h 1101"/>
                  <a:gd name="T48" fmla="*/ 0 w 1023"/>
                  <a:gd name="T49" fmla="*/ 1039 h 1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23" h="1101">
                    <a:moveTo>
                      <a:pt x="0" y="1039"/>
                    </a:moveTo>
                    <a:lnTo>
                      <a:pt x="4" y="1018"/>
                    </a:lnTo>
                    <a:lnTo>
                      <a:pt x="16" y="957"/>
                    </a:lnTo>
                    <a:lnTo>
                      <a:pt x="41" y="865"/>
                    </a:lnTo>
                    <a:lnTo>
                      <a:pt x="84" y="750"/>
                    </a:lnTo>
                    <a:lnTo>
                      <a:pt x="148" y="619"/>
                    </a:lnTo>
                    <a:lnTo>
                      <a:pt x="240" y="481"/>
                    </a:lnTo>
                    <a:lnTo>
                      <a:pt x="361" y="342"/>
                    </a:lnTo>
                    <a:lnTo>
                      <a:pt x="519" y="210"/>
                    </a:lnTo>
                    <a:lnTo>
                      <a:pt x="715" y="94"/>
                    </a:lnTo>
                    <a:lnTo>
                      <a:pt x="957" y="0"/>
                    </a:lnTo>
                    <a:lnTo>
                      <a:pt x="1023" y="59"/>
                    </a:lnTo>
                    <a:lnTo>
                      <a:pt x="1014" y="76"/>
                    </a:lnTo>
                    <a:lnTo>
                      <a:pt x="989" y="125"/>
                    </a:lnTo>
                    <a:lnTo>
                      <a:pt x="945" y="200"/>
                    </a:lnTo>
                    <a:lnTo>
                      <a:pt x="883" y="298"/>
                    </a:lnTo>
                    <a:lnTo>
                      <a:pt x="801" y="414"/>
                    </a:lnTo>
                    <a:lnTo>
                      <a:pt x="699" y="542"/>
                    </a:lnTo>
                    <a:lnTo>
                      <a:pt x="575" y="680"/>
                    </a:lnTo>
                    <a:lnTo>
                      <a:pt x="427" y="823"/>
                    </a:lnTo>
                    <a:lnTo>
                      <a:pt x="258" y="964"/>
                    </a:lnTo>
                    <a:lnTo>
                      <a:pt x="63" y="1101"/>
                    </a:lnTo>
                    <a:lnTo>
                      <a:pt x="0" y="1040"/>
                    </a:lnTo>
                    <a:lnTo>
                      <a:pt x="0" y="1040"/>
                    </a:lnTo>
                    <a:lnTo>
                      <a:pt x="0" y="1039"/>
                    </a:lnTo>
                    <a:close/>
                  </a:path>
                </a:pathLst>
              </a:custGeom>
              <a:solidFill>
                <a:srgbClr val="FF7F98"/>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2" name="Freeform 26"/>
              <p:cNvSpPr>
                <a:spLocks/>
              </p:cNvSpPr>
              <p:nvPr/>
            </p:nvSpPr>
            <p:spPr bwMode="ltGray">
              <a:xfrm>
                <a:off x="3584" y="1435"/>
                <a:ext cx="403" cy="387"/>
              </a:xfrm>
              <a:custGeom>
                <a:avLst/>
                <a:gdLst>
                  <a:gd name="T0" fmla="*/ 0 w 1019"/>
                  <a:gd name="T1" fmla="*/ 1035 h 1094"/>
                  <a:gd name="T2" fmla="*/ 4 w 1019"/>
                  <a:gd name="T3" fmla="*/ 1013 h 1094"/>
                  <a:gd name="T4" fmla="*/ 16 w 1019"/>
                  <a:gd name="T5" fmla="*/ 953 h 1094"/>
                  <a:gd name="T6" fmla="*/ 42 w 1019"/>
                  <a:gd name="T7" fmla="*/ 862 h 1094"/>
                  <a:gd name="T8" fmla="*/ 85 w 1019"/>
                  <a:gd name="T9" fmla="*/ 748 h 1094"/>
                  <a:gd name="T10" fmla="*/ 149 w 1019"/>
                  <a:gd name="T11" fmla="*/ 618 h 1094"/>
                  <a:gd name="T12" fmla="*/ 241 w 1019"/>
                  <a:gd name="T13" fmla="*/ 481 h 1094"/>
                  <a:gd name="T14" fmla="*/ 363 w 1019"/>
                  <a:gd name="T15" fmla="*/ 343 h 1094"/>
                  <a:gd name="T16" fmla="*/ 520 w 1019"/>
                  <a:gd name="T17" fmla="*/ 211 h 1094"/>
                  <a:gd name="T18" fmla="*/ 715 w 1019"/>
                  <a:gd name="T19" fmla="*/ 94 h 1094"/>
                  <a:gd name="T20" fmla="*/ 955 w 1019"/>
                  <a:gd name="T21" fmla="*/ 0 h 1094"/>
                  <a:gd name="T22" fmla="*/ 1019 w 1019"/>
                  <a:gd name="T23" fmla="*/ 57 h 1094"/>
                  <a:gd name="T24" fmla="*/ 1010 w 1019"/>
                  <a:gd name="T25" fmla="*/ 74 h 1094"/>
                  <a:gd name="T26" fmla="*/ 984 w 1019"/>
                  <a:gd name="T27" fmla="*/ 120 h 1094"/>
                  <a:gd name="T28" fmla="*/ 938 w 1019"/>
                  <a:gd name="T29" fmla="*/ 194 h 1094"/>
                  <a:gd name="T30" fmla="*/ 875 w 1019"/>
                  <a:gd name="T31" fmla="*/ 290 h 1094"/>
                  <a:gd name="T32" fmla="*/ 792 w 1019"/>
                  <a:gd name="T33" fmla="*/ 405 h 1094"/>
                  <a:gd name="T34" fmla="*/ 688 w 1019"/>
                  <a:gd name="T35" fmla="*/ 532 h 1094"/>
                  <a:gd name="T36" fmla="*/ 564 w 1019"/>
                  <a:gd name="T37" fmla="*/ 668 h 1094"/>
                  <a:gd name="T38" fmla="*/ 418 w 1019"/>
                  <a:gd name="T39" fmla="*/ 811 h 1094"/>
                  <a:gd name="T40" fmla="*/ 251 w 1019"/>
                  <a:gd name="T41" fmla="*/ 954 h 1094"/>
                  <a:gd name="T42" fmla="*/ 61 w 1019"/>
                  <a:gd name="T43" fmla="*/ 1094 h 1094"/>
                  <a:gd name="T44" fmla="*/ 2 w 1019"/>
                  <a:gd name="T45" fmla="*/ 1035 h 1094"/>
                  <a:gd name="T46" fmla="*/ 2 w 1019"/>
                  <a:gd name="T47" fmla="*/ 1035 h 1094"/>
                  <a:gd name="T48" fmla="*/ 0 w 1019"/>
                  <a:gd name="T49" fmla="*/ 1035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19" h="1094">
                    <a:moveTo>
                      <a:pt x="0" y="1035"/>
                    </a:moveTo>
                    <a:lnTo>
                      <a:pt x="4" y="1013"/>
                    </a:lnTo>
                    <a:lnTo>
                      <a:pt x="16" y="953"/>
                    </a:lnTo>
                    <a:lnTo>
                      <a:pt x="42" y="862"/>
                    </a:lnTo>
                    <a:lnTo>
                      <a:pt x="85" y="748"/>
                    </a:lnTo>
                    <a:lnTo>
                      <a:pt x="149" y="618"/>
                    </a:lnTo>
                    <a:lnTo>
                      <a:pt x="241" y="481"/>
                    </a:lnTo>
                    <a:lnTo>
                      <a:pt x="363" y="343"/>
                    </a:lnTo>
                    <a:lnTo>
                      <a:pt x="520" y="211"/>
                    </a:lnTo>
                    <a:lnTo>
                      <a:pt x="715" y="94"/>
                    </a:lnTo>
                    <a:lnTo>
                      <a:pt x="955" y="0"/>
                    </a:lnTo>
                    <a:lnTo>
                      <a:pt x="1019" y="57"/>
                    </a:lnTo>
                    <a:lnTo>
                      <a:pt x="1010" y="74"/>
                    </a:lnTo>
                    <a:lnTo>
                      <a:pt x="984" y="120"/>
                    </a:lnTo>
                    <a:lnTo>
                      <a:pt x="938" y="194"/>
                    </a:lnTo>
                    <a:lnTo>
                      <a:pt x="875" y="290"/>
                    </a:lnTo>
                    <a:lnTo>
                      <a:pt x="792" y="405"/>
                    </a:lnTo>
                    <a:lnTo>
                      <a:pt x="688" y="532"/>
                    </a:lnTo>
                    <a:lnTo>
                      <a:pt x="564" y="668"/>
                    </a:lnTo>
                    <a:lnTo>
                      <a:pt x="418" y="811"/>
                    </a:lnTo>
                    <a:lnTo>
                      <a:pt x="251" y="954"/>
                    </a:lnTo>
                    <a:lnTo>
                      <a:pt x="61" y="1094"/>
                    </a:lnTo>
                    <a:lnTo>
                      <a:pt x="2" y="1035"/>
                    </a:lnTo>
                    <a:lnTo>
                      <a:pt x="2" y="1035"/>
                    </a:lnTo>
                    <a:lnTo>
                      <a:pt x="0" y="1035"/>
                    </a:lnTo>
                    <a:close/>
                  </a:path>
                </a:pathLst>
              </a:custGeom>
              <a:solidFill>
                <a:srgbClr val="FF8299"/>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3" name="Freeform 27"/>
              <p:cNvSpPr>
                <a:spLocks/>
              </p:cNvSpPr>
              <p:nvPr/>
            </p:nvSpPr>
            <p:spPr bwMode="ltGray">
              <a:xfrm>
                <a:off x="3584" y="1436"/>
                <a:ext cx="402" cy="384"/>
              </a:xfrm>
              <a:custGeom>
                <a:avLst/>
                <a:gdLst>
                  <a:gd name="T0" fmla="*/ 0 w 1014"/>
                  <a:gd name="T1" fmla="*/ 1028 h 1085"/>
                  <a:gd name="T2" fmla="*/ 4 w 1014"/>
                  <a:gd name="T3" fmla="*/ 1007 h 1085"/>
                  <a:gd name="T4" fmla="*/ 16 w 1014"/>
                  <a:gd name="T5" fmla="*/ 947 h 1085"/>
                  <a:gd name="T6" fmla="*/ 41 w 1014"/>
                  <a:gd name="T7" fmla="*/ 858 h 1085"/>
                  <a:gd name="T8" fmla="*/ 85 w 1014"/>
                  <a:gd name="T9" fmla="*/ 745 h 1085"/>
                  <a:gd name="T10" fmla="*/ 150 w 1014"/>
                  <a:gd name="T11" fmla="*/ 615 h 1085"/>
                  <a:gd name="T12" fmla="*/ 242 w 1014"/>
                  <a:gd name="T13" fmla="*/ 479 h 1085"/>
                  <a:gd name="T14" fmla="*/ 363 w 1014"/>
                  <a:gd name="T15" fmla="*/ 341 h 1085"/>
                  <a:gd name="T16" fmla="*/ 519 w 1014"/>
                  <a:gd name="T17" fmla="*/ 211 h 1085"/>
                  <a:gd name="T18" fmla="*/ 715 w 1014"/>
                  <a:gd name="T19" fmla="*/ 95 h 1085"/>
                  <a:gd name="T20" fmla="*/ 953 w 1014"/>
                  <a:gd name="T21" fmla="*/ 0 h 1085"/>
                  <a:gd name="T22" fmla="*/ 1014 w 1014"/>
                  <a:gd name="T23" fmla="*/ 53 h 1085"/>
                  <a:gd name="T24" fmla="*/ 1004 w 1014"/>
                  <a:gd name="T25" fmla="*/ 70 h 1085"/>
                  <a:gd name="T26" fmla="*/ 977 w 1014"/>
                  <a:gd name="T27" fmla="*/ 116 h 1085"/>
                  <a:gd name="T28" fmla="*/ 930 w 1014"/>
                  <a:gd name="T29" fmla="*/ 188 h 1085"/>
                  <a:gd name="T30" fmla="*/ 865 w 1014"/>
                  <a:gd name="T31" fmla="*/ 281 h 1085"/>
                  <a:gd name="T32" fmla="*/ 780 w 1014"/>
                  <a:gd name="T33" fmla="*/ 394 h 1085"/>
                  <a:gd name="T34" fmla="*/ 676 w 1014"/>
                  <a:gd name="T35" fmla="*/ 519 h 1085"/>
                  <a:gd name="T36" fmla="*/ 551 w 1014"/>
                  <a:gd name="T37" fmla="*/ 656 h 1085"/>
                  <a:gd name="T38" fmla="*/ 407 w 1014"/>
                  <a:gd name="T39" fmla="*/ 799 h 1085"/>
                  <a:gd name="T40" fmla="*/ 243 w 1014"/>
                  <a:gd name="T41" fmla="*/ 942 h 1085"/>
                  <a:gd name="T42" fmla="*/ 58 w 1014"/>
                  <a:gd name="T43" fmla="*/ 1085 h 1085"/>
                  <a:gd name="T44" fmla="*/ 1 w 1014"/>
                  <a:gd name="T45" fmla="*/ 1029 h 1085"/>
                  <a:gd name="T46" fmla="*/ 1 w 1014"/>
                  <a:gd name="T47" fmla="*/ 1029 h 1085"/>
                  <a:gd name="T48" fmla="*/ 0 w 1014"/>
                  <a:gd name="T49" fmla="*/ 1028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14" h="1085">
                    <a:moveTo>
                      <a:pt x="0" y="1028"/>
                    </a:moveTo>
                    <a:lnTo>
                      <a:pt x="4" y="1007"/>
                    </a:lnTo>
                    <a:lnTo>
                      <a:pt x="16" y="947"/>
                    </a:lnTo>
                    <a:lnTo>
                      <a:pt x="41" y="858"/>
                    </a:lnTo>
                    <a:lnTo>
                      <a:pt x="85" y="745"/>
                    </a:lnTo>
                    <a:lnTo>
                      <a:pt x="150" y="615"/>
                    </a:lnTo>
                    <a:lnTo>
                      <a:pt x="242" y="479"/>
                    </a:lnTo>
                    <a:lnTo>
                      <a:pt x="363" y="341"/>
                    </a:lnTo>
                    <a:lnTo>
                      <a:pt x="519" y="211"/>
                    </a:lnTo>
                    <a:lnTo>
                      <a:pt x="715" y="95"/>
                    </a:lnTo>
                    <a:lnTo>
                      <a:pt x="953" y="0"/>
                    </a:lnTo>
                    <a:lnTo>
                      <a:pt x="1014" y="53"/>
                    </a:lnTo>
                    <a:lnTo>
                      <a:pt x="1004" y="70"/>
                    </a:lnTo>
                    <a:lnTo>
                      <a:pt x="977" y="116"/>
                    </a:lnTo>
                    <a:lnTo>
                      <a:pt x="930" y="188"/>
                    </a:lnTo>
                    <a:lnTo>
                      <a:pt x="865" y="281"/>
                    </a:lnTo>
                    <a:lnTo>
                      <a:pt x="780" y="394"/>
                    </a:lnTo>
                    <a:lnTo>
                      <a:pt x="676" y="519"/>
                    </a:lnTo>
                    <a:lnTo>
                      <a:pt x="551" y="656"/>
                    </a:lnTo>
                    <a:lnTo>
                      <a:pt x="407" y="799"/>
                    </a:lnTo>
                    <a:lnTo>
                      <a:pt x="243" y="942"/>
                    </a:lnTo>
                    <a:lnTo>
                      <a:pt x="58" y="1085"/>
                    </a:lnTo>
                    <a:lnTo>
                      <a:pt x="1" y="1029"/>
                    </a:lnTo>
                    <a:lnTo>
                      <a:pt x="1" y="1029"/>
                    </a:lnTo>
                    <a:lnTo>
                      <a:pt x="0" y="1028"/>
                    </a:lnTo>
                    <a:close/>
                  </a:path>
                </a:pathLst>
              </a:custGeom>
              <a:solidFill>
                <a:srgbClr val="FF849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4" name="Freeform 28"/>
              <p:cNvSpPr>
                <a:spLocks/>
              </p:cNvSpPr>
              <p:nvPr/>
            </p:nvSpPr>
            <p:spPr bwMode="ltGray">
              <a:xfrm>
                <a:off x="3584" y="1442"/>
                <a:ext cx="399" cy="376"/>
              </a:xfrm>
              <a:custGeom>
                <a:avLst/>
                <a:gdLst>
                  <a:gd name="T0" fmla="*/ 0 w 1008"/>
                  <a:gd name="T1" fmla="*/ 1024 h 1077"/>
                  <a:gd name="T2" fmla="*/ 4 w 1008"/>
                  <a:gd name="T3" fmla="*/ 1002 h 1077"/>
                  <a:gd name="T4" fmla="*/ 16 w 1008"/>
                  <a:gd name="T5" fmla="*/ 943 h 1077"/>
                  <a:gd name="T6" fmla="*/ 42 w 1008"/>
                  <a:gd name="T7" fmla="*/ 854 h 1077"/>
                  <a:gd name="T8" fmla="*/ 86 w 1008"/>
                  <a:gd name="T9" fmla="*/ 742 h 1077"/>
                  <a:gd name="T10" fmla="*/ 151 w 1008"/>
                  <a:gd name="T11" fmla="*/ 615 h 1077"/>
                  <a:gd name="T12" fmla="*/ 242 w 1008"/>
                  <a:gd name="T13" fmla="*/ 478 h 1077"/>
                  <a:gd name="T14" fmla="*/ 363 w 1008"/>
                  <a:gd name="T15" fmla="*/ 341 h 1077"/>
                  <a:gd name="T16" fmla="*/ 520 w 1008"/>
                  <a:gd name="T17" fmla="*/ 212 h 1077"/>
                  <a:gd name="T18" fmla="*/ 714 w 1008"/>
                  <a:gd name="T19" fmla="*/ 95 h 1077"/>
                  <a:gd name="T20" fmla="*/ 951 w 1008"/>
                  <a:gd name="T21" fmla="*/ 0 h 1077"/>
                  <a:gd name="T22" fmla="*/ 1008 w 1008"/>
                  <a:gd name="T23" fmla="*/ 51 h 1077"/>
                  <a:gd name="T24" fmla="*/ 999 w 1008"/>
                  <a:gd name="T25" fmla="*/ 67 h 1077"/>
                  <a:gd name="T26" fmla="*/ 970 w 1008"/>
                  <a:gd name="T27" fmla="*/ 112 h 1077"/>
                  <a:gd name="T28" fmla="*/ 922 w 1008"/>
                  <a:gd name="T29" fmla="*/ 182 h 1077"/>
                  <a:gd name="T30" fmla="*/ 856 w 1008"/>
                  <a:gd name="T31" fmla="*/ 275 h 1077"/>
                  <a:gd name="T32" fmla="*/ 770 w 1008"/>
                  <a:gd name="T33" fmla="*/ 384 h 1077"/>
                  <a:gd name="T34" fmla="*/ 664 w 1008"/>
                  <a:gd name="T35" fmla="*/ 509 h 1077"/>
                  <a:gd name="T36" fmla="*/ 540 w 1008"/>
                  <a:gd name="T37" fmla="*/ 644 h 1077"/>
                  <a:gd name="T38" fmla="*/ 397 w 1008"/>
                  <a:gd name="T39" fmla="*/ 787 h 1077"/>
                  <a:gd name="T40" fmla="*/ 236 w 1008"/>
                  <a:gd name="T41" fmla="*/ 932 h 1077"/>
                  <a:gd name="T42" fmla="*/ 55 w 1008"/>
                  <a:gd name="T43" fmla="*/ 1077 h 1077"/>
                  <a:gd name="T44" fmla="*/ 0 w 1008"/>
                  <a:gd name="T45" fmla="*/ 1024 h 1077"/>
                  <a:gd name="T46" fmla="*/ 0 w 1008"/>
                  <a:gd name="T47" fmla="*/ 1024 h 10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8" h="1077">
                    <a:moveTo>
                      <a:pt x="0" y="1024"/>
                    </a:moveTo>
                    <a:lnTo>
                      <a:pt x="4" y="1002"/>
                    </a:lnTo>
                    <a:lnTo>
                      <a:pt x="16" y="943"/>
                    </a:lnTo>
                    <a:lnTo>
                      <a:pt x="42" y="854"/>
                    </a:lnTo>
                    <a:lnTo>
                      <a:pt x="86" y="742"/>
                    </a:lnTo>
                    <a:lnTo>
                      <a:pt x="151" y="615"/>
                    </a:lnTo>
                    <a:lnTo>
                      <a:pt x="242" y="478"/>
                    </a:lnTo>
                    <a:lnTo>
                      <a:pt x="363" y="341"/>
                    </a:lnTo>
                    <a:lnTo>
                      <a:pt x="520" y="212"/>
                    </a:lnTo>
                    <a:lnTo>
                      <a:pt x="714" y="95"/>
                    </a:lnTo>
                    <a:lnTo>
                      <a:pt x="951" y="0"/>
                    </a:lnTo>
                    <a:lnTo>
                      <a:pt x="1008" y="51"/>
                    </a:lnTo>
                    <a:lnTo>
                      <a:pt x="999" y="67"/>
                    </a:lnTo>
                    <a:lnTo>
                      <a:pt x="970" y="112"/>
                    </a:lnTo>
                    <a:lnTo>
                      <a:pt x="922" y="182"/>
                    </a:lnTo>
                    <a:lnTo>
                      <a:pt x="856" y="275"/>
                    </a:lnTo>
                    <a:lnTo>
                      <a:pt x="770" y="384"/>
                    </a:lnTo>
                    <a:lnTo>
                      <a:pt x="664" y="509"/>
                    </a:lnTo>
                    <a:lnTo>
                      <a:pt x="540" y="644"/>
                    </a:lnTo>
                    <a:lnTo>
                      <a:pt x="397" y="787"/>
                    </a:lnTo>
                    <a:lnTo>
                      <a:pt x="236" y="932"/>
                    </a:lnTo>
                    <a:lnTo>
                      <a:pt x="55" y="1077"/>
                    </a:lnTo>
                    <a:lnTo>
                      <a:pt x="0" y="1024"/>
                    </a:lnTo>
                    <a:lnTo>
                      <a:pt x="0" y="1024"/>
                    </a:lnTo>
                    <a:close/>
                  </a:path>
                </a:pathLst>
              </a:custGeom>
              <a:solidFill>
                <a:srgbClr val="FF879C"/>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5" name="Freeform 29"/>
              <p:cNvSpPr>
                <a:spLocks/>
              </p:cNvSpPr>
              <p:nvPr/>
            </p:nvSpPr>
            <p:spPr bwMode="ltGray">
              <a:xfrm>
                <a:off x="3584" y="1442"/>
                <a:ext cx="399" cy="376"/>
              </a:xfrm>
              <a:custGeom>
                <a:avLst/>
                <a:gdLst>
                  <a:gd name="T0" fmla="*/ 0 w 1005"/>
                  <a:gd name="T1" fmla="*/ 1018 h 1070"/>
                  <a:gd name="T2" fmla="*/ 4 w 1005"/>
                  <a:gd name="T3" fmla="*/ 998 h 1070"/>
                  <a:gd name="T4" fmla="*/ 17 w 1005"/>
                  <a:gd name="T5" fmla="*/ 940 h 1070"/>
                  <a:gd name="T6" fmla="*/ 43 w 1005"/>
                  <a:gd name="T7" fmla="*/ 850 h 1070"/>
                  <a:gd name="T8" fmla="*/ 87 w 1005"/>
                  <a:gd name="T9" fmla="*/ 740 h 1070"/>
                  <a:gd name="T10" fmla="*/ 153 w 1005"/>
                  <a:gd name="T11" fmla="*/ 613 h 1070"/>
                  <a:gd name="T12" fmla="*/ 245 w 1005"/>
                  <a:gd name="T13" fmla="*/ 477 h 1070"/>
                  <a:gd name="T14" fmla="*/ 365 w 1005"/>
                  <a:gd name="T15" fmla="*/ 342 h 1070"/>
                  <a:gd name="T16" fmla="*/ 521 w 1005"/>
                  <a:gd name="T17" fmla="*/ 212 h 1070"/>
                  <a:gd name="T18" fmla="*/ 714 w 1005"/>
                  <a:gd name="T19" fmla="*/ 96 h 1070"/>
                  <a:gd name="T20" fmla="*/ 949 w 1005"/>
                  <a:gd name="T21" fmla="*/ 0 h 1070"/>
                  <a:gd name="T22" fmla="*/ 1005 w 1005"/>
                  <a:gd name="T23" fmla="*/ 49 h 1070"/>
                  <a:gd name="T24" fmla="*/ 994 w 1005"/>
                  <a:gd name="T25" fmla="*/ 65 h 1070"/>
                  <a:gd name="T26" fmla="*/ 964 w 1005"/>
                  <a:gd name="T27" fmla="*/ 109 h 1070"/>
                  <a:gd name="T28" fmla="*/ 915 w 1005"/>
                  <a:gd name="T29" fmla="*/ 176 h 1070"/>
                  <a:gd name="T30" fmla="*/ 846 w 1005"/>
                  <a:gd name="T31" fmla="*/ 267 h 1070"/>
                  <a:gd name="T32" fmla="*/ 759 w 1005"/>
                  <a:gd name="T33" fmla="*/ 375 h 1070"/>
                  <a:gd name="T34" fmla="*/ 653 w 1005"/>
                  <a:gd name="T35" fmla="*/ 499 h 1070"/>
                  <a:gd name="T36" fmla="*/ 529 w 1005"/>
                  <a:gd name="T37" fmla="*/ 633 h 1070"/>
                  <a:gd name="T38" fmla="*/ 388 w 1005"/>
                  <a:gd name="T39" fmla="*/ 776 h 1070"/>
                  <a:gd name="T40" fmla="*/ 229 w 1005"/>
                  <a:gd name="T41" fmla="*/ 922 h 1070"/>
                  <a:gd name="T42" fmla="*/ 53 w 1005"/>
                  <a:gd name="T43" fmla="*/ 1070 h 1070"/>
                  <a:gd name="T44" fmla="*/ 0 w 1005"/>
                  <a:gd name="T45" fmla="*/ 1018 h 1070"/>
                  <a:gd name="T46" fmla="*/ 0 w 1005"/>
                  <a:gd name="T47" fmla="*/ 1018 h 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05" h="1070">
                    <a:moveTo>
                      <a:pt x="0" y="1018"/>
                    </a:moveTo>
                    <a:lnTo>
                      <a:pt x="4" y="998"/>
                    </a:lnTo>
                    <a:lnTo>
                      <a:pt x="17" y="940"/>
                    </a:lnTo>
                    <a:lnTo>
                      <a:pt x="43" y="850"/>
                    </a:lnTo>
                    <a:lnTo>
                      <a:pt x="87" y="740"/>
                    </a:lnTo>
                    <a:lnTo>
                      <a:pt x="153" y="613"/>
                    </a:lnTo>
                    <a:lnTo>
                      <a:pt x="245" y="477"/>
                    </a:lnTo>
                    <a:lnTo>
                      <a:pt x="365" y="342"/>
                    </a:lnTo>
                    <a:lnTo>
                      <a:pt x="521" y="212"/>
                    </a:lnTo>
                    <a:lnTo>
                      <a:pt x="714" y="96"/>
                    </a:lnTo>
                    <a:lnTo>
                      <a:pt x="949" y="0"/>
                    </a:lnTo>
                    <a:lnTo>
                      <a:pt x="1005" y="49"/>
                    </a:lnTo>
                    <a:lnTo>
                      <a:pt x="994" y="65"/>
                    </a:lnTo>
                    <a:lnTo>
                      <a:pt x="964" y="109"/>
                    </a:lnTo>
                    <a:lnTo>
                      <a:pt x="915" y="176"/>
                    </a:lnTo>
                    <a:lnTo>
                      <a:pt x="846" y="267"/>
                    </a:lnTo>
                    <a:lnTo>
                      <a:pt x="759" y="375"/>
                    </a:lnTo>
                    <a:lnTo>
                      <a:pt x="653" y="499"/>
                    </a:lnTo>
                    <a:lnTo>
                      <a:pt x="529" y="633"/>
                    </a:lnTo>
                    <a:lnTo>
                      <a:pt x="388" y="776"/>
                    </a:lnTo>
                    <a:lnTo>
                      <a:pt x="229" y="922"/>
                    </a:lnTo>
                    <a:lnTo>
                      <a:pt x="53" y="1070"/>
                    </a:lnTo>
                    <a:lnTo>
                      <a:pt x="0" y="1018"/>
                    </a:lnTo>
                    <a:lnTo>
                      <a:pt x="0" y="1018"/>
                    </a:lnTo>
                    <a:close/>
                  </a:path>
                </a:pathLst>
              </a:custGeom>
              <a:solidFill>
                <a:srgbClr val="FF8A9E"/>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6" name="Freeform 30"/>
              <p:cNvSpPr>
                <a:spLocks/>
              </p:cNvSpPr>
              <p:nvPr/>
            </p:nvSpPr>
            <p:spPr bwMode="ltGray">
              <a:xfrm>
                <a:off x="3584" y="1442"/>
                <a:ext cx="398" cy="374"/>
              </a:xfrm>
              <a:custGeom>
                <a:avLst/>
                <a:gdLst>
                  <a:gd name="T0" fmla="*/ 0 w 1000"/>
                  <a:gd name="T1" fmla="*/ 1011 h 1061"/>
                  <a:gd name="T2" fmla="*/ 4 w 1000"/>
                  <a:gd name="T3" fmla="*/ 991 h 1061"/>
                  <a:gd name="T4" fmla="*/ 17 w 1000"/>
                  <a:gd name="T5" fmla="*/ 934 h 1061"/>
                  <a:gd name="T6" fmla="*/ 45 w 1000"/>
                  <a:gd name="T7" fmla="*/ 846 h 1061"/>
                  <a:gd name="T8" fmla="*/ 89 w 1000"/>
                  <a:gd name="T9" fmla="*/ 736 h 1061"/>
                  <a:gd name="T10" fmla="*/ 154 w 1000"/>
                  <a:gd name="T11" fmla="*/ 610 h 1061"/>
                  <a:gd name="T12" fmla="*/ 246 w 1000"/>
                  <a:gd name="T13" fmla="*/ 477 h 1061"/>
                  <a:gd name="T14" fmla="*/ 366 w 1000"/>
                  <a:gd name="T15" fmla="*/ 341 h 1061"/>
                  <a:gd name="T16" fmla="*/ 521 w 1000"/>
                  <a:gd name="T17" fmla="*/ 211 h 1061"/>
                  <a:gd name="T18" fmla="*/ 714 w 1000"/>
                  <a:gd name="T19" fmla="*/ 95 h 1061"/>
                  <a:gd name="T20" fmla="*/ 948 w 1000"/>
                  <a:gd name="T21" fmla="*/ 0 h 1061"/>
                  <a:gd name="T22" fmla="*/ 1000 w 1000"/>
                  <a:gd name="T23" fmla="*/ 46 h 1061"/>
                  <a:gd name="T24" fmla="*/ 989 w 1000"/>
                  <a:gd name="T25" fmla="*/ 60 h 1061"/>
                  <a:gd name="T26" fmla="*/ 958 w 1000"/>
                  <a:gd name="T27" fmla="*/ 103 h 1061"/>
                  <a:gd name="T28" fmla="*/ 908 w 1000"/>
                  <a:gd name="T29" fmla="*/ 170 h 1061"/>
                  <a:gd name="T30" fmla="*/ 838 w 1000"/>
                  <a:gd name="T31" fmla="*/ 259 h 1061"/>
                  <a:gd name="T32" fmla="*/ 750 w 1000"/>
                  <a:gd name="T33" fmla="*/ 365 h 1061"/>
                  <a:gd name="T34" fmla="*/ 643 w 1000"/>
                  <a:gd name="T35" fmla="*/ 486 h 1061"/>
                  <a:gd name="T36" fmla="*/ 519 w 1000"/>
                  <a:gd name="T37" fmla="*/ 620 h 1061"/>
                  <a:gd name="T38" fmla="*/ 378 w 1000"/>
                  <a:gd name="T39" fmla="*/ 763 h 1061"/>
                  <a:gd name="T40" fmla="*/ 222 w 1000"/>
                  <a:gd name="T41" fmla="*/ 910 h 1061"/>
                  <a:gd name="T42" fmla="*/ 50 w 1000"/>
                  <a:gd name="T43" fmla="*/ 1061 h 1061"/>
                  <a:gd name="T44" fmla="*/ 2 w 1000"/>
                  <a:gd name="T45" fmla="*/ 1013 h 1061"/>
                  <a:gd name="T46" fmla="*/ 2 w 1000"/>
                  <a:gd name="T47" fmla="*/ 1013 h 1061"/>
                  <a:gd name="T48" fmla="*/ 0 w 1000"/>
                  <a:gd name="T49" fmla="*/ 1011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00" h="1061">
                    <a:moveTo>
                      <a:pt x="0" y="1011"/>
                    </a:moveTo>
                    <a:lnTo>
                      <a:pt x="4" y="991"/>
                    </a:lnTo>
                    <a:lnTo>
                      <a:pt x="17" y="934"/>
                    </a:lnTo>
                    <a:lnTo>
                      <a:pt x="45" y="846"/>
                    </a:lnTo>
                    <a:lnTo>
                      <a:pt x="89" y="736"/>
                    </a:lnTo>
                    <a:lnTo>
                      <a:pt x="154" y="610"/>
                    </a:lnTo>
                    <a:lnTo>
                      <a:pt x="246" y="477"/>
                    </a:lnTo>
                    <a:lnTo>
                      <a:pt x="366" y="341"/>
                    </a:lnTo>
                    <a:lnTo>
                      <a:pt x="521" y="211"/>
                    </a:lnTo>
                    <a:lnTo>
                      <a:pt x="714" y="95"/>
                    </a:lnTo>
                    <a:lnTo>
                      <a:pt x="948" y="0"/>
                    </a:lnTo>
                    <a:lnTo>
                      <a:pt x="1000" y="46"/>
                    </a:lnTo>
                    <a:lnTo>
                      <a:pt x="989" y="60"/>
                    </a:lnTo>
                    <a:lnTo>
                      <a:pt x="958" y="103"/>
                    </a:lnTo>
                    <a:lnTo>
                      <a:pt x="908" y="170"/>
                    </a:lnTo>
                    <a:lnTo>
                      <a:pt x="838" y="259"/>
                    </a:lnTo>
                    <a:lnTo>
                      <a:pt x="750" y="365"/>
                    </a:lnTo>
                    <a:lnTo>
                      <a:pt x="643" y="486"/>
                    </a:lnTo>
                    <a:lnTo>
                      <a:pt x="519" y="620"/>
                    </a:lnTo>
                    <a:lnTo>
                      <a:pt x="378" y="763"/>
                    </a:lnTo>
                    <a:lnTo>
                      <a:pt x="222" y="910"/>
                    </a:lnTo>
                    <a:lnTo>
                      <a:pt x="50" y="1061"/>
                    </a:lnTo>
                    <a:lnTo>
                      <a:pt x="2" y="1013"/>
                    </a:lnTo>
                    <a:lnTo>
                      <a:pt x="2" y="1013"/>
                    </a:lnTo>
                    <a:lnTo>
                      <a:pt x="0" y="1011"/>
                    </a:lnTo>
                    <a:close/>
                  </a:path>
                </a:pathLst>
              </a:custGeom>
              <a:solidFill>
                <a:srgbClr val="FF8D9F"/>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7" name="Freeform 31"/>
              <p:cNvSpPr>
                <a:spLocks/>
              </p:cNvSpPr>
              <p:nvPr/>
            </p:nvSpPr>
            <p:spPr bwMode="ltGray">
              <a:xfrm>
                <a:off x="3587" y="1442"/>
                <a:ext cx="394" cy="374"/>
              </a:xfrm>
              <a:custGeom>
                <a:avLst/>
                <a:gdLst>
                  <a:gd name="T0" fmla="*/ 0 w 996"/>
                  <a:gd name="T1" fmla="*/ 1007 h 1053"/>
                  <a:gd name="T2" fmla="*/ 4 w 996"/>
                  <a:gd name="T3" fmla="*/ 987 h 1053"/>
                  <a:gd name="T4" fmla="*/ 17 w 996"/>
                  <a:gd name="T5" fmla="*/ 930 h 1053"/>
                  <a:gd name="T6" fmla="*/ 45 w 996"/>
                  <a:gd name="T7" fmla="*/ 843 h 1053"/>
                  <a:gd name="T8" fmla="*/ 89 w 996"/>
                  <a:gd name="T9" fmla="*/ 734 h 1053"/>
                  <a:gd name="T10" fmla="*/ 155 w 996"/>
                  <a:gd name="T11" fmla="*/ 609 h 1053"/>
                  <a:gd name="T12" fmla="*/ 246 w 996"/>
                  <a:gd name="T13" fmla="*/ 476 h 1053"/>
                  <a:gd name="T14" fmla="*/ 367 w 996"/>
                  <a:gd name="T15" fmla="*/ 341 h 1053"/>
                  <a:gd name="T16" fmla="*/ 522 w 996"/>
                  <a:gd name="T17" fmla="*/ 212 h 1053"/>
                  <a:gd name="T18" fmla="*/ 712 w 996"/>
                  <a:gd name="T19" fmla="*/ 97 h 1053"/>
                  <a:gd name="T20" fmla="*/ 946 w 996"/>
                  <a:gd name="T21" fmla="*/ 0 h 1053"/>
                  <a:gd name="T22" fmla="*/ 996 w 996"/>
                  <a:gd name="T23" fmla="*/ 44 h 1053"/>
                  <a:gd name="T24" fmla="*/ 985 w 996"/>
                  <a:gd name="T25" fmla="*/ 58 h 1053"/>
                  <a:gd name="T26" fmla="*/ 953 w 996"/>
                  <a:gd name="T27" fmla="*/ 99 h 1053"/>
                  <a:gd name="T28" fmla="*/ 900 w 996"/>
                  <a:gd name="T29" fmla="*/ 164 h 1053"/>
                  <a:gd name="T30" fmla="*/ 829 w 996"/>
                  <a:gd name="T31" fmla="*/ 251 h 1053"/>
                  <a:gd name="T32" fmla="*/ 738 w 996"/>
                  <a:gd name="T33" fmla="*/ 356 h 1053"/>
                  <a:gd name="T34" fmla="*/ 631 w 996"/>
                  <a:gd name="T35" fmla="*/ 476 h 1053"/>
                  <a:gd name="T36" fmla="*/ 507 w 996"/>
                  <a:gd name="T37" fmla="*/ 609 h 1053"/>
                  <a:gd name="T38" fmla="*/ 368 w 996"/>
                  <a:gd name="T39" fmla="*/ 751 h 1053"/>
                  <a:gd name="T40" fmla="*/ 214 w 996"/>
                  <a:gd name="T41" fmla="*/ 900 h 1053"/>
                  <a:gd name="T42" fmla="*/ 47 w 996"/>
                  <a:gd name="T43" fmla="*/ 1053 h 1053"/>
                  <a:gd name="T44" fmla="*/ 1 w 996"/>
                  <a:gd name="T45" fmla="*/ 1007 h 1053"/>
                  <a:gd name="T46" fmla="*/ 1 w 996"/>
                  <a:gd name="T47" fmla="*/ 1007 h 1053"/>
                  <a:gd name="T48" fmla="*/ 0 w 996"/>
                  <a:gd name="T49" fmla="*/ 1007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6" h="1053">
                    <a:moveTo>
                      <a:pt x="0" y="1007"/>
                    </a:moveTo>
                    <a:lnTo>
                      <a:pt x="4" y="987"/>
                    </a:lnTo>
                    <a:lnTo>
                      <a:pt x="17" y="930"/>
                    </a:lnTo>
                    <a:lnTo>
                      <a:pt x="45" y="843"/>
                    </a:lnTo>
                    <a:lnTo>
                      <a:pt x="89" y="734"/>
                    </a:lnTo>
                    <a:lnTo>
                      <a:pt x="155" y="609"/>
                    </a:lnTo>
                    <a:lnTo>
                      <a:pt x="246" y="476"/>
                    </a:lnTo>
                    <a:lnTo>
                      <a:pt x="367" y="341"/>
                    </a:lnTo>
                    <a:lnTo>
                      <a:pt x="522" y="212"/>
                    </a:lnTo>
                    <a:lnTo>
                      <a:pt x="712" y="97"/>
                    </a:lnTo>
                    <a:lnTo>
                      <a:pt x="946" y="0"/>
                    </a:lnTo>
                    <a:lnTo>
                      <a:pt x="996" y="44"/>
                    </a:lnTo>
                    <a:lnTo>
                      <a:pt x="985" y="58"/>
                    </a:lnTo>
                    <a:lnTo>
                      <a:pt x="953" y="99"/>
                    </a:lnTo>
                    <a:lnTo>
                      <a:pt x="900" y="164"/>
                    </a:lnTo>
                    <a:lnTo>
                      <a:pt x="829" y="251"/>
                    </a:lnTo>
                    <a:lnTo>
                      <a:pt x="738" y="356"/>
                    </a:lnTo>
                    <a:lnTo>
                      <a:pt x="631" y="476"/>
                    </a:lnTo>
                    <a:lnTo>
                      <a:pt x="507" y="609"/>
                    </a:lnTo>
                    <a:lnTo>
                      <a:pt x="368" y="751"/>
                    </a:lnTo>
                    <a:lnTo>
                      <a:pt x="214" y="900"/>
                    </a:lnTo>
                    <a:lnTo>
                      <a:pt x="47" y="1053"/>
                    </a:lnTo>
                    <a:lnTo>
                      <a:pt x="1" y="1007"/>
                    </a:lnTo>
                    <a:lnTo>
                      <a:pt x="1" y="1007"/>
                    </a:lnTo>
                    <a:lnTo>
                      <a:pt x="0" y="1007"/>
                    </a:lnTo>
                    <a:close/>
                  </a:path>
                </a:pathLst>
              </a:custGeom>
              <a:solidFill>
                <a:srgbClr val="FF8FA0"/>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8" name="Freeform 32"/>
              <p:cNvSpPr>
                <a:spLocks/>
              </p:cNvSpPr>
              <p:nvPr/>
            </p:nvSpPr>
            <p:spPr bwMode="ltGray">
              <a:xfrm>
                <a:off x="3588" y="1443"/>
                <a:ext cx="392" cy="369"/>
              </a:xfrm>
              <a:custGeom>
                <a:avLst/>
                <a:gdLst>
                  <a:gd name="T0" fmla="*/ 0 w 990"/>
                  <a:gd name="T1" fmla="*/ 1001 h 1046"/>
                  <a:gd name="T2" fmla="*/ 4 w 990"/>
                  <a:gd name="T3" fmla="*/ 980 h 1046"/>
                  <a:gd name="T4" fmla="*/ 17 w 990"/>
                  <a:gd name="T5" fmla="*/ 924 h 1046"/>
                  <a:gd name="T6" fmla="*/ 44 w 990"/>
                  <a:gd name="T7" fmla="*/ 838 h 1046"/>
                  <a:gd name="T8" fmla="*/ 89 w 990"/>
                  <a:gd name="T9" fmla="*/ 729 h 1046"/>
                  <a:gd name="T10" fmla="*/ 155 w 990"/>
                  <a:gd name="T11" fmla="*/ 606 h 1046"/>
                  <a:gd name="T12" fmla="*/ 247 w 990"/>
                  <a:gd name="T13" fmla="*/ 474 h 1046"/>
                  <a:gd name="T14" fmla="*/ 367 w 990"/>
                  <a:gd name="T15" fmla="*/ 340 h 1046"/>
                  <a:gd name="T16" fmla="*/ 521 w 990"/>
                  <a:gd name="T17" fmla="*/ 211 h 1046"/>
                  <a:gd name="T18" fmla="*/ 711 w 990"/>
                  <a:gd name="T19" fmla="*/ 96 h 1046"/>
                  <a:gd name="T20" fmla="*/ 943 w 990"/>
                  <a:gd name="T21" fmla="*/ 0 h 1046"/>
                  <a:gd name="T22" fmla="*/ 990 w 990"/>
                  <a:gd name="T23" fmla="*/ 41 h 1046"/>
                  <a:gd name="T24" fmla="*/ 979 w 990"/>
                  <a:gd name="T25" fmla="*/ 54 h 1046"/>
                  <a:gd name="T26" fmla="*/ 946 w 990"/>
                  <a:gd name="T27" fmla="*/ 95 h 1046"/>
                  <a:gd name="T28" fmla="*/ 892 w 990"/>
                  <a:gd name="T29" fmla="*/ 158 h 1046"/>
                  <a:gd name="T30" fmla="*/ 819 w 990"/>
                  <a:gd name="T31" fmla="*/ 242 h 1046"/>
                  <a:gd name="T32" fmla="*/ 728 w 990"/>
                  <a:gd name="T33" fmla="*/ 346 h 1046"/>
                  <a:gd name="T34" fmla="*/ 620 w 990"/>
                  <a:gd name="T35" fmla="*/ 464 h 1046"/>
                  <a:gd name="T36" fmla="*/ 496 w 990"/>
                  <a:gd name="T37" fmla="*/ 596 h 1046"/>
                  <a:gd name="T38" fmla="*/ 357 w 990"/>
                  <a:gd name="T39" fmla="*/ 739 h 1046"/>
                  <a:gd name="T40" fmla="*/ 207 w 990"/>
                  <a:gd name="T41" fmla="*/ 889 h 1046"/>
                  <a:gd name="T42" fmla="*/ 44 w 990"/>
                  <a:gd name="T43" fmla="*/ 1046 h 1046"/>
                  <a:gd name="T44" fmla="*/ 0 w 990"/>
                  <a:gd name="T45" fmla="*/ 1002 h 1046"/>
                  <a:gd name="T46" fmla="*/ 0 w 990"/>
                  <a:gd name="T47" fmla="*/ 1002 h 1046"/>
                  <a:gd name="T48" fmla="*/ 0 w 990"/>
                  <a:gd name="T49" fmla="*/ 1001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0" h="1046">
                    <a:moveTo>
                      <a:pt x="0" y="1001"/>
                    </a:moveTo>
                    <a:lnTo>
                      <a:pt x="4" y="980"/>
                    </a:lnTo>
                    <a:lnTo>
                      <a:pt x="17" y="924"/>
                    </a:lnTo>
                    <a:lnTo>
                      <a:pt x="44" y="838"/>
                    </a:lnTo>
                    <a:lnTo>
                      <a:pt x="89" y="729"/>
                    </a:lnTo>
                    <a:lnTo>
                      <a:pt x="155" y="606"/>
                    </a:lnTo>
                    <a:lnTo>
                      <a:pt x="247" y="474"/>
                    </a:lnTo>
                    <a:lnTo>
                      <a:pt x="367" y="340"/>
                    </a:lnTo>
                    <a:lnTo>
                      <a:pt x="521" y="211"/>
                    </a:lnTo>
                    <a:lnTo>
                      <a:pt x="711" y="96"/>
                    </a:lnTo>
                    <a:lnTo>
                      <a:pt x="943" y="0"/>
                    </a:lnTo>
                    <a:lnTo>
                      <a:pt x="990" y="41"/>
                    </a:lnTo>
                    <a:lnTo>
                      <a:pt x="979" y="54"/>
                    </a:lnTo>
                    <a:lnTo>
                      <a:pt x="946" y="95"/>
                    </a:lnTo>
                    <a:lnTo>
                      <a:pt x="892" y="158"/>
                    </a:lnTo>
                    <a:lnTo>
                      <a:pt x="819" y="242"/>
                    </a:lnTo>
                    <a:lnTo>
                      <a:pt x="728" y="346"/>
                    </a:lnTo>
                    <a:lnTo>
                      <a:pt x="620" y="464"/>
                    </a:lnTo>
                    <a:lnTo>
                      <a:pt x="496" y="596"/>
                    </a:lnTo>
                    <a:lnTo>
                      <a:pt x="357" y="739"/>
                    </a:lnTo>
                    <a:lnTo>
                      <a:pt x="207" y="889"/>
                    </a:lnTo>
                    <a:lnTo>
                      <a:pt x="44" y="1046"/>
                    </a:lnTo>
                    <a:lnTo>
                      <a:pt x="0" y="1002"/>
                    </a:lnTo>
                    <a:lnTo>
                      <a:pt x="0" y="1002"/>
                    </a:lnTo>
                    <a:lnTo>
                      <a:pt x="0" y="1001"/>
                    </a:lnTo>
                    <a:close/>
                  </a:path>
                </a:pathLst>
              </a:custGeom>
              <a:solidFill>
                <a:srgbClr val="FF92A2"/>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69" name="Freeform 33"/>
              <p:cNvSpPr>
                <a:spLocks/>
              </p:cNvSpPr>
              <p:nvPr/>
            </p:nvSpPr>
            <p:spPr bwMode="ltGray">
              <a:xfrm>
                <a:off x="3588" y="1448"/>
                <a:ext cx="390" cy="363"/>
              </a:xfrm>
              <a:custGeom>
                <a:avLst/>
                <a:gdLst>
                  <a:gd name="T0" fmla="*/ 0 w 987"/>
                  <a:gd name="T1" fmla="*/ 997 h 1039"/>
                  <a:gd name="T2" fmla="*/ 4 w 987"/>
                  <a:gd name="T3" fmla="*/ 977 h 1039"/>
                  <a:gd name="T4" fmla="*/ 18 w 987"/>
                  <a:gd name="T5" fmla="*/ 921 h 1039"/>
                  <a:gd name="T6" fmla="*/ 45 w 987"/>
                  <a:gd name="T7" fmla="*/ 835 h 1039"/>
                  <a:gd name="T8" fmla="*/ 91 w 987"/>
                  <a:gd name="T9" fmla="*/ 728 h 1039"/>
                  <a:gd name="T10" fmla="*/ 157 w 987"/>
                  <a:gd name="T11" fmla="*/ 606 h 1039"/>
                  <a:gd name="T12" fmla="*/ 248 w 987"/>
                  <a:gd name="T13" fmla="*/ 474 h 1039"/>
                  <a:gd name="T14" fmla="*/ 370 w 987"/>
                  <a:gd name="T15" fmla="*/ 341 h 1039"/>
                  <a:gd name="T16" fmla="*/ 522 w 987"/>
                  <a:gd name="T17" fmla="*/ 214 h 1039"/>
                  <a:gd name="T18" fmla="*/ 712 w 987"/>
                  <a:gd name="T19" fmla="*/ 97 h 1039"/>
                  <a:gd name="T20" fmla="*/ 942 w 987"/>
                  <a:gd name="T21" fmla="*/ 0 h 1039"/>
                  <a:gd name="T22" fmla="*/ 987 w 987"/>
                  <a:gd name="T23" fmla="*/ 39 h 1039"/>
                  <a:gd name="T24" fmla="*/ 975 w 987"/>
                  <a:gd name="T25" fmla="*/ 53 h 1039"/>
                  <a:gd name="T26" fmla="*/ 940 w 987"/>
                  <a:gd name="T27" fmla="*/ 91 h 1039"/>
                  <a:gd name="T28" fmla="*/ 884 w 987"/>
                  <a:gd name="T29" fmla="*/ 153 h 1039"/>
                  <a:gd name="T30" fmla="*/ 810 w 987"/>
                  <a:gd name="T31" fmla="*/ 236 h 1039"/>
                  <a:gd name="T32" fmla="*/ 718 w 987"/>
                  <a:gd name="T33" fmla="*/ 337 h 1039"/>
                  <a:gd name="T34" fmla="*/ 609 w 987"/>
                  <a:gd name="T35" fmla="*/ 454 h 1039"/>
                  <a:gd name="T36" fmla="*/ 485 w 987"/>
                  <a:gd name="T37" fmla="*/ 585 h 1039"/>
                  <a:gd name="T38" fmla="*/ 348 w 987"/>
                  <a:gd name="T39" fmla="*/ 728 h 1039"/>
                  <a:gd name="T40" fmla="*/ 200 w 987"/>
                  <a:gd name="T41" fmla="*/ 879 h 1039"/>
                  <a:gd name="T42" fmla="*/ 42 w 987"/>
                  <a:gd name="T43" fmla="*/ 1039 h 1039"/>
                  <a:gd name="T44" fmla="*/ 0 w 987"/>
                  <a:gd name="T45" fmla="*/ 997 h 1039"/>
                  <a:gd name="T46" fmla="*/ 0 w 987"/>
                  <a:gd name="T47" fmla="*/ 997 h 1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87" h="1039">
                    <a:moveTo>
                      <a:pt x="0" y="997"/>
                    </a:moveTo>
                    <a:lnTo>
                      <a:pt x="4" y="977"/>
                    </a:lnTo>
                    <a:lnTo>
                      <a:pt x="18" y="921"/>
                    </a:lnTo>
                    <a:lnTo>
                      <a:pt x="45" y="835"/>
                    </a:lnTo>
                    <a:lnTo>
                      <a:pt x="91" y="728"/>
                    </a:lnTo>
                    <a:lnTo>
                      <a:pt x="157" y="606"/>
                    </a:lnTo>
                    <a:lnTo>
                      <a:pt x="248" y="474"/>
                    </a:lnTo>
                    <a:lnTo>
                      <a:pt x="370" y="341"/>
                    </a:lnTo>
                    <a:lnTo>
                      <a:pt x="522" y="214"/>
                    </a:lnTo>
                    <a:lnTo>
                      <a:pt x="712" y="97"/>
                    </a:lnTo>
                    <a:lnTo>
                      <a:pt x="942" y="0"/>
                    </a:lnTo>
                    <a:lnTo>
                      <a:pt x="987" y="39"/>
                    </a:lnTo>
                    <a:lnTo>
                      <a:pt x="975" y="53"/>
                    </a:lnTo>
                    <a:lnTo>
                      <a:pt x="940" y="91"/>
                    </a:lnTo>
                    <a:lnTo>
                      <a:pt x="884" y="153"/>
                    </a:lnTo>
                    <a:lnTo>
                      <a:pt x="810" y="236"/>
                    </a:lnTo>
                    <a:lnTo>
                      <a:pt x="718" y="337"/>
                    </a:lnTo>
                    <a:lnTo>
                      <a:pt x="609" y="454"/>
                    </a:lnTo>
                    <a:lnTo>
                      <a:pt x="485" y="585"/>
                    </a:lnTo>
                    <a:lnTo>
                      <a:pt x="348" y="728"/>
                    </a:lnTo>
                    <a:lnTo>
                      <a:pt x="200" y="879"/>
                    </a:lnTo>
                    <a:lnTo>
                      <a:pt x="42" y="1039"/>
                    </a:lnTo>
                    <a:lnTo>
                      <a:pt x="0" y="997"/>
                    </a:lnTo>
                    <a:lnTo>
                      <a:pt x="0" y="997"/>
                    </a:lnTo>
                    <a:close/>
                  </a:path>
                </a:pathLst>
              </a:custGeom>
              <a:solidFill>
                <a:srgbClr val="FF95A3"/>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0" name="Freeform 34"/>
              <p:cNvSpPr>
                <a:spLocks/>
              </p:cNvSpPr>
              <p:nvPr/>
            </p:nvSpPr>
            <p:spPr bwMode="ltGray">
              <a:xfrm>
                <a:off x="3588" y="1448"/>
                <a:ext cx="389" cy="362"/>
              </a:xfrm>
              <a:custGeom>
                <a:avLst/>
                <a:gdLst>
                  <a:gd name="T0" fmla="*/ 0 w 982"/>
                  <a:gd name="T1" fmla="*/ 992 h 1032"/>
                  <a:gd name="T2" fmla="*/ 5 w 982"/>
                  <a:gd name="T3" fmla="*/ 973 h 1032"/>
                  <a:gd name="T4" fmla="*/ 19 w 982"/>
                  <a:gd name="T5" fmla="*/ 917 h 1032"/>
                  <a:gd name="T6" fmla="*/ 47 w 982"/>
                  <a:gd name="T7" fmla="*/ 832 h 1032"/>
                  <a:gd name="T8" fmla="*/ 92 w 982"/>
                  <a:gd name="T9" fmla="*/ 725 h 1032"/>
                  <a:gd name="T10" fmla="*/ 159 w 982"/>
                  <a:gd name="T11" fmla="*/ 604 h 1032"/>
                  <a:gd name="T12" fmla="*/ 251 w 982"/>
                  <a:gd name="T13" fmla="*/ 473 h 1032"/>
                  <a:gd name="T14" fmla="*/ 371 w 982"/>
                  <a:gd name="T15" fmla="*/ 341 h 1032"/>
                  <a:gd name="T16" fmla="*/ 523 w 982"/>
                  <a:gd name="T17" fmla="*/ 214 h 1032"/>
                  <a:gd name="T18" fmla="*/ 712 w 982"/>
                  <a:gd name="T19" fmla="*/ 98 h 1032"/>
                  <a:gd name="T20" fmla="*/ 941 w 982"/>
                  <a:gd name="T21" fmla="*/ 0 h 1032"/>
                  <a:gd name="T22" fmla="*/ 982 w 982"/>
                  <a:gd name="T23" fmla="*/ 37 h 1032"/>
                  <a:gd name="T24" fmla="*/ 970 w 982"/>
                  <a:gd name="T25" fmla="*/ 50 h 1032"/>
                  <a:gd name="T26" fmla="*/ 935 w 982"/>
                  <a:gd name="T27" fmla="*/ 88 h 1032"/>
                  <a:gd name="T28" fmla="*/ 877 w 982"/>
                  <a:gd name="T29" fmla="*/ 148 h 1032"/>
                  <a:gd name="T30" fmla="*/ 801 w 982"/>
                  <a:gd name="T31" fmla="*/ 228 h 1032"/>
                  <a:gd name="T32" fmla="*/ 708 w 982"/>
                  <a:gd name="T33" fmla="*/ 327 h 1032"/>
                  <a:gd name="T34" fmla="*/ 599 w 982"/>
                  <a:gd name="T35" fmla="*/ 444 h 1032"/>
                  <a:gd name="T36" fmla="*/ 475 w 982"/>
                  <a:gd name="T37" fmla="*/ 573 h 1032"/>
                  <a:gd name="T38" fmla="*/ 339 w 982"/>
                  <a:gd name="T39" fmla="*/ 717 h 1032"/>
                  <a:gd name="T40" fmla="*/ 193 w 982"/>
                  <a:gd name="T41" fmla="*/ 869 h 1032"/>
                  <a:gd name="T42" fmla="*/ 40 w 982"/>
                  <a:gd name="T43" fmla="*/ 1032 h 1032"/>
                  <a:gd name="T44" fmla="*/ 2 w 982"/>
                  <a:gd name="T45" fmla="*/ 993 h 1032"/>
                  <a:gd name="T46" fmla="*/ 2 w 982"/>
                  <a:gd name="T47" fmla="*/ 993 h 1032"/>
                  <a:gd name="T48" fmla="*/ 0 w 982"/>
                  <a:gd name="T49" fmla="*/ 992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2" h="1032">
                    <a:moveTo>
                      <a:pt x="0" y="992"/>
                    </a:moveTo>
                    <a:lnTo>
                      <a:pt x="5" y="973"/>
                    </a:lnTo>
                    <a:lnTo>
                      <a:pt x="19" y="917"/>
                    </a:lnTo>
                    <a:lnTo>
                      <a:pt x="47" y="832"/>
                    </a:lnTo>
                    <a:lnTo>
                      <a:pt x="92" y="725"/>
                    </a:lnTo>
                    <a:lnTo>
                      <a:pt x="159" y="604"/>
                    </a:lnTo>
                    <a:lnTo>
                      <a:pt x="251" y="473"/>
                    </a:lnTo>
                    <a:lnTo>
                      <a:pt x="371" y="341"/>
                    </a:lnTo>
                    <a:lnTo>
                      <a:pt x="523" y="214"/>
                    </a:lnTo>
                    <a:lnTo>
                      <a:pt x="712" y="98"/>
                    </a:lnTo>
                    <a:lnTo>
                      <a:pt x="941" y="0"/>
                    </a:lnTo>
                    <a:lnTo>
                      <a:pt x="982" y="37"/>
                    </a:lnTo>
                    <a:lnTo>
                      <a:pt x="970" y="50"/>
                    </a:lnTo>
                    <a:lnTo>
                      <a:pt x="935" y="88"/>
                    </a:lnTo>
                    <a:lnTo>
                      <a:pt x="877" y="148"/>
                    </a:lnTo>
                    <a:lnTo>
                      <a:pt x="801" y="228"/>
                    </a:lnTo>
                    <a:lnTo>
                      <a:pt x="708" y="327"/>
                    </a:lnTo>
                    <a:lnTo>
                      <a:pt x="599" y="444"/>
                    </a:lnTo>
                    <a:lnTo>
                      <a:pt x="475" y="573"/>
                    </a:lnTo>
                    <a:lnTo>
                      <a:pt x="339" y="717"/>
                    </a:lnTo>
                    <a:lnTo>
                      <a:pt x="193" y="869"/>
                    </a:lnTo>
                    <a:lnTo>
                      <a:pt x="40" y="1032"/>
                    </a:lnTo>
                    <a:lnTo>
                      <a:pt x="2" y="993"/>
                    </a:lnTo>
                    <a:lnTo>
                      <a:pt x="2" y="993"/>
                    </a:lnTo>
                    <a:lnTo>
                      <a:pt x="0" y="992"/>
                    </a:lnTo>
                    <a:close/>
                  </a:path>
                </a:pathLst>
              </a:custGeom>
              <a:solidFill>
                <a:srgbClr val="FF97A5"/>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1" name="Freeform 35"/>
              <p:cNvSpPr>
                <a:spLocks/>
              </p:cNvSpPr>
              <p:nvPr/>
            </p:nvSpPr>
            <p:spPr bwMode="ltGray">
              <a:xfrm>
                <a:off x="3589" y="1448"/>
                <a:ext cx="385" cy="362"/>
              </a:xfrm>
              <a:custGeom>
                <a:avLst/>
                <a:gdLst>
                  <a:gd name="T0" fmla="*/ 0 w 977"/>
                  <a:gd name="T1" fmla="*/ 986 h 1023"/>
                  <a:gd name="T2" fmla="*/ 4 w 977"/>
                  <a:gd name="T3" fmla="*/ 966 h 1023"/>
                  <a:gd name="T4" fmla="*/ 19 w 977"/>
                  <a:gd name="T5" fmla="*/ 911 h 1023"/>
                  <a:gd name="T6" fmla="*/ 47 w 977"/>
                  <a:gd name="T7" fmla="*/ 828 h 1023"/>
                  <a:gd name="T8" fmla="*/ 93 w 977"/>
                  <a:gd name="T9" fmla="*/ 722 h 1023"/>
                  <a:gd name="T10" fmla="*/ 159 w 977"/>
                  <a:gd name="T11" fmla="*/ 601 h 1023"/>
                  <a:gd name="T12" fmla="*/ 251 w 977"/>
                  <a:gd name="T13" fmla="*/ 471 h 1023"/>
                  <a:gd name="T14" fmla="*/ 371 w 977"/>
                  <a:gd name="T15" fmla="*/ 341 h 1023"/>
                  <a:gd name="T16" fmla="*/ 523 w 977"/>
                  <a:gd name="T17" fmla="*/ 214 h 1023"/>
                  <a:gd name="T18" fmla="*/ 711 w 977"/>
                  <a:gd name="T19" fmla="*/ 98 h 1023"/>
                  <a:gd name="T20" fmla="*/ 937 w 977"/>
                  <a:gd name="T21" fmla="*/ 0 h 1023"/>
                  <a:gd name="T22" fmla="*/ 977 w 977"/>
                  <a:gd name="T23" fmla="*/ 34 h 1023"/>
                  <a:gd name="T24" fmla="*/ 965 w 977"/>
                  <a:gd name="T25" fmla="*/ 47 h 1023"/>
                  <a:gd name="T26" fmla="*/ 928 w 977"/>
                  <a:gd name="T27" fmla="*/ 83 h 1023"/>
                  <a:gd name="T28" fmla="*/ 869 w 977"/>
                  <a:gd name="T29" fmla="*/ 141 h 1023"/>
                  <a:gd name="T30" fmla="*/ 792 w 977"/>
                  <a:gd name="T31" fmla="*/ 219 h 1023"/>
                  <a:gd name="T32" fmla="*/ 697 w 977"/>
                  <a:gd name="T33" fmla="*/ 317 h 1023"/>
                  <a:gd name="T34" fmla="*/ 586 w 977"/>
                  <a:gd name="T35" fmla="*/ 431 h 1023"/>
                  <a:gd name="T36" fmla="*/ 463 w 977"/>
                  <a:gd name="T37" fmla="*/ 561 h 1023"/>
                  <a:gd name="T38" fmla="*/ 328 w 977"/>
                  <a:gd name="T39" fmla="*/ 704 h 1023"/>
                  <a:gd name="T40" fmla="*/ 185 w 977"/>
                  <a:gd name="T41" fmla="*/ 859 h 1023"/>
                  <a:gd name="T42" fmla="*/ 37 w 977"/>
                  <a:gd name="T43" fmla="*/ 1023 h 1023"/>
                  <a:gd name="T44" fmla="*/ 1 w 977"/>
                  <a:gd name="T45" fmla="*/ 986 h 1023"/>
                  <a:gd name="T46" fmla="*/ 1 w 977"/>
                  <a:gd name="T47" fmla="*/ 986 h 1023"/>
                  <a:gd name="T48" fmla="*/ 0 w 977"/>
                  <a:gd name="T49" fmla="*/ 986 h 10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77" h="1023">
                    <a:moveTo>
                      <a:pt x="0" y="986"/>
                    </a:moveTo>
                    <a:lnTo>
                      <a:pt x="4" y="966"/>
                    </a:lnTo>
                    <a:lnTo>
                      <a:pt x="19" y="911"/>
                    </a:lnTo>
                    <a:lnTo>
                      <a:pt x="47" y="828"/>
                    </a:lnTo>
                    <a:lnTo>
                      <a:pt x="93" y="722"/>
                    </a:lnTo>
                    <a:lnTo>
                      <a:pt x="159" y="601"/>
                    </a:lnTo>
                    <a:lnTo>
                      <a:pt x="251" y="471"/>
                    </a:lnTo>
                    <a:lnTo>
                      <a:pt x="371" y="341"/>
                    </a:lnTo>
                    <a:lnTo>
                      <a:pt x="523" y="214"/>
                    </a:lnTo>
                    <a:lnTo>
                      <a:pt x="711" y="98"/>
                    </a:lnTo>
                    <a:lnTo>
                      <a:pt x="937" y="0"/>
                    </a:lnTo>
                    <a:lnTo>
                      <a:pt x="977" y="34"/>
                    </a:lnTo>
                    <a:lnTo>
                      <a:pt x="965" y="47"/>
                    </a:lnTo>
                    <a:lnTo>
                      <a:pt x="928" y="83"/>
                    </a:lnTo>
                    <a:lnTo>
                      <a:pt x="869" y="141"/>
                    </a:lnTo>
                    <a:lnTo>
                      <a:pt x="792" y="219"/>
                    </a:lnTo>
                    <a:lnTo>
                      <a:pt x="697" y="317"/>
                    </a:lnTo>
                    <a:lnTo>
                      <a:pt x="586" y="431"/>
                    </a:lnTo>
                    <a:lnTo>
                      <a:pt x="463" y="561"/>
                    </a:lnTo>
                    <a:lnTo>
                      <a:pt x="328" y="704"/>
                    </a:lnTo>
                    <a:lnTo>
                      <a:pt x="185" y="859"/>
                    </a:lnTo>
                    <a:lnTo>
                      <a:pt x="37" y="1023"/>
                    </a:lnTo>
                    <a:lnTo>
                      <a:pt x="1" y="986"/>
                    </a:lnTo>
                    <a:lnTo>
                      <a:pt x="1" y="986"/>
                    </a:lnTo>
                    <a:lnTo>
                      <a:pt x="0" y="986"/>
                    </a:lnTo>
                    <a:close/>
                  </a:path>
                </a:pathLst>
              </a:custGeom>
              <a:solidFill>
                <a:srgbClr val="FF9AA6"/>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2" name="Freeform 36"/>
              <p:cNvSpPr>
                <a:spLocks/>
              </p:cNvSpPr>
              <p:nvPr/>
            </p:nvSpPr>
            <p:spPr bwMode="ltGray">
              <a:xfrm>
                <a:off x="3589" y="1448"/>
                <a:ext cx="385" cy="359"/>
              </a:xfrm>
              <a:custGeom>
                <a:avLst/>
                <a:gdLst>
                  <a:gd name="T0" fmla="*/ 0 w 972"/>
                  <a:gd name="T1" fmla="*/ 981 h 1015"/>
                  <a:gd name="T2" fmla="*/ 4 w 972"/>
                  <a:gd name="T3" fmla="*/ 962 h 1015"/>
                  <a:gd name="T4" fmla="*/ 19 w 972"/>
                  <a:gd name="T5" fmla="*/ 907 h 1015"/>
                  <a:gd name="T6" fmla="*/ 46 w 972"/>
                  <a:gd name="T7" fmla="*/ 824 h 1015"/>
                  <a:gd name="T8" fmla="*/ 93 w 972"/>
                  <a:gd name="T9" fmla="*/ 720 h 1015"/>
                  <a:gd name="T10" fmla="*/ 160 w 972"/>
                  <a:gd name="T11" fmla="*/ 600 h 1015"/>
                  <a:gd name="T12" fmla="*/ 251 w 972"/>
                  <a:gd name="T13" fmla="*/ 472 h 1015"/>
                  <a:gd name="T14" fmla="*/ 372 w 972"/>
                  <a:gd name="T15" fmla="*/ 341 h 1015"/>
                  <a:gd name="T16" fmla="*/ 523 w 972"/>
                  <a:gd name="T17" fmla="*/ 214 h 1015"/>
                  <a:gd name="T18" fmla="*/ 710 w 972"/>
                  <a:gd name="T19" fmla="*/ 99 h 1015"/>
                  <a:gd name="T20" fmla="*/ 935 w 972"/>
                  <a:gd name="T21" fmla="*/ 0 h 1015"/>
                  <a:gd name="T22" fmla="*/ 972 w 972"/>
                  <a:gd name="T23" fmla="*/ 32 h 1015"/>
                  <a:gd name="T24" fmla="*/ 959 w 972"/>
                  <a:gd name="T25" fmla="*/ 44 h 1015"/>
                  <a:gd name="T26" fmla="*/ 921 w 972"/>
                  <a:gd name="T27" fmla="*/ 80 h 1015"/>
                  <a:gd name="T28" fmla="*/ 861 w 972"/>
                  <a:gd name="T29" fmla="*/ 135 h 1015"/>
                  <a:gd name="T30" fmla="*/ 782 w 972"/>
                  <a:gd name="T31" fmla="*/ 213 h 1015"/>
                  <a:gd name="T32" fmla="*/ 685 w 972"/>
                  <a:gd name="T33" fmla="*/ 308 h 1015"/>
                  <a:gd name="T34" fmla="*/ 574 w 972"/>
                  <a:gd name="T35" fmla="*/ 421 h 1015"/>
                  <a:gd name="T36" fmla="*/ 452 w 972"/>
                  <a:gd name="T37" fmla="*/ 549 h 1015"/>
                  <a:gd name="T38" fmla="*/ 318 w 972"/>
                  <a:gd name="T39" fmla="*/ 693 h 1015"/>
                  <a:gd name="T40" fmla="*/ 179 w 972"/>
                  <a:gd name="T41" fmla="*/ 849 h 1015"/>
                  <a:gd name="T42" fmla="*/ 33 w 972"/>
                  <a:gd name="T43" fmla="*/ 1015 h 1015"/>
                  <a:gd name="T44" fmla="*/ 0 w 972"/>
                  <a:gd name="T45" fmla="*/ 981 h 1015"/>
                  <a:gd name="T46" fmla="*/ 0 w 972"/>
                  <a:gd name="T47" fmla="*/ 981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2" h="1015">
                    <a:moveTo>
                      <a:pt x="0" y="981"/>
                    </a:moveTo>
                    <a:lnTo>
                      <a:pt x="4" y="962"/>
                    </a:lnTo>
                    <a:lnTo>
                      <a:pt x="19" y="907"/>
                    </a:lnTo>
                    <a:lnTo>
                      <a:pt x="46" y="824"/>
                    </a:lnTo>
                    <a:lnTo>
                      <a:pt x="93" y="720"/>
                    </a:lnTo>
                    <a:lnTo>
                      <a:pt x="160" y="600"/>
                    </a:lnTo>
                    <a:lnTo>
                      <a:pt x="251" y="472"/>
                    </a:lnTo>
                    <a:lnTo>
                      <a:pt x="372" y="341"/>
                    </a:lnTo>
                    <a:lnTo>
                      <a:pt x="523" y="214"/>
                    </a:lnTo>
                    <a:lnTo>
                      <a:pt x="710" y="99"/>
                    </a:lnTo>
                    <a:lnTo>
                      <a:pt x="935" y="0"/>
                    </a:lnTo>
                    <a:lnTo>
                      <a:pt x="972" y="32"/>
                    </a:lnTo>
                    <a:lnTo>
                      <a:pt x="959" y="44"/>
                    </a:lnTo>
                    <a:lnTo>
                      <a:pt x="921" y="80"/>
                    </a:lnTo>
                    <a:lnTo>
                      <a:pt x="861" y="135"/>
                    </a:lnTo>
                    <a:lnTo>
                      <a:pt x="782" y="213"/>
                    </a:lnTo>
                    <a:lnTo>
                      <a:pt x="685" y="308"/>
                    </a:lnTo>
                    <a:lnTo>
                      <a:pt x="574" y="421"/>
                    </a:lnTo>
                    <a:lnTo>
                      <a:pt x="452" y="549"/>
                    </a:lnTo>
                    <a:lnTo>
                      <a:pt x="318" y="693"/>
                    </a:lnTo>
                    <a:lnTo>
                      <a:pt x="179" y="849"/>
                    </a:lnTo>
                    <a:lnTo>
                      <a:pt x="33" y="1015"/>
                    </a:lnTo>
                    <a:lnTo>
                      <a:pt x="0" y="981"/>
                    </a:lnTo>
                    <a:lnTo>
                      <a:pt x="0" y="981"/>
                    </a:lnTo>
                    <a:close/>
                  </a:path>
                </a:pathLst>
              </a:custGeom>
              <a:solidFill>
                <a:srgbClr val="FF9DA7"/>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3" name="Freeform 37"/>
              <p:cNvSpPr>
                <a:spLocks/>
              </p:cNvSpPr>
              <p:nvPr/>
            </p:nvSpPr>
            <p:spPr bwMode="ltGray">
              <a:xfrm>
                <a:off x="3591" y="1449"/>
                <a:ext cx="384" cy="357"/>
              </a:xfrm>
              <a:custGeom>
                <a:avLst/>
                <a:gdLst>
                  <a:gd name="T0" fmla="*/ 0 w 968"/>
                  <a:gd name="T1" fmla="*/ 975 h 1008"/>
                  <a:gd name="T2" fmla="*/ 5 w 968"/>
                  <a:gd name="T3" fmla="*/ 956 h 1008"/>
                  <a:gd name="T4" fmla="*/ 19 w 968"/>
                  <a:gd name="T5" fmla="*/ 903 h 1008"/>
                  <a:gd name="T6" fmla="*/ 48 w 968"/>
                  <a:gd name="T7" fmla="*/ 821 h 1008"/>
                  <a:gd name="T8" fmla="*/ 94 w 968"/>
                  <a:gd name="T9" fmla="*/ 717 h 1008"/>
                  <a:gd name="T10" fmla="*/ 161 w 968"/>
                  <a:gd name="T11" fmla="*/ 598 h 1008"/>
                  <a:gd name="T12" fmla="*/ 253 w 968"/>
                  <a:gd name="T13" fmla="*/ 471 h 1008"/>
                  <a:gd name="T14" fmla="*/ 373 w 968"/>
                  <a:gd name="T15" fmla="*/ 340 h 1008"/>
                  <a:gd name="T16" fmla="*/ 523 w 968"/>
                  <a:gd name="T17" fmla="*/ 214 h 1008"/>
                  <a:gd name="T18" fmla="*/ 709 w 968"/>
                  <a:gd name="T19" fmla="*/ 99 h 1008"/>
                  <a:gd name="T20" fmla="*/ 934 w 968"/>
                  <a:gd name="T21" fmla="*/ 0 h 1008"/>
                  <a:gd name="T22" fmla="*/ 968 w 968"/>
                  <a:gd name="T23" fmla="*/ 30 h 1008"/>
                  <a:gd name="T24" fmla="*/ 955 w 968"/>
                  <a:gd name="T25" fmla="*/ 41 h 1008"/>
                  <a:gd name="T26" fmla="*/ 915 w 968"/>
                  <a:gd name="T27" fmla="*/ 75 h 1008"/>
                  <a:gd name="T28" fmla="*/ 855 w 968"/>
                  <a:gd name="T29" fmla="*/ 130 h 1008"/>
                  <a:gd name="T30" fmla="*/ 773 w 968"/>
                  <a:gd name="T31" fmla="*/ 205 h 1008"/>
                  <a:gd name="T32" fmla="*/ 676 w 968"/>
                  <a:gd name="T33" fmla="*/ 299 h 1008"/>
                  <a:gd name="T34" fmla="*/ 564 w 968"/>
                  <a:gd name="T35" fmla="*/ 410 h 1008"/>
                  <a:gd name="T36" fmla="*/ 441 w 968"/>
                  <a:gd name="T37" fmla="*/ 538 h 1008"/>
                  <a:gd name="T38" fmla="*/ 309 w 968"/>
                  <a:gd name="T39" fmla="*/ 681 h 1008"/>
                  <a:gd name="T40" fmla="*/ 172 w 968"/>
                  <a:gd name="T41" fmla="*/ 838 h 1008"/>
                  <a:gd name="T42" fmla="*/ 31 w 968"/>
                  <a:gd name="T43" fmla="*/ 1008 h 1008"/>
                  <a:gd name="T44" fmla="*/ 0 w 968"/>
                  <a:gd name="T45" fmla="*/ 976 h 1008"/>
                  <a:gd name="T46" fmla="*/ 0 w 968"/>
                  <a:gd name="T47" fmla="*/ 976 h 1008"/>
                  <a:gd name="T48" fmla="*/ 0 w 968"/>
                  <a:gd name="T49" fmla="*/ 975 h 10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8" h="1008">
                    <a:moveTo>
                      <a:pt x="0" y="975"/>
                    </a:moveTo>
                    <a:lnTo>
                      <a:pt x="5" y="956"/>
                    </a:lnTo>
                    <a:lnTo>
                      <a:pt x="19" y="903"/>
                    </a:lnTo>
                    <a:lnTo>
                      <a:pt x="48" y="821"/>
                    </a:lnTo>
                    <a:lnTo>
                      <a:pt x="94" y="717"/>
                    </a:lnTo>
                    <a:lnTo>
                      <a:pt x="161" y="598"/>
                    </a:lnTo>
                    <a:lnTo>
                      <a:pt x="253" y="471"/>
                    </a:lnTo>
                    <a:lnTo>
                      <a:pt x="373" y="340"/>
                    </a:lnTo>
                    <a:lnTo>
                      <a:pt x="523" y="214"/>
                    </a:lnTo>
                    <a:lnTo>
                      <a:pt x="709" y="99"/>
                    </a:lnTo>
                    <a:lnTo>
                      <a:pt x="934" y="0"/>
                    </a:lnTo>
                    <a:lnTo>
                      <a:pt x="968" y="30"/>
                    </a:lnTo>
                    <a:lnTo>
                      <a:pt x="955" y="41"/>
                    </a:lnTo>
                    <a:lnTo>
                      <a:pt x="915" y="75"/>
                    </a:lnTo>
                    <a:lnTo>
                      <a:pt x="855" y="130"/>
                    </a:lnTo>
                    <a:lnTo>
                      <a:pt x="773" y="205"/>
                    </a:lnTo>
                    <a:lnTo>
                      <a:pt x="676" y="299"/>
                    </a:lnTo>
                    <a:lnTo>
                      <a:pt x="564" y="410"/>
                    </a:lnTo>
                    <a:lnTo>
                      <a:pt x="441" y="538"/>
                    </a:lnTo>
                    <a:lnTo>
                      <a:pt x="309" y="681"/>
                    </a:lnTo>
                    <a:lnTo>
                      <a:pt x="172" y="838"/>
                    </a:lnTo>
                    <a:lnTo>
                      <a:pt x="31" y="1008"/>
                    </a:lnTo>
                    <a:lnTo>
                      <a:pt x="0" y="976"/>
                    </a:lnTo>
                    <a:lnTo>
                      <a:pt x="0" y="976"/>
                    </a:lnTo>
                    <a:lnTo>
                      <a:pt x="0" y="975"/>
                    </a:lnTo>
                    <a:close/>
                  </a:path>
                </a:pathLst>
              </a:custGeom>
              <a:solidFill>
                <a:srgbClr val="FFA0A9"/>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4" name="Freeform 38"/>
              <p:cNvSpPr>
                <a:spLocks/>
              </p:cNvSpPr>
              <p:nvPr/>
            </p:nvSpPr>
            <p:spPr bwMode="ltGray">
              <a:xfrm>
                <a:off x="3591" y="1454"/>
                <a:ext cx="384" cy="350"/>
              </a:xfrm>
              <a:custGeom>
                <a:avLst/>
                <a:gdLst>
                  <a:gd name="T0" fmla="*/ 0 w 964"/>
                  <a:gd name="T1" fmla="*/ 970 h 999"/>
                  <a:gd name="T2" fmla="*/ 5 w 964"/>
                  <a:gd name="T3" fmla="*/ 951 h 999"/>
                  <a:gd name="T4" fmla="*/ 21 w 964"/>
                  <a:gd name="T5" fmla="*/ 897 h 999"/>
                  <a:gd name="T6" fmla="*/ 49 w 964"/>
                  <a:gd name="T7" fmla="*/ 816 h 999"/>
                  <a:gd name="T8" fmla="*/ 96 w 964"/>
                  <a:gd name="T9" fmla="*/ 714 h 999"/>
                  <a:gd name="T10" fmla="*/ 164 w 964"/>
                  <a:gd name="T11" fmla="*/ 596 h 999"/>
                  <a:gd name="T12" fmla="*/ 255 w 964"/>
                  <a:gd name="T13" fmla="*/ 469 h 999"/>
                  <a:gd name="T14" fmla="*/ 375 w 964"/>
                  <a:gd name="T15" fmla="*/ 340 h 999"/>
                  <a:gd name="T16" fmla="*/ 525 w 964"/>
                  <a:gd name="T17" fmla="*/ 215 h 999"/>
                  <a:gd name="T18" fmla="*/ 709 w 964"/>
                  <a:gd name="T19" fmla="*/ 98 h 999"/>
                  <a:gd name="T20" fmla="*/ 932 w 964"/>
                  <a:gd name="T21" fmla="*/ 0 h 999"/>
                  <a:gd name="T22" fmla="*/ 964 w 964"/>
                  <a:gd name="T23" fmla="*/ 27 h 999"/>
                  <a:gd name="T24" fmla="*/ 950 w 964"/>
                  <a:gd name="T25" fmla="*/ 38 h 999"/>
                  <a:gd name="T26" fmla="*/ 910 w 964"/>
                  <a:gd name="T27" fmla="*/ 70 h 999"/>
                  <a:gd name="T28" fmla="*/ 848 w 964"/>
                  <a:gd name="T29" fmla="*/ 123 h 999"/>
                  <a:gd name="T30" fmla="*/ 765 w 964"/>
                  <a:gd name="T31" fmla="*/ 197 h 999"/>
                  <a:gd name="T32" fmla="*/ 665 w 964"/>
                  <a:gd name="T33" fmla="*/ 289 h 999"/>
                  <a:gd name="T34" fmla="*/ 553 w 964"/>
                  <a:gd name="T35" fmla="*/ 398 h 999"/>
                  <a:gd name="T36" fmla="*/ 431 w 964"/>
                  <a:gd name="T37" fmla="*/ 525 h 999"/>
                  <a:gd name="T38" fmla="*/ 299 w 964"/>
                  <a:gd name="T39" fmla="*/ 668 h 999"/>
                  <a:gd name="T40" fmla="*/ 165 w 964"/>
                  <a:gd name="T41" fmla="*/ 827 h 999"/>
                  <a:gd name="T42" fmla="*/ 29 w 964"/>
                  <a:gd name="T43" fmla="*/ 999 h 999"/>
                  <a:gd name="T44" fmla="*/ 2 w 964"/>
                  <a:gd name="T45" fmla="*/ 970 h 999"/>
                  <a:gd name="T46" fmla="*/ 2 w 964"/>
                  <a:gd name="T47" fmla="*/ 970 h 999"/>
                  <a:gd name="T48" fmla="*/ 0 w 964"/>
                  <a:gd name="T49" fmla="*/ 970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64" h="999">
                    <a:moveTo>
                      <a:pt x="0" y="970"/>
                    </a:moveTo>
                    <a:lnTo>
                      <a:pt x="5" y="951"/>
                    </a:lnTo>
                    <a:lnTo>
                      <a:pt x="21" y="897"/>
                    </a:lnTo>
                    <a:lnTo>
                      <a:pt x="49" y="816"/>
                    </a:lnTo>
                    <a:lnTo>
                      <a:pt x="96" y="714"/>
                    </a:lnTo>
                    <a:lnTo>
                      <a:pt x="164" y="596"/>
                    </a:lnTo>
                    <a:lnTo>
                      <a:pt x="255" y="469"/>
                    </a:lnTo>
                    <a:lnTo>
                      <a:pt x="375" y="340"/>
                    </a:lnTo>
                    <a:lnTo>
                      <a:pt x="525" y="215"/>
                    </a:lnTo>
                    <a:lnTo>
                      <a:pt x="709" y="98"/>
                    </a:lnTo>
                    <a:lnTo>
                      <a:pt x="932" y="0"/>
                    </a:lnTo>
                    <a:lnTo>
                      <a:pt x="964" y="27"/>
                    </a:lnTo>
                    <a:lnTo>
                      <a:pt x="950" y="38"/>
                    </a:lnTo>
                    <a:lnTo>
                      <a:pt x="910" y="70"/>
                    </a:lnTo>
                    <a:lnTo>
                      <a:pt x="848" y="123"/>
                    </a:lnTo>
                    <a:lnTo>
                      <a:pt x="765" y="197"/>
                    </a:lnTo>
                    <a:lnTo>
                      <a:pt x="665" y="289"/>
                    </a:lnTo>
                    <a:lnTo>
                      <a:pt x="553" y="398"/>
                    </a:lnTo>
                    <a:lnTo>
                      <a:pt x="431" y="525"/>
                    </a:lnTo>
                    <a:lnTo>
                      <a:pt x="299" y="668"/>
                    </a:lnTo>
                    <a:lnTo>
                      <a:pt x="165" y="827"/>
                    </a:lnTo>
                    <a:lnTo>
                      <a:pt x="29" y="999"/>
                    </a:lnTo>
                    <a:lnTo>
                      <a:pt x="2" y="970"/>
                    </a:lnTo>
                    <a:lnTo>
                      <a:pt x="2" y="970"/>
                    </a:lnTo>
                    <a:lnTo>
                      <a:pt x="0" y="970"/>
                    </a:lnTo>
                    <a:close/>
                  </a:path>
                </a:pathLst>
              </a:custGeom>
              <a:solidFill>
                <a:srgbClr val="FFA2AA"/>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5" name="Freeform 39"/>
              <p:cNvSpPr>
                <a:spLocks/>
              </p:cNvSpPr>
              <p:nvPr/>
            </p:nvSpPr>
            <p:spPr bwMode="ltGray">
              <a:xfrm>
                <a:off x="3592" y="1454"/>
                <a:ext cx="379" cy="350"/>
              </a:xfrm>
              <a:custGeom>
                <a:avLst/>
                <a:gdLst>
                  <a:gd name="T0" fmla="*/ 0 w 959"/>
                  <a:gd name="T1" fmla="*/ 964 h 991"/>
                  <a:gd name="T2" fmla="*/ 4 w 959"/>
                  <a:gd name="T3" fmla="*/ 946 h 991"/>
                  <a:gd name="T4" fmla="*/ 20 w 959"/>
                  <a:gd name="T5" fmla="*/ 893 h 991"/>
                  <a:gd name="T6" fmla="*/ 50 w 959"/>
                  <a:gd name="T7" fmla="*/ 813 h 991"/>
                  <a:gd name="T8" fmla="*/ 96 w 959"/>
                  <a:gd name="T9" fmla="*/ 711 h 991"/>
                  <a:gd name="T10" fmla="*/ 164 w 959"/>
                  <a:gd name="T11" fmla="*/ 594 h 991"/>
                  <a:gd name="T12" fmla="*/ 256 w 959"/>
                  <a:gd name="T13" fmla="*/ 468 h 991"/>
                  <a:gd name="T14" fmla="*/ 375 w 959"/>
                  <a:gd name="T15" fmla="*/ 340 h 991"/>
                  <a:gd name="T16" fmla="*/ 525 w 959"/>
                  <a:gd name="T17" fmla="*/ 215 h 991"/>
                  <a:gd name="T18" fmla="*/ 709 w 959"/>
                  <a:gd name="T19" fmla="*/ 100 h 991"/>
                  <a:gd name="T20" fmla="*/ 930 w 959"/>
                  <a:gd name="T21" fmla="*/ 0 h 991"/>
                  <a:gd name="T22" fmla="*/ 959 w 959"/>
                  <a:gd name="T23" fmla="*/ 24 h 991"/>
                  <a:gd name="T24" fmla="*/ 944 w 959"/>
                  <a:gd name="T25" fmla="*/ 35 h 991"/>
                  <a:gd name="T26" fmla="*/ 904 w 959"/>
                  <a:gd name="T27" fmla="*/ 67 h 991"/>
                  <a:gd name="T28" fmla="*/ 840 w 959"/>
                  <a:gd name="T29" fmla="*/ 118 h 991"/>
                  <a:gd name="T30" fmla="*/ 755 w 959"/>
                  <a:gd name="T31" fmla="*/ 189 h 991"/>
                  <a:gd name="T32" fmla="*/ 655 w 959"/>
                  <a:gd name="T33" fmla="*/ 279 h 991"/>
                  <a:gd name="T34" fmla="*/ 542 w 959"/>
                  <a:gd name="T35" fmla="*/ 388 h 991"/>
                  <a:gd name="T36" fmla="*/ 419 w 959"/>
                  <a:gd name="T37" fmla="*/ 514 h 991"/>
                  <a:gd name="T38" fmla="*/ 289 w 959"/>
                  <a:gd name="T39" fmla="*/ 656 h 991"/>
                  <a:gd name="T40" fmla="*/ 157 w 959"/>
                  <a:gd name="T41" fmla="*/ 817 h 991"/>
                  <a:gd name="T42" fmla="*/ 26 w 959"/>
                  <a:gd name="T43" fmla="*/ 991 h 991"/>
                  <a:gd name="T44" fmla="*/ 1 w 959"/>
                  <a:gd name="T45" fmla="*/ 965 h 991"/>
                  <a:gd name="T46" fmla="*/ 1 w 959"/>
                  <a:gd name="T47" fmla="*/ 965 h 991"/>
                  <a:gd name="T48" fmla="*/ 0 w 959"/>
                  <a:gd name="T49" fmla="*/ 964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9" h="991">
                    <a:moveTo>
                      <a:pt x="0" y="964"/>
                    </a:moveTo>
                    <a:lnTo>
                      <a:pt x="4" y="946"/>
                    </a:lnTo>
                    <a:lnTo>
                      <a:pt x="20" y="893"/>
                    </a:lnTo>
                    <a:lnTo>
                      <a:pt x="50" y="813"/>
                    </a:lnTo>
                    <a:lnTo>
                      <a:pt x="96" y="711"/>
                    </a:lnTo>
                    <a:lnTo>
                      <a:pt x="164" y="594"/>
                    </a:lnTo>
                    <a:lnTo>
                      <a:pt x="256" y="468"/>
                    </a:lnTo>
                    <a:lnTo>
                      <a:pt x="375" y="340"/>
                    </a:lnTo>
                    <a:lnTo>
                      <a:pt x="525" y="215"/>
                    </a:lnTo>
                    <a:lnTo>
                      <a:pt x="709" y="100"/>
                    </a:lnTo>
                    <a:lnTo>
                      <a:pt x="930" y="0"/>
                    </a:lnTo>
                    <a:lnTo>
                      <a:pt x="959" y="24"/>
                    </a:lnTo>
                    <a:lnTo>
                      <a:pt x="944" y="35"/>
                    </a:lnTo>
                    <a:lnTo>
                      <a:pt x="904" y="67"/>
                    </a:lnTo>
                    <a:lnTo>
                      <a:pt x="840" y="118"/>
                    </a:lnTo>
                    <a:lnTo>
                      <a:pt x="755" y="189"/>
                    </a:lnTo>
                    <a:lnTo>
                      <a:pt x="655" y="279"/>
                    </a:lnTo>
                    <a:lnTo>
                      <a:pt x="542" y="388"/>
                    </a:lnTo>
                    <a:lnTo>
                      <a:pt x="419" y="514"/>
                    </a:lnTo>
                    <a:lnTo>
                      <a:pt x="289" y="656"/>
                    </a:lnTo>
                    <a:lnTo>
                      <a:pt x="157" y="817"/>
                    </a:lnTo>
                    <a:lnTo>
                      <a:pt x="26" y="991"/>
                    </a:lnTo>
                    <a:lnTo>
                      <a:pt x="1" y="965"/>
                    </a:lnTo>
                    <a:lnTo>
                      <a:pt x="1" y="965"/>
                    </a:lnTo>
                    <a:lnTo>
                      <a:pt x="0" y="964"/>
                    </a:lnTo>
                    <a:close/>
                  </a:path>
                </a:pathLst>
              </a:custGeom>
              <a:solidFill>
                <a:srgbClr val="FFA5AC"/>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6" name="Freeform 40"/>
              <p:cNvSpPr>
                <a:spLocks/>
              </p:cNvSpPr>
              <p:nvPr/>
            </p:nvSpPr>
            <p:spPr bwMode="ltGray">
              <a:xfrm>
                <a:off x="3592" y="1454"/>
                <a:ext cx="378" cy="347"/>
              </a:xfrm>
              <a:custGeom>
                <a:avLst/>
                <a:gdLst>
                  <a:gd name="T0" fmla="*/ 0 w 954"/>
                  <a:gd name="T1" fmla="*/ 960 h 985"/>
                  <a:gd name="T2" fmla="*/ 5 w 954"/>
                  <a:gd name="T3" fmla="*/ 941 h 985"/>
                  <a:gd name="T4" fmla="*/ 20 w 954"/>
                  <a:gd name="T5" fmla="*/ 888 h 985"/>
                  <a:gd name="T6" fmla="*/ 50 w 954"/>
                  <a:gd name="T7" fmla="*/ 810 h 985"/>
                  <a:gd name="T8" fmla="*/ 96 w 954"/>
                  <a:gd name="T9" fmla="*/ 709 h 985"/>
                  <a:gd name="T10" fmla="*/ 164 w 954"/>
                  <a:gd name="T11" fmla="*/ 592 h 985"/>
                  <a:gd name="T12" fmla="*/ 256 w 954"/>
                  <a:gd name="T13" fmla="*/ 468 h 985"/>
                  <a:gd name="T14" fmla="*/ 375 w 954"/>
                  <a:gd name="T15" fmla="*/ 340 h 985"/>
                  <a:gd name="T16" fmla="*/ 524 w 954"/>
                  <a:gd name="T17" fmla="*/ 216 h 985"/>
                  <a:gd name="T18" fmla="*/ 708 w 954"/>
                  <a:gd name="T19" fmla="*/ 100 h 985"/>
                  <a:gd name="T20" fmla="*/ 928 w 954"/>
                  <a:gd name="T21" fmla="*/ 0 h 985"/>
                  <a:gd name="T22" fmla="*/ 954 w 954"/>
                  <a:gd name="T23" fmla="*/ 22 h 985"/>
                  <a:gd name="T24" fmla="*/ 939 w 954"/>
                  <a:gd name="T25" fmla="*/ 33 h 985"/>
                  <a:gd name="T26" fmla="*/ 897 w 954"/>
                  <a:gd name="T27" fmla="*/ 62 h 985"/>
                  <a:gd name="T28" fmla="*/ 832 w 954"/>
                  <a:gd name="T29" fmla="*/ 112 h 985"/>
                  <a:gd name="T30" fmla="*/ 746 w 954"/>
                  <a:gd name="T31" fmla="*/ 181 h 985"/>
                  <a:gd name="T32" fmla="*/ 643 w 954"/>
                  <a:gd name="T33" fmla="*/ 270 h 985"/>
                  <a:gd name="T34" fmla="*/ 530 w 954"/>
                  <a:gd name="T35" fmla="*/ 377 h 985"/>
                  <a:gd name="T36" fmla="*/ 406 w 954"/>
                  <a:gd name="T37" fmla="*/ 502 h 985"/>
                  <a:gd name="T38" fmla="*/ 279 w 954"/>
                  <a:gd name="T39" fmla="*/ 645 h 985"/>
                  <a:gd name="T40" fmla="*/ 150 w 954"/>
                  <a:gd name="T41" fmla="*/ 806 h 985"/>
                  <a:gd name="T42" fmla="*/ 23 w 954"/>
                  <a:gd name="T43" fmla="*/ 985 h 985"/>
                  <a:gd name="T44" fmla="*/ 0 w 954"/>
                  <a:gd name="T45" fmla="*/ 960 h 985"/>
                  <a:gd name="T46" fmla="*/ 0 w 954"/>
                  <a:gd name="T47" fmla="*/ 960 h 9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54" h="985">
                    <a:moveTo>
                      <a:pt x="0" y="960"/>
                    </a:moveTo>
                    <a:lnTo>
                      <a:pt x="5" y="941"/>
                    </a:lnTo>
                    <a:lnTo>
                      <a:pt x="20" y="888"/>
                    </a:lnTo>
                    <a:lnTo>
                      <a:pt x="50" y="810"/>
                    </a:lnTo>
                    <a:lnTo>
                      <a:pt x="96" y="709"/>
                    </a:lnTo>
                    <a:lnTo>
                      <a:pt x="164" y="592"/>
                    </a:lnTo>
                    <a:lnTo>
                      <a:pt x="256" y="468"/>
                    </a:lnTo>
                    <a:lnTo>
                      <a:pt x="375" y="340"/>
                    </a:lnTo>
                    <a:lnTo>
                      <a:pt x="524" y="216"/>
                    </a:lnTo>
                    <a:lnTo>
                      <a:pt x="708" y="100"/>
                    </a:lnTo>
                    <a:lnTo>
                      <a:pt x="928" y="0"/>
                    </a:lnTo>
                    <a:lnTo>
                      <a:pt x="954" y="22"/>
                    </a:lnTo>
                    <a:lnTo>
                      <a:pt x="939" y="33"/>
                    </a:lnTo>
                    <a:lnTo>
                      <a:pt x="897" y="62"/>
                    </a:lnTo>
                    <a:lnTo>
                      <a:pt x="832" y="112"/>
                    </a:lnTo>
                    <a:lnTo>
                      <a:pt x="746" y="181"/>
                    </a:lnTo>
                    <a:lnTo>
                      <a:pt x="643" y="270"/>
                    </a:lnTo>
                    <a:lnTo>
                      <a:pt x="530" y="377"/>
                    </a:lnTo>
                    <a:lnTo>
                      <a:pt x="406" y="502"/>
                    </a:lnTo>
                    <a:lnTo>
                      <a:pt x="279" y="645"/>
                    </a:lnTo>
                    <a:lnTo>
                      <a:pt x="150" y="806"/>
                    </a:lnTo>
                    <a:lnTo>
                      <a:pt x="23" y="985"/>
                    </a:lnTo>
                    <a:lnTo>
                      <a:pt x="0" y="960"/>
                    </a:lnTo>
                    <a:lnTo>
                      <a:pt x="0" y="960"/>
                    </a:lnTo>
                    <a:close/>
                  </a:path>
                </a:pathLst>
              </a:custGeom>
              <a:solidFill>
                <a:srgbClr val="FFA8AD"/>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7" name="Freeform 41"/>
              <p:cNvSpPr>
                <a:spLocks/>
              </p:cNvSpPr>
              <p:nvPr/>
            </p:nvSpPr>
            <p:spPr bwMode="ltGray">
              <a:xfrm>
                <a:off x="3593" y="1455"/>
                <a:ext cx="375" cy="344"/>
              </a:xfrm>
              <a:custGeom>
                <a:avLst/>
                <a:gdLst>
                  <a:gd name="T0" fmla="*/ 0 w 950"/>
                  <a:gd name="T1" fmla="*/ 953 h 976"/>
                  <a:gd name="T2" fmla="*/ 5 w 950"/>
                  <a:gd name="T3" fmla="*/ 935 h 976"/>
                  <a:gd name="T4" fmla="*/ 20 w 950"/>
                  <a:gd name="T5" fmla="*/ 883 h 976"/>
                  <a:gd name="T6" fmla="*/ 50 w 950"/>
                  <a:gd name="T7" fmla="*/ 805 h 976"/>
                  <a:gd name="T8" fmla="*/ 98 w 950"/>
                  <a:gd name="T9" fmla="*/ 705 h 976"/>
                  <a:gd name="T10" fmla="*/ 166 w 950"/>
                  <a:gd name="T11" fmla="*/ 591 h 976"/>
                  <a:gd name="T12" fmla="*/ 257 w 950"/>
                  <a:gd name="T13" fmla="*/ 466 h 976"/>
                  <a:gd name="T14" fmla="*/ 377 w 950"/>
                  <a:gd name="T15" fmla="*/ 340 h 976"/>
                  <a:gd name="T16" fmla="*/ 526 w 950"/>
                  <a:gd name="T17" fmla="*/ 215 h 976"/>
                  <a:gd name="T18" fmla="*/ 708 w 950"/>
                  <a:gd name="T19" fmla="*/ 100 h 976"/>
                  <a:gd name="T20" fmla="*/ 926 w 950"/>
                  <a:gd name="T21" fmla="*/ 0 h 976"/>
                  <a:gd name="T22" fmla="*/ 950 w 950"/>
                  <a:gd name="T23" fmla="*/ 19 h 976"/>
                  <a:gd name="T24" fmla="*/ 934 w 950"/>
                  <a:gd name="T25" fmla="*/ 28 h 976"/>
                  <a:gd name="T26" fmla="*/ 891 w 950"/>
                  <a:gd name="T27" fmla="*/ 58 h 976"/>
                  <a:gd name="T28" fmla="*/ 823 w 950"/>
                  <a:gd name="T29" fmla="*/ 106 h 976"/>
                  <a:gd name="T30" fmla="*/ 737 w 950"/>
                  <a:gd name="T31" fmla="*/ 173 h 976"/>
                  <a:gd name="T32" fmla="*/ 634 w 950"/>
                  <a:gd name="T33" fmla="*/ 259 h 976"/>
                  <a:gd name="T34" fmla="*/ 518 w 950"/>
                  <a:gd name="T35" fmla="*/ 365 h 976"/>
                  <a:gd name="T36" fmla="*/ 396 w 950"/>
                  <a:gd name="T37" fmla="*/ 490 h 976"/>
                  <a:gd name="T38" fmla="*/ 269 w 950"/>
                  <a:gd name="T39" fmla="*/ 632 h 976"/>
                  <a:gd name="T40" fmla="*/ 143 w 950"/>
                  <a:gd name="T41" fmla="*/ 795 h 976"/>
                  <a:gd name="T42" fmla="*/ 20 w 950"/>
                  <a:gd name="T43" fmla="*/ 976 h 976"/>
                  <a:gd name="T44" fmla="*/ 0 w 950"/>
                  <a:gd name="T45" fmla="*/ 953 h 976"/>
                  <a:gd name="T46" fmla="*/ 0 w 950"/>
                  <a:gd name="T47" fmla="*/ 953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50" h="976">
                    <a:moveTo>
                      <a:pt x="0" y="953"/>
                    </a:moveTo>
                    <a:lnTo>
                      <a:pt x="5" y="935"/>
                    </a:lnTo>
                    <a:lnTo>
                      <a:pt x="20" y="883"/>
                    </a:lnTo>
                    <a:lnTo>
                      <a:pt x="50" y="805"/>
                    </a:lnTo>
                    <a:lnTo>
                      <a:pt x="98" y="705"/>
                    </a:lnTo>
                    <a:lnTo>
                      <a:pt x="166" y="591"/>
                    </a:lnTo>
                    <a:lnTo>
                      <a:pt x="257" y="466"/>
                    </a:lnTo>
                    <a:lnTo>
                      <a:pt x="377" y="340"/>
                    </a:lnTo>
                    <a:lnTo>
                      <a:pt x="526" y="215"/>
                    </a:lnTo>
                    <a:lnTo>
                      <a:pt x="708" y="100"/>
                    </a:lnTo>
                    <a:lnTo>
                      <a:pt x="926" y="0"/>
                    </a:lnTo>
                    <a:lnTo>
                      <a:pt x="950" y="19"/>
                    </a:lnTo>
                    <a:lnTo>
                      <a:pt x="934" y="28"/>
                    </a:lnTo>
                    <a:lnTo>
                      <a:pt x="891" y="58"/>
                    </a:lnTo>
                    <a:lnTo>
                      <a:pt x="823" y="106"/>
                    </a:lnTo>
                    <a:lnTo>
                      <a:pt x="737" y="173"/>
                    </a:lnTo>
                    <a:lnTo>
                      <a:pt x="634" y="259"/>
                    </a:lnTo>
                    <a:lnTo>
                      <a:pt x="518" y="365"/>
                    </a:lnTo>
                    <a:lnTo>
                      <a:pt x="396" y="490"/>
                    </a:lnTo>
                    <a:lnTo>
                      <a:pt x="269" y="632"/>
                    </a:lnTo>
                    <a:lnTo>
                      <a:pt x="143" y="795"/>
                    </a:lnTo>
                    <a:lnTo>
                      <a:pt x="20" y="976"/>
                    </a:lnTo>
                    <a:lnTo>
                      <a:pt x="0" y="953"/>
                    </a:lnTo>
                    <a:lnTo>
                      <a:pt x="0" y="953"/>
                    </a:lnTo>
                    <a:close/>
                  </a:path>
                </a:pathLst>
              </a:custGeom>
              <a:solidFill>
                <a:srgbClr val="FFAAAE"/>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8" name="Freeform 42"/>
              <p:cNvSpPr>
                <a:spLocks/>
              </p:cNvSpPr>
              <p:nvPr/>
            </p:nvSpPr>
            <p:spPr bwMode="ltGray">
              <a:xfrm>
                <a:off x="3593" y="1460"/>
                <a:ext cx="374" cy="339"/>
              </a:xfrm>
              <a:custGeom>
                <a:avLst/>
                <a:gdLst>
                  <a:gd name="T0" fmla="*/ 0 w 945"/>
                  <a:gd name="T1" fmla="*/ 948 h 969"/>
                  <a:gd name="T2" fmla="*/ 5 w 945"/>
                  <a:gd name="T3" fmla="*/ 930 h 969"/>
                  <a:gd name="T4" fmla="*/ 22 w 945"/>
                  <a:gd name="T5" fmla="*/ 880 h 969"/>
                  <a:gd name="T6" fmla="*/ 52 w 945"/>
                  <a:gd name="T7" fmla="*/ 801 h 969"/>
                  <a:gd name="T8" fmla="*/ 99 w 945"/>
                  <a:gd name="T9" fmla="*/ 703 h 969"/>
                  <a:gd name="T10" fmla="*/ 167 w 945"/>
                  <a:gd name="T11" fmla="*/ 589 h 969"/>
                  <a:gd name="T12" fmla="*/ 260 w 945"/>
                  <a:gd name="T13" fmla="*/ 466 h 969"/>
                  <a:gd name="T14" fmla="*/ 378 w 945"/>
                  <a:gd name="T15" fmla="*/ 339 h 969"/>
                  <a:gd name="T16" fmla="*/ 527 w 945"/>
                  <a:gd name="T17" fmla="*/ 215 h 969"/>
                  <a:gd name="T18" fmla="*/ 708 w 945"/>
                  <a:gd name="T19" fmla="*/ 100 h 969"/>
                  <a:gd name="T20" fmla="*/ 925 w 945"/>
                  <a:gd name="T21" fmla="*/ 0 h 969"/>
                  <a:gd name="T22" fmla="*/ 945 w 945"/>
                  <a:gd name="T23" fmla="*/ 17 h 969"/>
                  <a:gd name="T24" fmla="*/ 930 w 945"/>
                  <a:gd name="T25" fmla="*/ 26 h 969"/>
                  <a:gd name="T26" fmla="*/ 886 w 945"/>
                  <a:gd name="T27" fmla="*/ 54 h 969"/>
                  <a:gd name="T28" fmla="*/ 817 w 945"/>
                  <a:gd name="T29" fmla="*/ 100 h 969"/>
                  <a:gd name="T30" fmla="*/ 728 w 945"/>
                  <a:gd name="T31" fmla="*/ 165 h 969"/>
                  <a:gd name="T32" fmla="*/ 623 w 945"/>
                  <a:gd name="T33" fmla="*/ 250 h 969"/>
                  <a:gd name="T34" fmla="*/ 508 w 945"/>
                  <a:gd name="T35" fmla="*/ 354 h 969"/>
                  <a:gd name="T36" fmla="*/ 385 w 945"/>
                  <a:gd name="T37" fmla="*/ 478 h 969"/>
                  <a:gd name="T38" fmla="*/ 260 w 945"/>
                  <a:gd name="T39" fmla="*/ 621 h 969"/>
                  <a:gd name="T40" fmla="*/ 136 w 945"/>
                  <a:gd name="T41" fmla="*/ 785 h 969"/>
                  <a:gd name="T42" fmla="*/ 18 w 945"/>
                  <a:gd name="T43" fmla="*/ 969 h 969"/>
                  <a:gd name="T44" fmla="*/ 1 w 945"/>
                  <a:gd name="T45" fmla="*/ 949 h 969"/>
                  <a:gd name="T46" fmla="*/ 1 w 945"/>
                  <a:gd name="T47" fmla="*/ 949 h 969"/>
                  <a:gd name="T48" fmla="*/ 0 w 945"/>
                  <a:gd name="T49" fmla="*/ 94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45" h="969">
                    <a:moveTo>
                      <a:pt x="0" y="948"/>
                    </a:moveTo>
                    <a:lnTo>
                      <a:pt x="5" y="930"/>
                    </a:lnTo>
                    <a:lnTo>
                      <a:pt x="22" y="880"/>
                    </a:lnTo>
                    <a:lnTo>
                      <a:pt x="52" y="801"/>
                    </a:lnTo>
                    <a:lnTo>
                      <a:pt x="99" y="703"/>
                    </a:lnTo>
                    <a:lnTo>
                      <a:pt x="167" y="589"/>
                    </a:lnTo>
                    <a:lnTo>
                      <a:pt x="260" y="466"/>
                    </a:lnTo>
                    <a:lnTo>
                      <a:pt x="378" y="339"/>
                    </a:lnTo>
                    <a:lnTo>
                      <a:pt x="527" y="215"/>
                    </a:lnTo>
                    <a:lnTo>
                      <a:pt x="708" y="100"/>
                    </a:lnTo>
                    <a:lnTo>
                      <a:pt x="925" y="0"/>
                    </a:lnTo>
                    <a:lnTo>
                      <a:pt x="945" y="17"/>
                    </a:lnTo>
                    <a:lnTo>
                      <a:pt x="930" y="26"/>
                    </a:lnTo>
                    <a:lnTo>
                      <a:pt x="886" y="54"/>
                    </a:lnTo>
                    <a:lnTo>
                      <a:pt x="817" y="100"/>
                    </a:lnTo>
                    <a:lnTo>
                      <a:pt x="728" y="165"/>
                    </a:lnTo>
                    <a:lnTo>
                      <a:pt x="623" y="250"/>
                    </a:lnTo>
                    <a:lnTo>
                      <a:pt x="508" y="354"/>
                    </a:lnTo>
                    <a:lnTo>
                      <a:pt x="385" y="478"/>
                    </a:lnTo>
                    <a:lnTo>
                      <a:pt x="260" y="621"/>
                    </a:lnTo>
                    <a:lnTo>
                      <a:pt x="136" y="785"/>
                    </a:lnTo>
                    <a:lnTo>
                      <a:pt x="18" y="969"/>
                    </a:lnTo>
                    <a:lnTo>
                      <a:pt x="1" y="949"/>
                    </a:lnTo>
                    <a:lnTo>
                      <a:pt x="1" y="949"/>
                    </a:lnTo>
                    <a:lnTo>
                      <a:pt x="0" y="948"/>
                    </a:lnTo>
                    <a:close/>
                  </a:path>
                </a:pathLst>
              </a:custGeom>
              <a:solidFill>
                <a:srgbClr val="FFADB0"/>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79" name="Freeform 43"/>
              <p:cNvSpPr>
                <a:spLocks/>
              </p:cNvSpPr>
              <p:nvPr/>
            </p:nvSpPr>
            <p:spPr bwMode="ltGray">
              <a:xfrm>
                <a:off x="3593" y="1460"/>
                <a:ext cx="372" cy="337"/>
              </a:xfrm>
              <a:custGeom>
                <a:avLst/>
                <a:gdLst>
                  <a:gd name="T0" fmla="*/ 0 w 942"/>
                  <a:gd name="T1" fmla="*/ 944 h 962"/>
                  <a:gd name="T2" fmla="*/ 6 w 942"/>
                  <a:gd name="T3" fmla="*/ 926 h 962"/>
                  <a:gd name="T4" fmla="*/ 22 w 942"/>
                  <a:gd name="T5" fmla="*/ 876 h 962"/>
                  <a:gd name="T6" fmla="*/ 53 w 942"/>
                  <a:gd name="T7" fmla="*/ 799 h 962"/>
                  <a:gd name="T8" fmla="*/ 101 w 942"/>
                  <a:gd name="T9" fmla="*/ 701 h 962"/>
                  <a:gd name="T10" fmla="*/ 170 w 942"/>
                  <a:gd name="T11" fmla="*/ 589 h 962"/>
                  <a:gd name="T12" fmla="*/ 261 w 942"/>
                  <a:gd name="T13" fmla="*/ 466 h 962"/>
                  <a:gd name="T14" fmla="*/ 379 w 942"/>
                  <a:gd name="T15" fmla="*/ 340 h 962"/>
                  <a:gd name="T16" fmla="*/ 527 w 942"/>
                  <a:gd name="T17" fmla="*/ 217 h 962"/>
                  <a:gd name="T18" fmla="*/ 708 w 942"/>
                  <a:gd name="T19" fmla="*/ 103 h 962"/>
                  <a:gd name="T20" fmla="*/ 924 w 942"/>
                  <a:gd name="T21" fmla="*/ 0 h 962"/>
                  <a:gd name="T22" fmla="*/ 942 w 942"/>
                  <a:gd name="T23" fmla="*/ 16 h 962"/>
                  <a:gd name="T24" fmla="*/ 925 w 942"/>
                  <a:gd name="T25" fmla="*/ 24 h 962"/>
                  <a:gd name="T26" fmla="*/ 880 w 942"/>
                  <a:gd name="T27" fmla="*/ 50 h 962"/>
                  <a:gd name="T28" fmla="*/ 810 w 942"/>
                  <a:gd name="T29" fmla="*/ 95 h 962"/>
                  <a:gd name="T30" fmla="*/ 719 w 942"/>
                  <a:gd name="T31" fmla="*/ 160 h 962"/>
                  <a:gd name="T32" fmla="*/ 614 w 942"/>
                  <a:gd name="T33" fmla="*/ 242 h 962"/>
                  <a:gd name="T34" fmla="*/ 497 w 942"/>
                  <a:gd name="T35" fmla="*/ 344 h 962"/>
                  <a:gd name="T36" fmla="*/ 375 w 942"/>
                  <a:gd name="T37" fmla="*/ 468 h 962"/>
                  <a:gd name="T38" fmla="*/ 251 w 942"/>
                  <a:gd name="T39" fmla="*/ 610 h 962"/>
                  <a:gd name="T40" fmla="*/ 129 w 942"/>
                  <a:gd name="T41" fmla="*/ 775 h 962"/>
                  <a:gd name="T42" fmla="*/ 16 w 942"/>
                  <a:gd name="T43" fmla="*/ 962 h 962"/>
                  <a:gd name="T44" fmla="*/ 2 w 942"/>
                  <a:gd name="T45" fmla="*/ 944 h 962"/>
                  <a:gd name="T46" fmla="*/ 2 w 942"/>
                  <a:gd name="T47" fmla="*/ 944 h 962"/>
                  <a:gd name="T48" fmla="*/ 0 w 942"/>
                  <a:gd name="T49" fmla="*/ 944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42" h="962">
                    <a:moveTo>
                      <a:pt x="0" y="944"/>
                    </a:moveTo>
                    <a:lnTo>
                      <a:pt x="6" y="926"/>
                    </a:lnTo>
                    <a:lnTo>
                      <a:pt x="22" y="876"/>
                    </a:lnTo>
                    <a:lnTo>
                      <a:pt x="53" y="799"/>
                    </a:lnTo>
                    <a:lnTo>
                      <a:pt x="101" y="701"/>
                    </a:lnTo>
                    <a:lnTo>
                      <a:pt x="170" y="589"/>
                    </a:lnTo>
                    <a:lnTo>
                      <a:pt x="261" y="466"/>
                    </a:lnTo>
                    <a:lnTo>
                      <a:pt x="379" y="340"/>
                    </a:lnTo>
                    <a:lnTo>
                      <a:pt x="527" y="217"/>
                    </a:lnTo>
                    <a:lnTo>
                      <a:pt x="708" y="103"/>
                    </a:lnTo>
                    <a:lnTo>
                      <a:pt x="924" y="0"/>
                    </a:lnTo>
                    <a:lnTo>
                      <a:pt x="942" y="16"/>
                    </a:lnTo>
                    <a:lnTo>
                      <a:pt x="925" y="24"/>
                    </a:lnTo>
                    <a:lnTo>
                      <a:pt x="880" y="50"/>
                    </a:lnTo>
                    <a:lnTo>
                      <a:pt x="810" y="95"/>
                    </a:lnTo>
                    <a:lnTo>
                      <a:pt x="719" y="160"/>
                    </a:lnTo>
                    <a:lnTo>
                      <a:pt x="614" y="242"/>
                    </a:lnTo>
                    <a:lnTo>
                      <a:pt x="497" y="344"/>
                    </a:lnTo>
                    <a:lnTo>
                      <a:pt x="375" y="468"/>
                    </a:lnTo>
                    <a:lnTo>
                      <a:pt x="251" y="610"/>
                    </a:lnTo>
                    <a:lnTo>
                      <a:pt x="129" y="775"/>
                    </a:lnTo>
                    <a:lnTo>
                      <a:pt x="16" y="962"/>
                    </a:lnTo>
                    <a:lnTo>
                      <a:pt x="2" y="944"/>
                    </a:lnTo>
                    <a:lnTo>
                      <a:pt x="2" y="944"/>
                    </a:lnTo>
                    <a:lnTo>
                      <a:pt x="0" y="944"/>
                    </a:lnTo>
                    <a:close/>
                  </a:path>
                </a:pathLst>
              </a:custGeom>
              <a:solidFill>
                <a:srgbClr val="FFB0B1"/>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0" name="Freeform 44"/>
              <p:cNvSpPr>
                <a:spLocks/>
              </p:cNvSpPr>
              <p:nvPr/>
            </p:nvSpPr>
            <p:spPr bwMode="ltGray">
              <a:xfrm>
                <a:off x="3593" y="1460"/>
                <a:ext cx="372" cy="337"/>
              </a:xfrm>
              <a:custGeom>
                <a:avLst/>
                <a:gdLst>
                  <a:gd name="T0" fmla="*/ 0 w 935"/>
                  <a:gd name="T1" fmla="*/ 938 h 953"/>
                  <a:gd name="T2" fmla="*/ 5 w 935"/>
                  <a:gd name="T3" fmla="*/ 921 h 953"/>
                  <a:gd name="T4" fmla="*/ 21 w 935"/>
                  <a:gd name="T5" fmla="*/ 871 h 953"/>
                  <a:gd name="T6" fmla="*/ 52 w 935"/>
                  <a:gd name="T7" fmla="*/ 795 h 953"/>
                  <a:gd name="T8" fmla="*/ 100 w 935"/>
                  <a:gd name="T9" fmla="*/ 698 h 953"/>
                  <a:gd name="T10" fmla="*/ 169 w 935"/>
                  <a:gd name="T11" fmla="*/ 586 h 953"/>
                  <a:gd name="T12" fmla="*/ 261 w 935"/>
                  <a:gd name="T13" fmla="*/ 465 h 953"/>
                  <a:gd name="T14" fmla="*/ 379 w 935"/>
                  <a:gd name="T15" fmla="*/ 340 h 953"/>
                  <a:gd name="T16" fmla="*/ 527 w 935"/>
                  <a:gd name="T17" fmla="*/ 217 h 953"/>
                  <a:gd name="T18" fmla="*/ 705 w 935"/>
                  <a:gd name="T19" fmla="*/ 102 h 953"/>
                  <a:gd name="T20" fmla="*/ 920 w 935"/>
                  <a:gd name="T21" fmla="*/ 0 h 953"/>
                  <a:gd name="T22" fmla="*/ 935 w 935"/>
                  <a:gd name="T23" fmla="*/ 13 h 953"/>
                  <a:gd name="T24" fmla="*/ 919 w 935"/>
                  <a:gd name="T25" fmla="*/ 21 h 953"/>
                  <a:gd name="T26" fmla="*/ 872 w 935"/>
                  <a:gd name="T27" fmla="*/ 46 h 953"/>
                  <a:gd name="T28" fmla="*/ 801 w 935"/>
                  <a:gd name="T29" fmla="*/ 89 h 953"/>
                  <a:gd name="T30" fmla="*/ 709 w 935"/>
                  <a:gd name="T31" fmla="*/ 151 h 953"/>
                  <a:gd name="T32" fmla="*/ 602 w 935"/>
                  <a:gd name="T33" fmla="*/ 232 h 953"/>
                  <a:gd name="T34" fmla="*/ 485 w 935"/>
                  <a:gd name="T35" fmla="*/ 333 h 953"/>
                  <a:gd name="T36" fmla="*/ 362 w 935"/>
                  <a:gd name="T37" fmla="*/ 455 h 953"/>
                  <a:gd name="T38" fmla="*/ 239 w 935"/>
                  <a:gd name="T39" fmla="*/ 598 h 953"/>
                  <a:gd name="T40" fmla="*/ 121 w 935"/>
                  <a:gd name="T41" fmla="*/ 764 h 953"/>
                  <a:gd name="T42" fmla="*/ 12 w 935"/>
                  <a:gd name="T43" fmla="*/ 953 h 953"/>
                  <a:gd name="T44" fmla="*/ 0 w 935"/>
                  <a:gd name="T45" fmla="*/ 939 h 953"/>
                  <a:gd name="T46" fmla="*/ 0 w 935"/>
                  <a:gd name="T47" fmla="*/ 939 h 953"/>
                  <a:gd name="T48" fmla="*/ 0 w 935"/>
                  <a:gd name="T49" fmla="*/ 938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35" h="953">
                    <a:moveTo>
                      <a:pt x="0" y="938"/>
                    </a:moveTo>
                    <a:lnTo>
                      <a:pt x="5" y="921"/>
                    </a:lnTo>
                    <a:lnTo>
                      <a:pt x="21" y="871"/>
                    </a:lnTo>
                    <a:lnTo>
                      <a:pt x="52" y="795"/>
                    </a:lnTo>
                    <a:lnTo>
                      <a:pt x="100" y="698"/>
                    </a:lnTo>
                    <a:lnTo>
                      <a:pt x="169" y="586"/>
                    </a:lnTo>
                    <a:lnTo>
                      <a:pt x="261" y="465"/>
                    </a:lnTo>
                    <a:lnTo>
                      <a:pt x="379" y="340"/>
                    </a:lnTo>
                    <a:lnTo>
                      <a:pt x="527" y="217"/>
                    </a:lnTo>
                    <a:lnTo>
                      <a:pt x="705" y="102"/>
                    </a:lnTo>
                    <a:lnTo>
                      <a:pt x="920" y="0"/>
                    </a:lnTo>
                    <a:lnTo>
                      <a:pt x="935" y="13"/>
                    </a:lnTo>
                    <a:lnTo>
                      <a:pt x="919" y="21"/>
                    </a:lnTo>
                    <a:lnTo>
                      <a:pt x="872" y="46"/>
                    </a:lnTo>
                    <a:lnTo>
                      <a:pt x="801" y="89"/>
                    </a:lnTo>
                    <a:lnTo>
                      <a:pt x="709" y="151"/>
                    </a:lnTo>
                    <a:lnTo>
                      <a:pt x="602" y="232"/>
                    </a:lnTo>
                    <a:lnTo>
                      <a:pt x="485" y="333"/>
                    </a:lnTo>
                    <a:lnTo>
                      <a:pt x="362" y="455"/>
                    </a:lnTo>
                    <a:lnTo>
                      <a:pt x="239" y="598"/>
                    </a:lnTo>
                    <a:lnTo>
                      <a:pt x="121" y="764"/>
                    </a:lnTo>
                    <a:lnTo>
                      <a:pt x="12" y="953"/>
                    </a:lnTo>
                    <a:lnTo>
                      <a:pt x="0" y="939"/>
                    </a:lnTo>
                    <a:lnTo>
                      <a:pt x="0" y="939"/>
                    </a:lnTo>
                    <a:lnTo>
                      <a:pt x="0" y="938"/>
                    </a:lnTo>
                    <a:close/>
                  </a:path>
                </a:pathLst>
              </a:custGeom>
              <a:solidFill>
                <a:srgbClr val="FFB3B3"/>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1" name="Freeform 45"/>
              <p:cNvSpPr>
                <a:spLocks/>
              </p:cNvSpPr>
              <p:nvPr/>
            </p:nvSpPr>
            <p:spPr bwMode="ltGray">
              <a:xfrm>
                <a:off x="3650" y="1467"/>
                <a:ext cx="313" cy="193"/>
              </a:xfrm>
              <a:custGeom>
                <a:avLst/>
                <a:gdLst>
                  <a:gd name="T0" fmla="*/ 789 w 789"/>
                  <a:gd name="T1" fmla="*/ 0 h 542"/>
                  <a:gd name="T2" fmla="*/ 772 w 789"/>
                  <a:gd name="T3" fmla="*/ 5 h 542"/>
                  <a:gd name="T4" fmla="*/ 727 w 789"/>
                  <a:gd name="T5" fmla="*/ 22 h 542"/>
                  <a:gd name="T6" fmla="*/ 659 w 789"/>
                  <a:gd name="T7" fmla="*/ 49 h 542"/>
                  <a:gd name="T8" fmla="*/ 572 w 789"/>
                  <a:gd name="T9" fmla="*/ 89 h 542"/>
                  <a:gd name="T10" fmla="*/ 474 w 789"/>
                  <a:gd name="T11" fmla="*/ 139 h 542"/>
                  <a:gd name="T12" fmla="*/ 369 w 789"/>
                  <a:gd name="T13" fmla="*/ 198 h 542"/>
                  <a:gd name="T14" fmla="*/ 263 w 789"/>
                  <a:gd name="T15" fmla="*/ 269 h 542"/>
                  <a:gd name="T16" fmla="*/ 163 w 789"/>
                  <a:gd name="T17" fmla="*/ 350 h 542"/>
                  <a:gd name="T18" fmla="*/ 74 w 789"/>
                  <a:gd name="T19" fmla="*/ 441 h 542"/>
                  <a:gd name="T20" fmla="*/ 0 w 789"/>
                  <a:gd name="T21" fmla="*/ 542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9" h="542">
                    <a:moveTo>
                      <a:pt x="789" y="0"/>
                    </a:moveTo>
                    <a:lnTo>
                      <a:pt x="772" y="5"/>
                    </a:lnTo>
                    <a:lnTo>
                      <a:pt x="727" y="22"/>
                    </a:lnTo>
                    <a:lnTo>
                      <a:pt x="659" y="49"/>
                    </a:lnTo>
                    <a:lnTo>
                      <a:pt x="572" y="89"/>
                    </a:lnTo>
                    <a:lnTo>
                      <a:pt x="474" y="139"/>
                    </a:lnTo>
                    <a:lnTo>
                      <a:pt x="369" y="198"/>
                    </a:lnTo>
                    <a:lnTo>
                      <a:pt x="263" y="269"/>
                    </a:lnTo>
                    <a:lnTo>
                      <a:pt x="163" y="350"/>
                    </a:lnTo>
                    <a:lnTo>
                      <a:pt x="74" y="441"/>
                    </a:lnTo>
                    <a:lnTo>
                      <a:pt x="0" y="542"/>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2" name="Freeform 46"/>
              <p:cNvSpPr>
                <a:spLocks/>
              </p:cNvSpPr>
              <p:nvPr/>
            </p:nvSpPr>
            <p:spPr bwMode="ltGray">
              <a:xfrm>
                <a:off x="3651" y="1469"/>
                <a:ext cx="313" cy="192"/>
              </a:xfrm>
              <a:custGeom>
                <a:avLst/>
                <a:gdLst>
                  <a:gd name="T0" fmla="*/ 788 w 788"/>
                  <a:gd name="T1" fmla="*/ 0 h 544"/>
                  <a:gd name="T2" fmla="*/ 772 w 788"/>
                  <a:gd name="T3" fmla="*/ 6 h 544"/>
                  <a:gd name="T4" fmla="*/ 727 w 788"/>
                  <a:gd name="T5" fmla="*/ 23 h 544"/>
                  <a:gd name="T6" fmla="*/ 658 w 788"/>
                  <a:gd name="T7" fmla="*/ 52 h 544"/>
                  <a:gd name="T8" fmla="*/ 572 w 788"/>
                  <a:gd name="T9" fmla="*/ 90 h 544"/>
                  <a:gd name="T10" fmla="*/ 473 w 788"/>
                  <a:gd name="T11" fmla="*/ 140 h 544"/>
                  <a:gd name="T12" fmla="*/ 368 w 788"/>
                  <a:gd name="T13" fmla="*/ 200 h 544"/>
                  <a:gd name="T14" fmla="*/ 263 w 788"/>
                  <a:gd name="T15" fmla="*/ 270 h 544"/>
                  <a:gd name="T16" fmla="*/ 163 w 788"/>
                  <a:gd name="T17" fmla="*/ 351 h 544"/>
                  <a:gd name="T18" fmla="*/ 73 w 788"/>
                  <a:gd name="T19" fmla="*/ 443 h 544"/>
                  <a:gd name="T20" fmla="*/ 0 w 788"/>
                  <a:gd name="T21" fmla="*/ 544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8" h="544">
                    <a:moveTo>
                      <a:pt x="788" y="0"/>
                    </a:moveTo>
                    <a:lnTo>
                      <a:pt x="772" y="6"/>
                    </a:lnTo>
                    <a:lnTo>
                      <a:pt x="727" y="23"/>
                    </a:lnTo>
                    <a:lnTo>
                      <a:pt x="658" y="52"/>
                    </a:lnTo>
                    <a:lnTo>
                      <a:pt x="572" y="90"/>
                    </a:lnTo>
                    <a:lnTo>
                      <a:pt x="473" y="140"/>
                    </a:lnTo>
                    <a:lnTo>
                      <a:pt x="368" y="200"/>
                    </a:lnTo>
                    <a:lnTo>
                      <a:pt x="263" y="270"/>
                    </a:lnTo>
                    <a:lnTo>
                      <a:pt x="163" y="351"/>
                    </a:lnTo>
                    <a:lnTo>
                      <a:pt x="73" y="443"/>
                    </a:lnTo>
                    <a:lnTo>
                      <a:pt x="0" y="544"/>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3" name="Freeform 47"/>
              <p:cNvSpPr>
                <a:spLocks/>
              </p:cNvSpPr>
              <p:nvPr/>
            </p:nvSpPr>
            <p:spPr bwMode="ltGray">
              <a:xfrm>
                <a:off x="3646" y="1473"/>
                <a:ext cx="325" cy="193"/>
              </a:xfrm>
              <a:custGeom>
                <a:avLst/>
                <a:gdLst>
                  <a:gd name="T0" fmla="*/ 0 w 819"/>
                  <a:gd name="T1" fmla="*/ 548 h 548"/>
                  <a:gd name="T2" fmla="*/ 11 w 819"/>
                  <a:gd name="T3" fmla="*/ 538 h 548"/>
                  <a:gd name="T4" fmla="*/ 40 w 819"/>
                  <a:gd name="T5" fmla="*/ 507 h 548"/>
                  <a:gd name="T6" fmla="*/ 87 w 819"/>
                  <a:gd name="T7" fmla="*/ 459 h 548"/>
                  <a:gd name="T8" fmla="*/ 151 w 819"/>
                  <a:gd name="T9" fmla="*/ 400 h 548"/>
                  <a:gd name="T10" fmla="*/ 231 w 819"/>
                  <a:gd name="T11" fmla="*/ 333 h 548"/>
                  <a:gd name="T12" fmla="*/ 325 w 819"/>
                  <a:gd name="T13" fmla="*/ 261 h 548"/>
                  <a:gd name="T14" fmla="*/ 431 w 819"/>
                  <a:gd name="T15" fmla="*/ 187 h 548"/>
                  <a:gd name="T16" fmla="*/ 550 w 819"/>
                  <a:gd name="T17" fmla="*/ 117 h 548"/>
                  <a:gd name="T18" fmla="*/ 680 w 819"/>
                  <a:gd name="T19" fmla="*/ 54 h 548"/>
                  <a:gd name="T20" fmla="*/ 819 w 819"/>
                  <a:gd name="T21" fmla="*/ 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9" h="548">
                    <a:moveTo>
                      <a:pt x="0" y="548"/>
                    </a:moveTo>
                    <a:lnTo>
                      <a:pt x="11" y="538"/>
                    </a:lnTo>
                    <a:lnTo>
                      <a:pt x="40" y="507"/>
                    </a:lnTo>
                    <a:lnTo>
                      <a:pt x="87" y="459"/>
                    </a:lnTo>
                    <a:lnTo>
                      <a:pt x="151" y="400"/>
                    </a:lnTo>
                    <a:lnTo>
                      <a:pt x="231" y="333"/>
                    </a:lnTo>
                    <a:lnTo>
                      <a:pt x="325" y="261"/>
                    </a:lnTo>
                    <a:lnTo>
                      <a:pt x="431" y="187"/>
                    </a:lnTo>
                    <a:lnTo>
                      <a:pt x="550" y="117"/>
                    </a:lnTo>
                    <a:lnTo>
                      <a:pt x="680" y="54"/>
                    </a:lnTo>
                    <a:lnTo>
                      <a:pt x="819"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4" name="Freeform 48"/>
              <p:cNvSpPr>
                <a:spLocks/>
              </p:cNvSpPr>
              <p:nvPr/>
            </p:nvSpPr>
            <p:spPr bwMode="ltGray">
              <a:xfrm>
                <a:off x="3634" y="1473"/>
                <a:ext cx="340" cy="206"/>
              </a:xfrm>
              <a:custGeom>
                <a:avLst/>
                <a:gdLst>
                  <a:gd name="T0" fmla="*/ 0 w 854"/>
                  <a:gd name="T1" fmla="*/ 589 h 589"/>
                  <a:gd name="T2" fmla="*/ 12 w 854"/>
                  <a:gd name="T3" fmla="*/ 577 h 589"/>
                  <a:gd name="T4" fmla="*/ 44 w 854"/>
                  <a:gd name="T5" fmla="*/ 542 h 589"/>
                  <a:gd name="T6" fmla="*/ 95 w 854"/>
                  <a:gd name="T7" fmla="*/ 491 h 589"/>
                  <a:gd name="T8" fmla="*/ 164 w 854"/>
                  <a:gd name="T9" fmla="*/ 426 h 589"/>
                  <a:gd name="T10" fmla="*/ 249 w 854"/>
                  <a:gd name="T11" fmla="*/ 353 h 589"/>
                  <a:gd name="T12" fmla="*/ 348 w 854"/>
                  <a:gd name="T13" fmla="*/ 275 h 589"/>
                  <a:gd name="T14" fmla="*/ 460 w 854"/>
                  <a:gd name="T15" fmla="*/ 196 h 589"/>
                  <a:gd name="T16" fmla="*/ 582 w 854"/>
                  <a:gd name="T17" fmla="*/ 121 h 589"/>
                  <a:gd name="T18" fmla="*/ 715 w 854"/>
                  <a:gd name="T19" fmla="*/ 55 h 589"/>
                  <a:gd name="T20" fmla="*/ 854 w 854"/>
                  <a:gd name="T21" fmla="*/ 0 h 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4" h="589">
                    <a:moveTo>
                      <a:pt x="0" y="589"/>
                    </a:moveTo>
                    <a:lnTo>
                      <a:pt x="12" y="577"/>
                    </a:lnTo>
                    <a:lnTo>
                      <a:pt x="44" y="542"/>
                    </a:lnTo>
                    <a:lnTo>
                      <a:pt x="95" y="491"/>
                    </a:lnTo>
                    <a:lnTo>
                      <a:pt x="164" y="426"/>
                    </a:lnTo>
                    <a:lnTo>
                      <a:pt x="249" y="353"/>
                    </a:lnTo>
                    <a:lnTo>
                      <a:pt x="348" y="275"/>
                    </a:lnTo>
                    <a:lnTo>
                      <a:pt x="460" y="196"/>
                    </a:lnTo>
                    <a:lnTo>
                      <a:pt x="582" y="121"/>
                    </a:lnTo>
                    <a:lnTo>
                      <a:pt x="715" y="55"/>
                    </a:lnTo>
                    <a:lnTo>
                      <a:pt x="854"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5" name="Freeform 49"/>
              <p:cNvSpPr>
                <a:spLocks/>
              </p:cNvSpPr>
              <p:nvPr/>
            </p:nvSpPr>
            <p:spPr bwMode="ltGray">
              <a:xfrm>
                <a:off x="3616" y="1467"/>
                <a:ext cx="358" cy="239"/>
              </a:xfrm>
              <a:custGeom>
                <a:avLst/>
                <a:gdLst>
                  <a:gd name="T0" fmla="*/ 0 w 907"/>
                  <a:gd name="T1" fmla="*/ 676 h 676"/>
                  <a:gd name="T2" fmla="*/ 11 w 907"/>
                  <a:gd name="T3" fmla="*/ 663 h 676"/>
                  <a:gd name="T4" fmla="*/ 40 w 907"/>
                  <a:gd name="T5" fmla="*/ 625 h 676"/>
                  <a:gd name="T6" fmla="*/ 90 w 907"/>
                  <a:gd name="T7" fmla="*/ 567 h 676"/>
                  <a:gd name="T8" fmla="*/ 158 w 907"/>
                  <a:gd name="T9" fmla="*/ 493 h 676"/>
                  <a:gd name="T10" fmla="*/ 243 w 907"/>
                  <a:gd name="T11" fmla="*/ 410 h 676"/>
                  <a:gd name="T12" fmla="*/ 345 w 907"/>
                  <a:gd name="T13" fmla="*/ 321 h 676"/>
                  <a:gd name="T14" fmla="*/ 465 w 907"/>
                  <a:gd name="T15" fmla="*/ 230 h 676"/>
                  <a:gd name="T16" fmla="*/ 598 w 907"/>
                  <a:gd name="T17" fmla="*/ 144 h 676"/>
                  <a:gd name="T18" fmla="*/ 746 w 907"/>
                  <a:gd name="T19" fmla="*/ 65 h 676"/>
                  <a:gd name="T20" fmla="*/ 907 w 907"/>
                  <a:gd name="T21" fmla="*/ 0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7" h="676">
                    <a:moveTo>
                      <a:pt x="0" y="676"/>
                    </a:moveTo>
                    <a:lnTo>
                      <a:pt x="11" y="663"/>
                    </a:lnTo>
                    <a:lnTo>
                      <a:pt x="40" y="625"/>
                    </a:lnTo>
                    <a:lnTo>
                      <a:pt x="90" y="567"/>
                    </a:lnTo>
                    <a:lnTo>
                      <a:pt x="158" y="493"/>
                    </a:lnTo>
                    <a:lnTo>
                      <a:pt x="243" y="410"/>
                    </a:lnTo>
                    <a:lnTo>
                      <a:pt x="345" y="321"/>
                    </a:lnTo>
                    <a:lnTo>
                      <a:pt x="465" y="230"/>
                    </a:lnTo>
                    <a:lnTo>
                      <a:pt x="598" y="144"/>
                    </a:lnTo>
                    <a:lnTo>
                      <a:pt x="746" y="65"/>
                    </a:lnTo>
                    <a:lnTo>
                      <a:pt x="907"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6" name="Freeform 50"/>
              <p:cNvSpPr>
                <a:spLocks/>
              </p:cNvSpPr>
              <p:nvPr/>
            </p:nvSpPr>
            <p:spPr bwMode="ltGray">
              <a:xfrm>
                <a:off x="3600" y="1467"/>
                <a:ext cx="385" cy="268"/>
              </a:xfrm>
              <a:custGeom>
                <a:avLst/>
                <a:gdLst>
                  <a:gd name="T0" fmla="*/ 0 w 970"/>
                  <a:gd name="T1" fmla="*/ 756 h 756"/>
                  <a:gd name="T2" fmla="*/ 15 w 970"/>
                  <a:gd name="T3" fmla="*/ 739 h 756"/>
                  <a:gd name="T4" fmla="*/ 52 w 970"/>
                  <a:gd name="T5" fmla="*/ 694 h 756"/>
                  <a:gd name="T6" fmla="*/ 111 w 970"/>
                  <a:gd name="T7" fmla="*/ 626 h 756"/>
                  <a:gd name="T8" fmla="*/ 192 w 970"/>
                  <a:gd name="T9" fmla="*/ 541 h 756"/>
                  <a:gd name="T10" fmla="*/ 290 w 970"/>
                  <a:gd name="T11" fmla="*/ 443 h 756"/>
                  <a:gd name="T12" fmla="*/ 403 w 970"/>
                  <a:gd name="T13" fmla="*/ 342 h 756"/>
                  <a:gd name="T14" fmla="*/ 531 w 970"/>
                  <a:gd name="T15" fmla="*/ 240 h 756"/>
                  <a:gd name="T16" fmla="*/ 669 w 970"/>
                  <a:gd name="T17" fmla="*/ 146 h 756"/>
                  <a:gd name="T18" fmla="*/ 817 w 970"/>
                  <a:gd name="T19" fmla="*/ 64 h 756"/>
                  <a:gd name="T20" fmla="*/ 970 w 970"/>
                  <a:gd name="T21" fmla="*/ 0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0" h="756">
                    <a:moveTo>
                      <a:pt x="0" y="756"/>
                    </a:moveTo>
                    <a:lnTo>
                      <a:pt x="15" y="739"/>
                    </a:lnTo>
                    <a:lnTo>
                      <a:pt x="52" y="694"/>
                    </a:lnTo>
                    <a:lnTo>
                      <a:pt x="111" y="626"/>
                    </a:lnTo>
                    <a:lnTo>
                      <a:pt x="192" y="541"/>
                    </a:lnTo>
                    <a:lnTo>
                      <a:pt x="290" y="443"/>
                    </a:lnTo>
                    <a:lnTo>
                      <a:pt x="403" y="342"/>
                    </a:lnTo>
                    <a:lnTo>
                      <a:pt x="531" y="240"/>
                    </a:lnTo>
                    <a:lnTo>
                      <a:pt x="669" y="146"/>
                    </a:lnTo>
                    <a:lnTo>
                      <a:pt x="817" y="64"/>
                    </a:lnTo>
                    <a:lnTo>
                      <a:pt x="970"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7" name="Freeform 51"/>
              <p:cNvSpPr>
                <a:spLocks/>
              </p:cNvSpPr>
              <p:nvPr/>
            </p:nvSpPr>
            <p:spPr bwMode="ltGray">
              <a:xfrm>
                <a:off x="3584" y="1460"/>
                <a:ext cx="406" cy="322"/>
              </a:xfrm>
              <a:custGeom>
                <a:avLst/>
                <a:gdLst>
                  <a:gd name="T0" fmla="*/ 1026 w 1026"/>
                  <a:gd name="T1" fmla="*/ 0 h 915"/>
                  <a:gd name="T2" fmla="*/ 852 w 1026"/>
                  <a:gd name="T3" fmla="*/ 81 h 915"/>
                  <a:gd name="T4" fmla="*/ 690 w 1026"/>
                  <a:gd name="T5" fmla="*/ 182 h 915"/>
                  <a:gd name="T6" fmla="*/ 541 w 1026"/>
                  <a:gd name="T7" fmla="*/ 297 h 915"/>
                  <a:gd name="T8" fmla="*/ 407 w 1026"/>
                  <a:gd name="T9" fmla="*/ 420 h 915"/>
                  <a:gd name="T10" fmla="*/ 289 w 1026"/>
                  <a:gd name="T11" fmla="*/ 542 h 915"/>
                  <a:gd name="T12" fmla="*/ 190 w 1026"/>
                  <a:gd name="T13" fmla="*/ 657 h 915"/>
                  <a:gd name="T14" fmla="*/ 109 w 1026"/>
                  <a:gd name="T15" fmla="*/ 760 h 915"/>
                  <a:gd name="T16" fmla="*/ 51 w 1026"/>
                  <a:gd name="T17" fmla="*/ 842 h 915"/>
                  <a:gd name="T18" fmla="*/ 14 w 1026"/>
                  <a:gd name="T19" fmla="*/ 895 h 915"/>
                  <a:gd name="T20" fmla="*/ 0 w 1026"/>
                  <a:gd name="T21" fmla="*/ 915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6" h="915">
                    <a:moveTo>
                      <a:pt x="1026" y="0"/>
                    </a:moveTo>
                    <a:lnTo>
                      <a:pt x="852" y="81"/>
                    </a:lnTo>
                    <a:lnTo>
                      <a:pt x="690" y="182"/>
                    </a:lnTo>
                    <a:lnTo>
                      <a:pt x="541" y="297"/>
                    </a:lnTo>
                    <a:lnTo>
                      <a:pt x="407" y="420"/>
                    </a:lnTo>
                    <a:lnTo>
                      <a:pt x="289" y="542"/>
                    </a:lnTo>
                    <a:lnTo>
                      <a:pt x="190" y="657"/>
                    </a:lnTo>
                    <a:lnTo>
                      <a:pt x="109" y="760"/>
                    </a:lnTo>
                    <a:lnTo>
                      <a:pt x="51" y="842"/>
                    </a:lnTo>
                    <a:lnTo>
                      <a:pt x="14" y="895"/>
                    </a:lnTo>
                    <a:lnTo>
                      <a:pt x="0" y="915"/>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8" name="Freeform 52"/>
              <p:cNvSpPr>
                <a:spLocks/>
              </p:cNvSpPr>
              <p:nvPr/>
            </p:nvSpPr>
            <p:spPr bwMode="ltGray">
              <a:xfrm>
                <a:off x="3579" y="1460"/>
                <a:ext cx="415" cy="337"/>
              </a:xfrm>
              <a:custGeom>
                <a:avLst/>
                <a:gdLst>
                  <a:gd name="T0" fmla="*/ 0 w 1046"/>
                  <a:gd name="T1" fmla="*/ 953 h 953"/>
                  <a:gd name="T2" fmla="*/ 15 w 1046"/>
                  <a:gd name="T3" fmla="*/ 932 h 953"/>
                  <a:gd name="T4" fmla="*/ 61 w 1046"/>
                  <a:gd name="T5" fmla="*/ 871 h 953"/>
                  <a:gd name="T6" fmla="*/ 132 w 1046"/>
                  <a:gd name="T7" fmla="*/ 781 h 953"/>
                  <a:gd name="T8" fmla="*/ 225 w 1046"/>
                  <a:gd name="T9" fmla="*/ 668 h 953"/>
                  <a:gd name="T10" fmla="*/ 337 w 1046"/>
                  <a:gd name="T11" fmla="*/ 540 h 953"/>
                  <a:gd name="T12" fmla="*/ 463 w 1046"/>
                  <a:gd name="T13" fmla="*/ 410 h 953"/>
                  <a:gd name="T14" fmla="*/ 602 w 1046"/>
                  <a:gd name="T15" fmla="*/ 281 h 953"/>
                  <a:gd name="T16" fmla="*/ 747 w 1046"/>
                  <a:gd name="T17" fmla="*/ 165 h 953"/>
                  <a:gd name="T18" fmla="*/ 896 w 1046"/>
                  <a:gd name="T19" fmla="*/ 69 h 953"/>
                  <a:gd name="T20" fmla="*/ 1046 w 1046"/>
                  <a:gd name="T21" fmla="*/ 0 h 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46" h="953">
                    <a:moveTo>
                      <a:pt x="0" y="953"/>
                    </a:moveTo>
                    <a:lnTo>
                      <a:pt x="15" y="932"/>
                    </a:lnTo>
                    <a:lnTo>
                      <a:pt x="61" y="871"/>
                    </a:lnTo>
                    <a:lnTo>
                      <a:pt x="132" y="781"/>
                    </a:lnTo>
                    <a:lnTo>
                      <a:pt x="225" y="668"/>
                    </a:lnTo>
                    <a:lnTo>
                      <a:pt x="337" y="540"/>
                    </a:lnTo>
                    <a:lnTo>
                      <a:pt x="463" y="410"/>
                    </a:lnTo>
                    <a:lnTo>
                      <a:pt x="602" y="281"/>
                    </a:lnTo>
                    <a:lnTo>
                      <a:pt x="747" y="165"/>
                    </a:lnTo>
                    <a:lnTo>
                      <a:pt x="896" y="69"/>
                    </a:lnTo>
                    <a:lnTo>
                      <a:pt x="1046"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89" name="Freeform 53"/>
              <p:cNvSpPr>
                <a:spLocks/>
              </p:cNvSpPr>
              <p:nvPr/>
            </p:nvSpPr>
            <p:spPr bwMode="ltGray">
              <a:xfrm>
                <a:off x="3596" y="1679"/>
                <a:ext cx="112" cy="181"/>
              </a:xfrm>
              <a:custGeom>
                <a:avLst/>
                <a:gdLst>
                  <a:gd name="T0" fmla="*/ 0 w 279"/>
                  <a:gd name="T1" fmla="*/ 507 h 507"/>
                  <a:gd name="T2" fmla="*/ 2 w 279"/>
                  <a:gd name="T3" fmla="*/ 501 h 507"/>
                  <a:gd name="T4" fmla="*/ 7 w 279"/>
                  <a:gd name="T5" fmla="*/ 481 h 507"/>
                  <a:gd name="T6" fmla="*/ 16 w 279"/>
                  <a:gd name="T7" fmla="*/ 450 h 507"/>
                  <a:gd name="T8" fmla="*/ 31 w 279"/>
                  <a:gd name="T9" fmla="*/ 409 h 507"/>
                  <a:gd name="T10" fmla="*/ 51 w 279"/>
                  <a:gd name="T11" fmla="*/ 358 h 507"/>
                  <a:gd name="T12" fmla="*/ 80 w 279"/>
                  <a:gd name="T13" fmla="*/ 298 h 507"/>
                  <a:gd name="T14" fmla="*/ 115 w 279"/>
                  <a:gd name="T15" fmla="*/ 232 h 507"/>
                  <a:gd name="T16" fmla="*/ 159 w 279"/>
                  <a:gd name="T17" fmla="*/ 159 h 507"/>
                  <a:gd name="T18" fmla="*/ 214 w 279"/>
                  <a:gd name="T19" fmla="*/ 81 h 507"/>
                  <a:gd name="T20" fmla="*/ 279 w 279"/>
                  <a:gd name="T21" fmla="*/ 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9" h="507">
                    <a:moveTo>
                      <a:pt x="0" y="507"/>
                    </a:moveTo>
                    <a:lnTo>
                      <a:pt x="2" y="501"/>
                    </a:lnTo>
                    <a:lnTo>
                      <a:pt x="7" y="481"/>
                    </a:lnTo>
                    <a:lnTo>
                      <a:pt x="16" y="450"/>
                    </a:lnTo>
                    <a:lnTo>
                      <a:pt x="31" y="409"/>
                    </a:lnTo>
                    <a:lnTo>
                      <a:pt x="51" y="358"/>
                    </a:lnTo>
                    <a:lnTo>
                      <a:pt x="80" y="298"/>
                    </a:lnTo>
                    <a:lnTo>
                      <a:pt x="115" y="232"/>
                    </a:lnTo>
                    <a:lnTo>
                      <a:pt x="159" y="159"/>
                    </a:lnTo>
                    <a:lnTo>
                      <a:pt x="214" y="81"/>
                    </a:lnTo>
                    <a:lnTo>
                      <a:pt x="279"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0" name="Freeform 54"/>
              <p:cNvSpPr>
                <a:spLocks/>
              </p:cNvSpPr>
              <p:nvPr/>
            </p:nvSpPr>
            <p:spPr bwMode="ltGray">
              <a:xfrm>
                <a:off x="3607" y="1585"/>
                <a:ext cx="186" cy="269"/>
              </a:xfrm>
              <a:custGeom>
                <a:avLst/>
                <a:gdLst>
                  <a:gd name="T0" fmla="*/ 0 w 470"/>
                  <a:gd name="T1" fmla="*/ 759 h 759"/>
                  <a:gd name="T2" fmla="*/ 7 w 470"/>
                  <a:gd name="T3" fmla="*/ 744 h 759"/>
                  <a:gd name="T4" fmla="*/ 29 w 470"/>
                  <a:gd name="T5" fmla="*/ 700 h 759"/>
                  <a:gd name="T6" fmla="*/ 62 w 470"/>
                  <a:gd name="T7" fmla="*/ 634 h 759"/>
                  <a:gd name="T8" fmla="*/ 105 w 470"/>
                  <a:gd name="T9" fmla="*/ 551 h 759"/>
                  <a:gd name="T10" fmla="*/ 155 w 470"/>
                  <a:gd name="T11" fmla="*/ 457 h 759"/>
                  <a:gd name="T12" fmla="*/ 213 w 470"/>
                  <a:gd name="T13" fmla="*/ 357 h 759"/>
                  <a:gd name="T14" fmla="*/ 275 w 470"/>
                  <a:gd name="T15" fmla="*/ 255 h 759"/>
                  <a:gd name="T16" fmla="*/ 340 w 470"/>
                  <a:gd name="T17" fmla="*/ 159 h 759"/>
                  <a:gd name="T18" fmla="*/ 405 w 470"/>
                  <a:gd name="T19" fmla="*/ 71 h 759"/>
                  <a:gd name="T20" fmla="*/ 470 w 470"/>
                  <a:gd name="T21" fmla="*/ 0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0" h="759">
                    <a:moveTo>
                      <a:pt x="0" y="759"/>
                    </a:moveTo>
                    <a:lnTo>
                      <a:pt x="7" y="744"/>
                    </a:lnTo>
                    <a:lnTo>
                      <a:pt x="29" y="700"/>
                    </a:lnTo>
                    <a:lnTo>
                      <a:pt x="62" y="634"/>
                    </a:lnTo>
                    <a:lnTo>
                      <a:pt x="105" y="551"/>
                    </a:lnTo>
                    <a:lnTo>
                      <a:pt x="155" y="457"/>
                    </a:lnTo>
                    <a:lnTo>
                      <a:pt x="213" y="357"/>
                    </a:lnTo>
                    <a:lnTo>
                      <a:pt x="275" y="255"/>
                    </a:lnTo>
                    <a:lnTo>
                      <a:pt x="340" y="159"/>
                    </a:lnTo>
                    <a:lnTo>
                      <a:pt x="405" y="71"/>
                    </a:lnTo>
                    <a:lnTo>
                      <a:pt x="470"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1" name="Freeform 55"/>
              <p:cNvSpPr>
                <a:spLocks/>
              </p:cNvSpPr>
              <p:nvPr/>
            </p:nvSpPr>
            <p:spPr bwMode="ltGray">
              <a:xfrm>
                <a:off x="3646" y="1580"/>
                <a:ext cx="153" cy="268"/>
              </a:xfrm>
              <a:custGeom>
                <a:avLst/>
                <a:gdLst>
                  <a:gd name="T0" fmla="*/ 0 w 383"/>
                  <a:gd name="T1" fmla="*/ 759 h 759"/>
                  <a:gd name="T2" fmla="*/ 6 w 383"/>
                  <a:gd name="T3" fmla="*/ 745 h 759"/>
                  <a:gd name="T4" fmla="*/ 21 w 383"/>
                  <a:gd name="T5" fmla="*/ 702 h 759"/>
                  <a:gd name="T6" fmla="*/ 46 w 383"/>
                  <a:gd name="T7" fmla="*/ 636 h 759"/>
                  <a:gd name="T8" fmla="*/ 78 w 383"/>
                  <a:gd name="T9" fmla="*/ 556 h 759"/>
                  <a:gd name="T10" fmla="*/ 119 w 383"/>
                  <a:gd name="T11" fmla="*/ 462 h 759"/>
                  <a:gd name="T12" fmla="*/ 164 w 383"/>
                  <a:gd name="T13" fmla="*/ 362 h 759"/>
                  <a:gd name="T14" fmla="*/ 214 w 383"/>
                  <a:gd name="T15" fmla="*/ 261 h 759"/>
                  <a:gd name="T16" fmla="*/ 269 w 383"/>
                  <a:gd name="T17" fmla="*/ 163 h 759"/>
                  <a:gd name="T18" fmla="*/ 325 w 383"/>
                  <a:gd name="T19" fmla="*/ 74 h 759"/>
                  <a:gd name="T20" fmla="*/ 383 w 383"/>
                  <a:gd name="T21" fmla="*/ 0 h 7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3" h="759">
                    <a:moveTo>
                      <a:pt x="0" y="759"/>
                    </a:moveTo>
                    <a:lnTo>
                      <a:pt x="6" y="745"/>
                    </a:lnTo>
                    <a:lnTo>
                      <a:pt x="21" y="702"/>
                    </a:lnTo>
                    <a:lnTo>
                      <a:pt x="46" y="636"/>
                    </a:lnTo>
                    <a:lnTo>
                      <a:pt x="78" y="556"/>
                    </a:lnTo>
                    <a:lnTo>
                      <a:pt x="119" y="462"/>
                    </a:lnTo>
                    <a:lnTo>
                      <a:pt x="164" y="362"/>
                    </a:lnTo>
                    <a:lnTo>
                      <a:pt x="214" y="261"/>
                    </a:lnTo>
                    <a:lnTo>
                      <a:pt x="269" y="163"/>
                    </a:lnTo>
                    <a:lnTo>
                      <a:pt x="325" y="74"/>
                    </a:lnTo>
                    <a:lnTo>
                      <a:pt x="383"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2" name="Freeform 56"/>
              <p:cNvSpPr>
                <a:spLocks/>
              </p:cNvSpPr>
              <p:nvPr/>
            </p:nvSpPr>
            <p:spPr bwMode="ltGray">
              <a:xfrm>
                <a:off x="3679" y="1569"/>
                <a:ext cx="121" cy="264"/>
              </a:xfrm>
              <a:custGeom>
                <a:avLst/>
                <a:gdLst>
                  <a:gd name="T0" fmla="*/ 0 w 308"/>
                  <a:gd name="T1" fmla="*/ 749 h 749"/>
                  <a:gd name="T2" fmla="*/ 3 w 308"/>
                  <a:gd name="T3" fmla="*/ 735 h 749"/>
                  <a:gd name="T4" fmla="*/ 12 w 308"/>
                  <a:gd name="T5" fmla="*/ 696 h 749"/>
                  <a:gd name="T6" fmla="*/ 27 w 308"/>
                  <a:gd name="T7" fmla="*/ 635 h 749"/>
                  <a:gd name="T8" fmla="*/ 47 w 308"/>
                  <a:gd name="T9" fmla="*/ 558 h 749"/>
                  <a:gd name="T10" fmla="*/ 75 w 308"/>
                  <a:gd name="T11" fmla="*/ 469 h 749"/>
                  <a:gd name="T12" fmla="*/ 108 w 308"/>
                  <a:gd name="T13" fmla="*/ 372 h 749"/>
                  <a:gd name="T14" fmla="*/ 149 w 308"/>
                  <a:gd name="T15" fmla="*/ 272 h 749"/>
                  <a:gd name="T16" fmla="*/ 195 w 308"/>
                  <a:gd name="T17" fmla="*/ 174 h 749"/>
                  <a:gd name="T18" fmla="*/ 248 w 308"/>
                  <a:gd name="T19" fmla="*/ 82 h 749"/>
                  <a:gd name="T20" fmla="*/ 308 w 308"/>
                  <a:gd name="T21" fmla="*/ 0 h 7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8" h="749">
                    <a:moveTo>
                      <a:pt x="0" y="749"/>
                    </a:moveTo>
                    <a:lnTo>
                      <a:pt x="3" y="735"/>
                    </a:lnTo>
                    <a:lnTo>
                      <a:pt x="12" y="696"/>
                    </a:lnTo>
                    <a:lnTo>
                      <a:pt x="27" y="635"/>
                    </a:lnTo>
                    <a:lnTo>
                      <a:pt x="47" y="558"/>
                    </a:lnTo>
                    <a:lnTo>
                      <a:pt x="75" y="469"/>
                    </a:lnTo>
                    <a:lnTo>
                      <a:pt x="108" y="372"/>
                    </a:lnTo>
                    <a:lnTo>
                      <a:pt x="149" y="272"/>
                    </a:lnTo>
                    <a:lnTo>
                      <a:pt x="195" y="174"/>
                    </a:lnTo>
                    <a:lnTo>
                      <a:pt x="248" y="82"/>
                    </a:lnTo>
                    <a:lnTo>
                      <a:pt x="308"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3" name="Freeform 57"/>
              <p:cNvSpPr>
                <a:spLocks/>
              </p:cNvSpPr>
              <p:nvPr/>
            </p:nvSpPr>
            <p:spPr bwMode="ltGray">
              <a:xfrm>
                <a:off x="3725" y="1523"/>
                <a:ext cx="149" cy="290"/>
              </a:xfrm>
              <a:custGeom>
                <a:avLst/>
                <a:gdLst>
                  <a:gd name="T0" fmla="*/ 0 w 374"/>
                  <a:gd name="T1" fmla="*/ 822 h 822"/>
                  <a:gd name="T2" fmla="*/ 4 w 374"/>
                  <a:gd name="T3" fmla="*/ 805 h 822"/>
                  <a:gd name="T4" fmla="*/ 13 w 374"/>
                  <a:gd name="T5" fmla="*/ 759 h 822"/>
                  <a:gd name="T6" fmla="*/ 30 w 374"/>
                  <a:gd name="T7" fmla="*/ 689 h 822"/>
                  <a:gd name="T8" fmla="*/ 54 w 374"/>
                  <a:gd name="T9" fmla="*/ 601 h 822"/>
                  <a:gd name="T10" fmla="*/ 85 w 374"/>
                  <a:gd name="T11" fmla="*/ 498 h 822"/>
                  <a:gd name="T12" fmla="*/ 124 w 374"/>
                  <a:gd name="T13" fmla="*/ 390 h 822"/>
                  <a:gd name="T14" fmla="*/ 173 w 374"/>
                  <a:gd name="T15" fmla="*/ 281 h 822"/>
                  <a:gd name="T16" fmla="*/ 230 w 374"/>
                  <a:gd name="T17" fmla="*/ 175 h 822"/>
                  <a:gd name="T18" fmla="*/ 298 w 374"/>
                  <a:gd name="T19" fmla="*/ 80 h 822"/>
                  <a:gd name="T20" fmla="*/ 374 w 374"/>
                  <a:gd name="T21" fmla="*/ 0 h 8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822">
                    <a:moveTo>
                      <a:pt x="0" y="822"/>
                    </a:moveTo>
                    <a:lnTo>
                      <a:pt x="4" y="805"/>
                    </a:lnTo>
                    <a:lnTo>
                      <a:pt x="13" y="759"/>
                    </a:lnTo>
                    <a:lnTo>
                      <a:pt x="30" y="689"/>
                    </a:lnTo>
                    <a:lnTo>
                      <a:pt x="54" y="601"/>
                    </a:lnTo>
                    <a:lnTo>
                      <a:pt x="85" y="498"/>
                    </a:lnTo>
                    <a:lnTo>
                      <a:pt x="124" y="390"/>
                    </a:lnTo>
                    <a:lnTo>
                      <a:pt x="173" y="281"/>
                    </a:lnTo>
                    <a:lnTo>
                      <a:pt x="230" y="175"/>
                    </a:lnTo>
                    <a:lnTo>
                      <a:pt x="298" y="80"/>
                    </a:lnTo>
                    <a:lnTo>
                      <a:pt x="374" y="0"/>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4" name="Freeform 58"/>
              <p:cNvSpPr>
                <a:spLocks/>
              </p:cNvSpPr>
              <p:nvPr/>
            </p:nvSpPr>
            <p:spPr bwMode="ltGray">
              <a:xfrm>
                <a:off x="3746" y="1467"/>
                <a:ext cx="253" cy="331"/>
              </a:xfrm>
              <a:custGeom>
                <a:avLst/>
                <a:gdLst>
                  <a:gd name="T0" fmla="*/ 637 w 637"/>
                  <a:gd name="T1" fmla="*/ 0 h 941"/>
                  <a:gd name="T2" fmla="*/ 624 w 637"/>
                  <a:gd name="T3" fmla="*/ 2 h 941"/>
                  <a:gd name="T4" fmla="*/ 587 w 637"/>
                  <a:gd name="T5" fmla="*/ 14 h 941"/>
                  <a:gd name="T6" fmla="*/ 530 w 637"/>
                  <a:gd name="T7" fmla="*/ 39 h 941"/>
                  <a:gd name="T8" fmla="*/ 460 w 637"/>
                  <a:gd name="T9" fmla="*/ 80 h 941"/>
                  <a:gd name="T10" fmla="*/ 380 w 637"/>
                  <a:gd name="T11" fmla="*/ 143 h 941"/>
                  <a:gd name="T12" fmla="*/ 294 w 637"/>
                  <a:gd name="T13" fmla="*/ 234 h 941"/>
                  <a:gd name="T14" fmla="*/ 209 w 637"/>
                  <a:gd name="T15" fmla="*/ 354 h 941"/>
                  <a:gd name="T16" fmla="*/ 128 w 637"/>
                  <a:gd name="T17" fmla="*/ 508 h 941"/>
                  <a:gd name="T18" fmla="*/ 57 w 637"/>
                  <a:gd name="T19" fmla="*/ 703 h 941"/>
                  <a:gd name="T20" fmla="*/ 0 w 637"/>
                  <a:gd name="T21" fmla="*/ 941 h 9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 h="941">
                    <a:moveTo>
                      <a:pt x="637" y="0"/>
                    </a:moveTo>
                    <a:lnTo>
                      <a:pt x="624" y="2"/>
                    </a:lnTo>
                    <a:lnTo>
                      <a:pt x="587" y="14"/>
                    </a:lnTo>
                    <a:lnTo>
                      <a:pt x="530" y="39"/>
                    </a:lnTo>
                    <a:lnTo>
                      <a:pt x="460" y="80"/>
                    </a:lnTo>
                    <a:lnTo>
                      <a:pt x="380" y="143"/>
                    </a:lnTo>
                    <a:lnTo>
                      <a:pt x="294" y="234"/>
                    </a:lnTo>
                    <a:lnTo>
                      <a:pt x="209" y="354"/>
                    </a:lnTo>
                    <a:lnTo>
                      <a:pt x="128" y="508"/>
                    </a:lnTo>
                    <a:lnTo>
                      <a:pt x="57" y="703"/>
                    </a:lnTo>
                    <a:lnTo>
                      <a:pt x="0" y="941"/>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5" name="Freeform 59"/>
              <p:cNvSpPr>
                <a:spLocks/>
              </p:cNvSpPr>
              <p:nvPr/>
            </p:nvSpPr>
            <p:spPr bwMode="ltGray">
              <a:xfrm>
                <a:off x="3766" y="1485"/>
                <a:ext cx="229" cy="309"/>
              </a:xfrm>
              <a:custGeom>
                <a:avLst/>
                <a:gdLst>
                  <a:gd name="T0" fmla="*/ 578 w 578"/>
                  <a:gd name="T1" fmla="*/ 0 h 876"/>
                  <a:gd name="T2" fmla="*/ 564 w 578"/>
                  <a:gd name="T3" fmla="*/ 10 h 876"/>
                  <a:gd name="T4" fmla="*/ 529 w 578"/>
                  <a:gd name="T5" fmla="*/ 37 h 876"/>
                  <a:gd name="T6" fmla="*/ 474 w 578"/>
                  <a:gd name="T7" fmla="*/ 82 h 876"/>
                  <a:gd name="T8" fmla="*/ 405 w 578"/>
                  <a:gd name="T9" fmla="*/ 145 h 876"/>
                  <a:gd name="T10" fmla="*/ 328 w 578"/>
                  <a:gd name="T11" fmla="*/ 225 h 876"/>
                  <a:gd name="T12" fmla="*/ 249 w 578"/>
                  <a:gd name="T13" fmla="*/ 323 h 876"/>
                  <a:gd name="T14" fmla="*/ 171 w 578"/>
                  <a:gd name="T15" fmla="*/ 437 h 876"/>
                  <a:gd name="T16" fmla="*/ 100 w 578"/>
                  <a:gd name="T17" fmla="*/ 567 h 876"/>
                  <a:gd name="T18" fmla="*/ 41 w 578"/>
                  <a:gd name="T19" fmla="*/ 714 h 876"/>
                  <a:gd name="T20" fmla="*/ 0 w 578"/>
                  <a:gd name="T21" fmla="*/ 876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8" h="876">
                    <a:moveTo>
                      <a:pt x="578" y="0"/>
                    </a:moveTo>
                    <a:lnTo>
                      <a:pt x="564" y="10"/>
                    </a:lnTo>
                    <a:lnTo>
                      <a:pt x="529" y="37"/>
                    </a:lnTo>
                    <a:lnTo>
                      <a:pt x="474" y="82"/>
                    </a:lnTo>
                    <a:lnTo>
                      <a:pt x="405" y="145"/>
                    </a:lnTo>
                    <a:lnTo>
                      <a:pt x="328" y="225"/>
                    </a:lnTo>
                    <a:lnTo>
                      <a:pt x="249" y="323"/>
                    </a:lnTo>
                    <a:lnTo>
                      <a:pt x="171" y="437"/>
                    </a:lnTo>
                    <a:lnTo>
                      <a:pt x="100" y="567"/>
                    </a:lnTo>
                    <a:lnTo>
                      <a:pt x="41" y="714"/>
                    </a:lnTo>
                    <a:lnTo>
                      <a:pt x="0" y="876"/>
                    </a:lnTo>
                  </a:path>
                </a:pathLst>
              </a:custGeom>
              <a:noFill/>
              <a:ln w="1588">
                <a:solidFill>
                  <a:srgbClr val="C46289"/>
                </a:solidFill>
                <a:prstDash val="solid"/>
                <a:round/>
                <a:headEnd/>
                <a:tailEnd/>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6" name="Freeform 60"/>
              <p:cNvSpPr>
                <a:spLocks/>
              </p:cNvSpPr>
              <p:nvPr/>
            </p:nvSpPr>
            <p:spPr bwMode="ltGray">
              <a:xfrm>
                <a:off x="3570" y="1743"/>
                <a:ext cx="208" cy="163"/>
              </a:xfrm>
              <a:custGeom>
                <a:avLst/>
                <a:gdLst>
                  <a:gd name="T0" fmla="*/ 74 w 525"/>
                  <a:gd name="T1" fmla="*/ 0 h 464"/>
                  <a:gd name="T2" fmla="*/ 55 w 525"/>
                  <a:gd name="T3" fmla="*/ 80 h 464"/>
                  <a:gd name="T4" fmla="*/ 54 w 525"/>
                  <a:gd name="T5" fmla="*/ 141 h 464"/>
                  <a:gd name="T6" fmla="*/ 61 w 525"/>
                  <a:gd name="T7" fmla="*/ 188 h 464"/>
                  <a:gd name="T8" fmla="*/ 71 w 525"/>
                  <a:gd name="T9" fmla="*/ 215 h 464"/>
                  <a:gd name="T10" fmla="*/ 77 w 525"/>
                  <a:gd name="T11" fmla="*/ 225 h 464"/>
                  <a:gd name="T12" fmla="*/ 99 w 525"/>
                  <a:gd name="T13" fmla="*/ 203 h 464"/>
                  <a:gd name="T14" fmla="*/ 116 w 525"/>
                  <a:gd name="T15" fmla="*/ 162 h 464"/>
                  <a:gd name="T16" fmla="*/ 127 w 525"/>
                  <a:gd name="T17" fmla="*/ 114 h 464"/>
                  <a:gd name="T18" fmla="*/ 135 w 525"/>
                  <a:gd name="T19" fmla="*/ 76 h 464"/>
                  <a:gd name="T20" fmla="*/ 137 w 525"/>
                  <a:gd name="T21" fmla="*/ 61 h 464"/>
                  <a:gd name="T22" fmla="*/ 121 w 525"/>
                  <a:gd name="T23" fmla="*/ 159 h 464"/>
                  <a:gd name="T24" fmla="*/ 126 w 525"/>
                  <a:gd name="T25" fmla="*/ 213 h 464"/>
                  <a:gd name="T26" fmla="*/ 141 w 525"/>
                  <a:gd name="T27" fmla="*/ 235 h 464"/>
                  <a:gd name="T28" fmla="*/ 156 w 525"/>
                  <a:gd name="T29" fmla="*/ 239 h 464"/>
                  <a:gd name="T30" fmla="*/ 163 w 525"/>
                  <a:gd name="T31" fmla="*/ 237 h 464"/>
                  <a:gd name="T32" fmla="*/ 188 w 525"/>
                  <a:gd name="T33" fmla="*/ 218 h 464"/>
                  <a:gd name="T34" fmla="*/ 216 w 525"/>
                  <a:gd name="T35" fmla="*/ 183 h 464"/>
                  <a:gd name="T36" fmla="*/ 238 w 525"/>
                  <a:gd name="T37" fmla="*/ 144 h 464"/>
                  <a:gd name="T38" fmla="*/ 255 w 525"/>
                  <a:gd name="T39" fmla="*/ 112 h 464"/>
                  <a:gd name="T40" fmla="*/ 261 w 525"/>
                  <a:gd name="T41" fmla="*/ 99 h 464"/>
                  <a:gd name="T42" fmla="*/ 211 w 525"/>
                  <a:gd name="T43" fmla="*/ 216 h 464"/>
                  <a:gd name="T44" fmla="*/ 210 w 525"/>
                  <a:gd name="T45" fmla="*/ 247 h 464"/>
                  <a:gd name="T46" fmla="*/ 228 w 525"/>
                  <a:gd name="T47" fmla="*/ 257 h 464"/>
                  <a:gd name="T48" fmla="*/ 251 w 525"/>
                  <a:gd name="T49" fmla="*/ 254 h 464"/>
                  <a:gd name="T50" fmla="*/ 269 w 525"/>
                  <a:gd name="T51" fmla="*/ 248 h 464"/>
                  <a:gd name="T52" fmla="*/ 525 w 525"/>
                  <a:gd name="T53" fmla="*/ 44 h 464"/>
                  <a:gd name="T54" fmla="*/ 285 w 525"/>
                  <a:gd name="T55" fmla="*/ 279 h 464"/>
                  <a:gd name="T56" fmla="*/ 319 w 525"/>
                  <a:gd name="T57" fmla="*/ 284 h 464"/>
                  <a:gd name="T58" fmla="*/ 373 w 525"/>
                  <a:gd name="T59" fmla="*/ 264 h 464"/>
                  <a:gd name="T60" fmla="*/ 429 w 525"/>
                  <a:gd name="T61" fmla="*/ 235 h 464"/>
                  <a:gd name="T62" fmla="*/ 465 w 525"/>
                  <a:gd name="T63" fmla="*/ 214 h 464"/>
                  <a:gd name="T64" fmla="*/ 118 w 525"/>
                  <a:gd name="T65" fmla="*/ 454 h 464"/>
                  <a:gd name="T66" fmla="*/ 111 w 525"/>
                  <a:gd name="T67" fmla="*/ 458 h 464"/>
                  <a:gd name="T68" fmla="*/ 92 w 525"/>
                  <a:gd name="T69" fmla="*/ 462 h 464"/>
                  <a:gd name="T70" fmla="*/ 69 w 525"/>
                  <a:gd name="T71" fmla="*/ 462 h 464"/>
                  <a:gd name="T72" fmla="*/ 50 w 525"/>
                  <a:gd name="T73" fmla="*/ 451 h 464"/>
                  <a:gd name="T74" fmla="*/ 40 w 525"/>
                  <a:gd name="T75" fmla="*/ 420 h 464"/>
                  <a:gd name="T76" fmla="*/ 40 w 525"/>
                  <a:gd name="T77" fmla="*/ 414 h 464"/>
                  <a:gd name="T78" fmla="*/ 39 w 525"/>
                  <a:gd name="T79" fmla="*/ 398 h 464"/>
                  <a:gd name="T80" fmla="*/ 33 w 525"/>
                  <a:gd name="T81" fmla="*/ 380 h 464"/>
                  <a:gd name="T82" fmla="*/ 21 w 525"/>
                  <a:gd name="T83" fmla="*/ 363 h 464"/>
                  <a:gd name="T84" fmla="*/ 0 w 525"/>
                  <a:gd name="T85" fmla="*/ 353 h 464"/>
                  <a:gd name="T86" fmla="*/ 0 w 525"/>
                  <a:gd name="T87" fmla="*/ 352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5" h="464">
                    <a:moveTo>
                      <a:pt x="0" y="352"/>
                    </a:moveTo>
                    <a:lnTo>
                      <a:pt x="74" y="0"/>
                    </a:lnTo>
                    <a:lnTo>
                      <a:pt x="62" y="42"/>
                    </a:lnTo>
                    <a:lnTo>
                      <a:pt x="55" y="80"/>
                    </a:lnTo>
                    <a:lnTo>
                      <a:pt x="52" y="113"/>
                    </a:lnTo>
                    <a:lnTo>
                      <a:pt x="54" y="141"/>
                    </a:lnTo>
                    <a:lnTo>
                      <a:pt x="56" y="166"/>
                    </a:lnTo>
                    <a:lnTo>
                      <a:pt x="61" y="188"/>
                    </a:lnTo>
                    <a:lnTo>
                      <a:pt x="67" y="203"/>
                    </a:lnTo>
                    <a:lnTo>
                      <a:pt x="71" y="215"/>
                    </a:lnTo>
                    <a:lnTo>
                      <a:pt x="75" y="222"/>
                    </a:lnTo>
                    <a:lnTo>
                      <a:pt x="77" y="225"/>
                    </a:lnTo>
                    <a:lnTo>
                      <a:pt x="88" y="216"/>
                    </a:lnTo>
                    <a:lnTo>
                      <a:pt x="99" y="203"/>
                    </a:lnTo>
                    <a:lnTo>
                      <a:pt x="107" y="183"/>
                    </a:lnTo>
                    <a:lnTo>
                      <a:pt x="116" y="162"/>
                    </a:lnTo>
                    <a:lnTo>
                      <a:pt x="121" y="138"/>
                    </a:lnTo>
                    <a:lnTo>
                      <a:pt x="127" y="114"/>
                    </a:lnTo>
                    <a:lnTo>
                      <a:pt x="131" y="94"/>
                    </a:lnTo>
                    <a:lnTo>
                      <a:pt x="135" y="76"/>
                    </a:lnTo>
                    <a:lnTo>
                      <a:pt x="136" y="64"/>
                    </a:lnTo>
                    <a:lnTo>
                      <a:pt x="137" y="61"/>
                    </a:lnTo>
                    <a:lnTo>
                      <a:pt x="126" y="117"/>
                    </a:lnTo>
                    <a:lnTo>
                      <a:pt x="121" y="159"/>
                    </a:lnTo>
                    <a:lnTo>
                      <a:pt x="123" y="190"/>
                    </a:lnTo>
                    <a:lnTo>
                      <a:pt x="126" y="213"/>
                    </a:lnTo>
                    <a:lnTo>
                      <a:pt x="132" y="227"/>
                    </a:lnTo>
                    <a:lnTo>
                      <a:pt x="141" y="235"/>
                    </a:lnTo>
                    <a:lnTo>
                      <a:pt x="149" y="238"/>
                    </a:lnTo>
                    <a:lnTo>
                      <a:pt x="156" y="239"/>
                    </a:lnTo>
                    <a:lnTo>
                      <a:pt x="161" y="238"/>
                    </a:lnTo>
                    <a:lnTo>
                      <a:pt x="163" y="237"/>
                    </a:lnTo>
                    <a:lnTo>
                      <a:pt x="175" y="231"/>
                    </a:lnTo>
                    <a:lnTo>
                      <a:pt x="188" y="218"/>
                    </a:lnTo>
                    <a:lnTo>
                      <a:pt x="203" y="202"/>
                    </a:lnTo>
                    <a:lnTo>
                      <a:pt x="216" y="183"/>
                    </a:lnTo>
                    <a:lnTo>
                      <a:pt x="228" y="163"/>
                    </a:lnTo>
                    <a:lnTo>
                      <a:pt x="238" y="144"/>
                    </a:lnTo>
                    <a:lnTo>
                      <a:pt x="248" y="126"/>
                    </a:lnTo>
                    <a:lnTo>
                      <a:pt x="255" y="112"/>
                    </a:lnTo>
                    <a:lnTo>
                      <a:pt x="260" y="102"/>
                    </a:lnTo>
                    <a:lnTo>
                      <a:pt x="261" y="99"/>
                    </a:lnTo>
                    <a:lnTo>
                      <a:pt x="222" y="190"/>
                    </a:lnTo>
                    <a:lnTo>
                      <a:pt x="211" y="216"/>
                    </a:lnTo>
                    <a:lnTo>
                      <a:pt x="207" y="234"/>
                    </a:lnTo>
                    <a:lnTo>
                      <a:pt x="210" y="247"/>
                    </a:lnTo>
                    <a:lnTo>
                      <a:pt x="217" y="253"/>
                    </a:lnTo>
                    <a:lnTo>
                      <a:pt x="228" y="257"/>
                    </a:lnTo>
                    <a:lnTo>
                      <a:pt x="239" y="257"/>
                    </a:lnTo>
                    <a:lnTo>
                      <a:pt x="251" y="254"/>
                    </a:lnTo>
                    <a:lnTo>
                      <a:pt x="262" y="251"/>
                    </a:lnTo>
                    <a:lnTo>
                      <a:pt x="269" y="248"/>
                    </a:lnTo>
                    <a:lnTo>
                      <a:pt x="272" y="247"/>
                    </a:lnTo>
                    <a:lnTo>
                      <a:pt x="525" y="44"/>
                    </a:lnTo>
                    <a:lnTo>
                      <a:pt x="282" y="263"/>
                    </a:lnTo>
                    <a:lnTo>
                      <a:pt x="285" y="279"/>
                    </a:lnTo>
                    <a:lnTo>
                      <a:pt x="298" y="285"/>
                    </a:lnTo>
                    <a:lnTo>
                      <a:pt x="319" y="284"/>
                    </a:lnTo>
                    <a:lnTo>
                      <a:pt x="344" y="276"/>
                    </a:lnTo>
                    <a:lnTo>
                      <a:pt x="373" y="264"/>
                    </a:lnTo>
                    <a:lnTo>
                      <a:pt x="402" y="250"/>
                    </a:lnTo>
                    <a:lnTo>
                      <a:pt x="429" y="235"/>
                    </a:lnTo>
                    <a:lnTo>
                      <a:pt x="450" y="224"/>
                    </a:lnTo>
                    <a:lnTo>
                      <a:pt x="465" y="214"/>
                    </a:lnTo>
                    <a:lnTo>
                      <a:pt x="471" y="210"/>
                    </a:lnTo>
                    <a:lnTo>
                      <a:pt x="118" y="454"/>
                    </a:lnTo>
                    <a:lnTo>
                      <a:pt x="117" y="455"/>
                    </a:lnTo>
                    <a:lnTo>
                      <a:pt x="111" y="458"/>
                    </a:lnTo>
                    <a:lnTo>
                      <a:pt x="102" y="460"/>
                    </a:lnTo>
                    <a:lnTo>
                      <a:pt x="92" y="462"/>
                    </a:lnTo>
                    <a:lnTo>
                      <a:pt x="81" y="464"/>
                    </a:lnTo>
                    <a:lnTo>
                      <a:pt x="69" y="462"/>
                    </a:lnTo>
                    <a:lnTo>
                      <a:pt x="58" y="459"/>
                    </a:lnTo>
                    <a:lnTo>
                      <a:pt x="50" y="451"/>
                    </a:lnTo>
                    <a:lnTo>
                      <a:pt x="44" y="437"/>
                    </a:lnTo>
                    <a:lnTo>
                      <a:pt x="40" y="420"/>
                    </a:lnTo>
                    <a:lnTo>
                      <a:pt x="40" y="418"/>
                    </a:lnTo>
                    <a:lnTo>
                      <a:pt x="40" y="414"/>
                    </a:lnTo>
                    <a:lnTo>
                      <a:pt x="40" y="407"/>
                    </a:lnTo>
                    <a:lnTo>
                      <a:pt x="39" y="398"/>
                    </a:lnTo>
                    <a:lnTo>
                      <a:pt x="37" y="390"/>
                    </a:lnTo>
                    <a:lnTo>
                      <a:pt x="33" y="380"/>
                    </a:lnTo>
                    <a:lnTo>
                      <a:pt x="29" y="371"/>
                    </a:lnTo>
                    <a:lnTo>
                      <a:pt x="21" y="363"/>
                    </a:lnTo>
                    <a:lnTo>
                      <a:pt x="12" y="357"/>
                    </a:lnTo>
                    <a:lnTo>
                      <a:pt x="0" y="353"/>
                    </a:lnTo>
                    <a:lnTo>
                      <a:pt x="0" y="353"/>
                    </a:lnTo>
                    <a:lnTo>
                      <a:pt x="0" y="352"/>
                    </a:lnTo>
                    <a:close/>
                  </a:path>
                </a:pathLst>
              </a:custGeom>
              <a:solidFill>
                <a:srgbClr val="FFC2D9"/>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7" name="Freeform 61"/>
              <p:cNvSpPr>
                <a:spLocks/>
              </p:cNvSpPr>
              <p:nvPr/>
            </p:nvSpPr>
            <p:spPr bwMode="ltGray">
              <a:xfrm>
                <a:off x="3571" y="1745"/>
                <a:ext cx="204" cy="161"/>
              </a:xfrm>
              <a:custGeom>
                <a:avLst/>
                <a:gdLst>
                  <a:gd name="T0" fmla="*/ 73 w 521"/>
                  <a:gd name="T1" fmla="*/ 0 h 458"/>
                  <a:gd name="T2" fmla="*/ 54 w 521"/>
                  <a:gd name="T3" fmla="*/ 78 h 458"/>
                  <a:gd name="T4" fmla="*/ 53 w 521"/>
                  <a:gd name="T5" fmla="*/ 141 h 458"/>
                  <a:gd name="T6" fmla="*/ 60 w 521"/>
                  <a:gd name="T7" fmla="*/ 186 h 458"/>
                  <a:gd name="T8" fmla="*/ 70 w 521"/>
                  <a:gd name="T9" fmla="*/ 214 h 458"/>
                  <a:gd name="T10" fmla="*/ 75 w 521"/>
                  <a:gd name="T11" fmla="*/ 222 h 458"/>
                  <a:gd name="T12" fmla="*/ 98 w 521"/>
                  <a:gd name="T13" fmla="*/ 200 h 458"/>
                  <a:gd name="T14" fmla="*/ 115 w 521"/>
                  <a:gd name="T15" fmla="*/ 160 h 458"/>
                  <a:gd name="T16" fmla="*/ 125 w 521"/>
                  <a:gd name="T17" fmla="*/ 114 h 458"/>
                  <a:gd name="T18" fmla="*/ 132 w 521"/>
                  <a:gd name="T19" fmla="*/ 76 h 458"/>
                  <a:gd name="T20" fmla="*/ 135 w 521"/>
                  <a:gd name="T21" fmla="*/ 59 h 458"/>
                  <a:gd name="T22" fmla="*/ 120 w 521"/>
                  <a:gd name="T23" fmla="*/ 158 h 458"/>
                  <a:gd name="T24" fmla="*/ 125 w 521"/>
                  <a:gd name="T25" fmla="*/ 211 h 458"/>
                  <a:gd name="T26" fmla="*/ 140 w 521"/>
                  <a:gd name="T27" fmla="*/ 233 h 458"/>
                  <a:gd name="T28" fmla="*/ 154 w 521"/>
                  <a:gd name="T29" fmla="*/ 236 h 458"/>
                  <a:gd name="T30" fmla="*/ 161 w 521"/>
                  <a:gd name="T31" fmla="*/ 235 h 458"/>
                  <a:gd name="T32" fmla="*/ 187 w 521"/>
                  <a:gd name="T33" fmla="*/ 216 h 458"/>
                  <a:gd name="T34" fmla="*/ 212 w 521"/>
                  <a:gd name="T35" fmla="*/ 181 h 458"/>
                  <a:gd name="T36" fmla="*/ 236 w 521"/>
                  <a:gd name="T37" fmla="*/ 142 h 458"/>
                  <a:gd name="T38" fmla="*/ 253 w 521"/>
                  <a:gd name="T39" fmla="*/ 110 h 458"/>
                  <a:gd name="T40" fmla="*/ 259 w 521"/>
                  <a:gd name="T41" fmla="*/ 97 h 458"/>
                  <a:gd name="T42" fmla="*/ 209 w 521"/>
                  <a:gd name="T43" fmla="*/ 214 h 458"/>
                  <a:gd name="T44" fmla="*/ 207 w 521"/>
                  <a:gd name="T45" fmla="*/ 244 h 458"/>
                  <a:gd name="T46" fmla="*/ 225 w 521"/>
                  <a:gd name="T47" fmla="*/ 254 h 458"/>
                  <a:gd name="T48" fmla="*/ 249 w 521"/>
                  <a:gd name="T49" fmla="*/ 252 h 458"/>
                  <a:gd name="T50" fmla="*/ 266 w 521"/>
                  <a:gd name="T51" fmla="*/ 247 h 458"/>
                  <a:gd name="T52" fmla="*/ 521 w 521"/>
                  <a:gd name="T53" fmla="*/ 44 h 458"/>
                  <a:gd name="T54" fmla="*/ 283 w 521"/>
                  <a:gd name="T55" fmla="*/ 277 h 458"/>
                  <a:gd name="T56" fmla="*/ 316 w 521"/>
                  <a:gd name="T57" fmla="*/ 281 h 458"/>
                  <a:gd name="T58" fmla="*/ 370 w 521"/>
                  <a:gd name="T59" fmla="*/ 261 h 458"/>
                  <a:gd name="T60" fmla="*/ 424 w 521"/>
                  <a:gd name="T61" fmla="*/ 234 h 458"/>
                  <a:gd name="T62" fmla="*/ 460 w 521"/>
                  <a:gd name="T63" fmla="*/ 212 h 458"/>
                  <a:gd name="T64" fmla="*/ 117 w 521"/>
                  <a:gd name="T65" fmla="*/ 449 h 458"/>
                  <a:gd name="T66" fmla="*/ 110 w 521"/>
                  <a:gd name="T67" fmla="*/ 452 h 458"/>
                  <a:gd name="T68" fmla="*/ 91 w 521"/>
                  <a:gd name="T69" fmla="*/ 457 h 458"/>
                  <a:gd name="T70" fmla="*/ 69 w 521"/>
                  <a:gd name="T71" fmla="*/ 457 h 458"/>
                  <a:gd name="T72" fmla="*/ 50 w 521"/>
                  <a:gd name="T73" fmla="*/ 445 h 458"/>
                  <a:gd name="T74" fmla="*/ 41 w 521"/>
                  <a:gd name="T75" fmla="*/ 414 h 458"/>
                  <a:gd name="T76" fmla="*/ 41 w 521"/>
                  <a:gd name="T77" fmla="*/ 409 h 458"/>
                  <a:gd name="T78" fmla="*/ 39 w 521"/>
                  <a:gd name="T79" fmla="*/ 394 h 458"/>
                  <a:gd name="T80" fmla="*/ 34 w 521"/>
                  <a:gd name="T81" fmla="*/ 375 h 458"/>
                  <a:gd name="T82" fmla="*/ 22 w 521"/>
                  <a:gd name="T83" fmla="*/ 359 h 458"/>
                  <a:gd name="T84" fmla="*/ 0 w 521"/>
                  <a:gd name="T85" fmla="*/ 3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1" h="458">
                    <a:moveTo>
                      <a:pt x="0" y="348"/>
                    </a:moveTo>
                    <a:lnTo>
                      <a:pt x="73" y="0"/>
                    </a:lnTo>
                    <a:lnTo>
                      <a:pt x="61" y="41"/>
                    </a:lnTo>
                    <a:lnTo>
                      <a:pt x="54" y="78"/>
                    </a:lnTo>
                    <a:lnTo>
                      <a:pt x="51" y="111"/>
                    </a:lnTo>
                    <a:lnTo>
                      <a:pt x="53" y="141"/>
                    </a:lnTo>
                    <a:lnTo>
                      <a:pt x="55" y="165"/>
                    </a:lnTo>
                    <a:lnTo>
                      <a:pt x="60" y="186"/>
                    </a:lnTo>
                    <a:lnTo>
                      <a:pt x="66" y="202"/>
                    </a:lnTo>
                    <a:lnTo>
                      <a:pt x="70" y="214"/>
                    </a:lnTo>
                    <a:lnTo>
                      <a:pt x="74" y="220"/>
                    </a:lnTo>
                    <a:lnTo>
                      <a:pt x="75" y="222"/>
                    </a:lnTo>
                    <a:lnTo>
                      <a:pt x="87" y="215"/>
                    </a:lnTo>
                    <a:lnTo>
                      <a:pt x="98" y="200"/>
                    </a:lnTo>
                    <a:lnTo>
                      <a:pt x="106" y="181"/>
                    </a:lnTo>
                    <a:lnTo>
                      <a:pt x="115" y="160"/>
                    </a:lnTo>
                    <a:lnTo>
                      <a:pt x="120" y="136"/>
                    </a:lnTo>
                    <a:lnTo>
                      <a:pt x="125" y="114"/>
                    </a:lnTo>
                    <a:lnTo>
                      <a:pt x="130" y="92"/>
                    </a:lnTo>
                    <a:lnTo>
                      <a:pt x="132" y="76"/>
                    </a:lnTo>
                    <a:lnTo>
                      <a:pt x="135" y="64"/>
                    </a:lnTo>
                    <a:lnTo>
                      <a:pt x="135" y="59"/>
                    </a:lnTo>
                    <a:lnTo>
                      <a:pt x="125" y="115"/>
                    </a:lnTo>
                    <a:lnTo>
                      <a:pt x="120" y="158"/>
                    </a:lnTo>
                    <a:lnTo>
                      <a:pt x="120" y="189"/>
                    </a:lnTo>
                    <a:lnTo>
                      <a:pt x="125" y="211"/>
                    </a:lnTo>
                    <a:lnTo>
                      <a:pt x="131" y="225"/>
                    </a:lnTo>
                    <a:lnTo>
                      <a:pt x="140" y="233"/>
                    </a:lnTo>
                    <a:lnTo>
                      <a:pt x="147" y="236"/>
                    </a:lnTo>
                    <a:lnTo>
                      <a:pt x="154" y="236"/>
                    </a:lnTo>
                    <a:lnTo>
                      <a:pt x="160" y="236"/>
                    </a:lnTo>
                    <a:lnTo>
                      <a:pt x="161" y="235"/>
                    </a:lnTo>
                    <a:lnTo>
                      <a:pt x="174" y="228"/>
                    </a:lnTo>
                    <a:lnTo>
                      <a:pt x="187" y="216"/>
                    </a:lnTo>
                    <a:lnTo>
                      <a:pt x="200" y="200"/>
                    </a:lnTo>
                    <a:lnTo>
                      <a:pt x="212" y="181"/>
                    </a:lnTo>
                    <a:lnTo>
                      <a:pt x="225" y="161"/>
                    </a:lnTo>
                    <a:lnTo>
                      <a:pt x="236" y="142"/>
                    </a:lnTo>
                    <a:lnTo>
                      <a:pt x="246" y="124"/>
                    </a:lnTo>
                    <a:lnTo>
                      <a:pt x="253" y="110"/>
                    </a:lnTo>
                    <a:lnTo>
                      <a:pt x="258" y="101"/>
                    </a:lnTo>
                    <a:lnTo>
                      <a:pt x="259" y="97"/>
                    </a:lnTo>
                    <a:lnTo>
                      <a:pt x="219" y="189"/>
                    </a:lnTo>
                    <a:lnTo>
                      <a:pt x="209" y="214"/>
                    </a:lnTo>
                    <a:lnTo>
                      <a:pt x="205" y="233"/>
                    </a:lnTo>
                    <a:lnTo>
                      <a:pt x="207" y="244"/>
                    </a:lnTo>
                    <a:lnTo>
                      <a:pt x="215" y="252"/>
                    </a:lnTo>
                    <a:lnTo>
                      <a:pt x="225" y="254"/>
                    </a:lnTo>
                    <a:lnTo>
                      <a:pt x="237" y="254"/>
                    </a:lnTo>
                    <a:lnTo>
                      <a:pt x="249" y="252"/>
                    </a:lnTo>
                    <a:lnTo>
                      <a:pt x="259" y="249"/>
                    </a:lnTo>
                    <a:lnTo>
                      <a:pt x="266" y="247"/>
                    </a:lnTo>
                    <a:lnTo>
                      <a:pt x="269" y="246"/>
                    </a:lnTo>
                    <a:lnTo>
                      <a:pt x="521" y="44"/>
                    </a:lnTo>
                    <a:lnTo>
                      <a:pt x="279" y="261"/>
                    </a:lnTo>
                    <a:lnTo>
                      <a:pt x="283" y="277"/>
                    </a:lnTo>
                    <a:lnTo>
                      <a:pt x="296" y="283"/>
                    </a:lnTo>
                    <a:lnTo>
                      <a:pt x="316" y="281"/>
                    </a:lnTo>
                    <a:lnTo>
                      <a:pt x="341" y="273"/>
                    </a:lnTo>
                    <a:lnTo>
                      <a:pt x="370" y="261"/>
                    </a:lnTo>
                    <a:lnTo>
                      <a:pt x="398" y="248"/>
                    </a:lnTo>
                    <a:lnTo>
                      <a:pt x="424" y="234"/>
                    </a:lnTo>
                    <a:lnTo>
                      <a:pt x="446" y="221"/>
                    </a:lnTo>
                    <a:lnTo>
                      <a:pt x="460" y="212"/>
                    </a:lnTo>
                    <a:lnTo>
                      <a:pt x="466" y="209"/>
                    </a:lnTo>
                    <a:lnTo>
                      <a:pt x="117" y="449"/>
                    </a:lnTo>
                    <a:lnTo>
                      <a:pt x="116" y="450"/>
                    </a:lnTo>
                    <a:lnTo>
                      <a:pt x="110" y="452"/>
                    </a:lnTo>
                    <a:lnTo>
                      <a:pt x="101" y="455"/>
                    </a:lnTo>
                    <a:lnTo>
                      <a:pt x="91" y="457"/>
                    </a:lnTo>
                    <a:lnTo>
                      <a:pt x="80" y="458"/>
                    </a:lnTo>
                    <a:lnTo>
                      <a:pt x="69" y="457"/>
                    </a:lnTo>
                    <a:lnTo>
                      <a:pt x="59" y="454"/>
                    </a:lnTo>
                    <a:lnTo>
                      <a:pt x="50" y="445"/>
                    </a:lnTo>
                    <a:lnTo>
                      <a:pt x="44" y="433"/>
                    </a:lnTo>
                    <a:lnTo>
                      <a:pt x="41" y="414"/>
                    </a:lnTo>
                    <a:lnTo>
                      <a:pt x="41" y="413"/>
                    </a:lnTo>
                    <a:lnTo>
                      <a:pt x="41" y="409"/>
                    </a:lnTo>
                    <a:lnTo>
                      <a:pt x="41" y="403"/>
                    </a:lnTo>
                    <a:lnTo>
                      <a:pt x="39" y="394"/>
                    </a:lnTo>
                    <a:lnTo>
                      <a:pt x="37" y="385"/>
                    </a:lnTo>
                    <a:lnTo>
                      <a:pt x="34" y="375"/>
                    </a:lnTo>
                    <a:lnTo>
                      <a:pt x="29" y="366"/>
                    </a:lnTo>
                    <a:lnTo>
                      <a:pt x="22" y="359"/>
                    </a:lnTo>
                    <a:lnTo>
                      <a:pt x="12" y="351"/>
                    </a:lnTo>
                    <a:lnTo>
                      <a:pt x="0" y="348"/>
                    </a:lnTo>
                    <a:lnTo>
                      <a:pt x="0" y="348"/>
                    </a:lnTo>
                    <a:close/>
                  </a:path>
                </a:pathLst>
              </a:custGeom>
              <a:solidFill>
                <a:srgbClr val="FFC5D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8" name="Freeform 62"/>
              <p:cNvSpPr>
                <a:spLocks/>
              </p:cNvSpPr>
              <p:nvPr/>
            </p:nvSpPr>
            <p:spPr bwMode="ltGray">
              <a:xfrm>
                <a:off x="3571" y="1747"/>
                <a:ext cx="203" cy="159"/>
              </a:xfrm>
              <a:custGeom>
                <a:avLst/>
                <a:gdLst>
                  <a:gd name="T0" fmla="*/ 72 w 515"/>
                  <a:gd name="T1" fmla="*/ 0 h 454"/>
                  <a:gd name="T2" fmla="*/ 53 w 515"/>
                  <a:gd name="T3" fmla="*/ 79 h 454"/>
                  <a:gd name="T4" fmla="*/ 52 w 515"/>
                  <a:gd name="T5" fmla="*/ 140 h 454"/>
                  <a:gd name="T6" fmla="*/ 59 w 515"/>
                  <a:gd name="T7" fmla="*/ 186 h 454"/>
                  <a:gd name="T8" fmla="*/ 69 w 515"/>
                  <a:gd name="T9" fmla="*/ 212 h 454"/>
                  <a:gd name="T10" fmla="*/ 74 w 515"/>
                  <a:gd name="T11" fmla="*/ 221 h 454"/>
                  <a:gd name="T12" fmla="*/ 96 w 515"/>
                  <a:gd name="T13" fmla="*/ 200 h 454"/>
                  <a:gd name="T14" fmla="*/ 112 w 515"/>
                  <a:gd name="T15" fmla="*/ 159 h 454"/>
                  <a:gd name="T16" fmla="*/ 124 w 515"/>
                  <a:gd name="T17" fmla="*/ 113 h 454"/>
                  <a:gd name="T18" fmla="*/ 131 w 515"/>
                  <a:gd name="T19" fmla="*/ 75 h 454"/>
                  <a:gd name="T20" fmla="*/ 134 w 515"/>
                  <a:gd name="T21" fmla="*/ 60 h 454"/>
                  <a:gd name="T22" fmla="*/ 119 w 515"/>
                  <a:gd name="T23" fmla="*/ 157 h 454"/>
                  <a:gd name="T24" fmla="*/ 123 w 515"/>
                  <a:gd name="T25" fmla="*/ 209 h 454"/>
                  <a:gd name="T26" fmla="*/ 137 w 515"/>
                  <a:gd name="T27" fmla="*/ 232 h 454"/>
                  <a:gd name="T28" fmla="*/ 153 w 515"/>
                  <a:gd name="T29" fmla="*/ 236 h 454"/>
                  <a:gd name="T30" fmla="*/ 159 w 515"/>
                  <a:gd name="T31" fmla="*/ 234 h 454"/>
                  <a:gd name="T32" fmla="*/ 185 w 515"/>
                  <a:gd name="T33" fmla="*/ 215 h 454"/>
                  <a:gd name="T34" fmla="*/ 210 w 515"/>
                  <a:gd name="T35" fmla="*/ 181 h 454"/>
                  <a:gd name="T36" fmla="*/ 234 w 515"/>
                  <a:gd name="T37" fmla="*/ 142 h 454"/>
                  <a:gd name="T38" fmla="*/ 249 w 515"/>
                  <a:gd name="T39" fmla="*/ 111 h 454"/>
                  <a:gd name="T40" fmla="*/ 257 w 515"/>
                  <a:gd name="T41" fmla="*/ 98 h 454"/>
                  <a:gd name="T42" fmla="*/ 206 w 515"/>
                  <a:gd name="T43" fmla="*/ 213 h 454"/>
                  <a:gd name="T44" fmla="*/ 205 w 515"/>
                  <a:gd name="T45" fmla="*/ 243 h 454"/>
                  <a:gd name="T46" fmla="*/ 223 w 515"/>
                  <a:gd name="T47" fmla="*/ 253 h 454"/>
                  <a:gd name="T48" fmla="*/ 246 w 515"/>
                  <a:gd name="T49" fmla="*/ 251 h 454"/>
                  <a:gd name="T50" fmla="*/ 264 w 515"/>
                  <a:gd name="T51" fmla="*/ 245 h 454"/>
                  <a:gd name="T52" fmla="*/ 515 w 515"/>
                  <a:gd name="T53" fmla="*/ 44 h 454"/>
                  <a:gd name="T54" fmla="*/ 279 w 515"/>
                  <a:gd name="T55" fmla="*/ 275 h 454"/>
                  <a:gd name="T56" fmla="*/ 313 w 515"/>
                  <a:gd name="T57" fmla="*/ 280 h 454"/>
                  <a:gd name="T58" fmla="*/ 366 w 515"/>
                  <a:gd name="T59" fmla="*/ 260 h 454"/>
                  <a:gd name="T60" fmla="*/ 420 w 515"/>
                  <a:gd name="T61" fmla="*/ 232 h 454"/>
                  <a:gd name="T62" fmla="*/ 456 w 515"/>
                  <a:gd name="T63" fmla="*/ 212 h 454"/>
                  <a:gd name="T64" fmla="*/ 116 w 515"/>
                  <a:gd name="T65" fmla="*/ 445 h 454"/>
                  <a:gd name="T66" fmla="*/ 109 w 515"/>
                  <a:gd name="T67" fmla="*/ 448 h 454"/>
                  <a:gd name="T68" fmla="*/ 91 w 515"/>
                  <a:gd name="T69" fmla="*/ 453 h 454"/>
                  <a:gd name="T70" fmla="*/ 69 w 515"/>
                  <a:gd name="T71" fmla="*/ 453 h 454"/>
                  <a:gd name="T72" fmla="*/ 50 w 515"/>
                  <a:gd name="T73" fmla="*/ 441 h 454"/>
                  <a:gd name="T74" fmla="*/ 42 w 515"/>
                  <a:gd name="T75" fmla="*/ 411 h 454"/>
                  <a:gd name="T76" fmla="*/ 41 w 515"/>
                  <a:gd name="T77" fmla="*/ 406 h 454"/>
                  <a:gd name="T78" fmla="*/ 40 w 515"/>
                  <a:gd name="T79" fmla="*/ 390 h 454"/>
                  <a:gd name="T80" fmla="*/ 34 w 515"/>
                  <a:gd name="T81" fmla="*/ 371 h 454"/>
                  <a:gd name="T82" fmla="*/ 22 w 515"/>
                  <a:gd name="T83" fmla="*/ 354 h 454"/>
                  <a:gd name="T84" fmla="*/ 0 w 515"/>
                  <a:gd name="T85" fmla="*/ 345 h 454"/>
                  <a:gd name="T86" fmla="*/ 0 w 515"/>
                  <a:gd name="T87" fmla="*/ 34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5" h="454">
                    <a:moveTo>
                      <a:pt x="0" y="344"/>
                    </a:moveTo>
                    <a:lnTo>
                      <a:pt x="72" y="0"/>
                    </a:lnTo>
                    <a:lnTo>
                      <a:pt x="60" y="42"/>
                    </a:lnTo>
                    <a:lnTo>
                      <a:pt x="53" y="79"/>
                    </a:lnTo>
                    <a:lnTo>
                      <a:pt x="50" y="112"/>
                    </a:lnTo>
                    <a:lnTo>
                      <a:pt x="52" y="140"/>
                    </a:lnTo>
                    <a:lnTo>
                      <a:pt x="54" y="165"/>
                    </a:lnTo>
                    <a:lnTo>
                      <a:pt x="59" y="186"/>
                    </a:lnTo>
                    <a:lnTo>
                      <a:pt x="65" y="201"/>
                    </a:lnTo>
                    <a:lnTo>
                      <a:pt x="69" y="212"/>
                    </a:lnTo>
                    <a:lnTo>
                      <a:pt x="73" y="219"/>
                    </a:lnTo>
                    <a:lnTo>
                      <a:pt x="74" y="221"/>
                    </a:lnTo>
                    <a:lnTo>
                      <a:pt x="86" y="214"/>
                    </a:lnTo>
                    <a:lnTo>
                      <a:pt x="96" y="200"/>
                    </a:lnTo>
                    <a:lnTo>
                      <a:pt x="105" y="181"/>
                    </a:lnTo>
                    <a:lnTo>
                      <a:pt x="112" y="159"/>
                    </a:lnTo>
                    <a:lnTo>
                      <a:pt x="119" y="136"/>
                    </a:lnTo>
                    <a:lnTo>
                      <a:pt x="124" y="113"/>
                    </a:lnTo>
                    <a:lnTo>
                      <a:pt x="128" y="93"/>
                    </a:lnTo>
                    <a:lnTo>
                      <a:pt x="131" y="75"/>
                    </a:lnTo>
                    <a:lnTo>
                      <a:pt x="133" y="64"/>
                    </a:lnTo>
                    <a:lnTo>
                      <a:pt x="134" y="60"/>
                    </a:lnTo>
                    <a:lnTo>
                      <a:pt x="123" y="114"/>
                    </a:lnTo>
                    <a:lnTo>
                      <a:pt x="119" y="157"/>
                    </a:lnTo>
                    <a:lnTo>
                      <a:pt x="119" y="188"/>
                    </a:lnTo>
                    <a:lnTo>
                      <a:pt x="123" y="209"/>
                    </a:lnTo>
                    <a:lnTo>
                      <a:pt x="129" y="224"/>
                    </a:lnTo>
                    <a:lnTo>
                      <a:pt x="137" y="232"/>
                    </a:lnTo>
                    <a:lnTo>
                      <a:pt x="146" y="236"/>
                    </a:lnTo>
                    <a:lnTo>
                      <a:pt x="153" y="236"/>
                    </a:lnTo>
                    <a:lnTo>
                      <a:pt x="158" y="234"/>
                    </a:lnTo>
                    <a:lnTo>
                      <a:pt x="159" y="234"/>
                    </a:lnTo>
                    <a:lnTo>
                      <a:pt x="172" y="227"/>
                    </a:lnTo>
                    <a:lnTo>
                      <a:pt x="185" y="215"/>
                    </a:lnTo>
                    <a:lnTo>
                      <a:pt x="198" y="199"/>
                    </a:lnTo>
                    <a:lnTo>
                      <a:pt x="210" y="181"/>
                    </a:lnTo>
                    <a:lnTo>
                      <a:pt x="222" y="161"/>
                    </a:lnTo>
                    <a:lnTo>
                      <a:pt x="234" y="142"/>
                    </a:lnTo>
                    <a:lnTo>
                      <a:pt x="242" y="125"/>
                    </a:lnTo>
                    <a:lnTo>
                      <a:pt x="249" y="111"/>
                    </a:lnTo>
                    <a:lnTo>
                      <a:pt x="254" y="101"/>
                    </a:lnTo>
                    <a:lnTo>
                      <a:pt x="257" y="98"/>
                    </a:lnTo>
                    <a:lnTo>
                      <a:pt x="216" y="187"/>
                    </a:lnTo>
                    <a:lnTo>
                      <a:pt x="206" y="213"/>
                    </a:lnTo>
                    <a:lnTo>
                      <a:pt x="203" y="231"/>
                    </a:lnTo>
                    <a:lnTo>
                      <a:pt x="205" y="243"/>
                    </a:lnTo>
                    <a:lnTo>
                      <a:pt x="212" y="250"/>
                    </a:lnTo>
                    <a:lnTo>
                      <a:pt x="223" y="253"/>
                    </a:lnTo>
                    <a:lnTo>
                      <a:pt x="235" y="252"/>
                    </a:lnTo>
                    <a:lnTo>
                      <a:pt x="246" y="251"/>
                    </a:lnTo>
                    <a:lnTo>
                      <a:pt x="257" y="247"/>
                    </a:lnTo>
                    <a:lnTo>
                      <a:pt x="264" y="245"/>
                    </a:lnTo>
                    <a:lnTo>
                      <a:pt x="266" y="244"/>
                    </a:lnTo>
                    <a:lnTo>
                      <a:pt x="515" y="44"/>
                    </a:lnTo>
                    <a:lnTo>
                      <a:pt x="277" y="259"/>
                    </a:lnTo>
                    <a:lnTo>
                      <a:pt x="279" y="275"/>
                    </a:lnTo>
                    <a:lnTo>
                      <a:pt x="292" y="281"/>
                    </a:lnTo>
                    <a:lnTo>
                      <a:pt x="313" y="280"/>
                    </a:lnTo>
                    <a:lnTo>
                      <a:pt x="338" y="272"/>
                    </a:lnTo>
                    <a:lnTo>
                      <a:pt x="366" y="260"/>
                    </a:lnTo>
                    <a:lnTo>
                      <a:pt x="394" y="246"/>
                    </a:lnTo>
                    <a:lnTo>
                      <a:pt x="420" y="232"/>
                    </a:lnTo>
                    <a:lnTo>
                      <a:pt x="441" y="220"/>
                    </a:lnTo>
                    <a:lnTo>
                      <a:pt x="456" y="212"/>
                    </a:lnTo>
                    <a:lnTo>
                      <a:pt x="461" y="208"/>
                    </a:lnTo>
                    <a:lnTo>
                      <a:pt x="116" y="445"/>
                    </a:lnTo>
                    <a:lnTo>
                      <a:pt x="114" y="446"/>
                    </a:lnTo>
                    <a:lnTo>
                      <a:pt x="109" y="448"/>
                    </a:lnTo>
                    <a:lnTo>
                      <a:pt x="100" y="451"/>
                    </a:lnTo>
                    <a:lnTo>
                      <a:pt x="91" y="453"/>
                    </a:lnTo>
                    <a:lnTo>
                      <a:pt x="80" y="454"/>
                    </a:lnTo>
                    <a:lnTo>
                      <a:pt x="69" y="453"/>
                    </a:lnTo>
                    <a:lnTo>
                      <a:pt x="59" y="449"/>
                    </a:lnTo>
                    <a:lnTo>
                      <a:pt x="50" y="441"/>
                    </a:lnTo>
                    <a:lnTo>
                      <a:pt x="44" y="429"/>
                    </a:lnTo>
                    <a:lnTo>
                      <a:pt x="42" y="411"/>
                    </a:lnTo>
                    <a:lnTo>
                      <a:pt x="42" y="409"/>
                    </a:lnTo>
                    <a:lnTo>
                      <a:pt x="41" y="406"/>
                    </a:lnTo>
                    <a:lnTo>
                      <a:pt x="41" y="398"/>
                    </a:lnTo>
                    <a:lnTo>
                      <a:pt x="40" y="390"/>
                    </a:lnTo>
                    <a:lnTo>
                      <a:pt x="37" y="381"/>
                    </a:lnTo>
                    <a:lnTo>
                      <a:pt x="34" y="371"/>
                    </a:lnTo>
                    <a:lnTo>
                      <a:pt x="29" y="363"/>
                    </a:lnTo>
                    <a:lnTo>
                      <a:pt x="22" y="354"/>
                    </a:lnTo>
                    <a:lnTo>
                      <a:pt x="12" y="348"/>
                    </a:lnTo>
                    <a:lnTo>
                      <a:pt x="0" y="345"/>
                    </a:lnTo>
                    <a:lnTo>
                      <a:pt x="0" y="345"/>
                    </a:lnTo>
                    <a:lnTo>
                      <a:pt x="0" y="344"/>
                    </a:lnTo>
                    <a:close/>
                  </a:path>
                </a:pathLst>
              </a:custGeom>
              <a:solidFill>
                <a:srgbClr val="FFC8DC"/>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399" name="Freeform 63"/>
              <p:cNvSpPr>
                <a:spLocks/>
              </p:cNvSpPr>
              <p:nvPr/>
            </p:nvSpPr>
            <p:spPr bwMode="ltGray">
              <a:xfrm>
                <a:off x="3571" y="1747"/>
                <a:ext cx="202" cy="158"/>
              </a:xfrm>
              <a:custGeom>
                <a:avLst/>
                <a:gdLst>
                  <a:gd name="T0" fmla="*/ 70 w 510"/>
                  <a:gd name="T1" fmla="*/ 0 h 449"/>
                  <a:gd name="T2" fmla="*/ 51 w 510"/>
                  <a:gd name="T3" fmla="*/ 78 h 449"/>
                  <a:gd name="T4" fmla="*/ 50 w 510"/>
                  <a:gd name="T5" fmla="*/ 139 h 449"/>
                  <a:gd name="T6" fmla="*/ 57 w 510"/>
                  <a:gd name="T7" fmla="*/ 183 h 449"/>
                  <a:gd name="T8" fmla="*/ 67 w 510"/>
                  <a:gd name="T9" fmla="*/ 210 h 449"/>
                  <a:gd name="T10" fmla="*/ 72 w 510"/>
                  <a:gd name="T11" fmla="*/ 220 h 449"/>
                  <a:gd name="T12" fmla="*/ 94 w 510"/>
                  <a:gd name="T13" fmla="*/ 198 h 449"/>
                  <a:gd name="T14" fmla="*/ 110 w 510"/>
                  <a:gd name="T15" fmla="*/ 158 h 449"/>
                  <a:gd name="T16" fmla="*/ 122 w 510"/>
                  <a:gd name="T17" fmla="*/ 113 h 449"/>
                  <a:gd name="T18" fmla="*/ 128 w 510"/>
                  <a:gd name="T19" fmla="*/ 75 h 449"/>
                  <a:gd name="T20" fmla="*/ 131 w 510"/>
                  <a:gd name="T21" fmla="*/ 59 h 449"/>
                  <a:gd name="T22" fmla="*/ 116 w 510"/>
                  <a:gd name="T23" fmla="*/ 155 h 449"/>
                  <a:gd name="T24" fmla="*/ 121 w 510"/>
                  <a:gd name="T25" fmla="*/ 208 h 449"/>
                  <a:gd name="T26" fmla="*/ 134 w 510"/>
                  <a:gd name="T27" fmla="*/ 229 h 449"/>
                  <a:gd name="T28" fmla="*/ 150 w 510"/>
                  <a:gd name="T29" fmla="*/ 233 h 449"/>
                  <a:gd name="T30" fmla="*/ 157 w 510"/>
                  <a:gd name="T31" fmla="*/ 232 h 449"/>
                  <a:gd name="T32" fmla="*/ 182 w 510"/>
                  <a:gd name="T33" fmla="*/ 213 h 449"/>
                  <a:gd name="T34" fmla="*/ 207 w 510"/>
                  <a:gd name="T35" fmla="*/ 179 h 449"/>
                  <a:gd name="T36" fmla="*/ 230 w 510"/>
                  <a:gd name="T37" fmla="*/ 140 h 449"/>
                  <a:gd name="T38" fmla="*/ 246 w 510"/>
                  <a:gd name="T39" fmla="*/ 109 h 449"/>
                  <a:gd name="T40" fmla="*/ 252 w 510"/>
                  <a:gd name="T41" fmla="*/ 96 h 449"/>
                  <a:gd name="T42" fmla="*/ 203 w 510"/>
                  <a:gd name="T43" fmla="*/ 211 h 449"/>
                  <a:gd name="T44" fmla="*/ 202 w 510"/>
                  <a:gd name="T45" fmla="*/ 241 h 449"/>
                  <a:gd name="T46" fmla="*/ 220 w 510"/>
                  <a:gd name="T47" fmla="*/ 251 h 449"/>
                  <a:gd name="T48" fmla="*/ 243 w 510"/>
                  <a:gd name="T49" fmla="*/ 248 h 449"/>
                  <a:gd name="T50" fmla="*/ 260 w 510"/>
                  <a:gd name="T51" fmla="*/ 243 h 449"/>
                  <a:gd name="T52" fmla="*/ 510 w 510"/>
                  <a:gd name="T53" fmla="*/ 44 h 449"/>
                  <a:gd name="T54" fmla="*/ 276 w 510"/>
                  <a:gd name="T55" fmla="*/ 273 h 449"/>
                  <a:gd name="T56" fmla="*/ 308 w 510"/>
                  <a:gd name="T57" fmla="*/ 277 h 449"/>
                  <a:gd name="T58" fmla="*/ 361 w 510"/>
                  <a:gd name="T59" fmla="*/ 258 h 449"/>
                  <a:gd name="T60" fmla="*/ 414 w 510"/>
                  <a:gd name="T61" fmla="*/ 230 h 449"/>
                  <a:gd name="T62" fmla="*/ 450 w 510"/>
                  <a:gd name="T63" fmla="*/ 209 h 449"/>
                  <a:gd name="T64" fmla="*/ 114 w 510"/>
                  <a:gd name="T65" fmla="*/ 440 h 449"/>
                  <a:gd name="T66" fmla="*/ 107 w 510"/>
                  <a:gd name="T67" fmla="*/ 443 h 449"/>
                  <a:gd name="T68" fmla="*/ 89 w 510"/>
                  <a:gd name="T69" fmla="*/ 448 h 449"/>
                  <a:gd name="T70" fmla="*/ 67 w 510"/>
                  <a:gd name="T71" fmla="*/ 448 h 449"/>
                  <a:gd name="T72" fmla="*/ 50 w 510"/>
                  <a:gd name="T73" fmla="*/ 436 h 449"/>
                  <a:gd name="T74" fmla="*/ 41 w 510"/>
                  <a:gd name="T75" fmla="*/ 406 h 449"/>
                  <a:gd name="T76" fmla="*/ 41 w 510"/>
                  <a:gd name="T77" fmla="*/ 400 h 449"/>
                  <a:gd name="T78" fmla="*/ 39 w 510"/>
                  <a:gd name="T79" fmla="*/ 385 h 449"/>
                  <a:gd name="T80" fmla="*/ 33 w 510"/>
                  <a:gd name="T81" fmla="*/ 367 h 449"/>
                  <a:gd name="T82" fmla="*/ 21 w 510"/>
                  <a:gd name="T83" fmla="*/ 350 h 449"/>
                  <a:gd name="T84" fmla="*/ 0 w 510"/>
                  <a:gd name="T85" fmla="*/ 340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10" h="449">
                    <a:moveTo>
                      <a:pt x="0" y="340"/>
                    </a:moveTo>
                    <a:lnTo>
                      <a:pt x="70" y="0"/>
                    </a:lnTo>
                    <a:lnTo>
                      <a:pt x="58" y="41"/>
                    </a:lnTo>
                    <a:lnTo>
                      <a:pt x="51" y="78"/>
                    </a:lnTo>
                    <a:lnTo>
                      <a:pt x="48" y="110"/>
                    </a:lnTo>
                    <a:lnTo>
                      <a:pt x="50" y="139"/>
                    </a:lnTo>
                    <a:lnTo>
                      <a:pt x="52" y="164"/>
                    </a:lnTo>
                    <a:lnTo>
                      <a:pt x="57" y="183"/>
                    </a:lnTo>
                    <a:lnTo>
                      <a:pt x="63" y="199"/>
                    </a:lnTo>
                    <a:lnTo>
                      <a:pt x="67" y="210"/>
                    </a:lnTo>
                    <a:lnTo>
                      <a:pt x="71" y="217"/>
                    </a:lnTo>
                    <a:lnTo>
                      <a:pt x="72" y="220"/>
                    </a:lnTo>
                    <a:lnTo>
                      <a:pt x="84" y="211"/>
                    </a:lnTo>
                    <a:lnTo>
                      <a:pt x="94" y="198"/>
                    </a:lnTo>
                    <a:lnTo>
                      <a:pt x="102" y="179"/>
                    </a:lnTo>
                    <a:lnTo>
                      <a:pt x="110" y="158"/>
                    </a:lnTo>
                    <a:lnTo>
                      <a:pt x="116" y="135"/>
                    </a:lnTo>
                    <a:lnTo>
                      <a:pt x="122" y="113"/>
                    </a:lnTo>
                    <a:lnTo>
                      <a:pt x="126" y="91"/>
                    </a:lnTo>
                    <a:lnTo>
                      <a:pt x="128" y="75"/>
                    </a:lnTo>
                    <a:lnTo>
                      <a:pt x="131" y="63"/>
                    </a:lnTo>
                    <a:lnTo>
                      <a:pt x="131" y="59"/>
                    </a:lnTo>
                    <a:lnTo>
                      <a:pt x="121" y="114"/>
                    </a:lnTo>
                    <a:lnTo>
                      <a:pt x="116" y="155"/>
                    </a:lnTo>
                    <a:lnTo>
                      <a:pt x="116" y="186"/>
                    </a:lnTo>
                    <a:lnTo>
                      <a:pt x="121" y="208"/>
                    </a:lnTo>
                    <a:lnTo>
                      <a:pt x="127" y="222"/>
                    </a:lnTo>
                    <a:lnTo>
                      <a:pt x="134" y="229"/>
                    </a:lnTo>
                    <a:lnTo>
                      <a:pt x="143" y="233"/>
                    </a:lnTo>
                    <a:lnTo>
                      <a:pt x="150" y="233"/>
                    </a:lnTo>
                    <a:lnTo>
                      <a:pt x="154" y="233"/>
                    </a:lnTo>
                    <a:lnTo>
                      <a:pt x="157" y="232"/>
                    </a:lnTo>
                    <a:lnTo>
                      <a:pt x="169" y="224"/>
                    </a:lnTo>
                    <a:lnTo>
                      <a:pt x="182" y="213"/>
                    </a:lnTo>
                    <a:lnTo>
                      <a:pt x="195" y="197"/>
                    </a:lnTo>
                    <a:lnTo>
                      <a:pt x="207" y="179"/>
                    </a:lnTo>
                    <a:lnTo>
                      <a:pt x="219" y="159"/>
                    </a:lnTo>
                    <a:lnTo>
                      <a:pt x="230" y="140"/>
                    </a:lnTo>
                    <a:lnTo>
                      <a:pt x="239" y="123"/>
                    </a:lnTo>
                    <a:lnTo>
                      <a:pt x="246" y="109"/>
                    </a:lnTo>
                    <a:lnTo>
                      <a:pt x="251" y="100"/>
                    </a:lnTo>
                    <a:lnTo>
                      <a:pt x="252" y="96"/>
                    </a:lnTo>
                    <a:lnTo>
                      <a:pt x="213" y="185"/>
                    </a:lnTo>
                    <a:lnTo>
                      <a:pt x="203" y="211"/>
                    </a:lnTo>
                    <a:lnTo>
                      <a:pt x="200" y="229"/>
                    </a:lnTo>
                    <a:lnTo>
                      <a:pt x="202" y="241"/>
                    </a:lnTo>
                    <a:lnTo>
                      <a:pt x="209" y="248"/>
                    </a:lnTo>
                    <a:lnTo>
                      <a:pt x="220" y="251"/>
                    </a:lnTo>
                    <a:lnTo>
                      <a:pt x="231" y="251"/>
                    </a:lnTo>
                    <a:lnTo>
                      <a:pt x="243" y="248"/>
                    </a:lnTo>
                    <a:lnTo>
                      <a:pt x="253" y="246"/>
                    </a:lnTo>
                    <a:lnTo>
                      <a:pt x="260" y="243"/>
                    </a:lnTo>
                    <a:lnTo>
                      <a:pt x="263" y="242"/>
                    </a:lnTo>
                    <a:lnTo>
                      <a:pt x="510" y="44"/>
                    </a:lnTo>
                    <a:lnTo>
                      <a:pt x="272" y="258"/>
                    </a:lnTo>
                    <a:lnTo>
                      <a:pt x="276" y="273"/>
                    </a:lnTo>
                    <a:lnTo>
                      <a:pt x="288" y="279"/>
                    </a:lnTo>
                    <a:lnTo>
                      <a:pt x="308" y="277"/>
                    </a:lnTo>
                    <a:lnTo>
                      <a:pt x="333" y="270"/>
                    </a:lnTo>
                    <a:lnTo>
                      <a:pt x="361" y="258"/>
                    </a:lnTo>
                    <a:lnTo>
                      <a:pt x="389" y="245"/>
                    </a:lnTo>
                    <a:lnTo>
                      <a:pt x="414" y="230"/>
                    </a:lnTo>
                    <a:lnTo>
                      <a:pt x="436" y="218"/>
                    </a:lnTo>
                    <a:lnTo>
                      <a:pt x="450" y="209"/>
                    </a:lnTo>
                    <a:lnTo>
                      <a:pt x="456" y="205"/>
                    </a:lnTo>
                    <a:lnTo>
                      <a:pt x="114" y="440"/>
                    </a:lnTo>
                    <a:lnTo>
                      <a:pt x="112" y="441"/>
                    </a:lnTo>
                    <a:lnTo>
                      <a:pt x="107" y="443"/>
                    </a:lnTo>
                    <a:lnTo>
                      <a:pt x="98" y="445"/>
                    </a:lnTo>
                    <a:lnTo>
                      <a:pt x="89" y="448"/>
                    </a:lnTo>
                    <a:lnTo>
                      <a:pt x="78" y="449"/>
                    </a:lnTo>
                    <a:lnTo>
                      <a:pt x="67" y="448"/>
                    </a:lnTo>
                    <a:lnTo>
                      <a:pt x="58" y="444"/>
                    </a:lnTo>
                    <a:lnTo>
                      <a:pt x="50" y="436"/>
                    </a:lnTo>
                    <a:lnTo>
                      <a:pt x="44" y="424"/>
                    </a:lnTo>
                    <a:lnTo>
                      <a:pt x="41" y="406"/>
                    </a:lnTo>
                    <a:lnTo>
                      <a:pt x="41" y="405"/>
                    </a:lnTo>
                    <a:lnTo>
                      <a:pt x="41" y="400"/>
                    </a:lnTo>
                    <a:lnTo>
                      <a:pt x="40" y="393"/>
                    </a:lnTo>
                    <a:lnTo>
                      <a:pt x="39" y="385"/>
                    </a:lnTo>
                    <a:lnTo>
                      <a:pt x="36" y="377"/>
                    </a:lnTo>
                    <a:lnTo>
                      <a:pt x="33" y="367"/>
                    </a:lnTo>
                    <a:lnTo>
                      <a:pt x="27" y="358"/>
                    </a:lnTo>
                    <a:lnTo>
                      <a:pt x="21" y="350"/>
                    </a:lnTo>
                    <a:lnTo>
                      <a:pt x="11" y="343"/>
                    </a:lnTo>
                    <a:lnTo>
                      <a:pt x="0" y="340"/>
                    </a:lnTo>
                    <a:lnTo>
                      <a:pt x="0" y="340"/>
                    </a:lnTo>
                    <a:close/>
                  </a:path>
                </a:pathLst>
              </a:custGeom>
              <a:solidFill>
                <a:srgbClr val="FFCBDE"/>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0" name="Freeform 64"/>
              <p:cNvSpPr>
                <a:spLocks/>
              </p:cNvSpPr>
              <p:nvPr/>
            </p:nvSpPr>
            <p:spPr bwMode="ltGray">
              <a:xfrm>
                <a:off x="3571" y="1748"/>
                <a:ext cx="199" cy="157"/>
              </a:xfrm>
              <a:custGeom>
                <a:avLst/>
                <a:gdLst>
                  <a:gd name="T0" fmla="*/ 69 w 505"/>
                  <a:gd name="T1" fmla="*/ 0 h 445"/>
                  <a:gd name="T2" fmla="*/ 50 w 505"/>
                  <a:gd name="T3" fmla="*/ 78 h 445"/>
                  <a:gd name="T4" fmla="*/ 49 w 505"/>
                  <a:gd name="T5" fmla="*/ 138 h 445"/>
                  <a:gd name="T6" fmla="*/ 56 w 505"/>
                  <a:gd name="T7" fmla="*/ 182 h 445"/>
                  <a:gd name="T8" fmla="*/ 66 w 505"/>
                  <a:gd name="T9" fmla="*/ 210 h 445"/>
                  <a:gd name="T10" fmla="*/ 71 w 505"/>
                  <a:gd name="T11" fmla="*/ 218 h 445"/>
                  <a:gd name="T12" fmla="*/ 93 w 505"/>
                  <a:gd name="T13" fmla="*/ 198 h 445"/>
                  <a:gd name="T14" fmla="*/ 108 w 505"/>
                  <a:gd name="T15" fmla="*/ 157 h 445"/>
                  <a:gd name="T16" fmla="*/ 120 w 505"/>
                  <a:gd name="T17" fmla="*/ 112 h 445"/>
                  <a:gd name="T18" fmla="*/ 127 w 505"/>
                  <a:gd name="T19" fmla="*/ 75 h 445"/>
                  <a:gd name="T20" fmla="*/ 130 w 505"/>
                  <a:gd name="T21" fmla="*/ 60 h 445"/>
                  <a:gd name="T22" fmla="*/ 115 w 505"/>
                  <a:gd name="T23" fmla="*/ 155 h 445"/>
                  <a:gd name="T24" fmla="*/ 119 w 505"/>
                  <a:gd name="T25" fmla="*/ 207 h 445"/>
                  <a:gd name="T26" fmla="*/ 133 w 505"/>
                  <a:gd name="T27" fmla="*/ 229 h 445"/>
                  <a:gd name="T28" fmla="*/ 147 w 505"/>
                  <a:gd name="T29" fmla="*/ 232 h 445"/>
                  <a:gd name="T30" fmla="*/ 155 w 505"/>
                  <a:gd name="T31" fmla="*/ 231 h 445"/>
                  <a:gd name="T32" fmla="*/ 180 w 505"/>
                  <a:gd name="T33" fmla="*/ 212 h 445"/>
                  <a:gd name="T34" fmla="*/ 205 w 505"/>
                  <a:gd name="T35" fmla="*/ 179 h 445"/>
                  <a:gd name="T36" fmla="*/ 227 w 505"/>
                  <a:gd name="T37" fmla="*/ 141 h 445"/>
                  <a:gd name="T38" fmla="*/ 244 w 505"/>
                  <a:gd name="T39" fmla="*/ 110 h 445"/>
                  <a:gd name="T40" fmla="*/ 250 w 505"/>
                  <a:gd name="T41" fmla="*/ 97 h 445"/>
                  <a:gd name="T42" fmla="*/ 200 w 505"/>
                  <a:gd name="T43" fmla="*/ 210 h 445"/>
                  <a:gd name="T44" fmla="*/ 200 w 505"/>
                  <a:gd name="T45" fmla="*/ 239 h 445"/>
                  <a:gd name="T46" fmla="*/ 217 w 505"/>
                  <a:gd name="T47" fmla="*/ 249 h 445"/>
                  <a:gd name="T48" fmla="*/ 240 w 505"/>
                  <a:gd name="T49" fmla="*/ 246 h 445"/>
                  <a:gd name="T50" fmla="*/ 257 w 505"/>
                  <a:gd name="T51" fmla="*/ 242 h 445"/>
                  <a:gd name="T52" fmla="*/ 505 w 505"/>
                  <a:gd name="T53" fmla="*/ 44 h 445"/>
                  <a:gd name="T54" fmla="*/ 273 w 505"/>
                  <a:gd name="T55" fmla="*/ 271 h 445"/>
                  <a:gd name="T56" fmla="*/ 305 w 505"/>
                  <a:gd name="T57" fmla="*/ 275 h 445"/>
                  <a:gd name="T58" fmla="*/ 357 w 505"/>
                  <a:gd name="T59" fmla="*/ 256 h 445"/>
                  <a:gd name="T60" fmla="*/ 411 w 505"/>
                  <a:gd name="T61" fmla="*/ 229 h 445"/>
                  <a:gd name="T62" fmla="*/ 445 w 505"/>
                  <a:gd name="T63" fmla="*/ 208 h 445"/>
                  <a:gd name="T64" fmla="*/ 113 w 505"/>
                  <a:gd name="T65" fmla="*/ 437 h 445"/>
                  <a:gd name="T66" fmla="*/ 106 w 505"/>
                  <a:gd name="T67" fmla="*/ 439 h 445"/>
                  <a:gd name="T68" fmla="*/ 88 w 505"/>
                  <a:gd name="T69" fmla="*/ 444 h 445"/>
                  <a:gd name="T70" fmla="*/ 68 w 505"/>
                  <a:gd name="T71" fmla="*/ 444 h 445"/>
                  <a:gd name="T72" fmla="*/ 50 w 505"/>
                  <a:gd name="T73" fmla="*/ 432 h 445"/>
                  <a:gd name="T74" fmla="*/ 41 w 505"/>
                  <a:gd name="T75" fmla="*/ 402 h 445"/>
                  <a:gd name="T76" fmla="*/ 41 w 505"/>
                  <a:gd name="T77" fmla="*/ 396 h 445"/>
                  <a:gd name="T78" fmla="*/ 39 w 505"/>
                  <a:gd name="T79" fmla="*/ 382 h 445"/>
                  <a:gd name="T80" fmla="*/ 33 w 505"/>
                  <a:gd name="T81" fmla="*/ 363 h 445"/>
                  <a:gd name="T82" fmla="*/ 21 w 505"/>
                  <a:gd name="T83" fmla="*/ 346 h 445"/>
                  <a:gd name="T84" fmla="*/ 1 w 505"/>
                  <a:gd name="T85" fmla="*/ 337 h 445"/>
                  <a:gd name="T86" fmla="*/ 0 w 505"/>
                  <a:gd name="T87" fmla="*/ 33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05" h="445">
                    <a:moveTo>
                      <a:pt x="0" y="336"/>
                    </a:moveTo>
                    <a:lnTo>
                      <a:pt x="69" y="0"/>
                    </a:lnTo>
                    <a:lnTo>
                      <a:pt x="57" y="41"/>
                    </a:lnTo>
                    <a:lnTo>
                      <a:pt x="50" y="78"/>
                    </a:lnTo>
                    <a:lnTo>
                      <a:pt x="47" y="110"/>
                    </a:lnTo>
                    <a:lnTo>
                      <a:pt x="49" y="138"/>
                    </a:lnTo>
                    <a:lnTo>
                      <a:pt x="52" y="163"/>
                    </a:lnTo>
                    <a:lnTo>
                      <a:pt x="56" y="182"/>
                    </a:lnTo>
                    <a:lnTo>
                      <a:pt x="62" y="198"/>
                    </a:lnTo>
                    <a:lnTo>
                      <a:pt x="66" y="210"/>
                    </a:lnTo>
                    <a:lnTo>
                      <a:pt x="70" y="215"/>
                    </a:lnTo>
                    <a:lnTo>
                      <a:pt x="71" y="218"/>
                    </a:lnTo>
                    <a:lnTo>
                      <a:pt x="82" y="211"/>
                    </a:lnTo>
                    <a:lnTo>
                      <a:pt x="93" y="198"/>
                    </a:lnTo>
                    <a:lnTo>
                      <a:pt x="101" y="179"/>
                    </a:lnTo>
                    <a:lnTo>
                      <a:pt x="108" y="157"/>
                    </a:lnTo>
                    <a:lnTo>
                      <a:pt x="115" y="135"/>
                    </a:lnTo>
                    <a:lnTo>
                      <a:pt x="120" y="112"/>
                    </a:lnTo>
                    <a:lnTo>
                      <a:pt x="124" y="92"/>
                    </a:lnTo>
                    <a:lnTo>
                      <a:pt x="127" y="75"/>
                    </a:lnTo>
                    <a:lnTo>
                      <a:pt x="128" y="63"/>
                    </a:lnTo>
                    <a:lnTo>
                      <a:pt x="130" y="60"/>
                    </a:lnTo>
                    <a:lnTo>
                      <a:pt x="119" y="113"/>
                    </a:lnTo>
                    <a:lnTo>
                      <a:pt x="115" y="155"/>
                    </a:lnTo>
                    <a:lnTo>
                      <a:pt x="115" y="186"/>
                    </a:lnTo>
                    <a:lnTo>
                      <a:pt x="119" y="207"/>
                    </a:lnTo>
                    <a:lnTo>
                      <a:pt x="125" y="220"/>
                    </a:lnTo>
                    <a:lnTo>
                      <a:pt x="133" y="229"/>
                    </a:lnTo>
                    <a:lnTo>
                      <a:pt x="140" y="232"/>
                    </a:lnTo>
                    <a:lnTo>
                      <a:pt x="147" y="232"/>
                    </a:lnTo>
                    <a:lnTo>
                      <a:pt x="152" y="231"/>
                    </a:lnTo>
                    <a:lnTo>
                      <a:pt x="155" y="231"/>
                    </a:lnTo>
                    <a:lnTo>
                      <a:pt x="167" y="224"/>
                    </a:lnTo>
                    <a:lnTo>
                      <a:pt x="180" y="212"/>
                    </a:lnTo>
                    <a:lnTo>
                      <a:pt x="193" y="196"/>
                    </a:lnTo>
                    <a:lnTo>
                      <a:pt x="205" y="179"/>
                    </a:lnTo>
                    <a:lnTo>
                      <a:pt x="217" y="158"/>
                    </a:lnTo>
                    <a:lnTo>
                      <a:pt x="227" y="141"/>
                    </a:lnTo>
                    <a:lnTo>
                      <a:pt x="237" y="123"/>
                    </a:lnTo>
                    <a:lnTo>
                      <a:pt x="244" y="110"/>
                    </a:lnTo>
                    <a:lnTo>
                      <a:pt x="248" y="100"/>
                    </a:lnTo>
                    <a:lnTo>
                      <a:pt x="250" y="97"/>
                    </a:lnTo>
                    <a:lnTo>
                      <a:pt x="211" y="185"/>
                    </a:lnTo>
                    <a:lnTo>
                      <a:pt x="200" y="210"/>
                    </a:lnTo>
                    <a:lnTo>
                      <a:pt x="198" y="229"/>
                    </a:lnTo>
                    <a:lnTo>
                      <a:pt x="200" y="239"/>
                    </a:lnTo>
                    <a:lnTo>
                      <a:pt x="207" y="246"/>
                    </a:lnTo>
                    <a:lnTo>
                      <a:pt x="217" y="249"/>
                    </a:lnTo>
                    <a:lnTo>
                      <a:pt x="229" y="249"/>
                    </a:lnTo>
                    <a:lnTo>
                      <a:pt x="240" y="246"/>
                    </a:lnTo>
                    <a:lnTo>
                      <a:pt x="250" y="244"/>
                    </a:lnTo>
                    <a:lnTo>
                      <a:pt x="257" y="242"/>
                    </a:lnTo>
                    <a:lnTo>
                      <a:pt x="259" y="240"/>
                    </a:lnTo>
                    <a:lnTo>
                      <a:pt x="505" y="44"/>
                    </a:lnTo>
                    <a:lnTo>
                      <a:pt x="269" y="256"/>
                    </a:lnTo>
                    <a:lnTo>
                      <a:pt x="273" y="271"/>
                    </a:lnTo>
                    <a:lnTo>
                      <a:pt x="286" y="277"/>
                    </a:lnTo>
                    <a:lnTo>
                      <a:pt x="305" y="275"/>
                    </a:lnTo>
                    <a:lnTo>
                      <a:pt x="330" y="268"/>
                    </a:lnTo>
                    <a:lnTo>
                      <a:pt x="357" y="256"/>
                    </a:lnTo>
                    <a:lnTo>
                      <a:pt x="385" y="243"/>
                    </a:lnTo>
                    <a:lnTo>
                      <a:pt x="411" y="229"/>
                    </a:lnTo>
                    <a:lnTo>
                      <a:pt x="431" y="217"/>
                    </a:lnTo>
                    <a:lnTo>
                      <a:pt x="445" y="208"/>
                    </a:lnTo>
                    <a:lnTo>
                      <a:pt x="451" y="205"/>
                    </a:lnTo>
                    <a:lnTo>
                      <a:pt x="113" y="437"/>
                    </a:lnTo>
                    <a:lnTo>
                      <a:pt x="111" y="437"/>
                    </a:lnTo>
                    <a:lnTo>
                      <a:pt x="106" y="439"/>
                    </a:lnTo>
                    <a:lnTo>
                      <a:pt x="97" y="441"/>
                    </a:lnTo>
                    <a:lnTo>
                      <a:pt x="88" y="444"/>
                    </a:lnTo>
                    <a:lnTo>
                      <a:pt x="78" y="445"/>
                    </a:lnTo>
                    <a:lnTo>
                      <a:pt x="68" y="444"/>
                    </a:lnTo>
                    <a:lnTo>
                      <a:pt x="58" y="440"/>
                    </a:lnTo>
                    <a:lnTo>
                      <a:pt x="50" y="432"/>
                    </a:lnTo>
                    <a:lnTo>
                      <a:pt x="44" y="420"/>
                    </a:lnTo>
                    <a:lnTo>
                      <a:pt x="41" y="402"/>
                    </a:lnTo>
                    <a:lnTo>
                      <a:pt x="41" y="401"/>
                    </a:lnTo>
                    <a:lnTo>
                      <a:pt x="41" y="396"/>
                    </a:lnTo>
                    <a:lnTo>
                      <a:pt x="40" y="390"/>
                    </a:lnTo>
                    <a:lnTo>
                      <a:pt x="39" y="382"/>
                    </a:lnTo>
                    <a:lnTo>
                      <a:pt x="37" y="372"/>
                    </a:lnTo>
                    <a:lnTo>
                      <a:pt x="33" y="363"/>
                    </a:lnTo>
                    <a:lnTo>
                      <a:pt x="27" y="355"/>
                    </a:lnTo>
                    <a:lnTo>
                      <a:pt x="21" y="346"/>
                    </a:lnTo>
                    <a:lnTo>
                      <a:pt x="12" y="340"/>
                    </a:lnTo>
                    <a:lnTo>
                      <a:pt x="1" y="337"/>
                    </a:lnTo>
                    <a:lnTo>
                      <a:pt x="1" y="337"/>
                    </a:lnTo>
                    <a:lnTo>
                      <a:pt x="0" y="336"/>
                    </a:lnTo>
                    <a:close/>
                  </a:path>
                </a:pathLst>
              </a:custGeom>
              <a:solidFill>
                <a:srgbClr val="FFCDE0"/>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1" name="Freeform 65"/>
              <p:cNvSpPr>
                <a:spLocks/>
              </p:cNvSpPr>
              <p:nvPr/>
            </p:nvSpPr>
            <p:spPr bwMode="ltGray">
              <a:xfrm>
                <a:off x="3571" y="1751"/>
                <a:ext cx="199" cy="151"/>
              </a:xfrm>
              <a:custGeom>
                <a:avLst/>
                <a:gdLst>
                  <a:gd name="T0" fmla="*/ 68 w 500"/>
                  <a:gd name="T1" fmla="*/ 0 h 439"/>
                  <a:gd name="T2" fmla="*/ 49 w 500"/>
                  <a:gd name="T3" fmla="*/ 76 h 439"/>
                  <a:gd name="T4" fmla="*/ 48 w 500"/>
                  <a:gd name="T5" fmla="*/ 136 h 439"/>
                  <a:gd name="T6" fmla="*/ 55 w 500"/>
                  <a:gd name="T7" fmla="*/ 180 h 439"/>
                  <a:gd name="T8" fmla="*/ 65 w 500"/>
                  <a:gd name="T9" fmla="*/ 206 h 439"/>
                  <a:gd name="T10" fmla="*/ 70 w 500"/>
                  <a:gd name="T11" fmla="*/ 215 h 439"/>
                  <a:gd name="T12" fmla="*/ 90 w 500"/>
                  <a:gd name="T13" fmla="*/ 194 h 439"/>
                  <a:gd name="T14" fmla="*/ 107 w 500"/>
                  <a:gd name="T15" fmla="*/ 155 h 439"/>
                  <a:gd name="T16" fmla="*/ 119 w 500"/>
                  <a:gd name="T17" fmla="*/ 109 h 439"/>
                  <a:gd name="T18" fmla="*/ 125 w 500"/>
                  <a:gd name="T19" fmla="*/ 73 h 439"/>
                  <a:gd name="T20" fmla="*/ 127 w 500"/>
                  <a:gd name="T21" fmla="*/ 58 h 439"/>
                  <a:gd name="T22" fmla="*/ 113 w 500"/>
                  <a:gd name="T23" fmla="*/ 152 h 439"/>
                  <a:gd name="T24" fmla="*/ 118 w 500"/>
                  <a:gd name="T25" fmla="*/ 203 h 439"/>
                  <a:gd name="T26" fmla="*/ 131 w 500"/>
                  <a:gd name="T27" fmla="*/ 225 h 439"/>
                  <a:gd name="T28" fmla="*/ 146 w 500"/>
                  <a:gd name="T29" fmla="*/ 228 h 439"/>
                  <a:gd name="T30" fmla="*/ 152 w 500"/>
                  <a:gd name="T31" fmla="*/ 227 h 439"/>
                  <a:gd name="T32" fmla="*/ 177 w 500"/>
                  <a:gd name="T33" fmla="*/ 209 h 439"/>
                  <a:gd name="T34" fmla="*/ 202 w 500"/>
                  <a:gd name="T35" fmla="*/ 176 h 439"/>
                  <a:gd name="T36" fmla="*/ 225 w 500"/>
                  <a:gd name="T37" fmla="*/ 138 h 439"/>
                  <a:gd name="T38" fmla="*/ 241 w 500"/>
                  <a:gd name="T39" fmla="*/ 107 h 439"/>
                  <a:gd name="T40" fmla="*/ 247 w 500"/>
                  <a:gd name="T41" fmla="*/ 94 h 439"/>
                  <a:gd name="T42" fmla="*/ 198 w 500"/>
                  <a:gd name="T43" fmla="*/ 207 h 439"/>
                  <a:gd name="T44" fmla="*/ 198 w 500"/>
                  <a:gd name="T45" fmla="*/ 237 h 439"/>
                  <a:gd name="T46" fmla="*/ 214 w 500"/>
                  <a:gd name="T47" fmla="*/ 246 h 439"/>
                  <a:gd name="T48" fmla="*/ 237 w 500"/>
                  <a:gd name="T49" fmla="*/ 244 h 439"/>
                  <a:gd name="T50" fmla="*/ 255 w 500"/>
                  <a:gd name="T51" fmla="*/ 238 h 439"/>
                  <a:gd name="T52" fmla="*/ 500 w 500"/>
                  <a:gd name="T53" fmla="*/ 42 h 439"/>
                  <a:gd name="T54" fmla="*/ 269 w 500"/>
                  <a:gd name="T55" fmla="*/ 268 h 439"/>
                  <a:gd name="T56" fmla="*/ 301 w 500"/>
                  <a:gd name="T57" fmla="*/ 272 h 439"/>
                  <a:gd name="T58" fmla="*/ 354 w 500"/>
                  <a:gd name="T59" fmla="*/ 253 h 439"/>
                  <a:gd name="T60" fmla="*/ 406 w 500"/>
                  <a:gd name="T61" fmla="*/ 226 h 439"/>
                  <a:gd name="T62" fmla="*/ 441 w 500"/>
                  <a:gd name="T63" fmla="*/ 206 h 439"/>
                  <a:gd name="T64" fmla="*/ 112 w 500"/>
                  <a:gd name="T65" fmla="*/ 430 h 439"/>
                  <a:gd name="T66" fmla="*/ 105 w 500"/>
                  <a:gd name="T67" fmla="*/ 433 h 439"/>
                  <a:gd name="T68" fmla="*/ 88 w 500"/>
                  <a:gd name="T69" fmla="*/ 437 h 439"/>
                  <a:gd name="T70" fmla="*/ 68 w 500"/>
                  <a:gd name="T71" fmla="*/ 437 h 439"/>
                  <a:gd name="T72" fmla="*/ 50 w 500"/>
                  <a:gd name="T73" fmla="*/ 427 h 439"/>
                  <a:gd name="T74" fmla="*/ 42 w 500"/>
                  <a:gd name="T75" fmla="*/ 397 h 439"/>
                  <a:gd name="T76" fmla="*/ 42 w 500"/>
                  <a:gd name="T77" fmla="*/ 391 h 439"/>
                  <a:gd name="T78" fmla="*/ 39 w 500"/>
                  <a:gd name="T79" fmla="*/ 376 h 439"/>
                  <a:gd name="T80" fmla="*/ 33 w 500"/>
                  <a:gd name="T81" fmla="*/ 358 h 439"/>
                  <a:gd name="T82" fmla="*/ 21 w 500"/>
                  <a:gd name="T83" fmla="*/ 341 h 439"/>
                  <a:gd name="T84" fmla="*/ 1 w 500"/>
                  <a:gd name="T85" fmla="*/ 331 h 439"/>
                  <a:gd name="T86" fmla="*/ 0 w 500"/>
                  <a:gd name="T87" fmla="*/ 33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00" h="439">
                    <a:moveTo>
                      <a:pt x="0" y="331"/>
                    </a:moveTo>
                    <a:lnTo>
                      <a:pt x="68" y="0"/>
                    </a:lnTo>
                    <a:lnTo>
                      <a:pt x="56" y="39"/>
                    </a:lnTo>
                    <a:lnTo>
                      <a:pt x="49" y="76"/>
                    </a:lnTo>
                    <a:lnTo>
                      <a:pt x="46" y="108"/>
                    </a:lnTo>
                    <a:lnTo>
                      <a:pt x="48" y="136"/>
                    </a:lnTo>
                    <a:lnTo>
                      <a:pt x="51" y="161"/>
                    </a:lnTo>
                    <a:lnTo>
                      <a:pt x="55" y="180"/>
                    </a:lnTo>
                    <a:lnTo>
                      <a:pt x="61" y="195"/>
                    </a:lnTo>
                    <a:lnTo>
                      <a:pt x="65" y="206"/>
                    </a:lnTo>
                    <a:lnTo>
                      <a:pt x="69" y="213"/>
                    </a:lnTo>
                    <a:lnTo>
                      <a:pt x="70" y="215"/>
                    </a:lnTo>
                    <a:lnTo>
                      <a:pt x="81" y="208"/>
                    </a:lnTo>
                    <a:lnTo>
                      <a:pt x="90" y="194"/>
                    </a:lnTo>
                    <a:lnTo>
                      <a:pt x="100" y="176"/>
                    </a:lnTo>
                    <a:lnTo>
                      <a:pt x="107" y="155"/>
                    </a:lnTo>
                    <a:lnTo>
                      <a:pt x="113" y="132"/>
                    </a:lnTo>
                    <a:lnTo>
                      <a:pt x="119" y="109"/>
                    </a:lnTo>
                    <a:lnTo>
                      <a:pt x="123" y="89"/>
                    </a:lnTo>
                    <a:lnTo>
                      <a:pt x="125" y="73"/>
                    </a:lnTo>
                    <a:lnTo>
                      <a:pt x="127" y="62"/>
                    </a:lnTo>
                    <a:lnTo>
                      <a:pt x="127" y="58"/>
                    </a:lnTo>
                    <a:lnTo>
                      <a:pt x="118" y="111"/>
                    </a:lnTo>
                    <a:lnTo>
                      <a:pt x="113" y="152"/>
                    </a:lnTo>
                    <a:lnTo>
                      <a:pt x="114" y="183"/>
                    </a:lnTo>
                    <a:lnTo>
                      <a:pt x="118" y="203"/>
                    </a:lnTo>
                    <a:lnTo>
                      <a:pt x="124" y="218"/>
                    </a:lnTo>
                    <a:lnTo>
                      <a:pt x="131" y="225"/>
                    </a:lnTo>
                    <a:lnTo>
                      <a:pt x="139" y="228"/>
                    </a:lnTo>
                    <a:lnTo>
                      <a:pt x="146" y="228"/>
                    </a:lnTo>
                    <a:lnTo>
                      <a:pt x="151" y="228"/>
                    </a:lnTo>
                    <a:lnTo>
                      <a:pt x="152" y="227"/>
                    </a:lnTo>
                    <a:lnTo>
                      <a:pt x="164" y="221"/>
                    </a:lnTo>
                    <a:lnTo>
                      <a:pt x="177" y="209"/>
                    </a:lnTo>
                    <a:lnTo>
                      <a:pt x="191" y="194"/>
                    </a:lnTo>
                    <a:lnTo>
                      <a:pt x="202" y="176"/>
                    </a:lnTo>
                    <a:lnTo>
                      <a:pt x="214" y="157"/>
                    </a:lnTo>
                    <a:lnTo>
                      <a:pt x="225" y="138"/>
                    </a:lnTo>
                    <a:lnTo>
                      <a:pt x="233" y="121"/>
                    </a:lnTo>
                    <a:lnTo>
                      <a:pt x="241" y="107"/>
                    </a:lnTo>
                    <a:lnTo>
                      <a:pt x="245" y="98"/>
                    </a:lnTo>
                    <a:lnTo>
                      <a:pt x="247" y="94"/>
                    </a:lnTo>
                    <a:lnTo>
                      <a:pt x="208" y="182"/>
                    </a:lnTo>
                    <a:lnTo>
                      <a:pt x="198" y="207"/>
                    </a:lnTo>
                    <a:lnTo>
                      <a:pt x="195" y="225"/>
                    </a:lnTo>
                    <a:lnTo>
                      <a:pt x="198" y="237"/>
                    </a:lnTo>
                    <a:lnTo>
                      <a:pt x="205" y="244"/>
                    </a:lnTo>
                    <a:lnTo>
                      <a:pt x="214" y="246"/>
                    </a:lnTo>
                    <a:lnTo>
                      <a:pt x="226" y="246"/>
                    </a:lnTo>
                    <a:lnTo>
                      <a:pt x="237" y="244"/>
                    </a:lnTo>
                    <a:lnTo>
                      <a:pt x="248" y="241"/>
                    </a:lnTo>
                    <a:lnTo>
                      <a:pt x="255" y="238"/>
                    </a:lnTo>
                    <a:lnTo>
                      <a:pt x="257" y="238"/>
                    </a:lnTo>
                    <a:lnTo>
                      <a:pt x="500" y="42"/>
                    </a:lnTo>
                    <a:lnTo>
                      <a:pt x="267" y="252"/>
                    </a:lnTo>
                    <a:lnTo>
                      <a:pt x="269" y="268"/>
                    </a:lnTo>
                    <a:lnTo>
                      <a:pt x="282" y="273"/>
                    </a:lnTo>
                    <a:lnTo>
                      <a:pt x="301" y="272"/>
                    </a:lnTo>
                    <a:lnTo>
                      <a:pt x="326" y="264"/>
                    </a:lnTo>
                    <a:lnTo>
                      <a:pt x="354" y="253"/>
                    </a:lnTo>
                    <a:lnTo>
                      <a:pt x="381" y="239"/>
                    </a:lnTo>
                    <a:lnTo>
                      <a:pt x="406" y="226"/>
                    </a:lnTo>
                    <a:lnTo>
                      <a:pt x="427" y="214"/>
                    </a:lnTo>
                    <a:lnTo>
                      <a:pt x="441" y="206"/>
                    </a:lnTo>
                    <a:lnTo>
                      <a:pt x="447" y="202"/>
                    </a:lnTo>
                    <a:lnTo>
                      <a:pt x="112" y="430"/>
                    </a:lnTo>
                    <a:lnTo>
                      <a:pt x="110" y="430"/>
                    </a:lnTo>
                    <a:lnTo>
                      <a:pt x="105" y="433"/>
                    </a:lnTo>
                    <a:lnTo>
                      <a:pt x="96" y="435"/>
                    </a:lnTo>
                    <a:lnTo>
                      <a:pt x="88" y="437"/>
                    </a:lnTo>
                    <a:lnTo>
                      <a:pt x="77" y="439"/>
                    </a:lnTo>
                    <a:lnTo>
                      <a:pt x="68" y="437"/>
                    </a:lnTo>
                    <a:lnTo>
                      <a:pt x="58" y="434"/>
                    </a:lnTo>
                    <a:lnTo>
                      <a:pt x="50" y="427"/>
                    </a:lnTo>
                    <a:lnTo>
                      <a:pt x="44" y="414"/>
                    </a:lnTo>
                    <a:lnTo>
                      <a:pt x="42" y="397"/>
                    </a:lnTo>
                    <a:lnTo>
                      <a:pt x="42" y="395"/>
                    </a:lnTo>
                    <a:lnTo>
                      <a:pt x="42" y="391"/>
                    </a:lnTo>
                    <a:lnTo>
                      <a:pt x="40" y="384"/>
                    </a:lnTo>
                    <a:lnTo>
                      <a:pt x="39" y="376"/>
                    </a:lnTo>
                    <a:lnTo>
                      <a:pt x="37" y="367"/>
                    </a:lnTo>
                    <a:lnTo>
                      <a:pt x="33" y="358"/>
                    </a:lnTo>
                    <a:lnTo>
                      <a:pt x="27" y="348"/>
                    </a:lnTo>
                    <a:lnTo>
                      <a:pt x="21" y="341"/>
                    </a:lnTo>
                    <a:lnTo>
                      <a:pt x="12" y="334"/>
                    </a:lnTo>
                    <a:lnTo>
                      <a:pt x="1" y="331"/>
                    </a:lnTo>
                    <a:lnTo>
                      <a:pt x="1" y="331"/>
                    </a:lnTo>
                    <a:lnTo>
                      <a:pt x="0" y="331"/>
                    </a:lnTo>
                    <a:close/>
                  </a:path>
                </a:pathLst>
              </a:custGeom>
              <a:solidFill>
                <a:srgbClr val="FFD0E2"/>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2" name="Freeform 66"/>
              <p:cNvSpPr>
                <a:spLocks/>
              </p:cNvSpPr>
              <p:nvPr/>
            </p:nvSpPr>
            <p:spPr bwMode="ltGray">
              <a:xfrm>
                <a:off x="3571" y="1754"/>
                <a:ext cx="198" cy="151"/>
              </a:xfrm>
              <a:custGeom>
                <a:avLst/>
                <a:gdLst>
                  <a:gd name="T0" fmla="*/ 67 w 496"/>
                  <a:gd name="T1" fmla="*/ 0 h 433"/>
                  <a:gd name="T2" fmla="*/ 48 w 496"/>
                  <a:gd name="T3" fmla="*/ 74 h 433"/>
                  <a:gd name="T4" fmla="*/ 47 w 496"/>
                  <a:gd name="T5" fmla="*/ 135 h 433"/>
                  <a:gd name="T6" fmla="*/ 54 w 496"/>
                  <a:gd name="T7" fmla="*/ 178 h 433"/>
                  <a:gd name="T8" fmla="*/ 64 w 496"/>
                  <a:gd name="T9" fmla="*/ 204 h 433"/>
                  <a:gd name="T10" fmla="*/ 69 w 496"/>
                  <a:gd name="T11" fmla="*/ 214 h 433"/>
                  <a:gd name="T12" fmla="*/ 89 w 496"/>
                  <a:gd name="T13" fmla="*/ 192 h 433"/>
                  <a:gd name="T14" fmla="*/ 106 w 496"/>
                  <a:gd name="T15" fmla="*/ 153 h 433"/>
                  <a:gd name="T16" fmla="*/ 117 w 496"/>
                  <a:gd name="T17" fmla="*/ 109 h 433"/>
                  <a:gd name="T18" fmla="*/ 124 w 496"/>
                  <a:gd name="T19" fmla="*/ 72 h 433"/>
                  <a:gd name="T20" fmla="*/ 126 w 496"/>
                  <a:gd name="T21" fmla="*/ 57 h 433"/>
                  <a:gd name="T22" fmla="*/ 112 w 496"/>
                  <a:gd name="T23" fmla="*/ 151 h 433"/>
                  <a:gd name="T24" fmla="*/ 116 w 496"/>
                  <a:gd name="T25" fmla="*/ 202 h 433"/>
                  <a:gd name="T26" fmla="*/ 130 w 496"/>
                  <a:gd name="T27" fmla="*/ 223 h 433"/>
                  <a:gd name="T28" fmla="*/ 144 w 496"/>
                  <a:gd name="T29" fmla="*/ 227 h 433"/>
                  <a:gd name="T30" fmla="*/ 151 w 496"/>
                  <a:gd name="T31" fmla="*/ 225 h 433"/>
                  <a:gd name="T32" fmla="*/ 175 w 496"/>
                  <a:gd name="T33" fmla="*/ 206 h 433"/>
                  <a:gd name="T34" fmla="*/ 200 w 496"/>
                  <a:gd name="T35" fmla="*/ 173 h 433"/>
                  <a:gd name="T36" fmla="*/ 223 w 496"/>
                  <a:gd name="T37" fmla="*/ 136 h 433"/>
                  <a:gd name="T38" fmla="*/ 238 w 496"/>
                  <a:gd name="T39" fmla="*/ 105 h 433"/>
                  <a:gd name="T40" fmla="*/ 244 w 496"/>
                  <a:gd name="T41" fmla="*/ 94 h 433"/>
                  <a:gd name="T42" fmla="*/ 196 w 496"/>
                  <a:gd name="T43" fmla="*/ 205 h 433"/>
                  <a:gd name="T44" fmla="*/ 196 w 496"/>
                  <a:gd name="T45" fmla="*/ 234 h 433"/>
                  <a:gd name="T46" fmla="*/ 212 w 496"/>
                  <a:gd name="T47" fmla="*/ 243 h 433"/>
                  <a:gd name="T48" fmla="*/ 235 w 496"/>
                  <a:gd name="T49" fmla="*/ 241 h 433"/>
                  <a:gd name="T50" fmla="*/ 252 w 496"/>
                  <a:gd name="T51" fmla="*/ 236 h 433"/>
                  <a:gd name="T52" fmla="*/ 496 w 496"/>
                  <a:gd name="T53" fmla="*/ 41 h 433"/>
                  <a:gd name="T54" fmla="*/ 267 w 496"/>
                  <a:gd name="T55" fmla="*/ 265 h 433"/>
                  <a:gd name="T56" fmla="*/ 299 w 496"/>
                  <a:gd name="T57" fmla="*/ 269 h 433"/>
                  <a:gd name="T58" fmla="*/ 349 w 496"/>
                  <a:gd name="T59" fmla="*/ 250 h 433"/>
                  <a:gd name="T60" fmla="*/ 402 w 496"/>
                  <a:gd name="T61" fmla="*/ 224 h 433"/>
                  <a:gd name="T62" fmla="*/ 436 w 496"/>
                  <a:gd name="T63" fmla="*/ 203 h 433"/>
                  <a:gd name="T64" fmla="*/ 110 w 496"/>
                  <a:gd name="T65" fmla="*/ 425 h 433"/>
                  <a:gd name="T66" fmla="*/ 104 w 496"/>
                  <a:gd name="T67" fmla="*/ 428 h 433"/>
                  <a:gd name="T68" fmla="*/ 87 w 496"/>
                  <a:gd name="T69" fmla="*/ 432 h 433"/>
                  <a:gd name="T70" fmla="*/ 67 w 496"/>
                  <a:gd name="T71" fmla="*/ 432 h 433"/>
                  <a:gd name="T72" fmla="*/ 50 w 496"/>
                  <a:gd name="T73" fmla="*/ 422 h 433"/>
                  <a:gd name="T74" fmla="*/ 42 w 496"/>
                  <a:gd name="T75" fmla="*/ 392 h 433"/>
                  <a:gd name="T76" fmla="*/ 42 w 496"/>
                  <a:gd name="T77" fmla="*/ 386 h 433"/>
                  <a:gd name="T78" fmla="*/ 39 w 496"/>
                  <a:gd name="T79" fmla="*/ 372 h 433"/>
                  <a:gd name="T80" fmla="*/ 33 w 496"/>
                  <a:gd name="T81" fmla="*/ 353 h 433"/>
                  <a:gd name="T82" fmla="*/ 22 w 496"/>
                  <a:gd name="T83" fmla="*/ 336 h 433"/>
                  <a:gd name="T84" fmla="*/ 1 w 496"/>
                  <a:gd name="T85" fmla="*/ 327 h 433"/>
                  <a:gd name="T86" fmla="*/ 0 w 496"/>
                  <a:gd name="T87" fmla="*/ 32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6" h="433">
                    <a:moveTo>
                      <a:pt x="0" y="325"/>
                    </a:moveTo>
                    <a:lnTo>
                      <a:pt x="67" y="0"/>
                    </a:lnTo>
                    <a:lnTo>
                      <a:pt x="55" y="39"/>
                    </a:lnTo>
                    <a:lnTo>
                      <a:pt x="48" y="74"/>
                    </a:lnTo>
                    <a:lnTo>
                      <a:pt x="45" y="107"/>
                    </a:lnTo>
                    <a:lnTo>
                      <a:pt x="47" y="135"/>
                    </a:lnTo>
                    <a:lnTo>
                      <a:pt x="50" y="159"/>
                    </a:lnTo>
                    <a:lnTo>
                      <a:pt x="54" y="178"/>
                    </a:lnTo>
                    <a:lnTo>
                      <a:pt x="60" y="193"/>
                    </a:lnTo>
                    <a:lnTo>
                      <a:pt x="64" y="204"/>
                    </a:lnTo>
                    <a:lnTo>
                      <a:pt x="68" y="211"/>
                    </a:lnTo>
                    <a:lnTo>
                      <a:pt x="69" y="214"/>
                    </a:lnTo>
                    <a:lnTo>
                      <a:pt x="80" y="206"/>
                    </a:lnTo>
                    <a:lnTo>
                      <a:pt x="89" y="192"/>
                    </a:lnTo>
                    <a:lnTo>
                      <a:pt x="98" y="174"/>
                    </a:lnTo>
                    <a:lnTo>
                      <a:pt x="106" y="153"/>
                    </a:lnTo>
                    <a:lnTo>
                      <a:pt x="112" y="130"/>
                    </a:lnTo>
                    <a:lnTo>
                      <a:pt x="117" y="109"/>
                    </a:lnTo>
                    <a:lnTo>
                      <a:pt x="122" y="89"/>
                    </a:lnTo>
                    <a:lnTo>
                      <a:pt x="124" y="72"/>
                    </a:lnTo>
                    <a:lnTo>
                      <a:pt x="125" y="61"/>
                    </a:lnTo>
                    <a:lnTo>
                      <a:pt x="126" y="57"/>
                    </a:lnTo>
                    <a:lnTo>
                      <a:pt x="116" y="110"/>
                    </a:lnTo>
                    <a:lnTo>
                      <a:pt x="112" y="151"/>
                    </a:lnTo>
                    <a:lnTo>
                      <a:pt x="112" y="180"/>
                    </a:lnTo>
                    <a:lnTo>
                      <a:pt x="116" y="202"/>
                    </a:lnTo>
                    <a:lnTo>
                      <a:pt x="122" y="216"/>
                    </a:lnTo>
                    <a:lnTo>
                      <a:pt x="130" y="223"/>
                    </a:lnTo>
                    <a:lnTo>
                      <a:pt x="137" y="227"/>
                    </a:lnTo>
                    <a:lnTo>
                      <a:pt x="144" y="227"/>
                    </a:lnTo>
                    <a:lnTo>
                      <a:pt x="149" y="225"/>
                    </a:lnTo>
                    <a:lnTo>
                      <a:pt x="151" y="225"/>
                    </a:lnTo>
                    <a:lnTo>
                      <a:pt x="163" y="218"/>
                    </a:lnTo>
                    <a:lnTo>
                      <a:pt x="175" y="206"/>
                    </a:lnTo>
                    <a:lnTo>
                      <a:pt x="188" y="191"/>
                    </a:lnTo>
                    <a:lnTo>
                      <a:pt x="200" y="173"/>
                    </a:lnTo>
                    <a:lnTo>
                      <a:pt x="212" y="155"/>
                    </a:lnTo>
                    <a:lnTo>
                      <a:pt x="223" y="136"/>
                    </a:lnTo>
                    <a:lnTo>
                      <a:pt x="231" y="120"/>
                    </a:lnTo>
                    <a:lnTo>
                      <a:pt x="238" y="105"/>
                    </a:lnTo>
                    <a:lnTo>
                      <a:pt x="243" y="97"/>
                    </a:lnTo>
                    <a:lnTo>
                      <a:pt x="244" y="94"/>
                    </a:lnTo>
                    <a:lnTo>
                      <a:pt x="206" y="180"/>
                    </a:lnTo>
                    <a:lnTo>
                      <a:pt x="196" y="205"/>
                    </a:lnTo>
                    <a:lnTo>
                      <a:pt x="193" y="223"/>
                    </a:lnTo>
                    <a:lnTo>
                      <a:pt x="196" y="234"/>
                    </a:lnTo>
                    <a:lnTo>
                      <a:pt x="203" y="241"/>
                    </a:lnTo>
                    <a:lnTo>
                      <a:pt x="212" y="243"/>
                    </a:lnTo>
                    <a:lnTo>
                      <a:pt x="224" y="243"/>
                    </a:lnTo>
                    <a:lnTo>
                      <a:pt x="235" y="241"/>
                    </a:lnTo>
                    <a:lnTo>
                      <a:pt x="244" y="239"/>
                    </a:lnTo>
                    <a:lnTo>
                      <a:pt x="252" y="236"/>
                    </a:lnTo>
                    <a:lnTo>
                      <a:pt x="254" y="235"/>
                    </a:lnTo>
                    <a:lnTo>
                      <a:pt x="496" y="41"/>
                    </a:lnTo>
                    <a:lnTo>
                      <a:pt x="263" y="250"/>
                    </a:lnTo>
                    <a:lnTo>
                      <a:pt x="267" y="265"/>
                    </a:lnTo>
                    <a:lnTo>
                      <a:pt x="279" y="271"/>
                    </a:lnTo>
                    <a:lnTo>
                      <a:pt x="299" y="269"/>
                    </a:lnTo>
                    <a:lnTo>
                      <a:pt x="323" y="262"/>
                    </a:lnTo>
                    <a:lnTo>
                      <a:pt x="349" y="250"/>
                    </a:lnTo>
                    <a:lnTo>
                      <a:pt x="377" y="237"/>
                    </a:lnTo>
                    <a:lnTo>
                      <a:pt x="402" y="224"/>
                    </a:lnTo>
                    <a:lnTo>
                      <a:pt x="423" y="211"/>
                    </a:lnTo>
                    <a:lnTo>
                      <a:pt x="436" y="203"/>
                    </a:lnTo>
                    <a:lnTo>
                      <a:pt x="442" y="201"/>
                    </a:lnTo>
                    <a:lnTo>
                      <a:pt x="110" y="425"/>
                    </a:lnTo>
                    <a:lnTo>
                      <a:pt x="109" y="426"/>
                    </a:lnTo>
                    <a:lnTo>
                      <a:pt x="104" y="428"/>
                    </a:lnTo>
                    <a:lnTo>
                      <a:pt x="95" y="431"/>
                    </a:lnTo>
                    <a:lnTo>
                      <a:pt x="87" y="432"/>
                    </a:lnTo>
                    <a:lnTo>
                      <a:pt x="78" y="433"/>
                    </a:lnTo>
                    <a:lnTo>
                      <a:pt x="67" y="432"/>
                    </a:lnTo>
                    <a:lnTo>
                      <a:pt x="58" y="429"/>
                    </a:lnTo>
                    <a:lnTo>
                      <a:pt x="50" y="422"/>
                    </a:lnTo>
                    <a:lnTo>
                      <a:pt x="45" y="410"/>
                    </a:lnTo>
                    <a:lnTo>
                      <a:pt x="42" y="392"/>
                    </a:lnTo>
                    <a:lnTo>
                      <a:pt x="42" y="391"/>
                    </a:lnTo>
                    <a:lnTo>
                      <a:pt x="42" y="386"/>
                    </a:lnTo>
                    <a:lnTo>
                      <a:pt x="41" y="379"/>
                    </a:lnTo>
                    <a:lnTo>
                      <a:pt x="39" y="372"/>
                    </a:lnTo>
                    <a:lnTo>
                      <a:pt x="37" y="362"/>
                    </a:lnTo>
                    <a:lnTo>
                      <a:pt x="33" y="353"/>
                    </a:lnTo>
                    <a:lnTo>
                      <a:pt x="28" y="344"/>
                    </a:lnTo>
                    <a:lnTo>
                      <a:pt x="22" y="336"/>
                    </a:lnTo>
                    <a:lnTo>
                      <a:pt x="12" y="330"/>
                    </a:lnTo>
                    <a:lnTo>
                      <a:pt x="1" y="327"/>
                    </a:lnTo>
                    <a:lnTo>
                      <a:pt x="1" y="327"/>
                    </a:lnTo>
                    <a:lnTo>
                      <a:pt x="0" y="325"/>
                    </a:lnTo>
                    <a:close/>
                  </a:path>
                </a:pathLst>
              </a:custGeom>
              <a:solidFill>
                <a:srgbClr val="FFD3E4"/>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3" name="Freeform 67"/>
              <p:cNvSpPr>
                <a:spLocks/>
              </p:cNvSpPr>
              <p:nvPr/>
            </p:nvSpPr>
            <p:spPr bwMode="ltGray">
              <a:xfrm>
                <a:off x="3571" y="1754"/>
                <a:ext cx="195" cy="151"/>
              </a:xfrm>
              <a:custGeom>
                <a:avLst/>
                <a:gdLst>
                  <a:gd name="T0" fmla="*/ 66 w 490"/>
                  <a:gd name="T1" fmla="*/ 0 h 429"/>
                  <a:gd name="T2" fmla="*/ 47 w 490"/>
                  <a:gd name="T3" fmla="*/ 75 h 429"/>
                  <a:gd name="T4" fmla="*/ 46 w 490"/>
                  <a:gd name="T5" fmla="*/ 135 h 429"/>
                  <a:gd name="T6" fmla="*/ 53 w 490"/>
                  <a:gd name="T7" fmla="*/ 177 h 429"/>
                  <a:gd name="T8" fmla="*/ 63 w 490"/>
                  <a:gd name="T9" fmla="*/ 203 h 429"/>
                  <a:gd name="T10" fmla="*/ 68 w 490"/>
                  <a:gd name="T11" fmla="*/ 212 h 429"/>
                  <a:gd name="T12" fmla="*/ 88 w 490"/>
                  <a:gd name="T13" fmla="*/ 192 h 429"/>
                  <a:gd name="T14" fmla="*/ 104 w 490"/>
                  <a:gd name="T15" fmla="*/ 152 h 429"/>
                  <a:gd name="T16" fmla="*/ 116 w 490"/>
                  <a:gd name="T17" fmla="*/ 108 h 429"/>
                  <a:gd name="T18" fmla="*/ 122 w 490"/>
                  <a:gd name="T19" fmla="*/ 73 h 429"/>
                  <a:gd name="T20" fmla="*/ 124 w 490"/>
                  <a:gd name="T21" fmla="*/ 57 h 429"/>
                  <a:gd name="T22" fmla="*/ 110 w 490"/>
                  <a:gd name="T23" fmla="*/ 150 h 429"/>
                  <a:gd name="T24" fmla="*/ 115 w 490"/>
                  <a:gd name="T25" fmla="*/ 201 h 429"/>
                  <a:gd name="T26" fmla="*/ 128 w 490"/>
                  <a:gd name="T27" fmla="*/ 222 h 429"/>
                  <a:gd name="T28" fmla="*/ 142 w 490"/>
                  <a:gd name="T29" fmla="*/ 226 h 429"/>
                  <a:gd name="T30" fmla="*/ 149 w 490"/>
                  <a:gd name="T31" fmla="*/ 224 h 429"/>
                  <a:gd name="T32" fmla="*/ 173 w 490"/>
                  <a:gd name="T33" fmla="*/ 206 h 429"/>
                  <a:gd name="T34" fmla="*/ 198 w 490"/>
                  <a:gd name="T35" fmla="*/ 173 h 429"/>
                  <a:gd name="T36" fmla="*/ 220 w 490"/>
                  <a:gd name="T37" fmla="*/ 136 h 429"/>
                  <a:gd name="T38" fmla="*/ 236 w 490"/>
                  <a:gd name="T39" fmla="*/ 106 h 429"/>
                  <a:gd name="T40" fmla="*/ 242 w 490"/>
                  <a:gd name="T41" fmla="*/ 93 h 429"/>
                  <a:gd name="T42" fmla="*/ 193 w 490"/>
                  <a:gd name="T43" fmla="*/ 203 h 429"/>
                  <a:gd name="T44" fmla="*/ 193 w 490"/>
                  <a:gd name="T45" fmla="*/ 233 h 429"/>
                  <a:gd name="T46" fmla="*/ 210 w 490"/>
                  <a:gd name="T47" fmla="*/ 243 h 429"/>
                  <a:gd name="T48" fmla="*/ 233 w 490"/>
                  <a:gd name="T49" fmla="*/ 240 h 429"/>
                  <a:gd name="T50" fmla="*/ 249 w 490"/>
                  <a:gd name="T51" fmla="*/ 234 h 429"/>
                  <a:gd name="T52" fmla="*/ 490 w 490"/>
                  <a:gd name="T53" fmla="*/ 42 h 429"/>
                  <a:gd name="T54" fmla="*/ 264 w 490"/>
                  <a:gd name="T55" fmla="*/ 264 h 429"/>
                  <a:gd name="T56" fmla="*/ 296 w 490"/>
                  <a:gd name="T57" fmla="*/ 268 h 429"/>
                  <a:gd name="T58" fmla="*/ 346 w 490"/>
                  <a:gd name="T59" fmla="*/ 249 h 429"/>
                  <a:gd name="T60" fmla="*/ 397 w 490"/>
                  <a:gd name="T61" fmla="*/ 222 h 429"/>
                  <a:gd name="T62" fmla="*/ 432 w 490"/>
                  <a:gd name="T63" fmla="*/ 202 h 429"/>
                  <a:gd name="T64" fmla="*/ 109 w 490"/>
                  <a:gd name="T65" fmla="*/ 421 h 429"/>
                  <a:gd name="T66" fmla="*/ 103 w 490"/>
                  <a:gd name="T67" fmla="*/ 425 h 429"/>
                  <a:gd name="T68" fmla="*/ 86 w 490"/>
                  <a:gd name="T69" fmla="*/ 428 h 429"/>
                  <a:gd name="T70" fmla="*/ 67 w 490"/>
                  <a:gd name="T71" fmla="*/ 428 h 429"/>
                  <a:gd name="T72" fmla="*/ 50 w 490"/>
                  <a:gd name="T73" fmla="*/ 417 h 429"/>
                  <a:gd name="T74" fmla="*/ 43 w 490"/>
                  <a:gd name="T75" fmla="*/ 388 h 429"/>
                  <a:gd name="T76" fmla="*/ 42 w 490"/>
                  <a:gd name="T77" fmla="*/ 382 h 429"/>
                  <a:gd name="T78" fmla="*/ 40 w 490"/>
                  <a:gd name="T79" fmla="*/ 367 h 429"/>
                  <a:gd name="T80" fmla="*/ 34 w 490"/>
                  <a:gd name="T81" fmla="*/ 350 h 429"/>
                  <a:gd name="T82" fmla="*/ 22 w 490"/>
                  <a:gd name="T83" fmla="*/ 333 h 429"/>
                  <a:gd name="T84" fmla="*/ 1 w 490"/>
                  <a:gd name="T85" fmla="*/ 322 h 429"/>
                  <a:gd name="T86" fmla="*/ 0 w 490"/>
                  <a:gd name="T87" fmla="*/ 322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0" h="429">
                    <a:moveTo>
                      <a:pt x="0" y="322"/>
                    </a:moveTo>
                    <a:lnTo>
                      <a:pt x="66" y="0"/>
                    </a:lnTo>
                    <a:lnTo>
                      <a:pt x="54" y="39"/>
                    </a:lnTo>
                    <a:lnTo>
                      <a:pt x="47" y="75"/>
                    </a:lnTo>
                    <a:lnTo>
                      <a:pt x="44" y="107"/>
                    </a:lnTo>
                    <a:lnTo>
                      <a:pt x="46" y="135"/>
                    </a:lnTo>
                    <a:lnTo>
                      <a:pt x="49" y="158"/>
                    </a:lnTo>
                    <a:lnTo>
                      <a:pt x="53" y="177"/>
                    </a:lnTo>
                    <a:lnTo>
                      <a:pt x="59" y="193"/>
                    </a:lnTo>
                    <a:lnTo>
                      <a:pt x="63" y="203"/>
                    </a:lnTo>
                    <a:lnTo>
                      <a:pt x="67" y="209"/>
                    </a:lnTo>
                    <a:lnTo>
                      <a:pt x="68" y="212"/>
                    </a:lnTo>
                    <a:lnTo>
                      <a:pt x="79" y="205"/>
                    </a:lnTo>
                    <a:lnTo>
                      <a:pt x="88" y="192"/>
                    </a:lnTo>
                    <a:lnTo>
                      <a:pt x="97" y="174"/>
                    </a:lnTo>
                    <a:lnTo>
                      <a:pt x="104" y="152"/>
                    </a:lnTo>
                    <a:lnTo>
                      <a:pt x="110" y="131"/>
                    </a:lnTo>
                    <a:lnTo>
                      <a:pt x="116" y="108"/>
                    </a:lnTo>
                    <a:lnTo>
                      <a:pt x="119" y="88"/>
                    </a:lnTo>
                    <a:lnTo>
                      <a:pt x="122" y="73"/>
                    </a:lnTo>
                    <a:lnTo>
                      <a:pt x="124" y="61"/>
                    </a:lnTo>
                    <a:lnTo>
                      <a:pt x="124" y="57"/>
                    </a:lnTo>
                    <a:lnTo>
                      <a:pt x="115" y="110"/>
                    </a:lnTo>
                    <a:lnTo>
                      <a:pt x="110" y="150"/>
                    </a:lnTo>
                    <a:lnTo>
                      <a:pt x="111" y="180"/>
                    </a:lnTo>
                    <a:lnTo>
                      <a:pt x="115" y="201"/>
                    </a:lnTo>
                    <a:lnTo>
                      <a:pt x="121" y="214"/>
                    </a:lnTo>
                    <a:lnTo>
                      <a:pt x="128" y="222"/>
                    </a:lnTo>
                    <a:lnTo>
                      <a:pt x="136" y="225"/>
                    </a:lnTo>
                    <a:lnTo>
                      <a:pt x="142" y="226"/>
                    </a:lnTo>
                    <a:lnTo>
                      <a:pt x="147" y="225"/>
                    </a:lnTo>
                    <a:lnTo>
                      <a:pt x="149" y="224"/>
                    </a:lnTo>
                    <a:lnTo>
                      <a:pt x="161" y="218"/>
                    </a:lnTo>
                    <a:lnTo>
                      <a:pt x="173" y="206"/>
                    </a:lnTo>
                    <a:lnTo>
                      <a:pt x="186" y="190"/>
                    </a:lnTo>
                    <a:lnTo>
                      <a:pt x="198" y="173"/>
                    </a:lnTo>
                    <a:lnTo>
                      <a:pt x="210" y="155"/>
                    </a:lnTo>
                    <a:lnTo>
                      <a:pt x="220" y="136"/>
                    </a:lnTo>
                    <a:lnTo>
                      <a:pt x="229" y="119"/>
                    </a:lnTo>
                    <a:lnTo>
                      <a:pt x="236" y="106"/>
                    </a:lnTo>
                    <a:lnTo>
                      <a:pt x="240" y="96"/>
                    </a:lnTo>
                    <a:lnTo>
                      <a:pt x="242" y="93"/>
                    </a:lnTo>
                    <a:lnTo>
                      <a:pt x="204" y="180"/>
                    </a:lnTo>
                    <a:lnTo>
                      <a:pt x="193" y="203"/>
                    </a:lnTo>
                    <a:lnTo>
                      <a:pt x="191" y="221"/>
                    </a:lnTo>
                    <a:lnTo>
                      <a:pt x="193" y="233"/>
                    </a:lnTo>
                    <a:lnTo>
                      <a:pt x="200" y="239"/>
                    </a:lnTo>
                    <a:lnTo>
                      <a:pt x="210" y="243"/>
                    </a:lnTo>
                    <a:lnTo>
                      <a:pt x="221" y="241"/>
                    </a:lnTo>
                    <a:lnTo>
                      <a:pt x="233" y="240"/>
                    </a:lnTo>
                    <a:lnTo>
                      <a:pt x="242" y="237"/>
                    </a:lnTo>
                    <a:lnTo>
                      <a:pt x="249" y="234"/>
                    </a:lnTo>
                    <a:lnTo>
                      <a:pt x="252" y="234"/>
                    </a:lnTo>
                    <a:lnTo>
                      <a:pt x="490" y="42"/>
                    </a:lnTo>
                    <a:lnTo>
                      <a:pt x="261" y="249"/>
                    </a:lnTo>
                    <a:lnTo>
                      <a:pt x="264" y="264"/>
                    </a:lnTo>
                    <a:lnTo>
                      <a:pt x="277" y="269"/>
                    </a:lnTo>
                    <a:lnTo>
                      <a:pt x="296" y="268"/>
                    </a:lnTo>
                    <a:lnTo>
                      <a:pt x="320" y="261"/>
                    </a:lnTo>
                    <a:lnTo>
                      <a:pt x="346" y="249"/>
                    </a:lnTo>
                    <a:lnTo>
                      <a:pt x="373" y="236"/>
                    </a:lnTo>
                    <a:lnTo>
                      <a:pt x="397" y="222"/>
                    </a:lnTo>
                    <a:lnTo>
                      <a:pt x="419" y="211"/>
                    </a:lnTo>
                    <a:lnTo>
                      <a:pt x="432" y="202"/>
                    </a:lnTo>
                    <a:lnTo>
                      <a:pt x="438" y="199"/>
                    </a:lnTo>
                    <a:lnTo>
                      <a:pt x="109" y="421"/>
                    </a:lnTo>
                    <a:lnTo>
                      <a:pt x="108" y="422"/>
                    </a:lnTo>
                    <a:lnTo>
                      <a:pt x="103" y="425"/>
                    </a:lnTo>
                    <a:lnTo>
                      <a:pt x="96" y="427"/>
                    </a:lnTo>
                    <a:lnTo>
                      <a:pt x="86" y="428"/>
                    </a:lnTo>
                    <a:lnTo>
                      <a:pt x="77" y="429"/>
                    </a:lnTo>
                    <a:lnTo>
                      <a:pt x="67" y="428"/>
                    </a:lnTo>
                    <a:lnTo>
                      <a:pt x="59" y="425"/>
                    </a:lnTo>
                    <a:lnTo>
                      <a:pt x="50" y="417"/>
                    </a:lnTo>
                    <a:lnTo>
                      <a:pt x="46" y="406"/>
                    </a:lnTo>
                    <a:lnTo>
                      <a:pt x="43" y="388"/>
                    </a:lnTo>
                    <a:lnTo>
                      <a:pt x="43" y="387"/>
                    </a:lnTo>
                    <a:lnTo>
                      <a:pt x="42" y="382"/>
                    </a:lnTo>
                    <a:lnTo>
                      <a:pt x="42" y="376"/>
                    </a:lnTo>
                    <a:lnTo>
                      <a:pt x="40" y="367"/>
                    </a:lnTo>
                    <a:lnTo>
                      <a:pt x="37" y="358"/>
                    </a:lnTo>
                    <a:lnTo>
                      <a:pt x="34" y="350"/>
                    </a:lnTo>
                    <a:lnTo>
                      <a:pt x="28" y="340"/>
                    </a:lnTo>
                    <a:lnTo>
                      <a:pt x="22" y="333"/>
                    </a:lnTo>
                    <a:lnTo>
                      <a:pt x="12" y="326"/>
                    </a:lnTo>
                    <a:lnTo>
                      <a:pt x="1" y="322"/>
                    </a:lnTo>
                    <a:lnTo>
                      <a:pt x="1" y="322"/>
                    </a:lnTo>
                    <a:lnTo>
                      <a:pt x="0" y="322"/>
                    </a:lnTo>
                    <a:close/>
                  </a:path>
                </a:pathLst>
              </a:custGeom>
              <a:solidFill>
                <a:srgbClr val="FFD6E6"/>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4" name="Freeform 68"/>
              <p:cNvSpPr>
                <a:spLocks/>
              </p:cNvSpPr>
              <p:nvPr/>
            </p:nvSpPr>
            <p:spPr bwMode="ltGray">
              <a:xfrm>
                <a:off x="3573" y="1756"/>
                <a:ext cx="194" cy="149"/>
              </a:xfrm>
              <a:custGeom>
                <a:avLst/>
                <a:gdLst>
                  <a:gd name="T0" fmla="*/ 63 w 483"/>
                  <a:gd name="T1" fmla="*/ 0 h 424"/>
                  <a:gd name="T2" fmla="*/ 44 w 483"/>
                  <a:gd name="T3" fmla="*/ 75 h 424"/>
                  <a:gd name="T4" fmla="*/ 43 w 483"/>
                  <a:gd name="T5" fmla="*/ 133 h 424"/>
                  <a:gd name="T6" fmla="*/ 50 w 483"/>
                  <a:gd name="T7" fmla="*/ 176 h 424"/>
                  <a:gd name="T8" fmla="*/ 60 w 483"/>
                  <a:gd name="T9" fmla="*/ 202 h 424"/>
                  <a:gd name="T10" fmla="*/ 65 w 483"/>
                  <a:gd name="T11" fmla="*/ 210 h 424"/>
                  <a:gd name="T12" fmla="*/ 85 w 483"/>
                  <a:gd name="T13" fmla="*/ 190 h 424"/>
                  <a:gd name="T14" fmla="*/ 101 w 483"/>
                  <a:gd name="T15" fmla="*/ 151 h 424"/>
                  <a:gd name="T16" fmla="*/ 112 w 483"/>
                  <a:gd name="T17" fmla="*/ 107 h 424"/>
                  <a:gd name="T18" fmla="*/ 119 w 483"/>
                  <a:gd name="T19" fmla="*/ 71 h 424"/>
                  <a:gd name="T20" fmla="*/ 121 w 483"/>
                  <a:gd name="T21" fmla="*/ 57 h 424"/>
                  <a:gd name="T22" fmla="*/ 107 w 483"/>
                  <a:gd name="T23" fmla="*/ 148 h 424"/>
                  <a:gd name="T24" fmla="*/ 110 w 483"/>
                  <a:gd name="T25" fmla="*/ 199 h 424"/>
                  <a:gd name="T26" fmla="*/ 125 w 483"/>
                  <a:gd name="T27" fmla="*/ 220 h 424"/>
                  <a:gd name="T28" fmla="*/ 139 w 483"/>
                  <a:gd name="T29" fmla="*/ 223 h 424"/>
                  <a:gd name="T30" fmla="*/ 145 w 483"/>
                  <a:gd name="T31" fmla="*/ 222 h 424"/>
                  <a:gd name="T32" fmla="*/ 169 w 483"/>
                  <a:gd name="T33" fmla="*/ 204 h 424"/>
                  <a:gd name="T34" fmla="*/ 194 w 483"/>
                  <a:gd name="T35" fmla="*/ 171 h 424"/>
                  <a:gd name="T36" fmla="*/ 215 w 483"/>
                  <a:gd name="T37" fmla="*/ 134 h 424"/>
                  <a:gd name="T38" fmla="*/ 231 w 483"/>
                  <a:gd name="T39" fmla="*/ 104 h 424"/>
                  <a:gd name="T40" fmla="*/ 237 w 483"/>
                  <a:gd name="T41" fmla="*/ 92 h 424"/>
                  <a:gd name="T42" fmla="*/ 189 w 483"/>
                  <a:gd name="T43" fmla="*/ 202 h 424"/>
                  <a:gd name="T44" fmla="*/ 189 w 483"/>
                  <a:gd name="T45" fmla="*/ 230 h 424"/>
                  <a:gd name="T46" fmla="*/ 206 w 483"/>
                  <a:gd name="T47" fmla="*/ 240 h 424"/>
                  <a:gd name="T48" fmla="*/ 227 w 483"/>
                  <a:gd name="T49" fmla="*/ 237 h 424"/>
                  <a:gd name="T50" fmla="*/ 244 w 483"/>
                  <a:gd name="T51" fmla="*/ 233 h 424"/>
                  <a:gd name="T52" fmla="*/ 483 w 483"/>
                  <a:gd name="T53" fmla="*/ 41 h 424"/>
                  <a:gd name="T54" fmla="*/ 259 w 483"/>
                  <a:gd name="T55" fmla="*/ 261 h 424"/>
                  <a:gd name="T56" fmla="*/ 290 w 483"/>
                  <a:gd name="T57" fmla="*/ 265 h 424"/>
                  <a:gd name="T58" fmla="*/ 340 w 483"/>
                  <a:gd name="T59" fmla="*/ 247 h 424"/>
                  <a:gd name="T60" fmla="*/ 392 w 483"/>
                  <a:gd name="T61" fmla="*/ 221 h 424"/>
                  <a:gd name="T62" fmla="*/ 425 w 483"/>
                  <a:gd name="T63" fmla="*/ 201 h 424"/>
                  <a:gd name="T64" fmla="*/ 106 w 483"/>
                  <a:gd name="T65" fmla="*/ 416 h 424"/>
                  <a:gd name="T66" fmla="*/ 100 w 483"/>
                  <a:gd name="T67" fmla="*/ 419 h 424"/>
                  <a:gd name="T68" fmla="*/ 84 w 483"/>
                  <a:gd name="T69" fmla="*/ 423 h 424"/>
                  <a:gd name="T70" fmla="*/ 65 w 483"/>
                  <a:gd name="T71" fmla="*/ 423 h 424"/>
                  <a:gd name="T72" fmla="*/ 49 w 483"/>
                  <a:gd name="T73" fmla="*/ 412 h 424"/>
                  <a:gd name="T74" fmla="*/ 41 w 483"/>
                  <a:gd name="T75" fmla="*/ 384 h 424"/>
                  <a:gd name="T76" fmla="*/ 40 w 483"/>
                  <a:gd name="T77" fmla="*/ 378 h 424"/>
                  <a:gd name="T78" fmla="*/ 38 w 483"/>
                  <a:gd name="T79" fmla="*/ 362 h 424"/>
                  <a:gd name="T80" fmla="*/ 32 w 483"/>
                  <a:gd name="T81" fmla="*/ 344 h 424"/>
                  <a:gd name="T82" fmla="*/ 20 w 483"/>
                  <a:gd name="T83" fmla="*/ 328 h 424"/>
                  <a:gd name="T84" fmla="*/ 0 w 483"/>
                  <a:gd name="T85" fmla="*/ 318 h 424"/>
                  <a:gd name="T86" fmla="*/ 0 w 483"/>
                  <a:gd name="T87" fmla="*/ 317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83" h="424">
                    <a:moveTo>
                      <a:pt x="0" y="317"/>
                    </a:moveTo>
                    <a:lnTo>
                      <a:pt x="63" y="0"/>
                    </a:lnTo>
                    <a:lnTo>
                      <a:pt x="51" y="39"/>
                    </a:lnTo>
                    <a:lnTo>
                      <a:pt x="44" y="75"/>
                    </a:lnTo>
                    <a:lnTo>
                      <a:pt x="41" y="106"/>
                    </a:lnTo>
                    <a:lnTo>
                      <a:pt x="43" y="133"/>
                    </a:lnTo>
                    <a:lnTo>
                      <a:pt x="46" y="157"/>
                    </a:lnTo>
                    <a:lnTo>
                      <a:pt x="50" y="176"/>
                    </a:lnTo>
                    <a:lnTo>
                      <a:pt x="56" y="190"/>
                    </a:lnTo>
                    <a:lnTo>
                      <a:pt x="60" y="202"/>
                    </a:lnTo>
                    <a:lnTo>
                      <a:pt x="64" y="208"/>
                    </a:lnTo>
                    <a:lnTo>
                      <a:pt x="65" y="210"/>
                    </a:lnTo>
                    <a:lnTo>
                      <a:pt x="76" y="203"/>
                    </a:lnTo>
                    <a:lnTo>
                      <a:pt x="85" y="190"/>
                    </a:lnTo>
                    <a:lnTo>
                      <a:pt x="94" y="172"/>
                    </a:lnTo>
                    <a:lnTo>
                      <a:pt x="101" y="151"/>
                    </a:lnTo>
                    <a:lnTo>
                      <a:pt x="107" y="129"/>
                    </a:lnTo>
                    <a:lnTo>
                      <a:pt x="112" y="107"/>
                    </a:lnTo>
                    <a:lnTo>
                      <a:pt x="116" y="88"/>
                    </a:lnTo>
                    <a:lnTo>
                      <a:pt x="119" y="71"/>
                    </a:lnTo>
                    <a:lnTo>
                      <a:pt x="120" y="60"/>
                    </a:lnTo>
                    <a:lnTo>
                      <a:pt x="121" y="57"/>
                    </a:lnTo>
                    <a:lnTo>
                      <a:pt x="112" y="109"/>
                    </a:lnTo>
                    <a:lnTo>
                      <a:pt x="107" y="148"/>
                    </a:lnTo>
                    <a:lnTo>
                      <a:pt x="107" y="178"/>
                    </a:lnTo>
                    <a:lnTo>
                      <a:pt x="110" y="199"/>
                    </a:lnTo>
                    <a:lnTo>
                      <a:pt x="116" y="213"/>
                    </a:lnTo>
                    <a:lnTo>
                      <a:pt x="125" y="220"/>
                    </a:lnTo>
                    <a:lnTo>
                      <a:pt x="132" y="223"/>
                    </a:lnTo>
                    <a:lnTo>
                      <a:pt x="139" y="223"/>
                    </a:lnTo>
                    <a:lnTo>
                      <a:pt x="144" y="222"/>
                    </a:lnTo>
                    <a:lnTo>
                      <a:pt x="145" y="222"/>
                    </a:lnTo>
                    <a:lnTo>
                      <a:pt x="157" y="215"/>
                    </a:lnTo>
                    <a:lnTo>
                      <a:pt x="169" y="204"/>
                    </a:lnTo>
                    <a:lnTo>
                      <a:pt x="182" y="189"/>
                    </a:lnTo>
                    <a:lnTo>
                      <a:pt x="194" y="171"/>
                    </a:lnTo>
                    <a:lnTo>
                      <a:pt x="206" y="153"/>
                    </a:lnTo>
                    <a:lnTo>
                      <a:pt x="215" y="134"/>
                    </a:lnTo>
                    <a:lnTo>
                      <a:pt x="225" y="119"/>
                    </a:lnTo>
                    <a:lnTo>
                      <a:pt x="231" y="104"/>
                    </a:lnTo>
                    <a:lnTo>
                      <a:pt x="236" y="96"/>
                    </a:lnTo>
                    <a:lnTo>
                      <a:pt x="237" y="92"/>
                    </a:lnTo>
                    <a:lnTo>
                      <a:pt x="200" y="178"/>
                    </a:lnTo>
                    <a:lnTo>
                      <a:pt x="189" y="202"/>
                    </a:lnTo>
                    <a:lnTo>
                      <a:pt x="187" y="220"/>
                    </a:lnTo>
                    <a:lnTo>
                      <a:pt x="189" y="230"/>
                    </a:lnTo>
                    <a:lnTo>
                      <a:pt x="196" y="237"/>
                    </a:lnTo>
                    <a:lnTo>
                      <a:pt x="206" y="240"/>
                    </a:lnTo>
                    <a:lnTo>
                      <a:pt x="217" y="240"/>
                    </a:lnTo>
                    <a:lnTo>
                      <a:pt x="227" y="237"/>
                    </a:lnTo>
                    <a:lnTo>
                      <a:pt x="238" y="235"/>
                    </a:lnTo>
                    <a:lnTo>
                      <a:pt x="244" y="233"/>
                    </a:lnTo>
                    <a:lnTo>
                      <a:pt x="246" y="232"/>
                    </a:lnTo>
                    <a:lnTo>
                      <a:pt x="483" y="41"/>
                    </a:lnTo>
                    <a:lnTo>
                      <a:pt x="256" y="246"/>
                    </a:lnTo>
                    <a:lnTo>
                      <a:pt x="259" y="261"/>
                    </a:lnTo>
                    <a:lnTo>
                      <a:pt x="271" y="267"/>
                    </a:lnTo>
                    <a:lnTo>
                      <a:pt x="290" y="265"/>
                    </a:lnTo>
                    <a:lnTo>
                      <a:pt x="314" y="258"/>
                    </a:lnTo>
                    <a:lnTo>
                      <a:pt x="340" y="247"/>
                    </a:lnTo>
                    <a:lnTo>
                      <a:pt x="367" y="234"/>
                    </a:lnTo>
                    <a:lnTo>
                      <a:pt x="392" y="221"/>
                    </a:lnTo>
                    <a:lnTo>
                      <a:pt x="412" y="209"/>
                    </a:lnTo>
                    <a:lnTo>
                      <a:pt x="425" y="201"/>
                    </a:lnTo>
                    <a:lnTo>
                      <a:pt x="431" y="197"/>
                    </a:lnTo>
                    <a:lnTo>
                      <a:pt x="106" y="416"/>
                    </a:lnTo>
                    <a:lnTo>
                      <a:pt x="105" y="417"/>
                    </a:lnTo>
                    <a:lnTo>
                      <a:pt x="100" y="419"/>
                    </a:lnTo>
                    <a:lnTo>
                      <a:pt x="93" y="422"/>
                    </a:lnTo>
                    <a:lnTo>
                      <a:pt x="84" y="423"/>
                    </a:lnTo>
                    <a:lnTo>
                      <a:pt x="75" y="424"/>
                    </a:lnTo>
                    <a:lnTo>
                      <a:pt x="65" y="423"/>
                    </a:lnTo>
                    <a:lnTo>
                      <a:pt x="56" y="419"/>
                    </a:lnTo>
                    <a:lnTo>
                      <a:pt x="49" y="412"/>
                    </a:lnTo>
                    <a:lnTo>
                      <a:pt x="44" y="400"/>
                    </a:lnTo>
                    <a:lnTo>
                      <a:pt x="41" y="384"/>
                    </a:lnTo>
                    <a:lnTo>
                      <a:pt x="41" y="381"/>
                    </a:lnTo>
                    <a:lnTo>
                      <a:pt x="40" y="378"/>
                    </a:lnTo>
                    <a:lnTo>
                      <a:pt x="40" y="371"/>
                    </a:lnTo>
                    <a:lnTo>
                      <a:pt x="38" y="362"/>
                    </a:lnTo>
                    <a:lnTo>
                      <a:pt x="35" y="354"/>
                    </a:lnTo>
                    <a:lnTo>
                      <a:pt x="32" y="344"/>
                    </a:lnTo>
                    <a:lnTo>
                      <a:pt x="26" y="336"/>
                    </a:lnTo>
                    <a:lnTo>
                      <a:pt x="20" y="328"/>
                    </a:lnTo>
                    <a:lnTo>
                      <a:pt x="10" y="322"/>
                    </a:lnTo>
                    <a:lnTo>
                      <a:pt x="0" y="318"/>
                    </a:lnTo>
                    <a:lnTo>
                      <a:pt x="0" y="318"/>
                    </a:lnTo>
                    <a:lnTo>
                      <a:pt x="0" y="317"/>
                    </a:lnTo>
                    <a:close/>
                  </a:path>
                </a:pathLst>
              </a:custGeom>
              <a:solidFill>
                <a:srgbClr val="FFD9E7"/>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5" name="Freeform 69"/>
              <p:cNvSpPr>
                <a:spLocks/>
              </p:cNvSpPr>
              <p:nvPr/>
            </p:nvSpPr>
            <p:spPr bwMode="ltGray">
              <a:xfrm>
                <a:off x="3574" y="1757"/>
                <a:ext cx="190" cy="148"/>
              </a:xfrm>
              <a:custGeom>
                <a:avLst/>
                <a:gdLst>
                  <a:gd name="T0" fmla="*/ 62 w 479"/>
                  <a:gd name="T1" fmla="*/ 0 h 420"/>
                  <a:gd name="T2" fmla="*/ 43 w 479"/>
                  <a:gd name="T3" fmla="*/ 74 h 420"/>
                  <a:gd name="T4" fmla="*/ 42 w 479"/>
                  <a:gd name="T5" fmla="*/ 132 h 420"/>
                  <a:gd name="T6" fmla="*/ 49 w 479"/>
                  <a:gd name="T7" fmla="*/ 175 h 420"/>
                  <a:gd name="T8" fmla="*/ 59 w 479"/>
                  <a:gd name="T9" fmla="*/ 200 h 420"/>
                  <a:gd name="T10" fmla="*/ 64 w 479"/>
                  <a:gd name="T11" fmla="*/ 208 h 420"/>
                  <a:gd name="T12" fmla="*/ 83 w 479"/>
                  <a:gd name="T13" fmla="*/ 189 h 420"/>
                  <a:gd name="T14" fmla="*/ 100 w 479"/>
                  <a:gd name="T15" fmla="*/ 150 h 420"/>
                  <a:gd name="T16" fmla="*/ 111 w 479"/>
                  <a:gd name="T17" fmla="*/ 107 h 420"/>
                  <a:gd name="T18" fmla="*/ 117 w 479"/>
                  <a:gd name="T19" fmla="*/ 72 h 420"/>
                  <a:gd name="T20" fmla="*/ 119 w 479"/>
                  <a:gd name="T21" fmla="*/ 57 h 420"/>
                  <a:gd name="T22" fmla="*/ 106 w 479"/>
                  <a:gd name="T23" fmla="*/ 148 h 420"/>
                  <a:gd name="T24" fmla="*/ 109 w 479"/>
                  <a:gd name="T25" fmla="*/ 198 h 420"/>
                  <a:gd name="T26" fmla="*/ 123 w 479"/>
                  <a:gd name="T27" fmla="*/ 219 h 420"/>
                  <a:gd name="T28" fmla="*/ 137 w 479"/>
                  <a:gd name="T29" fmla="*/ 223 h 420"/>
                  <a:gd name="T30" fmla="*/ 143 w 479"/>
                  <a:gd name="T31" fmla="*/ 220 h 420"/>
                  <a:gd name="T32" fmla="*/ 167 w 479"/>
                  <a:gd name="T33" fmla="*/ 202 h 420"/>
                  <a:gd name="T34" fmla="*/ 192 w 479"/>
                  <a:gd name="T35" fmla="*/ 170 h 420"/>
                  <a:gd name="T36" fmla="*/ 213 w 479"/>
                  <a:gd name="T37" fmla="*/ 135 h 420"/>
                  <a:gd name="T38" fmla="*/ 229 w 479"/>
                  <a:gd name="T39" fmla="*/ 105 h 420"/>
                  <a:gd name="T40" fmla="*/ 235 w 479"/>
                  <a:gd name="T41" fmla="*/ 92 h 420"/>
                  <a:gd name="T42" fmla="*/ 187 w 479"/>
                  <a:gd name="T43" fmla="*/ 201 h 420"/>
                  <a:gd name="T44" fmla="*/ 187 w 479"/>
                  <a:gd name="T45" fmla="*/ 230 h 420"/>
                  <a:gd name="T46" fmla="*/ 204 w 479"/>
                  <a:gd name="T47" fmla="*/ 238 h 420"/>
                  <a:gd name="T48" fmla="*/ 225 w 479"/>
                  <a:gd name="T49" fmla="*/ 237 h 420"/>
                  <a:gd name="T50" fmla="*/ 242 w 479"/>
                  <a:gd name="T51" fmla="*/ 231 h 420"/>
                  <a:gd name="T52" fmla="*/ 479 w 479"/>
                  <a:gd name="T53" fmla="*/ 42 h 420"/>
                  <a:gd name="T54" fmla="*/ 256 w 479"/>
                  <a:gd name="T55" fmla="*/ 259 h 420"/>
                  <a:gd name="T56" fmla="*/ 287 w 479"/>
                  <a:gd name="T57" fmla="*/ 263 h 420"/>
                  <a:gd name="T58" fmla="*/ 337 w 479"/>
                  <a:gd name="T59" fmla="*/ 245 h 420"/>
                  <a:gd name="T60" fmla="*/ 387 w 479"/>
                  <a:gd name="T61" fmla="*/ 219 h 420"/>
                  <a:gd name="T62" fmla="*/ 421 w 479"/>
                  <a:gd name="T63" fmla="*/ 199 h 420"/>
                  <a:gd name="T64" fmla="*/ 105 w 479"/>
                  <a:gd name="T65" fmla="*/ 412 h 420"/>
                  <a:gd name="T66" fmla="*/ 99 w 479"/>
                  <a:gd name="T67" fmla="*/ 415 h 420"/>
                  <a:gd name="T68" fmla="*/ 83 w 479"/>
                  <a:gd name="T69" fmla="*/ 420 h 420"/>
                  <a:gd name="T70" fmla="*/ 65 w 479"/>
                  <a:gd name="T71" fmla="*/ 419 h 420"/>
                  <a:gd name="T72" fmla="*/ 49 w 479"/>
                  <a:gd name="T73" fmla="*/ 408 h 420"/>
                  <a:gd name="T74" fmla="*/ 42 w 479"/>
                  <a:gd name="T75" fmla="*/ 380 h 420"/>
                  <a:gd name="T76" fmla="*/ 42 w 479"/>
                  <a:gd name="T77" fmla="*/ 374 h 420"/>
                  <a:gd name="T78" fmla="*/ 38 w 479"/>
                  <a:gd name="T79" fmla="*/ 359 h 420"/>
                  <a:gd name="T80" fmla="*/ 32 w 479"/>
                  <a:gd name="T81" fmla="*/ 340 h 420"/>
                  <a:gd name="T82" fmla="*/ 20 w 479"/>
                  <a:gd name="T83" fmla="*/ 324 h 420"/>
                  <a:gd name="T84" fmla="*/ 0 w 479"/>
                  <a:gd name="T85" fmla="*/ 314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9" h="420">
                    <a:moveTo>
                      <a:pt x="0" y="314"/>
                    </a:moveTo>
                    <a:lnTo>
                      <a:pt x="62" y="0"/>
                    </a:lnTo>
                    <a:lnTo>
                      <a:pt x="50" y="40"/>
                    </a:lnTo>
                    <a:lnTo>
                      <a:pt x="43" y="74"/>
                    </a:lnTo>
                    <a:lnTo>
                      <a:pt x="40" y="106"/>
                    </a:lnTo>
                    <a:lnTo>
                      <a:pt x="42" y="132"/>
                    </a:lnTo>
                    <a:lnTo>
                      <a:pt x="45" y="156"/>
                    </a:lnTo>
                    <a:lnTo>
                      <a:pt x="49" y="175"/>
                    </a:lnTo>
                    <a:lnTo>
                      <a:pt x="55" y="189"/>
                    </a:lnTo>
                    <a:lnTo>
                      <a:pt x="59" y="200"/>
                    </a:lnTo>
                    <a:lnTo>
                      <a:pt x="62" y="207"/>
                    </a:lnTo>
                    <a:lnTo>
                      <a:pt x="64" y="208"/>
                    </a:lnTo>
                    <a:lnTo>
                      <a:pt x="74" y="202"/>
                    </a:lnTo>
                    <a:lnTo>
                      <a:pt x="83" y="189"/>
                    </a:lnTo>
                    <a:lnTo>
                      <a:pt x="92" y="171"/>
                    </a:lnTo>
                    <a:lnTo>
                      <a:pt x="100" y="150"/>
                    </a:lnTo>
                    <a:lnTo>
                      <a:pt x="106" y="129"/>
                    </a:lnTo>
                    <a:lnTo>
                      <a:pt x="111" y="107"/>
                    </a:lnTo>
                    <a:lnTo>
                      <a:pt x="114" y="87"/>
                    </a:lnTo>
                    <a:lnTo>
                      <a:pt x="117" y="72"/>
                    </a:lnTo>
                    <a:lnTo>
                      <a:pt x="119" y="61"/>
                    </a:lnTo>
                    <a:lnTo>
                      <a:pt x="119" y="57"/>
                    </a:lnTo>
                    <a:lnTo>
                      <a:pt x="109" y="108"/>
                    </a:lnTo>
                    <a:lnTo>
                      <a:pt x="106" y="148"/>
                    </a:lnTo>
                    <a:lnTo>
                      <a:pt x="106" y="177"/>
                    </a:lnTo>
                    <a:lnTo>
                      <a:pt x="109" y="198"/>
                    </a:lnTo>
                    <a:lnTo>
                      <a:pt x="115" y="211"/>
                    </a:lnTo>
                    <a:lnTo>
                      <a:pt x="123" y="219"/>
                    </a:lnTo>
                    <a:lnTo>
                      <a:pt x="130" y="221"/>
                    </a:lnTo>
                    <a:lnTo>
                      <a:pt x="137" y="223"/>
                    </a:lnTo>
                    <a:lnTo>
                      <a:pt x="142" y="221"/>
                    </a:lnTo>
                    <a:lnTo>
                      <a:pt x="143" y="220"/>
                    </a:lnTo>
                    <a:lnTo>
                      <a:pt x="155" y="214"/>
                    </a:lnTo>
                    <a:lnTo>
                      <a:pt x="167" y="202"/>
                    </a:lnTo>
                    <a:lnTo>
                      <a:pt x="180" y="188"/>
                    </a:lnTo>
                    <a:lnTo>
                      <a:pt x="192" y="170"/>
                    </a:lnTo>
                    <a:lnTo>
                      <a:pt x="202" y="152"/>
                    </a:lnTo>
                    <a:lnTo>
                      <a:pt x="213" y="135"/>
                    </a:lnTo>
                    <a:lnTo>
                      <a:pt x="222" y="118"/>
                    </a:lnTo>
                    <a:lnTo>
                      <a:pt x="229" y="105"/>
                    </a:lnTo>
                    <a:lnTo>
                      <a:pt x="233" y="95"/>
                    </a:lnTo>
                    <a:lnTo>
                      <a:pt x="235" y="92"/>
                    </a:lnTo>
                    <a:lnTo>
                      <a:pt x="198" y="177"/>
                    </a:lnTo>
                    <a:lnTo>
                      <a:pt x="187" y="201"/>
                    </a:lnTo>
                    <a:lnTo>
                      <a:pt x="185" y="218"/>
                    </a:lnTo>
                    <a:lnTo>
                      <a:pt x="187" y="230"/>
                    </a:lnTo>
                    <a:lnTo>
                      <a:pt x="194" y="236"/>
                    </a:lnTo>
                    <a:lnTo>
                      <a:pt x="204" y="238"/>
                    </a:lnTo>
                    <a:lnTo>
                      <a:pt x="214" y="238"/>
                    </a:lnTo>
                    <a:lnTo>
                      <a:pt x="225" y="237"/>
                    </a:lnTo>
                    <a:lnTo>
                      <a:pt x="235" y="233"/>
                    </a:lnTo>
                    <a:lnTo>
                      <a:pt x="242" y="231"/>
                    </a:lnTo>
                    <a:lnTo>
                      <a:pt x="244" y="230"/>
                    </a:lnTo>
                    <a:lnTo>
                      <a:pt x="479" y="42"/>
                    </a:lnTo>
                    <a:lnTo>
                      <a:pt x="254" y="245"/>
                    </a:lnTo>
                    <a:lnTo>
                      <a:pt x="256" y="259"/>
                    </a:lnTo>
                    <a:lnTo>
                      <a:pt x="268" y="265"/>
                    </a:lnTo>
                    <a:lnTo>
                      <a:pt x="287" y="263"/>
                    </a:lnTo>
                    <a:lnTo>
                      <a:pt x="311" y="256"/>
                    </a:lnTo>
                    <a:lnTo>
                      <a:pt x="337" y="245"/>
                    </a:lnTo>
                    <a:lnTo>
                      <a:pt x="363" y="232"/>
                    </a:lnTo>
                    <a:lnTo>
                      <a:pt x="387" y="219"/>
                    </a:lnTo>
                    <a:lnTo>
                      <a:pt x="407" y="207"/>
                    </a:lnTo>
                    <a:lnTo>
                      <a:pt x="421" y="199"/>
                    </a:lnTo>
                    <a:lnTo>
                      <a:pt x="425" y="196"/>
                    </a:lnTo>
                    <a:lnTo>
                      <a:pt x="105" y="412"/>
                    </a:lnTo>
                    <a:lnTo>
                      <a:pt x="102" y="413"/>
                    </a:lnTo>
                    <a:lnTo>
                      <a:pt x="99" y="415"/>
                    </a:lnTo>
                    <a:lnTo>
                      <a:pt x="92" y="418"/>
                    </a:lnTo>
                    <a:lnTo>
                      <a:pt x="83" y="420"/>
                    </a:lnTo>
                    <a:lnTo>
                      <a:pt x="74" y="420"/>
                    </a:lnTo>
                    <a:lnTo>
                      <a:pt x="65" y="419"/>
                    </a:lnTo>
                    <a:lnTo>
                      <a:pt x="56" y="415"/>
                    </a:lnTo>
                    <a:lnTo>
                      <a:pt x="49" y="408"/>
                    </a:lnTo>
                    <a:lnTo>
                      <a:pt x="44" y="396"/>
                    </a:lnTo>
                    <a:lnTo>
                      <a:pt x="42" y="380"/>
                    </a:lnTo>
                    <a:lnTo>
                      <a:pt x="42" y="378"/>
                    </a:lnTo>
                    <a:lnTo>
                      <a:pt x="42" y="374"/>
                    </a:lnTo>
                    <a:lnTo>
                      <a:pt x="40" y="368"/>
                    </a:lnTo>
                    <a:lnTo>
                      <a:pt x="38" y="359"/>
                    </a:lnTo>
                    <a:lnTo>
                      <a:pt x="36" y="350"/>
                    </a:lnTo>
                    <a:lnTo>
                      <a:pt x="32" y="340"/>
                    </a:lnTo>
                    <a:lnTo>
                      <a:pt x="26" y="332"/>
                    </a:lnTo>
                    <a:lnTo>
                      <a:pt x="20" y="324"/>
                    </a:lnTo>
                    <a:lnTo>
                      <a:pt x="11" y="318"/>
                    </a:lnTo>
                    <a:lnTo>
                      <a:pt x="0" y="314"/>
                    </a:lnTo>
                    <a:lnTo>
                      <a:pt x="0" y="314"/>
                    </a:lnTo>
                    <a:close/>
                  </a:path>
                </a:pathLst>
              </a:custGeom>
              <a:solidFill>
                <a:srgbClr val="FFDCE9"/>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6" name="Freeform 70"/>
              <p:cNvSpPr>
                <a:spLocks/>
              </p:cNvSpPr>
              <p:nvPr/>
            </p:nvSpPr>
            <p:spPr bwMode="ltGray">
              <a:xfrm>
                <a:off x="3575" y="1758"/>
                <a:ext cx="186" cy="144"/>
              </a:xfrm>
              <a:custGeom>
                <a:avLst/>
                <a:gdLst>
                  <a:gd name="T0" fmla="*/ 60 w 474"/>
                  <a:gd name="T1" fmla="*/ 0 h 415"/>
                  <a:gd name="T2" fmla="*/ 43 w 474"/>
                  <a:gd name="T3" fmla="*/ 74 h 415"/>
                  <a:gd name="T4" fmla="*/ 41 w 474"/>
                  <a:gd name="T5" fmla="*/ 131 h 415"/>
                  <a:gd name="T6" fmla="*/ 48 w 474"/>
                  <a:gd name="T7" fmla="*/ 173 h 415"/>
                  <a:gd name="T8" fmla="*/ 57 w 474"/>
                  <a:gd name="T9" fmla="*/ 198 h 415"/>
                  <a:gd name="T10" fmla="*/ 62 w 474"/>
                  <a:gd name="T11" fmla="*/ 207 h 415"/>
                  <a:gd name="T12" fmla="*/ 82 w 474"/>
                  <a:gd name="T13" fmla="*/ 187 h 415"/>
                  <a:gd name="T14" fmla="*/ 98 w 474"/>
                  <a:gd name="T15" fmla="*/ 148 h 415"/>
                  <a:gd name="T16" fmla="*/ 108 w 474"/>
                  <a:gd name="T17" fmla="*/ 106 h 415"/>
                  <a:gd name="T18" fmla="*/ 116 w 474"/>
                  <a:gd name="T19" fmla="*/ 71 h 415"/>
                  <a:gd name="T20" fmla="*/ 118 w 474"/>
                  <a:gd name="T21" fmla="*/ 56 h 415"/>
                  <a:gd name="T22" fmla="*/ 104 w 474"/>
                  <a:gd name="T23" fmla="*/ 146 h 415"/>
                  <a:gd name="T24" fmla="*/ 108 w 474"/>
                  <a:gd name="T25" fmla="*/ 196 h 415"/>
                  <a:gd name="T26" fmla="*/ 122 w 474"/>
                  <a:gd name="T27" fmla="*/ 216 h 415"/>
                  <a:gd name="T28" fmla="*/ 135 w 474"/>
                  <a:gd name="T29" fmla="*/ 220 h 415"/>
                  <a:gd name="T30" fmla="*/ 142 w 474"/>
                  <a:gd name="T31" fmla="*/ 219 h 415"/>
                  <a:gd name="T32" fmla="*/ 166 w 474"/>
                  <a:gd name="T33" fmla="*/ 201 h 415"/>
                  <a:gd name="T34" fmla="*/ 190 w 474"/>
                  <a:gd name="T35" fmla="*/ 169 h 415"/>
                  <a:gd name="T36" fmla="*/ 211 w 474"/>
                  <a:gd name="T37" fmla="*/ 133 h 415"/>
                  <a:gd name="T38" fmla="*/ 226 w 474"/>
                  <a:gd name="T39" fmla="*/ 103 h 415"/>
                  <a:gd name="T40" fmla="*/ 231 w 474"/>
                  <a:gd name="T41" fmla="*/ 91 h 415"/>
                  <a:gd name="T42" fmla="*/ 185 w 474"/>
                  <a:gd name="T43" fmla="*/ 200 h 415"/>
                  <a:gd name="T44" fmla="*/ 185 w 474"/>
                  <a:gd name="T45" fmla="*/ 227 h 415"/>
                  <a:gd name="T46" fmla="*/ 201 w 474"/>
                  <a:gd name="T47" fmla="*/ 236 h 415"/>
                  <a:gd name="T48" fmla="*/ 223 w 474"/>
                  <a:gd name="T49" fmla="*/ 234 h 415"/>
                  <a:gd name="T50" fmla="*/ 238 w 474"/>
                  <a:gd name="T51" fmla="*/ 229 h 415"/>
                  <a:gd name="T52" fmla="*/ 474 w 474"/>
                  <a:gd name="T53" fmla="*/ 41 h 415"/>
                  <a:gd name="T54" fmla="*/ 254 w 474"/>
                  <a:gd name="T55" fmla="*/ 257 h 415"/>
                  <a:gd name="T56" fmla="*/ 284 w 474"/>
                  <a:gd name="T57" fmla="*/ 261 h 415"/>
                  <a:gd name="T58" fmla="*/ 333 w 474"/>
                  <a:gd name="T59" fmla="*/ 244 h 415"/>
                  <a:gd name="T60" fmla="*/ 383 w 474"/>
                  <a:gd name="T61" fmla="*/ 217 h 415"/>
                  <a:gd name="T62" fmla="*/ 416 w 474"/>
                  <a:gd name="T63" fmla="*/ 197 h 415"/>
                  <a:gd name="T64" fmla="*/ 104 w 474"/>
                  <a:gd name="T65" fmla="*/ 406 h 415"/>
                  <a:gd name="T66" fmla="*/ 97 w 474"/>
                  <a:gd name="T67" fmla="*/ 410 h 415"/>
                  <a:gd name="T68" fmla="*/ 82 w 474"/>
                  <a:gd name="T69" fmla="*/ 415 h 415"/>
                  <a:gd name="T70" fmla="*/ 64 w 474"/>
                  <a:gd name="T71" fmla="*/ 415 h 415"/>
                  <a:gd name="T72" fmla="*/ 49 w 474"/>
                  <a:gd name="T73" fmla="*/ 403 h 415"/>
                  <a:gd name="T74" fmla="*/ 42 w 474"/>
                  <a:gd name="T75" fmla="*/ 374 h 415"/>
                  <a:gd name="T76" fmla="*/ 42 w 474"/>
                  <a:gd name="T77" fmla="*/ 368 h 415"/>
                  <a:gd name="T78" fmla="*/ 38 w 474"/>
                  <a:gd name="T79" fmla="*/ 354 h 415"/>
                  <a:gd name="T80" fmla="*/ 32 w 474"/>
                  <a:gd name="T81" fmla="*/ 336 h 415"/>
                  <a:gd name="T82" fmla="*/ 20 w 474"/>
                  <a:gd name="T83" fmla="*/ 320 h 415"/>
                  <a:gd name="T84" fmla="*/ 0 w 474"/>
                  <a:gd name="T85" fmla="*/ 310 h 415"/>
                  <a:gd name="T86" fmla="*/ 0 w 474"/>
                  <a:gd name="T87" fmla="*/ 309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4" h="415">
                    <a:moveTo>
                      <a:pt x="0" y="309"/>
                    </a:moveTo>
                    <a:lnTo>
                      <a:pt x="60" y="0"/>
                    </a:lnTo>
                    <a:lnTo>
                      <a:pt x="49" y="39"/>
                    </a:lnTo>
                    <a:lnTo>
                      <a:pt x="43" y="74"/>
                    </a:lnTo>
                    <a:lnTo>
                      <a:pt x="41" y="104"/>
                    </a:lnTo>
                    <a:lnTo>
                      <a:pt x="41" y="131"/>
                    </a:lnTo>
                    <a:lnTo>
                      <a:pt x="44" y="154"/>
                    </a:lnTo>
                    <a:lnTo>
                      <a:pt x="48" y="173"/>
                    </a:lnTo>
                    <a:lnTo>
                      <a:pt x="54" y="188"/>
                    </a:lnTo>
                    <a:lnTo>
                      <a:pt x="57" y="198"/>
                    </a:lnTo>
                    <a:lnTo>
                      <a:pt x="61" y="204"/>
                    </a:lnTo>
                    <a:lnTo>
                      <a:pt x="62" y="207"/>
                    </a:lnTo>
                    <a:lnTo>
                      <a:pt x="73" y="200"/>
                    </a:lnTo>
                    <a:lnTo>
                      <a:pt x="82" y="187"/>
                    </a:lnTo>
                    <a:lnTo>
                      <a:pt x="91" y="170"/>
                    </a:lnTo>
                    <a:lnTo>
                      <a:pt x="98" y="148"/>
                    </a:lnTo>
                    <a:lnTo>
                      <a:pt x="104" y="127"/>
                    </a:lnTo>
                    <a:lnTo>
                      <a:pt x="108" y="106"/>
                    </a:lnTo>
                    <a:lnTo>
                      <a:pt x="113" y="87"/>
                    </a:lnTo>
                    <a:lnTo>
                      <a:pt x="116" y="71"/>
                    </a:lnTo>
                    <a:lnTo>
                      <a:pt x="117" y="60"/>
                    </a:lnTo>
                    <a:lnTo>
                      <a:pt x="118" y="56"/>
                    </a:lnTo>
                    <a:lnTo>
                      <a:pt x="108" y="107"/>
                    </a:lnTo>
                    <a:lnTo>
                      <a:pt x="104" y="146"/>
                    </a:lnTo>
                    <a:lnTo>
                      <a:pt x="104" y="176"/>
                    </a:lnTo>
                    <a:lnTo>
                      <a:pt x="108" y="196"/>
                    </a:lnTo>
                    <a:lnTo>
                      <a:pt x="113" y="209"/>
                    </a:lnTo>
                    <a:lnTo>
                      <a:pt x="122" y="216"/>
                    </a:lnTo>
                    <a:lnTo>
                      <a:pt x="129" y="220"/>
                    </a:lnTo>
                    <a:lnTo>
                      <a:pt x="135" y="220"/>
                    </a:lnTo>
                    <a:lnTo>
                      <a:pt x="139" y="219"/>
                    </a:lnTo>
                    <a:lnTo>
                      <a:pt x="142" y="219"/>
                    </a:lnTo>
                    <a:lnTo>
                      <a:pt x="153" y="213"/>
                    </a:lnTo>
                    <a:lnTo>
                      <a:pt x="166" y="201"/>
                    </a:lnTo>
                    <a:lnTo>
                      <a:pt x="178" y="187"/>
                    </a:lnTo>
                    <a:lnTo>
                      <a:pt x="190" y="169"/>
                    </a:lnTo>
                    <a:lnTo>
                      <a:pt x="200" y="151"/>
                    </a:lnTo>
                    <a:lnTo>
                      <a:pt x="211" y="133"/>
                    </a:lnTo>
                    <a:lnTo>
                      <a:pt x="219" y="116"/>
                    </a:lnTo>
                    <a:lnTo>
                      <a:pt x="226" y="103"/>
                    </a:lnTo>
                    <a:lnTo>
                      <a:pt x="230" y="95"/>
                    </a:lnTo>
                    <a:lnTo>
                      <a:pt x="231" y="91"/>
                    </a:lnTo>
                    <a:lnTo>
                      <a:pt x="195" y="175"/>
                    </a:lnTo>
                    <a:lnTo>
                      <a:pt x="185" y="200"/>
                    </a:lnTo>
                    <a:lnTo>
                      <a:pt x="182" y="216"/>
                    </a:lnTo>
                    <a:lnTo>
                      <a:pt x="185" y="227"/>
                    </a:lnTo>
                    <a:lnTo>
                      <a:pt x="192" y="234"/>
                    </a:lnTo>
                    <a:lnTo>
                      <a:pt x="201" y="236"/>
                    </a:lnTo>
                    <a:lnTo>
                      <a:pt x="212" y="236"/>
                    </a:lnTo>
                    <a:lnTo>
                      <a:pt x="223" y="234"/>
                    </a:lnTo>
                    <a:lnTo>
                      <a:pt x="232" y="232"/>
                    </a:lnTo>
                    <a:lnTo>
                      <a:pt x="238" y="229"/>
                    </a:lnTo>
                    <a:lnTo>
                      <a:pt x="242" y="228"/>
                    </a:lnTo>
                    <a:lnTo>
                      <a:pt x="474" y="41"/>
                    </a:lnTo>
                    <a:lnTo>
                      <a:pt x="250" y="242"/>
                    </a:lnTo>
                    <a:lnTo>
                      <a:pt x="254" y="257"/>
                    </a:lnTo>
                    <a:lnTo>
                      <a:pt x="266" y="263"/>
                    </a:lnTo>
                    <a:lnTo>
                      <a:pt x="284" y="261"/>
                    </a:lnTo>
                    <a:lnTo>
                      <a:pt x="307" y="254"/>
                    </a:lnTo>
                    <a:lnTo>
                      <a:pt x="333" y="244"/>
                    </a:lnTo>
                    <a:lnTo>
                      <a:pt x="359" y="230"/>
                    </a:lnTo>
                    <a:lnTo>
                      <a:pt x="383" y="217"/>
                    </a:lnTo>
                    <a:lnTo>
                      <a:pt x="403" y="206"/>
                    </a:lnTo>
                    <a:lnTo>
                      <a:pt x="416" y="197"/>
                    </a:lnTo>
                    <a:lnTo>
                      <a:pt x="421" y="194"/>
                    </a:lnTo>
                    <a:lnTo>
                      <a:pt x="104" y="406"/>
                    </a:lnTo>
                    <a:lnTo>
                      <a:pt x="101" y="408"/>
                    </a:lnTo>
                    <a:lnTo>
                      <a:pt x="97" y="410"/>
                    </a:lnTo>
                    <a:lnTo>
                      <a:pt x="91" y="412"/>
                    </a:lnTo>
                    <a:lnTo>
                      <a:pt x="82" y="415"/>
                    </a:lnTo>
                    <a:lnTo>
                      <a:pt x="74" y="415"/>
                    </a:lnTo>
                    <a:lnTo>
                      <a:pt x="64" y="415"/>
                    </a:lnTo>
                    <a:lnTo>
                      <a:pt x="56" y="410"/>
                    </a:lnTo>
                    <a:lnTo>
                      <a:pt x="49" y="403"/>
                    </a:lnTo>
                    <a:lnTo>
                      <a:pt x="44" y="391"/>
                    </a:lnTo>
                    <a:lnTo>
                      <a:pt x="42" y="374"/>
                    </a:lnTo>
                    <a:lnTo>
                      <a:pt x="42" y="373"/>
                    </a:lnTo>
                    <a:lnTo>
                      <a:pt x="42" y="368"/>
                    </a:lnTo>
                    <a:lnTo>
                      <a:pt x="41" y="362"/>
                    </a:lnTo>
                    <a:lnTo>
                      <a:pt x="38" y="354"/>
                    </a:lnTo>
                    <a:lnTo>
                      <a:pt x="36" y="346"/>
                    </a:lnTo>
                    <a:lnTo>
                      <a:pt x="32" y="336"/>
                    </a:lnTo>
                    <a:lnTo>
                      <a:pt x="26" y="327"/>
                    </a:lnTo>
                    <a:lnTo>
                      <a:pt x="20" y="320"/>
                    </a:lnTo>
                    <a:lnTo>
                      <a:pt x="11" y="314"/>
                    </a:lnTo>
                    <a:lnTo>
                      <a:pt x="0" y="310"/>
                    </a:lnTo>
                    <a:lnTo>
                      <a:pt x="0" y="310"/>
                    </a:lnTo>
                    <a:lnTo>
                      <a:pt x="0" y="309"/>
                    </a:lnTo>
                    <a:close/>
                  </a:path>
                </a:pathLst>
              </a:custGeom>
              <a:solidFill>
                <a:srgbClr val="FFDFE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7" name="Freeform 71"/>
              <p:cNvSpPr>
                <a:spLocks/>
              </p:cNvSpPr>
              <p:nvPr/>
            </p:nvSpPr>
            <p:spPr bwMode="ltGray">
              <a:xfrm>
                <a:off x="3575" y="1761"/>
                <a:ext cx="185" cy="144"/>
              </a:xfrm>
              <a:custGeom>
                <a:avLst/>
                <a:gdLst>
                  <a:gd name="T0" fmla="*/ 59 w 469"/>
                  <a:gd name="T1" fmla="*/ 0 h 409"/>
                  <a:gd name="T2" fmla="*/ 42 w 469"/>
                  <a:gd name="T3" fmla="*/ 72 h 409"/>
                  <a:gd name="T4" fmla="*/ 40 w 469"/>
                  <a:gd name="T5" fmla="*/ 129 h 409"/>
                  <a:gd name="T6" fmla="*/ 47 w 469"/>
                  <a:gd name="T7" fmla="*/ 170 h 409"/>
                  <a:gd name="T8" fmla="*/ 56 w 469"/>
                  <a:gd name="T9" fmla="*/ 196 h 409"/>
                  <a:gd name="T10" fmla="*/ 61 w 469"/>
                  <a:gd name="T11" fmla="*/ 204 h 409"/>
                  <a:gd name="T12" fmla="*/ 81 w 469"/>
                  <a:gd name="T13" fmla="*/ 184 h 409"/>
                  <a:gd name="T14" fmla="*/ 97 w 469"/>
                  <a:gd name="T15" fmla="*/ 146 h 409"/>
                  <a:gd name="T16" fmla="*/ 107 w 469"/>
                  <a:gd name="T17" fmla="*/ 104 h 409"/>
                  <a:gd name="T18" fmla="*/ 113 w 469"/>
                  <a:gd name="T19" fmla="*/ 69 h 409"/>
                  <a:gd name="T20" fmla="*/ 116 w 469"/>
                  <a:gd name="T21" fmla="*/ 54 h 409"/>
                  <a:gd name="T22" fmla="*/ 103 w 469"/>
                  <a:gd name="T23" fmla="*/ 145 h 409"/>
                  <a:gd name="T24" fmla="*/ 106 w 469"/>
                  <a:gd name="T25" fmla="*/ 193 h 409"/>
                  <a:gd name="T26" fmla="*/ 119 w 469"/>
                  <a:gd name="T27" fmla="*/ 214 h 409"/>
                  <a:gd name="T28" fmla="*/ 134 w 469"/>
                  <a:gd name="T29" fmla="*/ 217 h 409"/>
                  <a:gd name="T30" fmla="*/ 140 w 469"/>
                  <a:gd name="T31" fmla="*/ 215 h 409"/>
                  <a:gd name="T32" fmla="*/ 164 w 469"/>
                  <a:gd name="T33" fmla="*/ 198 h 409"/>
                  <a:gd name="T34" fmla="*/ 187 w 469"/>
                  <a:gd name="T35" fmla="*/ 166 h 409"/>
                  <a:gd name="T36" fmla="*/ 209 w 469"/>
                  <a:gd name="T37" fmla="*/ 130 h 409"/>
                  <a:gd name="T38" fmla="*/ 223 w 469"/>
                  <a:gd name="T39" fmla="*/ 101 h 409"/>
                  <a:gd name="T40" fmla="*/ 229 w 469"/>
                  <a:gd name="T41" fmla="*/ 89 h 409"/>
                  <a:gd name="T42" fmla="*/ 183 w 469"/>
                  <a:gd name="T43" fmla="*/ 196 h 409"/>
                  <a:gd name="T44" fmla="*/ 183 w 469"/>
                  <a:gd name="T45" fmla="*/ 224 h 409"/>
                  <a:gd name="T46" fmla="*/ 198 w 469"/>
                  <a:gd name="T47" fmla="*/ 233 h 409"/>
                  <a:gd name="T48" fmla="*/ 221 w 469"/>
                  <a:gd name="T49" fmla="*/ 230 h 409"/>
                  <a:gd name="T50" fmla="*/ 236 w 469"/>
                  <a:gd name="T51" fmla="*/ 225 h 409"/>
                  <a:gd name="T52" fmla="*/ 469 w 469"/>
                  <a:gd name="T53" fmla="*/ 40 h 409"/>
                  <a:gd name="T54" fmla="*/ 250 w 469"/>
                  <a:gd name="T55" fmla="*/ 254 h 409"/>
                  <a:gd name="T56" fmla="*/ 280 w 469"/>
                  <a:gd name="T57" fmla="*/ 258 h 409"/>
                  <a:gd name="T58" fmla="*/ 329 w 469"/>
                  <a:gd name="T59" fmla="*/ 240 h 409"/>
                  <a:gd name="T60" fmla="*/ 379 w 469"/>
                  <a:gd name="T61" fmla="*/ 214 h 409"/>
                  <a:gd name="T62" fmla="*/ 411 w 469"/>
                  <a:gd name="T63" fmla="*/ 195 h 409"/>
                  <a:gd name="T64" fmla="*/ 102 w 469"/>
                  <a:gd name="T65" fmla="*/ 401 h 409"/>
                  <a:gd name="T66" fmla="*/ 96 w 469"/>
                  <a:gd name="T67" fmla="*/ 404 h 409"/>
                  <a:gd name="T68" fmla="*/ 81 w 469"/>
                  <a:gd name="T69" fmla="*/ 409 h 409"/>
                  <a:gd name="T70" fmla="*/ 65 w 469"/>
                  <a:gd name="T71" fmla="*/ 409 h 409"/>
                  <a:gd name="T72" fmla="*/ 49 w 469"/>
                  <a:gd name="T73" fmla="*/ 397 h 409"/>
                  <a:gd name="T74" fmla="*/ 42 w 469"/>
                  <a:gd name="T75" fmla="*/ 369 h 409"/>
                  <a:gd name="T76" fmla="*/ 42 w 469"/>
                  <a:gd name="T77" fmla="*/ 363 h 409"/>
                  <a:gd name="T78" fmla="*/ 40 w 469"/>
                  <a:gd name="T79" fmla="*/ 348 h 409"/>
                  <a:gd name="T80" fmla="*/ 32 w 469"/>
                  <a:gd name="T81" fmla="*/ 330 h 409"/>
                  <a:gd name="T82" fmla="*/ 21 w 469"/>
                  <a:gd name="T83" fmla="*/ 313 h 409"/>
                  <a:gd name="T84" fmla="*/ 0 w 469"/>
                  <a:gd name="T85" fmla="*/ 304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9" h="409">
                    <a:moveTo>
                      <a:pt x="0" y="304"/>
                    </a:moveTo>
                    <a:lnTo>
                      <a:pt x="59" y="0"/>
                    </a:lnTo>
                    <a:lnTo>
                      <a:pt x="48" y="38"/>
                    </a:lnTo>
                    <a:lnTo>
                      <a:pt x="42" y="72"/>
                    </a:lnTo>
                    <a:lnTo>
                      <a:pt x="40" y="102"/>
                    </a:lnTo>
                    <a:lnTo>
                      <a:pt x="40" y="129"/>
                    </a:lnTo>
                    <a:lnTo>
                      <a:pt x="43" y="152"/>
                    </a:lnTo>
                    <a:lnTo>
                      <a:pt x="47" y="170"/>
                    </a:lnTo>
                    <a:lnTo>
                      <a:pt x="53" y="185"/>
                    </a:lnTo>
                    <a:lnTo>
                      <a:pt x="56" y="196"/>
                    </a:lnTo>
                    <a:lnTo>
                      <a:pt x="60" y="202"/>
                    </a:lnTo>
                    <a:lnTo>
                      <a:pt x="61" y="204"/>
                    </a:lnTo>
                    <a:lnTo>
                      <a:pt x="72" y="197"/>
                    </a:lnTo>
                    <a:lnTo>
                      <a:pt x="81" y="184"/>
                    </a:lnTo>
                    <a:lnTo>
                      <a:pt x="90" y="166"/>
                    </a:lnTo>
                    <a:lnTo>
                      <a:pt x="97" y="146"/>
                    </a:lnTo>
                    <a:lnTo>
                      <a:pt x="103" y="124"/>
                    </a:lnTo>
                    <a:lnTo>
                      <a:pt x="107" y="104"/>
                    </a:lnTo>
                    <a:lnTo>
                      <a:pt x="111" y="85"/>
                    </a:lnTo>
                    <a:lnTo>
                      <a:pt x="113" y="69"/>
                    </a:lnTo>
                    <a:lnTo>
                      <a:pt x="116" y="58"/>
                    </a:lnTo>
                    <a:lnTo>
                      <a:pt x="116" y="54"/>
                    </a:lnTo>
                    <a:lnTo>
                      <a:pt x="106" y="105"/>
                    </a:lnTo>
                    <a:lnTo>
                      <a:pt x="103" y="145"/>
                    </a:lnTo>
                    <a:lnTo>
                      <a:pt x="103" y="173"/>
                    </a:lnTo>
                    <a:lnTo>
                      <a:pt x="106" y="193"/>
                    </a:lnTo>
                    <a:lnTo>
                      <a:pt x="112" y="206"/>
                    </a:lnTo>
                    <a:lnTo>
                      <a:pt x="119" y="214"/>
                    </a:lnTo>
                    <a:lnTo>
                      <a:pt x="127" y="216"/>
                    </a:lnTo>
                    <a:lnTo>
                      <a:pt x="134" y="217"/>
                    </a:lnTo>
                    <a:lnTo>
                      <a:pt x="138" y="216"/>
                    </a:lnTo>
                    <a:lnTo>
                      <a:pt x="140" y="215"/>
                    </a:lnTo>
                    <a:lnTo>
                      <a:pt x="152" y="209"/>
                    </a:lnTo>
                    <a:lnTo>
                      <a:pt x="164" y="198"/>
                    </a:lnTo>
                    <a:lnTo>
                      <a:pt x="175" y="183"/>
                    </a:lnTo>
                    <a:lnTo>
                      <a:pt x="187" y="166"/>
                    </a:lnTo>
                    <a:lnTo>
                      <a:pt x="198" y="148"/>
                    </a:lnTo>
                    <a:lnTo>
                      <a:pt x="209" y="130"/>
                    </a:lnTo>
                    <a:lnTo>
                      <a:pt x="217" y="114"/>
                    </a:lnTo>
                    <a:lnTo>
                      <a:pt x="223" y="101"/>
                    </a:lnTo>
                    <a:lnTo>
                      <a:pt x="228" y="92"/>
                    </a:lnTo>
                    <a:lnTo>
                      <a:pt x="229" y="89"/>
                    </a:lnTo>
                    <a:lnTo>
                      <a:pt x="192" y="172"/>
                    </a:lnTo>
                    <a:lnTo>
                      <a:pt x="183" y="196"/>
                    </a:lnTo>
                    <a:lnTo>
                      <a:pt x="180" y="212"/>
                    </a:lnTo>
                    <a:lnTo>
                      <a:pt x="183" y="224"/>
                    </a:lnTo>
                    <a:lnTo>
                      <a:pt x="189" y="230"/>
                    </a:lnTo>
                    <a:lnTo>
                      <a:pt x="198" y="233"/>
                    </a:lnTo>
                    <a:lnTo>
                      <a:pt x="209" y="233"/>
                    </a:lnTo>
                    <a:lnTo>
                      <a:pt x="221" y="230"/>
                    </a:lnTo>
                    <a:lnTo>
                      <a:pt x="229" y="228"/>
                    </a:lnTo>
                    <a:lnTo>
                      <a:pt x="236" y="225"/>
                    </a:lnTo>
                    <a:lnTo>
                      <a:pt x="239" y="224"/>
                    </a:lnTo>
                    <a:lnTo>
                      <a:pt x="469" y="40"/>
                    </a:lnTo>
                    <a:lnTo>
                      <a:pt x="248" y="239"/>
                    </a:lnTo>
                    <a:lnTo>
                      <a:pt x="250" y="254"/>
                    </a:lnTo>
                    <a:lnTo>
                      <a:pt x="262" y="259"/>
                    </a:lnTo>
                    <a:lnTo>
                      <a:pt x="280" y="258"/>
                    </a:lnTo>
                    <a:lnTo>
                      <a:pt x="304" y="250"/>
                    </a:lnTo>
                    <a:lnTo>
                      <a:pt x="329" y="240"/>
                    </a:lnTo>
                    <a:lnTo>
                      <a:pt x="355" y="227"/>
                    </a:lnTo>
                    <a:lnTo>
                      <a:pt x="379" y="214"/>
                    </a:lnTo>
                    <a:lnTo>
                      <a:pt x="398" y="203"/>
                    </a:lnTo>
                    <a:lnTo>
                      <a:pt x="411" y="195"/>
                    </a:lnTo>
                    <a:lnTo>
                      <a:pt x="416" y="191"/>
                    </a:lnTo>
                    <a:lnTo>
                      <a:pt x="102" y="401"/>
                    </a:lnTo>
                    <a:lnTo>
                      <a:pt x="100" y="401"/>
                    </a:lnTo>
                    <a:lnTo>
                      <a:pt x="96" y="404"/>
                    </a:lnTo>
                    <a:lnTo>
                      <a:pt x="90" y="406"/>
                    </a:lnTo>
                    <a:lnTo>
                      <a:pt x="81" y="409"/>
                    </a:lnTo>
                    <a:lnTo>
                      <a:pt x="73" y="409"/>
                    </a:lnTo>
                    <a:lnTo>
                      <a:pt x="65" y="409"/>
                    </a:lnTo>
                    <a:lnTo>
                      <a:pt x="56" y="404"/>
                    </a:lnTo>
                    <a:lnTo>
                      <a:pt x="49" y="397"/>
                    </a:lnTo>
                    <a:lnTo>
                      <a:pt x="44" y="386"/>
                    </a:lnTo>
                    <a:lnTo>
                      <a:pt x="42" y="369"/>
                    </a:lnTo>
                    <a:lnTo>
                      <a:pt x="42" y="367"/>
                    </a:lnTo>
                    <a:lnTo>
                      <a:pt x="42" y="363"/>
                    </a:lnTo>
                    <a:lnTo>
                      <a:pt x="41" y="356"/>
                    </a:lnTo>
                    <a:lnTo>
                      <a:pt x="40" y="348"/>
                    </a:lnTo>
                    <a:lnTo>
                      <a:pt x="36" y="340"/>
                    </a:lnTo>
                    <a:lnTo>
                      <a:pt x="32" y="330"/>
                    </a:lnTo>
                    <a:lnTo>
                      <a:pt x="26" y="322"/>
                    </a:lnTo>
                    <a:lnTo>
                      <a:pt x="21" y="313"/>
                    </a:lnTo>
                    <a:lnTo>
                      <a:pt x="11" y="308"/>
                    </a:lnTo>
                    <a:lnTo>
                      <a:pt x="0" y="304"/>
                    </a:lnTo>
                    <a:lnTo>
                      <a:pt x="0" y="304"/>
                    </a:lnTo>
                    <a:close/>
                  </a:path>
                </a:pathLst>
              </a:custGeom>
              <a:solidFill>
                <a:srgbClr val="FFE2ED"/>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8" name="Freeform 72"/>
              <p:cNvSpPr>
                <a:spLocks/>
              </p:cNvSpPr>
              <p:nvPr/>
            </p:nvSpPr>
            <p:spPr bwMode="ltGray">
              <a:xfrm>
                <a:off x="3575" y="1761"/>
                <a:ext cx="184" cy="144"/>
              </a:xfrm>
              <a:custGeom>
                <a:avLst/>
                <a:gdLst>
                  <a:gd name="T0" fmla="*/ 58 w 464"/>
                  <a:gd name="T1" fmla="*/ 0 h 406"/>
                  <a:gd name="T2" fmla="*/ 41 w 464"/>
                  <a:gd name="T3" fmla="*/ 72 h 406"/>
                  <a:gd name="T4" fmla="*/ 39 w 464"/>
                  <a:gd name="T5" fmla="*/ 129 h 406"/>
                  <a:gd name="T6" fmla="*/ 46 w 464"/>
                  <a:gd name="T7" fmla="*/ 169 h 406"/>
                  <a:gd name="T8" fmla="*/ 55 w 464"/>
                  <a:gd name="T9" fmla="*/ 194 h 406"/>
                  <a:gd name="T10" fmla="*/ 60 w 464"/>
                  <a:gd name="T11" fmla="*/ 202 h 406"/>
                  <a:gd name="T12" fmla="*/ 80 w 464"/>
                  <a:gd name="T13" fmla="*/ 183 h 406"/>
                  <a:gd name="T14" fmla="*/ 95 w 464"/>
                  <a:gd name="T15" fmla="*/ 146 h 406"/>
                  <a:gd name="T16" fmla="*/ 105 w 464"/>
                  <a:gd name="T17" fmla="*/ 104 h 406"/>
                  <a:gd name="T18" fmla="*/ 112 w 464"/>
                  <a:gd name="T19" fmla="*/ 69 h 406"/>
                  <a:gd name="T20" fmla="*/ 115 w 464"/>
                  <a:gd name="T21" fmla="*/ 55 h 406"/>
                  <a:gd name="T22" fmla="*/ 101 w 464"/>
                  <a:gd name="T23" fmla="*/ 144 h 406"/>
                  <a:gd name="T24" fmla="*/ 105 w 464"/>
                  <a:gd name="T25" fmla="*/ 192 h 406"/>
                  <a:gd name="T26" fmla="*/ 117 w 464"/>
                  <a:gd name="T27" fmla="*/ 212 h 406"/>
                  <a:gd name="T28" fmla="*/ 132 w 464"/>
                  <a:gd name="T29" fmla="*/ 215 h 406"/>
                  <a:gd name="T30" fmla="*/ 137 w 464"/>
                  <a:gd name="T31" fmla="*/ 214 h 406"/>
                  <a:gd name="T32" fmla="*/ 161 w 464"/>
                  <a:gd name="T33" fmla="*/ 196 h 406"/>
                  <a:gd name="T34" fmla="*/ 185 w 464"/>
                  <a:gd name="T35" fmla="*/ 165 h 406"/>
                  <a:gd name="T36" fmla="*/ 205 w 464"/>
                  <a:gd name="T37" fmla="*/ 130 h 406"/>
                  <a:gd name="T38" fmla="*/ 221 w 464"/>
                  <a:gd name="T39" fmla="*/ 101 h 406"/>
                  <a:gd name="T40" fmla="*/ 227 w 464"/>
                  <a:gd name="T41" fmla="*/ 89 h 406"/>
                  <a:gd name="T42" fmla="*/ 180 w 464"/>
                  <a:gd name="T43" fmla="*/ 195 h 406"/>
                  <a:gd name="T44" fmla="*/ 180 w 464"/>
                  <a:gd name="T45" fmla="*/ 222 h 406"/>
                  <a:gd name="T46" fmla="*/ 196 w 464"/>
                  <a:gd name="T47" fmla="*/ 232 h 406"/>
                  <a:gd name="T48" fmla="*/ 217 w 464"/>
                  <a:gd name="T49" fmla="*/ 230 h 406"/>
                  <a:gd name="T50" fmla="*/ 234 w 464"/>
                  <a:gd name="T51" fmla="*/ 225 h 406"/>
                  <a:gd name="T52" fmla="*/ 464 w 464"/>
                  <a:gd name="T53" fmla="*/ 41 h 406"/>
                  <a:gd name="T54" fmla="*/ 248 w 464"/>
                  <a:gd name="T55" fmla="*/ 252 h 406"/>
                  <a:gd name="T56" fmla="*/ 278 w 464"/>
                  <a:gd name="T57" fmla="*/ 256 h 406"/>
                  <a:gd name="T58" fmla="*/ 326 w 464"/>
                  <a:gd name="T59" fmla="*/ 238 h 406"/>
                  <a:gd name="T60" fmla="*/ 375 w 464"/>
                  <a:gd name="T61" fmla="*/ 213 h 406"/>
                  <a:gd name="T62" fmla="*/ 407 w 464"/>
                  <a:gd name="T63" fmla="*/ 193 h 406"/>
                  <a:gd name="T64" fmla="*/ 101 w 464"/>
                  <a:gd name="T65" fmla="*/ 397 h 406"/>
                  <a:gd name="T66" fmla="*/ 95 w 464"/>
                  <a:gd name="T67" fmla="*/ 400 h 406"/>
                  <a:gd name="T68" fmla="*/ 81 w 464"/>
                  <a:gd name="T69" fmla="*/ 404 h 406"/>
                  <a:gd name="T70" fmla="*/ 65 w 464"/>
                  <a:gd name="T71" fmla="*/ 404 h 406"/>
                  <a:gd name="T72" fmla="*/ 49 w 464"/>
                  <a:gd name="T73" fmla="*/ 392 h 406"/>
                  <a:gd name="T74" fmla="*/ 43 w 464"/>
                  <a:gd name="T75" fmla="*/ 365 h 406"/>
                  <a:gd name="T76" fmla="*/ 42 w 464"/>
                  <a:gd name="T77" fmla="*/ 359 h 406"/>
                  <a:gd name="T78" fmla="*/ 40 w 464"/>
                  <a:gd name="T79" fmla="*/ 345 h 406"/>
                  <a:gd name="T80" fmla="*/ 33 w 464"/>
                  <a:gd name="T81" fmla="*/ 327 h 406"/>
                  <a:gd name="T82" fmla="*/ 21 w 464"/>
                  <a:gd name="T83" fmla="*/ 310 h 406"/>
                  <a:gd name="T84" fmla="*/ 0 w 464"/>
                  <a:gd name="T85" fmla="*/ 301 h 406"/>
                  <a:gd name="T86" fmla="*/ 0 w 464"/>
                  <a:gd name="T87" fmla="*/ 300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4" h="406">
                    <a:moveTo>
                      <a:pt x="0" y="300"/>
                    </a:moveTo>
                    <a:lnTo>
                      <a:pt x="58" y="0"/>
                    </a:lnTo>
                    <a:lnTo>
                      <a:pt x="47" y="38"/>
                    </a:lnTo>
                    <a:lnTo>
                      <a:pt x="41" y="72"/>
                    </a:lnTo>
                    <a:lnTo>
                      <a:pt x="39" y="102"/>
                    </a:lnTo>
                    <a:lnTo>
                      <a:pt x="39" y="129"/>
                    </a:lnTo>
                    <a:lnTo>
                      <a:pt x="42" y="151"/>
                    </a:lnTo>
                    <a:lnTo>
                      <a:pt x="46" y="169"/>
                    </a:lnTo>
                    <a:lnTo>
                      <a:pt x="50" y="184"/>
                    </a:lnTo>
                    <a:lnTo>
                      <a:pt x="55" y="194"/>
                    </a:lnTo>
                    <a:lnTo>
                      <a:pt x="59" y="201"/>
                    </a:lnTo>
                    <a:lnTo>
                      <a:pt x="60" y="202"/>
                    </a:lnTo>
                    <a:lnTo>
                      <a:pt x="71" y="196"/>
                    </a:lnTo>
                    <a:lnTo>
                      <a:pt x="80" y="183"/>
                    </a:lnTo>
                    <a:lnTo>
                      <a:pt x="87" y="165"/>
                    </a:lnTo>
                    <a:lnTo>
                      <a:pt x="95" y="146"/>
                    </a:lnTo>
                    <a:lnTo>
                      <a:pt x="101" y="125"/>
                    </a:lnTo>
                    <a:lnTo>
                      <a:pt x="105" y="104"/>
                    </a:lnTo>
                    <a:lnTo>
                      <a:pt x="110" y="85"/>
                    </a:lnTo>
                    <a:lnTo>
                      <a:pt x="112" y="69"/>
                    </a:lnTo>
                    <a:lnTo>
                      <a:pt x="114" y="58"/>
                    </a:lnTo>
                    <a:lnTo>
                      <a:pt x="115" y="55"/>
                    </a:lnTo>
                    <a:lnTo>
                      <a:pt x="105" y="105"/>
                    </a:lnTo>
                    <a:lnTo>
                      <a:pt x="101" y="144"/>
                    </a:lnTo>
                    <a:lnTo>
                      <a:pt x="102" y="173"/>
                    </a:lnTo>
                    <a:lnTo>
                      <a:pt x="105" y="192"/>
                    </a:lnTo>
                    <a:lnTo>
                      <a:pt x="110" y="205"/>
                    </a:lnTo>
                    <a:lnTo>
                      <a:pt x="117" y="212"/>
                    </a:lnTo>
                    <a:lnTo>
                      <a:pt x="126" y="215"/>
                    </a:lnTo>
                    <a:lnTo>
                      <a:pt x="132" y="215"/>
                    </a:lnTo>
                    <a:lnTo>
                      <a:pt x="136" y="214"/>
                    </a:lnTo>
                    <a:lnTo>
                      <a:pt x="137" y="214"/>
                    </a:lnTo>
                    <a:lnTo>
                      <a:pt x="149" y="208"/>
                    </a:lnTo>
                    <a:lnTo>
                      <a:pt x="161" y="196"/>
                    </a:lnTo>
                    <a:lnTo>
                      <a:pt x="173" y="182"/>
                    </a:lnTo>
                    <a:lnTo>
                      <a:pt x="185" y="165"/>
                    </a:lnTo>
                    <a:lnTo>
                      <a:pt x="196" y="148"/>
                    </a:lnTo>
                    <a:lnTo>
                      <a:pt x="205" y="130"/>
                    </a:lnTo>
                    <a:lnTo>
                      <a:pt x="214" y="114"/>
                    </a:lnTo>
                    <a:lnTo>
                      <a:pt x="221" y="101"/>
                    </a:lnTo>
                    <a:lnTo>
                      <a:pt x="224" y="93"/>
                    </a:lnTo>
                    <a:lnTo>
                      <a:pt x="227" y="89"/>
                    </a:lnTo>
                    <a:lnTo>
                      <a:pt x="190" y="171"/>
                    </a:lnTo>
                    <a:lnTo>
                      <a:pt x="180" y="195"/>
                    </a:lnTo>
                    <a:lnTo>
                      <a:pt x="178" y="212"/>
                    </a:lnTo>
                    <a:lnTo>
                      <a:pt x="180" y="222"/>
                    </a:lnTo>
                    <a:lnTo>
                      <a:pt x="186" y="228"/>
                    </a:lnTo>
                    <a:lnTo>
                      <a:pt x="196" y="232"/>
                    </a:lnTo>
                    <a:lnTo>
                      <a:pt x="207" y="231"/>
                    </a:lnTo>
                    <a:lnTo>
                      <a:pt x="217" y="230"/>
                    </a:lnTo>
                    <a:lnTo>
                      <a:pt x="227" y="227"/>
                    </a:lnTo>
                    <a:lnTo>
                      <a:pt x="234" y="225"/>
                    </a:lnTo>
                    <a:lnTo>
                      <a:pt x="236" y="224"/>
                    </a:lnTo>
                    <a:lnTo>
                      <a:pt x="464" y="41"/>
                    </a:lnTo>
                    <a:lnTo>
                      <a:pt x="245" y="238"/>
                    </a:lnTo>
                    <a:lnTo>
                      <a:pt x="248" y="252"/>
                    </a:lnTo>
                    <a:lnTo>
                      <a:pt x="259" y="258"/>
                    </a:lnTo>
                    <a:lnTo>
                      <a:pt x="278" y="256"/>
                    </a:lnTo>
                    <a:lnTo>
                      <a:pt x="301" y="249"/>
                    </a:lnTo>
                    <a:lnTo>
                      <a:pt x="326" y="238"/>
                    </a:lnTo>
                    <a:lnTo>
                      <a:pt x="351" y="226"/>
                    </a:lnTo>
                    <a:lnTo>
                      <a:pt x="375" y="213"/>
                    </a:lnTo>
                    <a:lnTo>
                      <a:pt x="394" y="201"/>
                    </a:lnTo>
                    <a:lnTo>
                      <a:pt x="407" y="193"/>
                    </a:lnTo>
                    <a:lnTo>
                      <a:pt x="412" y="190"/>
                    </a:lnTo>
                    <a:lnTo>
                      <a:pt x="101" y="397"/>
                    </a:lnTo>
                    <a:lnTo>
                      <a:pt x="99" y="397"/>
                    </a:lnTo>
                    <a:lnTo>
                      <a:pt x="95" y="400"/>
                    </a:lnTo>
                    <a:lnTo>
                      <a:pt x="89" y="402"/>
                    </a:lnTo>
                    <a:lnTo>
                      <a:pt x="81" y="404"/>
                    </a:lnTo>
                    <a:lnTo>
                      <a:pt x="73" y="406"/>
                    </a:lnTo>
                    <a:lnTo>
                      <a:pt x="65" y="404"/>
                    </a:lnTo>
                    <a:lnTo>
                      <a:pt x="56" y="400"/>
                    </a:lnTo>
                    <a:lnTo>
                      <a:pt x="49" y="392"/>
                    </a:lnTo>
                    <a:lnTo>
                      <a:pt x="45" y="382"/>
                    </a:lnTo>
                    <a:lnTo>
                      <a:pt x="43" y="365"/>
                    </a:lnTo>
                    <a:lnTo>
                      <a:pt x="43" y="364"/>
                    </a:lnTo>
                    <a:lnTo>
                      <a:pt x="42" y="359"/>
                    </a:lnTo>
                    <a:lnTo>
                      <a:pt x="41" y="353"/>
                    </a:lnTo>
                    <a:lnTo>
                      <a:pt x="40" y="345"/>
                    </a:lnTo>
                    <a:lnTo>
                      <a:pt x="36" y="335"/>
                    </a:lnTo>
                    <a:lnTo>
                      <a:pt x="33" y="327"/>
                    </a:lnTo>
                    <a:lnTo>
                      <a:pt x="27" y="318"/>
                    </a:lnTo>
                    <a:lnTo>
                      <a:pt x="21" y="310"/>
                    </a:lnTo>
                    <a:lnTo>
                      <a:pt x="11" y="305"/>
                    </a:lnTo>
                    <a:lnTo>
                      <a:pt x="0" y="301"/>
                    </a:lnTo>
                    <a:lnTo>
                      <a:pt x="0" y="301"/>
                    </a:lnTo>
                    <a:lnTo>
                      <a:pt x="0" y="300"/>
                    </a:lnTo>
                    <a:close/>
                  </a:path>
                </a:pathLst>
              </a:custGeom>
              <a:solidFill>
                <a:srgbClr val="FFE5EF"/>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09" name="Freeform 73"/>
              <p:cNvSpPr>
                <a:spLocks/>
              </p:cNvSpPr>
              <p:nvPr/>
            </p:nvSpPr>
            <p:spPr bwMode="ltGray">
              <a:xfrm>
                <a:off x="3575" y="1762"/>
                <a:ext cx="181" cy="143"/>
              </a:xfrm>
              <a:custGeom>
                <a:avLst/>
                <a:gdLst>
                  <a:gd name="T0" fmla="*/ 56 w 458"/>
                  <a:gd name="T1" fmla="*/ 0 h 400"/>
                  <a:gd name="T2" fmla="*/ 39 w 458"/>
                  <a:gd name="T3" fmla="*/ 71 h 400"/>
                  <a:gd name="T4" fmla="*/ 37 w 458"/>
                  <a:gd name="T5" fmla="*/ 127 h 400"/>
                  <a:gd name="T6" fmla="*/ 44 w 458"/>
                  <a:gd name="T7" fmla="*/ 167 h 400"/>
                  <a:gd name="T8" fmla="*/ 53 w 458"/>
                  <a:gd name="T9" fmla="*/ 192 h 400"/>
                  <a:gd name="T10" fmla="*/ 58 w 458"/>
                  <a:gd name="T11" fmla="*/ 201 h 400"/>
                  <a:gd name="T12" fmla="*/ 77 w 458"/>
                  <a:gd name="T13" fmla="*/ 182 h 400"/>
                  <a:gd name="T14" fmla="*/ 93 w 458"/>
                  <a:gd name="T15" fmla="*/ 145 h 400"/>
                  <a:gd name="T16" fmla="*/ 103 w 458"/>
                  <a:gd name="T17" fmla="*/ 102 h 400"/>
                  <a:gd name="T18" fmla="*/ 109 w 458"/>
                  <a:gd name="T19" fmla="*/ 69 h 400"/>
                  <a:gd name="T20" fmla="*/ 112 w 458"/>
                  <a:gd name="T21" fmla="*/ 54 h 400"/>
                  <a:gd name="T22" fmla="*/ 99 w 458"/>
                  <a:gd name="T23" fmla="*/ 142 h 400"/>
                  <a:gd name="T24" fmla="*/ 102 w 458"/>
                  <a:gd name="T25" fmla="*/ 190 h 400"/>
                  <a:gd name="T26" fmla="*/ 115 w 458"/>
                  <a:gd name="T27" fmla="*/ 210 h 400"/>
                  <a:gd name="T28" fmla="*/ 128 w 458"/>
                  <a:gd name="T29" fmla="*/ 214 h 400"/>
                  <a:gd name="T30" fmla="*/ 135 w 458"/>
                  <a:gd name="T31" fmla="*/ 211 h 400"/>
                  <a:gd name="T32" fmla="*/ 158 w 458"/>
                  <a:gd name="T33" fmla="*/ 195 h 400"/>
                  <a:gd name="T34" fmla="*/ 182 w 458"/>
                  <a:gd name="T35" fmla="*/ 164 h 400"/>
                  <a:gd name="T36" fmla="*/ 202 w 458"/>
                  <a:gd name="T37" fmla="*/ 128 h 400"/>
                  <a:gd name="T38" fmla="*/ 218 w 458"/>
                  <a:gd name="T39" fmla="*/ 100 h 400"/>
                  <a:gd name="T40" fmla="*/ 222 w 458"/>
                  <a:gd name="T41" fmla="*/ 88 h 400"/>
                  <a:gd name="T42" fmla="*/ 177 w 458"/>
                  <a:gd name="T43" fmla="*/ 194 h 400"/>
                  <a:gd name="T44" fmla="*/ 177 w 458"/>
                  <a:gd name="T45" fmla="*/ 221 h 400"/>
                  <a:gd name="T46" fmla="*/ 193 w 458"/>
                  <a:gd name="T47" fmla="*/ 229 h 400"/>
                  <a:gd name="T48" fmla="*/ 214 w 458"/>
                  <a:gd name="T49" fmla="*/ 227 h 400"/>
                  <a:gd name="T50" fmla="*/ 230 w 458"/>
                  <a:gd name="T51" fmla="*/ 222 h 400"/>
                  <a:gd name="T52" fmla="*/ 458 w 458"/>
                  <a:gd name="T53" fmla="*/ 40 h 400"/>
                  <a:gd name="T54" fmla="*/ 244 w 458"/>
                  <a:gd name="T55" fmla="*/ 249 h 400"/>
                  <a:gd name="T56" fmla="*/ 274 w 458"/>
                  <a:gd name="T57" fmla="*/ 253 h 400"/>
                  <a:gd name="T58" fmla="*/ 321 w 458"/>
                  <a:gd name="T59" fmla="*/ 236 h 400"/>
                  <a:gd name="T60" fmla="*/ 369 w 458"/>
                  <a:gd name="T61" fmla="*/ 210 h 400"/>
                  <a:gd name="T62" fmla="*/ 401 w 458"/>
                  <a:gd name="T63" fmla="*/ 191 h 400"/>
                  <a:gd name="T64" fmla="*/ 99 w 458"/>
                  <a:gd name="T65" fmla="*/ 392 h 400"/>
                  <a:gd name="T66" fmla="*/ 93 w 458"/>
                  <a:gd name="T67" fmla="*/ 394 h 400"/>
                  <a:gd name="T68" fmla="*/ 79 w 458"/>
                  <a:gd name="T69" fmla="*/ 399 h 400"/>
                  <a:gd name="T70" fmla="*/ 63 w 458"/>
                  <a:gd name="T71" fmla="*/ 399 h 400"/>
                  <a:gd name="T72" fmla="*/ 50 w 458"/>
                  <a:gd name="T73" fmla="*/ 388 h 400"/>
                  <a:gd name="T74" fmla="*/ 43 w 458"/>
                  <a:gd name="T75" fmla="*/ 360 h 400"/>
                  <a:gd name="T76" fmla="*/ 41 w 458"/>
                  <a:gd name="T77" fmla="*/ 354 h 400"/>
                  <a:gd name="T78" fmla="*/ 39 w 458"/>
                  <a:gd name="T79" fmla="*/ 340 h 400"/>
                  <a:gd name="T80" fmla="*/ 32 w 458"/>
                  <a:gd name="T81" fmla="*/ 322 h 400"/>
                  <a:gd name="T82" fmla="*/ 20 w 458"/>
                  <a:gd name="T83" fmla="*/ 305 h 400"/>
                  <a:gd name="T84" fmla="*/ 1 w 458"/>
                  <a:gd name="T85" fmla="*/ 296 h 400"/>
                  <a:gd name="T86" fmla="*/ 0 w 458"/>
                  <a:gd name="T87" fmla="*/ 29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8" h="400">
                    <a:moveTo>
                      <a:pt x="0" y="296"/>
                    </a:moveTo>
                    <a:lnTo>
                      <a:pt x="56" y="0"/>
                    </a:lnTo>
                    <a:lnTo>
                      <a:pt x="45" y="38"/>
                    </a:lnTo>
                    <a:lnTo>
                      <a:pt x="39" y="71"/>
                    </a:lnTo>
                    <a:lnTo>
                      <a:pt x="37" y="101"/>
                    </a:lnTo>
                    <a:lnTo>
                      <a:pt x="37" y="127"/>
                    </a:lnTo>
                    <a:lnTo>
                      <a:pt x="40" y="150"/>
                    </a:lnTo>
                    <a:lnTo>
                      <a:pt x="44" y="167"/>
                    </a:lnTo>
                    <a:lnTo>
                      <a:pt x="48" y="182"/>
                    </a:lnTo>
                    <a:lnTo>
                      <a:pt x="53" y="192"/>
                    </a:lnTo>
                    <a:lnTo>
                      <a:pt x="57" y="198"/>
                    </a:lnTo>
                    <a:lnTo>
                      <a:pt x="58" y="201"/>
                    </a:lnTo>
                    <a:lnTo>
                      <a:pt x="69" y="194"/>
                    </a:lnTo>
                    <a:lnTo>
                      <a:pt x="77" y="182"/>
                    </a:lnTo>
                    <a:lnTo>
                      <a:pt x="85" y="164"/>
                    </a:lnTo>
                    <a:lnTo>
                      <a:pt x="93" y="145"/>
                    </a:lnTo>
                    <a:lnTo>
                      <a:pt x="99" y="123"/>
                    </a:lnTo>
                    <a:lnTo>
                      <a:pt x="103" y="102"/>
                    </a:lnTo>
                    <a:lnTo>
                      <a:pt x="107" y="84"/>
                    </a:lnTo>
                    <a:lnTo>
                      <a:pt x="109" y="69"/>
                    </a:lnTo>
                    <a:lnTo>
                      <a:pt x="112" y="58"/>
                    </a:lnTo>
                    <a:lnTo>
                      <a:pt x="112" y="54"/>
                    </a:lnTo>
                    <a:lnTo>
                      <a:pt x="102" y="103"/>
                    </a:lnTo>
                    <a:lnTo>
                      <a:pt x="99" y="142"/>
                    </a:lnTo>
                    <a:lnTo>
                      <a:pt x="99" y="170"/>
                    </a:lnTo>
                    <a:lnTo>
                      <a:pt x="102" y="190"/>
                    </a:lnTo>
                    <a:lnTo>
                      <a:pt x="108" y="203"/>
                    </a:lnTo>
                    <a:lnTo>
                      <a:pt x="115" y="210"/>
                    </a:lnTo>
                    <a:lnTo>
                      <a:pt x="122" y="213"/>
                    </a:lnTo>
                    <a:lnTo>
                      <a:pt x="128" y="214"/>
                    </a:lnTo>
                    <a:lnTo>
                      <a:pt x="133" y="213"/>
                    </a:lnTo>
                    <a:lnTo>
                      <a:pt x="135" y="211"/>
                    </a:lnTo>
                    <a:lnTo>
                      <a:pt x="146" y="205"/>
                    </a:lnTo>
                    <a:lnTo>
                      <a:pt x="158" y="195"/>
                    </a:lnTo>
                    <a:lnTo>
                      <a:pt x="170" y="180"/>
                    </a:lnTo>
                    <a:lnTo>
                      <a:pt x="182" y="164"/>
                    </a:lnTo>
                    <a:lnTo>
                      <a:pt x="193" y="146"/>
                    </a:lnTo>
                    <a:lnTo>
                      <a:pt x="202" y="128"/>
                    </a:lnTo>
                    <a:lnTo>
                      <a:pt x="211" y="113"/>
                    </a:lnTo>
                    <a:lnTo>
                      <a:pt x="218" y="100"/>
                    </a:lnTo>
                    <a:lnTo>
                      <a:pt x="221" y="91"/>
                    </a:lnTo>
                    <a:lnTo>
                      <a:pt x="222" y="88"/>
                    </a:lnTo>
                    <a:lnTo>
                      <a:pt x="187" y="170"/>
                    </a:lnTo>
                    <a:lnTo>
                      <a:pt x="177" y="194"/>
                    </a:lnTo>
                    <a:lnTo>
                      <a:pt x="175" y="210"/>
                    </a:lnTo>
                    <a:lnTo>
                      <a:pt x="177" y="221"/>
                    </a:lnTo>
                    <a:lnTo>
                      <a:pt x="183" y="227"/>
                    </a:lnTo>
                    <a:lnTo>
                      <a:pt x="193" y="229"/>
                    </a:lnTo>
                    <a:lnTo>
                      <a:pt x="203" y="229"/>
                    </a:lnTo>
                    <a:lnTo>
                      <a:pt x="214" y="227"/>
                    </a:lnTo>
                    <a:lnTo>
                      <a:pt x="224" y="224"/>
                    </a:lnTo>
                    <a:lnTo>
                      <a:pt x="230" y="222"/>
                    </a:lnTo>
                    <a:lnTo>
                      <a:pt x="232" y="221"/>
                    </a:lnTo>
                    <a:lnTo>
                      <a:pt x="458" y="40"/>
                    </a:lnTo>
                    <a:lnTo>
                      <a:pt x="242" y="235"/>
                    </a:lnTo>
                    <a:lnTo>
                      <a:pt x="244" y="249"/>
                    </a:lnTo>
                    <a:lnTo>
                      <a:pt x="256" y="255"/>
                    </a:lnTo>
                    <a:lnTo>
                      <a:pt x="274" y="253"/>
                    </a:lnTo>
                    <a:lnTo>
                      <a:pt x="296" y="246"/>
                    </a:lnTo>
                    <a:lnTo>
                      <a:pt x="321" y="236"/>
                    </a:lnTo>
                    <a:lnTo>
                      <a:pt x="346" y="223"/>
                    </a:lnTo>
                    <a:lnTo>
                      <a:pt x="369" y="210"/>
                    </a:lnTo>
                    <a:lnTo>
                      <a:pt x="388" y="199"/>
                    </a:lnTo>
                    <a:lnTo>
                      <a:pt x="401" y="191"/>
                    </a:lnTo>
                    <a:lnTo>
                      <a:pt x="406" y="189"/>
                    </a:lnTo>
                    <a:lnTo>
                      <a:pt x="99" y="392"/>
                    </a:lnTo>
                    <a:lnTo>
                      <a:pt x="97" y="393"/>
                    </a:lnTo>
                    <a:lnTo>
                      <a:pt x="93" y="394"/>
                    </a:lnTo>
                    <a:lnTo>
                      <a:pt x="87" y="397"/>
                    </a:lnTo>
                    <a:lnTo>
                      <a:pt x="79" y="399"/>
                    </a:lnTo>
                    <a:lnTo>
                      <a:pt x="71" y="400"/>
                    </a:lnTo>
                    <a:lnTo>
                      <a:pt x="63" y="399"/>
                    </a:lnTo>
                    <a:lnTo>
                      <a:pt x="56" y="396"/>
                    </a:lnTo>
                    <a:lnTo>
                      <a:pt x="50" y="388"/>
                    </a:lnTo>
                    <a:lnTo>
                      <a:pt x="45" y="377"/>
                    </a:lnTo>
                    <a:lnTo>
                      <a:pt x="43" y="360"/>
                    </a:lnTo>
                    <a:lnTo>
                      <a:pt x="43" y="359"/>
                    </a:lnTo>
                    <a:lnTo>
                      <a:pt x="41" y="354"/>
                    </a:lnTo>
                    <a:lnTo>
                      <a:pt x="40" y="348"/>
                    </a:lnTo>
                    <a:lnTo>
                      <a:pt x="39" y="340"/>
                    </a:lnTo>
                    <a:lnTo>
                      <a:pt x="35" y="331"/>
                    </a:lnTo>
                    <a:lnTo>
                      <a:pt x="32" y="322"/>
                    </a:lnTo>
                    <a:lnTo>
                      <a:pt x="26" y="314"/>
                    </a:lnTo>
                    <a:lnTo>
                      <a:pt x="20" y="305"/>
                    </a:lnTo>
                    <a:lnTo>
                      <a:pt x="10" y="299"/>
                    </a:lnTo>
                    <a:lnTo>
                      <a:pt x="1" y="296"/>
                    </a:lnTo>
                    <a:lnTo>
                      <a:pt x="1" y="296"/>
                    </a:lnTo>
                    <a:lnTo>
                      <a:pt x="0" y="296"/>
                    </a:lnTo>
                    <a:close/>
                  </a:path>
                </a:pathLst>
              </a:custGeom>
              <a:solidFill>
                <a:srgbClr val="FFE8F0"/>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0" name="Freeform 74"/>
              <p:cNvSpPr>
                <a:spLocks/>
              </p:cNvSpPr>
              <p:nvPr/>
            </p:nvSpPr>
            <p:spPr bwMode="ltGray">
              <a:xfrm>
                <a:off x="3575" y="1766"/>
                <a:ext cx="181" cy="139"/>
              </a:xfrm>
              <a:custGeom>
                <a:avLst/>
                <a:gdLst>
                  <a:gd name="T0" fmla="*/ 55 w 454"/>
                  <a:gd name="T1" fmla="*/ 0 h 396"/>
                  <a:gd name="T2" fmla="*/ 38 w 454"/>
                  <a:gd name="T3" fmla="*/ 72 h 396"/>
                  <a:gd name="T4" fmla="*/ 36 w 454"/>
                  <a:gd name="T5" fmla="*/ 126 h 396"/>
                  <a:gd name="T6" fmla="*/ 43 w 454"/>
                  <a:gd name="T7" fmla="*/ 167 h 396"/>
                  <a:gd name="T8" fmla="*/ 52 w 454"/>
                  <a:gd name="T9" fmla="*/ 192 h 396"/>
                  <a:gd name="T10" fmla="*/ 57 w 454"/>
                  <a:gd name="T11" fmla="*/ 200 h 396"/>
                  <a:gd name="T12" fmla="*/ 76 w 454"/>
                  <a:gd name="T13" fmla="*/ 180 h 396"/>
                  <a:gd name="T14" fmla="*/ 92 w 454"/>
                  <a:gd name="T15" fmla="*/ 144 h 396"/>
                  <a:gd name="T16" fmla="*/ 101 w 454"/>
                  <a:gd name="T17" fmla="*/ 103 h 396"/>
                  <a:gd name="T18" fmla="*/ 108 w 454"/>
                  <a:gd name="T19" fmla="*/ 68 h 396"/>
                  <a:gd name="T20" fmla="*/ 111 w 454"/>
                  <a:gd name="T21" fmla="*/ 54 h 396"/>
                  <a:gd name="T22" fmla="*/ 98 w 454"/>
                  <a:gd name="T23" fmla="*/ 142 h 396"/>
                  <a:gd name="T24" fmla="*/ 101 w 454"/>
                  <a:gd name="T25" fmla="*/ 189 h 396"/>
                  <a:gd name="T26" fmla="*/ 113 w 454"/>
                  <a:gd name="T27" fmla="*/ 208 h 396"/>
                  <a:gd name="T28" fmla="*/ 127 w 454"/>
                  <a:gd name="T29" fmla="*/ 212 h 396"/>
                  <a:gd name="T30" fmla="*/ 133 w 454"/>
                  <a:gd name="T31" fmla="*/ 211 h 396"/>
                  <a:gd name="T32" fmla="*/ 156 w 454"/>
                  <a:gd name="T33" fmla="*/ 194 h 396"/>
                  <a:gd name="T34" fmla="*/ 180 w 454"/>
                  <a:gd name="T35" fmla="*/ 163 h 396"/>
                  <a:gd name="T36" fmla="*/ 200 w 454"/>
                  <a:gd name="T37" fmla="*/ 129 h 396"/>
                  <a:gd name="T38" fmla="*/ 214 w 454"/>
                  <a:gd name="T39" fmla="*/ 100 h 396"/>
                  <a:gd name="T40" fmla="*/ 220 w 454"/>
                  <a:gd name="T41" fmla="*/ 88 h 396"/>
                  <a:gd name="T42" fmla="*/ 175 w 454"/>
                  <a:gd name="T43" fmla="*/ 192 h 396"/>
                  <a:gd name="T44" fmla="*/ 175 w 454"/>
                  <a:gd name="T45" fmla="*/ 219 h 396"/>
                  <a:gd name="T46" fmla="*/ 190 w 454"/>
                  <a:gd name="T47" fmla="*/ 227 h 396"/>
                  <a:gd name="T48" fmla="*/ 212 w 454"/>
                  <a:gd name="T49" fmla="*/ 226 h 396"/>
                  <a:gd name="T50" fmla="*/ 227 w 454"/>
                  <a:gd name="T51" fmla="*/ 221 h 396"/>
                  <a:gd name="T52" fmla="*/ 454 w 454"/>
                  <a:gd name="T53" fmla="*/ 40 h 396"/>
                  <a:gd name="T54" fmla="*/ 241 w 454"/>
                  <a:gd name="T55" fmla="*/ 248 h 396"/>
                  <a:gd name="T56" fmla="*/ 270 w 454"/>
                  <a:gd name="T57" fmla="*/ 252 h 396"/>
                  <a:gd name="T58" fmla="*/ 317 w 454"/>
                  <a:gd name="T59" fmla="*/ 235 h 396"/>
                  <a:gd name="T60" fmla="*/ 364 w 454"/>
                  <a:gd name="T61" fmla="*/ 210 h 396"/>
                  <a:gd name="T62" fmla="*/ 397 w 454"/>
                  <a:gd name="T63" fmla="*/ 191 h 396"/>
                  <a:gd name="T64" fmla="*/ 98 w 454"/>
                  <a:gd name="T65" fmla="*/ 388 h 396"/>
                  <a:gd name="T66" fmla="*/ 92 w 454"/>
                  <a:gd name="T67" fmla="*/ 390 h 396"/>
                  <a:gd name="T68" fmla="*/ 78 w 454"/>
                  <a:gd name="T69" fmla="*/ 395 h 396"/>
                  <a:gd name="T70" fmla="*/ 63 w 454"/>
                  <a:gd name="T71" fmla="*/ 395 h 396"/>
                  <a:gd name="T72" fmla="*/ 50 w 454"/>
                  <a:gd name="T73" fmla="*/ 384 h 396"/>
                  <a:gd name="T74" fmla="*/ 43 w 454"/>
                  <a:gd name="T75" fmla="*/ 357 h 396"/>
                  <a:gd name="T76" fmla="*/ 42 w 454"/>
                  <a:gd name="T77" fmla="*/ 351 h 396"/>
                  <a:gd name="T78" fmla="*/ 39 w 454"/>
                  <a:gd name="T79" fmla="*/ 337 h 396"/>
                  <a:gd name="T80" fmla="*/ 32 w 454"/>
                  <a:gd name="T81" fmla="*/ 319 h 396"/>
                  <a:gd name="T82" fmla="*/ 20 w 454"/>
                  <a:gd name="T83" fmla="*/ 302 h 396"/>
                  <a:gd name="T84" fmla="*/ 1 w 454"/>
                  <a:gd name="T85" fmla="*/ 293 h 396"/>
                  <a:gd name="T86" fmla="*/ 0 w 454"/>
                  <a:gd name="T87" fmla="*/ 29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4" h="396">
                    <a:moveTo>
                      <a:pt x="0" y="292"/>
                    </a:moveTo>
                    <a:lnTo>
                      <a:pt x="55" y="0"/>
                    </a:lnTo>
                    <a:lnTo>
                      <a:pt x="44" y="37"/>
                    </a:lnTo>
                    <a:lnTo>
                      <a:pt x="38" y="72"/>
                    </a:lnTo>
                    <a:lnTo>
                      <a:pt x="36" y="101"/>
                    </a:lnTo>
                    <a:lnTo>
                      <a:pt x="36" y="126"/>
                    </a:lnTo>
                    <a:lnTo>
                      <a:pt x="39" y="149"/>
                    </a:lnTo>
                    <a:lnTo>
                      <a:pt x="43" y="167"/>
                    </a:lnTo>
                    <a:lnTo>
                      <a:pt x="47" y="181"/>
                    </a:lnTo>
                    <a:lnTo>
                      <a:pt x="52" y="192"/>
                    </a:lnTo>
                    <a:lnTo>
                      <a:pt x="56" y="198"/>
                    </a:lnTo>
                    <a:lnTo>
                      <a:pt x="57" y="200"/>
                    </a:lnTo>
                    <a:lnTo>
                      <a:pt x="68" y="193"/>
                    </a:lnTo>
                    <a:lnTo>
                      <a:pt x="76" y="180"/>
                    </a:lnTo>
                    <a:lnTo>
                      <a:pt x="84" y="163"/>
                    </a:lnTo>
                    <a:lnTo>
                      <a:pt x="92" y="144"/>
                    </a:lnTo>
                    <a:lnTo>
                      <a:pt x="96" y="123"/>
                    </a:lnTo>
                    <a:lnTo>
                      <a:pt x="101" y="103"/>
                    </a:lnTo>
                    <a:lnTo>
                      <a:pt x="106" y="84"/>
                    </a:lnTo>
                    <a:lnTo>
                      <a:pt x="108" y="68"/>
                    </a:lnTo>
                    <a:lnTo>
                      <a:pt x="109" y="59"/>
                    </a:lnTo>
                    <a:lnTo>
                      <a:pt x="111" y="54"/>
                    </a:lnTo>
                    <a:lnTo>
                      <a:pt x="101" y="104"/>
                    </a:lnTo>
                    <a:lnTo>
                      <a:pt x="98" y="142"/>
                    </a:lnTo>
                    <a:lnTo>
                      <a:pt x="98" y="169"/>
                    </a:lnTo>
                    <a:lnTo>
                      <a:pt x="101" y="189"/>
                    </a:lnTo>
                    <a:lnTo>
                      <a:pt x="106" y="201"/>
                    </a:lnTo>
                    <a:lnTo>
                      <a:pt x="113" y="208"/>
                    </a:lnTo>
                    <a:lnTo>
                      <a:pt x="120" y="212"/>
                    </a:lnTo>
                    <a:lnTo>
                      <a:pt x="127" y="212"/>
                    </a:lnTo>
                    <a:lnTo>
                      <a:pt x="131" y="212"/>
                    </a:lnTo>
                    <a:lnTo>
                      <a:pt x="133" y="211"/>
                    </a:lnTo>
                    <a:lnTo>
                      <a:pt x="144" y="205"/>
                    </a:lnTo>
                    <a:lnTo>
                      <a:pt x="156" y="194"/>
                    </a:lnTo>
                    <a:lnTo>
                      <a:pt x="168" y="180"/>
                    </a:lnTo>
                    <a:lnTo>
                      <a:pt x="180" y="163"/>
                    </a:lnTo>
                    <a:lnTo>
                      <a:pt x="190" y="145"/>
                    </a:lnTo>
                    <a:lnTo>
                      <a:pt x="200" y="129"/>
                    </a:lnTo>
                    <a:lnTo>
                      <a:pt x="208" y="112"/>
                    </a:lnTo>
                    <a:lnTo>
                      <a:pt x="214" y="100"/>
                    </a:lnTo>
                    <a:lnTo>
                      <a:pt x="219" y="92"/>
                    </a:lnTo>
                    <a:lnTo>
                      <a:pt x="220" y="88"/>
                    </a:lnTo>
                    <a:lnTo>
                      <a:pt x="185" y="169"/>
                    </a:lnTo>
                    <a:lnTo>
                      <a:pt x="175" y="192"/>
                    </a:lnTo>
                    <a:lnTo>
                      <a:pt x="173" y="208"/>
                    </a:lnTo>
                    <a:lnTo>
                      <a:pt x="175" y="219"/>
                    </a:lnTo>
                    <a:lnTo>
                      <a:pt x="181" y="225"/>
                    </a:lnTo>
                    <a:lnTo>
                      <a:pt x="190" y="227"/>
                    </a:lnTo>
                    <a:lnTo>
                      <a:pt x="201" y="227"/>
                    </a:lnTo>
                    <a:lnTo>
                      <a:pt x="212" y="226"/>
                    </a:lnTo>
                    <a:lnTo>
                      <a:pt x="220" y="224"/>
                    </a:lnTo>
                    <a:lnTo>
                      <a:pt x="227" y="221"/>
                    </a:lnTo>
                    <a:lnTo>
                      <a:pt x="230" y="220"/>
                    </a:lnTo>
                    <a:lnTo>
                      <a:pt x="454" y="40"/>
                    </a:lnTo>
                    <a:lnTo>
                      <a:pt x="238" y="235"/>
                    </a:lnTo>
                    <a:lnTo>
                      <a:pt x="241" y="248"/>
                    </a:lnTo>
                    <a:lnTo>
                      <a:pt x="252" y="254"/>
                    </a:lnTo>
                    <a:lnTo>
                      <a:pt x="270" y="252"/>
                    </a:lnTo>
                    <a:lnTo>
                      <a:pt x="293" y="245"/>
                    </a:lnTo>
                    <a:lnTo>
                      <a:pt x="317" y="235"/>
                    </a:lnTo>
                    <a:lnTo>
                      <a:pt x="342" y="221"/>
                    </a:lnTo>
                    <a:lnTo>
                      <a:pt x="364" y="210"/>
                    </a:lnTo>
                    <a:lnTo>
                      <a:pt x="384" y="198"/>
                    </a:lnTo>
                    <a:lnTo>
                      <a:pt x="397" y="191"/>
                    </a:lnTo>
                    <a:lnTo>
                      <a:pt x="401" y="187"/>
                    </a:lnTo>
                    <a:lnTo>
                      <a:pt x="98" y="388"/>
                    </a:lnTo>
                    <a:lnTo>
                      <a:pt x="96" y="389"/>
                    </a:lnTo>
                    <a:lnTo>
                      <a:pt x="92" y="390"/>
                    </a:lnTo>
                    <a:lnTo>
                      <a:pt x="86" y="393"/>
                    </a:lnTo>
                    <a:lnTo>
                      <a:pt x="78" y="395"/>
                    </a:lnTo>
                    <a:lnTo>
                      <a:pt x="71" y="396"/>
                    </a:lnTo>
                    <a:lnTo>
                      <a:pt x="63" y="395"/>
                    </a:lnTo>
                    <a:lnTo>
                      <a:pt x="56" y="391"/>
                    </a:lnTo>
                    <a:lnTo>
                      <a:pt x="50" y="384"/>
                    </a:lnTo>
                    <a:lnTo>
                      <a:pt x="45" y="372"/>
                    </a:lnTo>
                    <a:lnTo>
                      <a:pt x="43" y="357"/>
                    </a:lnTo>
                    <a:lnTo>
                      <a:pt x="43" y="355"/>
                    </a:lnTo>
                    <a:lnTo>
                      <a:pt x="42" y="351"/>
                    </a:lnTo>
                    <a:lnTo>
                      <a:pt x="40" y="344"/>
                    </a:lnTo>
                    <a:lnTo>
                      <a:pt x="39" y="337"/>
                    </a:lnTo>
                    <a:lnTo>
                      <a:pt x="36" y="327"/>
                    </a:lnTo>
                    <a:lnTo>
                      <a:pt x="32" y="319"/>
                    </a:lnTo>
                    <a:lnTo>
                      <a:pt x="26" y="309"/>
                    </a:lnTo>
                    <a:lnTo>
                      <a:pt x="20" y="302"/>
                    </a:lnTo>
                    <a:lnTo>
                      <a:pt x="11" y="296"/>
                    </a:lnTo>
                    <a:lnTo>
                      <a:pt x="1" y="293"/>
                    </a:lnTo>
                    <a:lnTo>
                      <a:pt x="1" y="293"/>
                    </a:lnTo>
                    <a:lnTo>
                      <a:pt x="0" y="292"/>
                    </a:lnTo>
                    <a:close/>
                  </a:path>
                </a:pathLst>
              </a:custGeom>
              <a:solidFill>
                <a:srgbClr val="FFEBF2"/>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1" name="Freeform 75"/>
              <p:cNvSpPr>
                <a:spLocks/>
              </p:cNvSpPr>
              <p:nvPr/>
            </p:nvSpPr>
            <p:spPr bwMode="ltGray">
              <a:xfrm>
                <a:off x="3578" y="1767"/>
                <a:ext cx="177" cy="138"/>
              </a:xfrm>
              <a:custGeom>
                <a:avLst/>
                <a:gdLst>
                  <a:gd name="T0" fmla="*/ 54 w 449"/>
                  <a:gd name="T1" fmla="*/ 0 h 391"/>
                  <a:gd name="T2" fmla="*/ 37 w 449"/>
                  <a:gd name="T3" fmla="*/ 70 h 391"/>
                  <a:gd name="T4" fmla="*/ 35 w 449"/>
                  <a:gd name="T5" fmla="*/ 126 h 391"/>
                  <a:gd name="T6" fmla="*/ 42 w 449"/>
                  <a:gd name="T7" fmla="*/ 165 h 391"/>
                  <a:gd name="T8" fmla="*/ 51 w 449"/>
                  <a:gd name="T9" fmla="*/ 189 h 391"/>
                  <a:gd name="T10" fmla="*/ 56 w 449"/>
                  <a:gd name="T11" fmla="*/ 197 h 391"/>
                  <a:gd name="T12" fmla="*/ 75 w 449"/>
                  <a:gd name="T13" fmla="*/ 178 h 391"/>
                  <a:gd name="T14" fmla="*/ 89 w 449"/>
                  <a:gd name="T15" fmla="*/ 143 h 391"/>
                  <a:gd name="T16" fmla="*/ 100 w 449"/>
                  <a:gd name="T17" fmla="*/ 101 h 391"/>
                  <a:gd name="T18" fmla="*/ 106 w 449"/>
                  <a:gd name="T19" fmla="*/ 68 h 391"/>
                  <a:gd name="T20" fmla="*/ 108 w 449"/>
                  <a:gd name="T21" fmla="*/ 53 h 391"/>
                  <a:gd name="T22" fmla="*/ 95 w 449"/>
                  <a:gd name="T23" fmla="*/ 140 h 391"/>
                  <a:gd name="T24" fmla="*/ 99 w 449"/>
                  <a:gd name="T25" fmla="*/ 188 h 391"/>
                  <a:gd name="T26" fmla="*/ 112 w 449"/>
                  <a:gd name="T27" fmla="*/ 207 h 391"/>
                  <a:gd name="T28" fmla="*/ 125 w 449"/>
                  <a:gd name="T29" fmla="*/ 210 h 391"/>
                  <a:gd name="T30" fmla="*/ 131 w 449"/>
                  <a:gd name="T31" fmla="*/ 209 h 391"/>
                  <a:gd name="T32" fmla="*/ 154 w 449"/>
                  <a:gd name="T33" fmla="*/ 191 h 391"/>
                  <a:gd name="T34" fmla="*/ 176 w 449"/>
                  <a:gd name="T35" fmla="*/ 162 h 391"/>
                  <a:gd name="T36" fmla="*/ 198 w 449"/>
                  <a:gd name="T37" fmla="*/ 127 h 391"/>
                  <a:gd name="T38" fmla="*/ 212 w 449"/>
                  <a:gd name="T39" fmla="*/ 99 h 391"/>
                  <a:gd name="T40" fmla="*/ 217 w 449"/>
                  <a:gd name="T41" fmla="*/ 87 h 391"/>
                  <a:gd name="T42" fmla="*/ 173 w 449"/>
                  <a:gd name="T43" fmla="*/ 190 h 391"/>
                  <a:gd name="T44" fmla="*/ 173 w 449"/>
                  <a:gd name="T45" fmla="*/ 217 h 391"/>
                  <a:gd name="T46" fmla="*/ 188 w 449"/>
                  <a:gd name="T47" fmla="*/ 226 h 391"/>
                  <a:gd name="T48" fmla="*/ 209 w 449"/>
                  <a:gd name="T49" fmla="*/ 223 h 391"/>
                  <a:gd name="T50" fmla="*/ 224 w 449"/>
                  <a:gd name="T51" fmla="*/ 219 h 391"/>
                  <a:gd name="T52" fmla="*/ 449 w 449"/>
                  <a:gd name="T53" fmla="*/ 39 h 391"/>
                  <a:gd name="T54" fmla="*/ 238 w 449"/>
                  <a:gd name="T55" fmla="*/ 246 h 391"/>
                  <a:gd name="T56" fmla="*/ 267 w 449"/>
                  <a:gd name="T57" fmla="*/ 250 h 391"/>
                  <a:gd name="T58" fmla="*/ 313 w 449"/>
                  <a:gd name="T59" fmla="*/ 232 h 391"/>
                  <a:gd name="T60" fmla="*/ 361 w 449"/>
                  <a:gd name="T61" fmla="*/ 207 h 391"/>
                  <a:gd name="T62" fmla="*/ 392 w 449"/>
                  <a:gd name="T63" fmla="*/ 189 h 391"/>
                  <a:gd name="T64" fmla="*/ 97 w 449"/>
                  <a:gd name="T65" fmla="*/ 383 h 391"/>
                  <a:gd name="T66" fmla="*/ 91 w 449"/>
                  <a:gd name="T67" fmla="*/ 386 h 391"/>
                  <a:gd name="T68" fmla="*/ 79 w 449"/>
                  <a:gd name="T69" fmla="*/ 390 h 391"/>
                  <a:gd name="T70" fmla="*/ 63 w 449"/>
                  <a:gd name="T71" fmla="*/ 390 h 391"/>
                  <a:gd name="T72" fmla="*/ 50 w 449"/>
                  <a:gd name="T73" fmla="*/ 379 h 391"/>
                  <a:gd name="T74" fmla="*/ 43 w 449"/>
                  <a:gd name="T75" fmla="*/ 352 h 391"/>
                  <a:gd name="T76" fmla="*/ 43 w 449"/>
                  <a:gd name="T77" fmla="*/ 346 h 391"/>
                  <a:gd name="T78" fmla="*/ 39 w 449"/>
                  <a:gd name="T79" fmla="*/ 332 h 391"/>
                  <a:gd name="T80" fmla="*/ 32 w 449"/>
                  <a:gd name="T81" fmla="*/ 314 h 391"/>
                  <a:gd name="T82" fmla="*/ 20 w 449"/>
                  <a:gd name="T83" fmla="*/ 297 h 391"/>
                  <a:gd name="T84" fmla="*/ 1 w 449"/>
                  <a:gd name="T85" fmla="*/ 288 h 391"/>
                  <a:gd name="T86" fmla="*/ 0 w 449"/>
                  <a:gd name="T87" fmla="*/ 288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9" h="391">
                    <a:moveTo>
                      <a:pt x="0" y="288"/>
                    </a:moveTo>
                    <a:lnTo>
                      <a:pt x="54" y="0"/>
                    </a:lnTo>
                    <a:lnTo>
                      <a:pt x="43" y="37"/>
                    </a:lnTo>
                    <a:lnTo>
                      <a:pt x="37" y="70"/>
                    </a:lnTo>
                    <a:lnTo>
                      <a:pt x="35" y="100"/>
                    </a:lnTo>
                    <a:lnTo>
                      <a:pt x="35" y="126"/>
                    </a:lnTo>
                    <a:lnTo>
                      <a:pt x="38" y="147"/>
                    </a:lnTo>
                    <a:lnTo>
                      <a:pt x="42" y="165"/>
                    </a:lnTo>
                    <a:lnTo>
                      <a:pt x="46" y="179"/>
                    </a:lnTo>
                    <a:lnTo>
                      <a:pt x="51" y="189"/>
                    </a:lnTo>
                    <a:lnTo>
                      <a:pt x="55" y="196"/>
                    </a:lnTo>
                    <a:lnTo>
                      <a:pt x="56" y="197"/>
                    </a:lnTo>
                    <a:lnTo>
                      <a:pt x="66" y="191"/>
                    </a:lnTo>
                    <a:lnTo>
                      <a:pt x="75" y="178"/>
                    </a:lnTo>
                    <a:lnTo>
                      <a:pt x="82" y="162"/>
                    </a:lnTo>
                    <a:lnTo>
                      <a:pt x="89" y="143"/>
                    </a:lnTo>
                    <a:lnTo>
                      <a:pt x="95" y="121"/>
                    </a:lnTo>
                    <a:lnTo>
                      <a:pt x="100" y="101"/>
                    </a:lnTo>
                    <a:lnTo>
                      <a:pt x="104" y="83"/>
                    </a:lnTo>
                    <a:lnTo>
                      <a:pt x="106" y="68"/>
                    </a:lnTo>
                    <a:lnTo>
                      <a:pt x="108" y="57"/>
                    </a:lnTo>
                    <a:lnTo>
                      <a:pt x="108" y="53"/>
                    </a:lnTo>
                    <a:lnTo>
                      <a:pt x="99" y="102"/>
                    </a:lnTo>
                    <a:lnTo>
                      <a:pt x="95" y="140"/>
                    </a:lnTo>
                    <a:lnTo>
                      <a:pt x="95" y="168"/>
                    </a:lnTo>
                    <a:lnTo>
                      <a:pt x="99" y="188"/>
                    </a:lnTo>
                    <a:lnTo>
                      <a:pt x="105" y="200"/>
                    </a:lnTo>
                    <a:lnTo>
                      <a:pt x="112" y="207"/>
                    </a:lnTo>
                    <a:lnTo>
                      <a:pt x="119" y="209"/>
                    </a:lnTo>
                    <a:lnTo>
                      <a:pt x="125" y="210"/>
                    </a:lnTo>
                    <a:lnTo>
                      <a:pt x="130" y="209"/>
                    </a:lnTo>
                    <a:lnTo>
                      <a:pt x="131" y="209"/>
                    </a:lnTo>
                    <a:lnTo>
                      <a:pt x="142" y="203"/>
                    </a:lnTo>
                    <a:lnTo>
                      <a:pt x="154" y="191"/>
                    </a:lnTo>
                    <a:lnTo>
                      <a:pt x="166" y="178"/>
                    </a:lnTo>
                    <a:lnTo>
                      <a:pt x="176" y="162"/>
                    </a:lnTo>
                    <a:lnTo>
                      <a:pt x="187" y="144"/>
                    </a:lnTo>
                    <a:lnTo>
                      <a:pt x="198" y="127"/>
                    </a:lnTo>
                    <a:lnTo>
                      <a:pt x="205" y="112"/>
                    </a:lnTo>
                    <a:lnTo>
                      <a:pt x="212" y="99"/>
                    </a:lnTo>
                    <a:lnTo>
                      <a:pt x="216" y="90"/>
                    </a:lnTo>
                    <a:lnTo>
                      <a:pt x="217" y="87"/>
                    </a:lnTo>
                    <a:lnTo>
                      <a:pt x="182" y="168"/>
                    </a:lnTo>
                    <a:lnTo>
                      <a:pt x="173" y="190"/>
                    </a:lnTo>
                    <a:lnTo>
                      <a:pt x="170" y="207"/>
                    </a:lnTo>
                    <a:lnTo>
                      <a:pt x="173" y="217"/>
                    </a:lnTo>
                    <a:lnTo>
                      <a:pt x="179" y="223"/>
                    </a:lnTo>
                    <a:lnTo>
                      <a:pt x="188" y="226"/>
                    </a:lnTo>
                    <a:lnTo>
                      <a:pt x="198" y="226"/>
                    </a:lnTo>
                    <a:lnTo>
                      <a:pt x="209" y="223"/>
                    </a:lnTo>
                    <a:lnTo>
                      <a:pt x="218" y="221"/>
                    </a:lnTo>
                    <a:lnTo>
                      <a:pt x="224" y="219"/>
                    </a:lnTo>
                    <a:lnTo>
                      <a:pt x="226" y="217"/>
                    </a:lnTo>
                    <a:lnTo>
                      <a:pt x="449" y="39"/>
                    </a:lnTo>
                    <a:lnTo>
                      <a:pt x="236" y="232"/>
                    </a:lnTo>
                    <a:lnTo>
                      <a:pt x="238" y="246"/>
                    </a:lnTo>
                    <a:lnTo>
                      <a:pt x="249" y="251"/>
                    </a:lnTo>
                    <a:lnTo>
                      <a:pt x="267" y="250"/>
                    </a:lnTo>
                    <a:lnTo>
                      <a:pt x="290" y="242"/>
                    </a:lnTo>
                    <a:lnTo>
                      <a:pt x="313" y="232"/>
                    </a:lnTo>
                    <a:lnTo>
                      <a:pt x="338" y="220"/>
                    </a:lnTo>
                    <a:lnTo>
                      <a:pt x="361" y="207"/>
                    </a:lnTo>
                    <a:lnTo>
                      <a:pt x="379" y="196"/>
                    </a:lnTo>
                    <a:lnTo>
                      <a:pt x="392" y="189"/>
                    </a:lnTo>
                    <a:lnTo>
                      <a:pt x="397" y="185"/>
                    </a:lnTo>
                    <a:lnTo>
                      <a:pt x="97" y="383"/>
                    </a:lnTo>
                    <a:lnTo>
                      <a:pt x="95" y="384"/>
                    </a:lnTo>
                    <a:lnTo>
                      <a:pt x="91" y="386"/>
                    </a:lnTo>
                    <a:lnTo>
                      <a:pt x="85" y="387"/>
                    </a:lnTo>
                    <a:lnTo>
                      <a:pt x="79" y="390"/>
                    </a:lnTo>
                    <a:lnTo>
                      <a:pt x="70" y="391"/>
                    </a:lnTo>
                    <a:lnTo>
                      <a:pt x="63" y="390"/>
                    </a:lnTo>
                    <a:lnTo>
                      <a:pt x="56" y="386"/>
                    </a:lnTo>
                    <a:lnTo>
                      <a:pt x="50" y="379"/>
                    </a:lnTo>
                    <a:lnTo>
                      <a:pt x="45" y="368"/>
                    </a:lnTo>
                    <a:lnTo>
                      <a:pt x="43" y="352"/>
                    </a:lnTo>
                    <a:lnTo>
                      <a:pt x="43" y="351"/>
                    </a:lnTo>
                    <a:lnTo>
                      <a:pt x="43" y="346"/>
                    </a:lnTo>
                    <a:lnTo>
                      <a:pt x="42" y="340"/>
                    </a:lnTo>
                    <a:lnTo>
                      <a:pt x="39" y="332"/>
                    </a:lnTo>
                    <a:lnTo>
                      <a:pt x="36" y="323"/>
                    </a:lnTo>
                    <a:lnTo>
                      <a:pt x="32" y="314"/>
                    </a:lnTo>
                    <a:lnTo>
                      <a:pt x="26" y="305"/>
                    </a:lnTo>
                    <a:lnTo>
                      <a:pt x="20" y="297"/>
                    </a:lnTo>
                    <a:lnTo>
                      <a:pt x="11" y="291"/>
                    </a:lnTo>
                    <a:lnTo>
                      <a:pt x="1" y="288"/>
                    </a:lnTo>
                    <a:lnTo>
                      <a:pt x="1" y="288"/>
                    </a:lnTo>
                    <a:lnTo>
                      <a:pt x="0" y="288"/>
                    </a:lnTo>
                    <a:close/>
                  </a:path>
                </a:pathLst>
              </a:custGeom>
              <a:solidFill>
                <a:srgbClr val="FFEEF4"/>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2" name="Freeform 76"/>
              <p:cNvSpPr>
                <a:spLocks/>
              </p:cNvSpPr>
              <p:nvPr/>
            </p:nvSpPr>
            <p:spPr bwMode="ltGray">
              <a:xfrm>
                <a:off x="3578" y="1768"/>
                <a:ext cx="175" cy="137"/>
              </a:xfrm>
              <a:custGeom>
                <a:avLst/>
                <a:gdLst>
                  <a:gd name="T0" fmla="*/ 53 w 443"/>
                  <a:gd name="T1" fmla="*/ 0 h 385"/>
                  <a:gd name="T2" fmla="*/ 36 w 443"/>
                  <a:gd name="T3" fmla="*/ 69 h 385"/>
                  <a:gd name="T4" fmla="*/ 34 w 443"/>
                  <a:gd name="T5" fmla="*/ 123 h 385"/>
                  <a:gd name="T6" fmla="*/ 41 w 443"/>
                  <a:gd name="T7" fmla="*/ 163 h 385"/>
                  <a:gd name="T8" fmla="*/ 50 w 443"/>
                  <a:gd name="T9" fmla="*/ 186 h 385"/>
                  <a:gd name="T10" fmla="*/ 55 w 443"/>
                  <a:gd name="T11" fmla="*/ 195 h 385"/>
                  <a:gd name="T12" fmla="*/ 74 w 443"/>
                  <a:gd name="T13" fmla="*/ 176 h 385"/>
                  <a:gd name="T14" fmla="*/ 88 w 443"/>
                  <a:gd name="T15" fmla="*/ 140 h 385"/>
                  <a:gd name="T16" fmla="*/ 99 w 443"/>
                  <a:gd name="T17" fmla="*/ 100 h 385"/>
                  <a:gd name="T18" fmla="*/ 105 w 443"/>
                  <a:gd name="T19" fmla="*/ 66 h 385"/>
                  <a:gd name="T20" fmla="*/ 106 w 443"/>
                  <a:gd name="T21" fmla="*/ 52 h 385"/>
                  <a:gd name="T22" fmla="*/ 94 w 443"/>
                  <a:gd name="T23" fmla="*/ 138 h 385"/>
                  <a:gd name="T24" fmla="*/ 98 w 443"/>
                  <a:gd name="T25" fmla="*/ 184 h 385"/>
                  <a:gd name="T26" fmla="*/ 110 w 443"/>
                  <a:gd name="T27" fmla="*/ 204 h 385"/>
                  <a:gd name="T28" fmla="*/ 123 w 443"/>
                  <a:gd name="T29" fmla="*/ 206 h 385"/>
                  <a:gd name="T30" fmla="*/ 130 w 443"/>
                  <a:gd name="T31" fmla="*/ 205 h 385"/>
                  <a:gd name="T32" fmla="*/ 152 w 443"/>
                  <a:gd name="T33" fmla="*/ 189 h 385"/>
                  <a:gd name="T34" fmla="*/ 174 w 443"/>
                  <a:gd name="T35" fmla="*/ 159 h 385"/>
                  <a:gd name="T36" fmla="*/ 194 w 443"/>
                  <a:gd name="T37" fmla="*/ 124 h 385"/>
                  <a:gd name="T38" fmla="*/ 209 w 443"/>
                  <a:gd name="T39" fmla="*/ 97 h 385"/>
                  <a:gd name="T40" fmla="*/ 215 w 443"/>
                  <a:gd name="T41" fmla="*/ 85 h 385"/>
                  <a:gd name="T42" fmla="*/ 171 w 443"/>
                  <a:gd name="T43" fmla="*/ 187 h 385"/>
                  <a:gd name="T44" fmla="*/ 171 w 443"/>
                  <a:gd name="T45" fmla="*/ 214 h 385"/>
                  <a:gd name="T46" fmla="*/ 186 w 443"/>
                  <a:gd name="T47" fmla="*/ 222 h 385"/>
                  <a:gd name="T48" fmla="*/ 206 w 443"/>
                  <a:gd name="T49" fmla="*/ 221 h 385"/>
                  <a:gd name="T50" fmla="*/ 222 w 443"/>
                  <a:gd name="T51" fmla="*/ 216 h 385"/>
                  <a:gd name="T52" fmla="*/ 443 w 443"/>
                  <a:gd name="T53" fmla="*/ 38 h 385"/>
                  <a:gd name="T54" fmla="*/ 235 w 443"/>
                  <a:gd name="T55" fmla="*/ 242 h 385"/>
                  <a:gd name="T56" fmla="*/ 264 w 443"/>
                  <a:gd name="T57" fmla="*/ 246 h 385"/>
                  <a:gd name="T58" fmla="*/ 310 w 443"/>
                  <a:gd name="T59" fmla="*/ 229 h 385"/>
                  <a:gd name="T60" fmla="*/ 356 w 443"/>
                  <a:gd name="T61" fmla="*/ 204 h 385"/>
                  <a:gd name="T62" fmla="*/ 387 w 443"/>
                  <a:gd name="T63" fmla="*/ 185 h 385"/>
                  <a:gd name="T64" fmla="*/ 96 w 443"/>
                  <a:gd name="T65" fmla="*/ 376 h 385"/>
                  <a:gd name="T66" fmla="*/ 90 w 443"/>
                  <a:gd name="T67" fmla="*/ 380 h 385"/>
                  <a:gd name="T68" fmla="*/ 78 w 443"/>
                  <a:gd name="T69" fmla="*/ 384 h 385"/>
                  <a:gd name="T70" fmla="*/ 62 w 443"/>
                  <a:gd name="T71" fmla="*/ 384 h 385"/>
                  <a:gd name="T72" fmla="*/ 50 w 443"/>
                  <a:gd name="T73" fmla="*/ 373 h 385"/>
                  <a:gd name="T74" fmla="*/ 43 w 443"/>
                  <a:gd name="T75" fmla="*/ 346 h 385"/>
                  <a:gd name="T76" fmla="*/ 43 w 443"/>
                  <a:gd name="T77" fmla="*/ 340 h 385"/>
                  <a:gd name="T78" fmla="*/ 40 w 443"/>
                  <a:gd name="T79" fmla="*/ 325 h 385"/>
                  <a:gd name="T80" fmla="*/ 32 w 443"/>
                  <a:gd name="T81" fmla="*/ 308 h 385"/>
                  <a:gd name="T82" fmla="*/ 20 w 443"/>
                  <a:gd name="T83" fmla="*/ 292 h 385"/>
                  <a:gd name="T84" fmla="*/ 1 w 443"/>
                  <a:gd name="T85" fmla="*/ 283 h 385"/>
                  <a:gd name="T86" fmla="*/ 0 w 443"/>
                  <a:gd name="T87" fmla="*/ 281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3" h="385">
                    <a:moveTo>
                      <a:pt x="0" y="281"/>
                    </a:moveTo>
                    <a:lnTo>
                      <a:pt x="53" y="0"/>
                    </a:lnTo>
                    <a:lnTo>
                      <a:pt x="42" y="35"/>
                    </a:lnTo>
                    <a:lnTo>
                      <a:pt x="36" y="69"/>
                    </a:lnTo>
                    <a:lnTo>
                      <a:pt x="34" y="97"/>
                    </a:lnTo>
                    <a:lnTo>
                      <a:pt x="34" y="123"/>
                    </a:lnTo>
                    <a:lnTo>
                      <a:pt x="37" y="145"/>
                    </a:lnTo>
                    <a:lnTo>
                      <a:pt x="41" y="163"/>
                    </a:lnTo>
                    <a:lnTo>
                      <a:pt x="45" y="177"/>
                    </a:lnTo>
                    <a:lnTo>
                      <a:pt x="50" y="186"/>
                    </a:lnTo>
                    <a:lnTo>
                      <a:pt x="54" y="192"/>
                    </a:lnTo>
                    <a:lnTo>
                      <a:pt x="55" y="195"/>
                    </a:lnTo>
                    <a:lnTo>
                      <a:pt x="65" y="187"/>
                    </a:lnTo>
                    <a:lnTo>
                      <a:pt x="74" y="176"/>
                    </a:lnTo>
                    <a:lnTo>
                      <a:pt x="81" y="159"/>
                    </a:lnTo>
                    <a:lnTo>
                      <a:pt x="88" y="140"/>
                    </a:lnTo>
                    <a:lnTo>
                      <a:pt x="94" y="120"/>
                    </a:lnTo>
                    <a:lnTo>
                      <a:pt x="99" y="100"/>
                    </a:lnTo>
                    <a:lnTo>
                      <a:pt x="103" y="80"/>
                    </a:lnTo>
                    <a:lnTo>
                      <a:pt x="105" y="66"/>
                    </a:lnTo>
                    <a:lnTo>
                      <a:pt x="106" y="56"/>
                    </a:lnTo>
                    <a:lnTo>
                      <a:pt x="106" y="52"/>
                    </a:lnTo>
                    <a:lnTo>
                      <a:pt x="98" y="101"/>
                    </a:lnTo>
                    <a:lnTo>
                      <a:pt x="94" y="138"/>
                    </a:lnTo>
                    <a:lnTo>
                      <a:pt x="94" y="165"/>
                    </a:lnTo>
                    <a:lnTo>
                      <a:pt x="98" y="184"/>
                    </a:lnTo>
                    <a:lnTo>
                      <a:pt x="103" y="197"/>
                    </a:lnTo>
                    <a:lnTo>
                      <a:pt x="110" y="204"/>
                    </a:lnTo>
                    <a:lnTo>
                      <a:pt x="117" y="206"/>
                    </a:lnTo>
                    <a:lnTo>
                      <a:pt x="123" y="206"/>
                    </a:lnTo>
                    <a:lnTo>
                      <a:pt x="128" y="206"/>
                    </a:lnTo>
                    <a:lnTo>
                      <a:pt x="130" y="205"/>
                    </a:lnTo>
                    <a:lnTo>
                      <a:pt x="141" y="199"/>
                    </a:lnTo>
                    <a:lnTo>
                      <a:pt x="152" y="189"/>
                    </a:lnTo>
                    <a:lnTo>
                      <a:pt x="163" y="174"/>
                    </a:lnTo>
                    <a:lnTo>
                      <a:pt x="174" y="159"/>
                    </a:lnTo>
                    <a:lnTo>
                      <a:pt x="185" y="141"/>
                    </a:lnTo>
                    <a:lnTo>
                      <a:pt x="194" y="124"/>
                    </a:lnTo>
                    <a:lnTo>
                      <a:pt x="203" y="109"/>
                    </a:lnTo>
                    <a:lnTo>
                      <a:pt x="209" y="97"/>
                    </a:lnTo>
                    <a:lnTo>
                      <a:pt x="214" y="88"/>
                    </a:lnTo>
                    <a:lnTo>
                      <a:pt x="215" y="85"/>
                    </a:lnTo>
                    <a:lnTo>
                      <a:pt x="180" y="165"/>
                    </a:lnTo>
                    <a:lnTo>
                      <a:pt x="171" y="187"/>
                    </a:lnTo>
                    <a:lnTo>
                      <a:pt x="168" y="203"/>
                    </a:lnTo>
                    <a:lnTo>
                      <a:pt x="171" y="214"/>
                    </a:lnTo>
                    <a:lnTo>
                      <a:pt x="177" y="220"/>
                    </a:lnTo>
                    <a:lnTo>
                      <a:pt x="186" y="222"/>
                    </a:lnTo>
                    <a:lnTo>
                      <a:pt x="196" y="222"/>
                    </a:lnTo>
                    <a:lnTo>
                      <a:pt x="206" y="221"/>
                    </a:lnTo>
                    <a:lnTo>
                      <a:pt x="215" y="217"/>
                    </a:lnTo>
                    <a:lnTo>
                      <a:pt x="222" y="216"/>
                    </a:lnTo>
                    <a:lnTo>
                      <a:pt x="224" y="215"/>
                    </a:lnTo>
                    <a:lnTo>
                      <a:pt x="443" y="38"/>
                    </a:lnTo>
                    <a:lnTo>
                      <a:pt x="233" y="228"/>
                    </a:lnTo>
                    <a:lnTo>
                      <a:pt x="235" y="242"/>
                    </a:lnTo>
                    <a:lnTo>
                      <a:pt x="247" y="247"/>
                    </a:lnTo>
                    <a:lnTo>
                      <a:pt x="264" y="246"/>
                    </a:lnTo>
                    <a:lnTo>
                      <a:pt x="286" y="239"/>
                    </a:lnTo>
                    <a:lnTo>
                      <a:pt x="310" y="229"/>
                    </a:lnTo>
                    <a:lnTo>
                      <a:pt x="334" y="216"/>
                    </a:lnTo>
                    <a:lnTo>
                      <a:pt x="356" y="204"/>
                    </a:lnTo>
                    <a:lnTo>
                      <a:pt x="374" y="193"/>
                    </a:lnTo>
                    <a:lnTo>
                      <a:pt x="387" y="185"/>
                    </a:lnTo>
                    <a:lnTo>
                      <a:pt x="392" y="183"/>
                    </a:lnTo>
                    <a:lnTo>
                      <a:pt x="96" y="376"/>
                    </a:lnTo>
                    <a:lnTo>
                      <a:pt x="93" y="378"/>
                    </a:lnTo>
                    <a:lnTo>
                      <a:pt x="90" y="380"/>
                    </a:lnTo>
                    <a:lnTo>
                      <a:pt x="85" y="382"/>
                    </a:lnTo>
                    <a:lnTo>
                      <a:pt x="78" y="384"/>
                    </a:lnTo>
                    <a:lnTo>
                      <a:pt x="71" y="385"/>
                    </a:lnTo>
                    <a:lnTo>
                      <a:pt x="62" y="384"/>
                    </a:lnTo>
                    <a:lnTo>
                      <a:pt x="56" y="380"/>
                    </a:lnTo>
                    <a:lnTo>
                      <a:pt x="50" y="373"/>
                    </a:lnTo>
                    <a:lnTo>
                      <a:pt x="45" y="362"/>
                    </a:lnTo>
                    <a:lnTo>
                      <a:pt x="43" y="346"/>
                    </a:lnTo>
                    <a:lnTo>
                      <a:pt x="43" y="344"/>
                    </a:lnTo>
                    <a:lnTo>
                      <a:pt x="43" y="340"/>
                    </a:lnTo>
                    <a:lnTo>
                      <a:pt x="42" y="334"/>
                    </a:lnTo>
                    <a:lnTo>
                      <a:pt x="40" y="325"/>
                    </a:lnTo>
                    <a:lnTo>
                      <a:pt x="36" y="317"/>
                    </a:lnTo>
                    <a:lnTo>
                      <a:pt x="32" y="308"/>
                    </a:lnTo>
                    <a:lnTo>
                      <a:pt x="26" y="299"/>
                    </a:lnTo>
                    <a:lnTo>
                      <a:pt x="20" y="292"/>
                    </a:lnTo>
                    <a:lnTo>
                      <a:pt x="12" y="286"/>
                    </a:lnTo>
                    <a:lnTo>
                      <a:pt x="1" y="283"/>
                    </a:lnTo>
                    <a:lnTo>
                      <a:pt x="1" y="283"/>
                    </a:lnTo>
                    <a:lnTo>
                      <a:pt x="0" y="281"/>
                    </a:lnTo>
                    <a:close/>
                  </a:path>
                </a:pathLst>
              </a:custGeom>
              <a:solidFill>
                <a:srgbClr val="FFF0F6"/>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3" name="Freeform 77"/>
              <p:cNvSpPr>
                <a:spLocks/>
              </p:cNvSpPr>
              <p:nvPr/>
            </p:nvSpPr>
            <p:spPr bwMode="ltGray">
              <a:xfrm>
                <a:off x="3578" y="1769"/>
                <a:ext cx="173" cy="136"/>
              </a:xfrm>
              <a:custGeom>
                <a:avLst/>
                <a:gdLst>
                  <a:gd name="T0" fmla="*/ 50 w 437"/>
                  <a:gd name="T1" fmla="*/ 0 h 381"/>
                  <a:gd name="T2" fmla="*/ 33 w 437"/>
                  <a:gd name="T3" fmla="*/ 68 h 381"/>
                  <a:gd name="T4" fmla="*/ 32 w 437"/>
                  <a:gd name="T5" fmla="*/ 123 h 381"/>
                  <a:gd name="T6" fmla="*/ 38 w 437"/>
                  <a:gd name="T7" fmla="*/ 162 h 381"/>
                  <a:gd name="T8" fmla="*/ 47 w 437"/>
                  <a:gd name="T9" fmla="*/ 186 h 381"/>
                  <a:gd name="T10" fmla="*/ 52 w 437"/>
                  <a:gd name="T11" fmla="*/ 194 h 381"/>
                  <a:gd name="T12" fmla="*/ 70 w 437"/>
                  <a:gd name="T13" fmla="*/ 175 h 381"/>
                  <a:gd name="T14" fmla="*/ 84 w 437"/>
                  <a:gd name="T15" fmla="*/ 139 h 381"/>
                  <a:gd name="T16" fmla="*/ 95 w 437"/>
                  <a:gd name="T17" fmla="*/ 99 h 381"/>
                  <a:gd name="T18" fmla="*/ 101 w 437"/>
                  <a:gd name="T19" fmla="*/ 66 h 381"/>
                  <a:gd name="T20" fmla="*/ 103 w 437"/>
                  <a:gd name="T21" fmla="*/ 53 h 381"/>
                  <a:gd name="T22" fmla="*/ 90 w 437"/>
                  <a:gd name="T23" fmla="*/ 137 h 381"/>
                  <a:gd name="T24" fmla="*/ 94 w 437"/>
                  <a:gd name="T25" fmla="*/ 183 h 381"/>
                  <a:gd name="T26" fmla="*/ 107 w 437"/>
                  <a:gd name="T27" fmla="*/ 202 h 381"/>
                  <a:gd name="T28" fmla="*/ 120 w 437"/>
                  <a:gd name="T29" fmla="*/ 206 h 381"/>
                  <a:gd name="T30" fmla="*/ 126 w 437"/>
                  <a:gd name="T31" fmla="*/ 205 h 381"/>
                  <a:gd name="T32" fmla="*/ 147 w 437"/>
                  <a:gd name="T33" fmla="*/ 188 h 381"/>
                  <a:gd name="T34" fmla="*/ 170 w 437"/>
                  <a:gd name="T35" fmla="*/ 158 h 381"/>
                  <a:gd name="T36" fmla="*/ 190 w 437"/>
                  <a:gd name="T37" fmla="*/ 124 h 381"/>
                  <a:gd name="T38" fmla="*/ 205 w 437"/>
                  <a:gd name="T39" fmla="*/ 97 h 381"/>
                  <a:gd name="T40" fmla="*/ 211 w 437"/>
                  <a:gd name="T41" fmla="*/ 85 h 381"/>
                  <a:gd name="T42" fmla="*/ 166 w 437"/>
                  <a:gd name="T43" fmla="*/ 186 h 381"/>
                  <a:gd name="T44" fmla="*/ 166 w 437"/>
                  <a:gd name="T45" fmla="*/ 213 h 381"/>
                  <a:gd name="T46" fmla="*/ 181 w 437"/>
                  <a:gd name="T47" fmla="*/ 221 h 381"/>
                  <a:gd name="T48" fmla="*/ 202 w 437"/>
                  <a:gd name="T49" fmla="*/ 219 h 381"/>
                  <a:gd name="T50" fmla="*/ 216 w 437"/>
                  <a:gd name="T51" fmla="*/ 214 h 381"/>
                  <a:gd name="T52" fmla="*/ 437 w 437"/>
                  <a:gd name="T53" fmla="*/ 38 h 381"/>
                  <a:gd name="T54" fmla="*/ 231 w 437"/>
                  <a:gd name="T55" fmla="*/ 240 h 381"/>
                  <a:gd name="T56" fmla="*/ 258 w 437"/>
                  <a:gd name="T57" fmla="*/ 244 h 381"/>
                  <a:gd name="T58" fmla="*/ 303 w 437"/>
                  <a:gd name="T59" fmla="*/ 227 h 381"/>
                  <a:gd name="T60" fmla="*/ 350 w 437"/>
                  <a:gd name="T61" fmla="*/ 202 h 381"/>
                  <a:gd name="T62" fmla="*/ 381 w 437"/>
                  <a:gd name="T63" fmla="*/ 184 h 381"/>
                  <a:gd name="T64" fmla="*/ 91 w 437"/>
                  <a:gd name="T65" fmla="*/ 373 h 381"/>
                  <a:gd name="T66" fmla="*/ 87 w 437"/>
                  <a:gd name="T67" fmla="*/ 376 h 381"/>
                  <a:gd name="T68" fmla="*/ 75 w 437"/>
                  <a:gd name="T69" fmla="*/ 379 h 381"/>
                  <a:gd name="T70" fmla="*/ 60 w 437"/>
                  <a:gd name="T71" fmla="*/ 379 h 381"/>
                  <a:gd name="T72" fmla="*/ 48 w 437"/>
                  <a:gd name="T73" fmla="*/ 369 h 381"/>
                  <a:gd name="T74" fmla="*/ 42 w 437"/>
                  <a:gd name="T75" fmla="*/ 343 h 381"/>
                  <a:gd name="T76" fmla="*/ 41 w 437"/>
                  <a:gd name="T77" fmla="*/ 337 h 381"/>
                  <a:gd name="T78" fmla="*/ 38 w 437"/>
                  <a:gd name="T79" fmla="*/ 322 h 381"/>
                  <a:gd name="T80" fmla="*/ 31 w 437"/>
                  <a:gd name="T81" fmla="*/ 305 h 381"/>
                  <a:gd name="T82" fmla="*/ 19 w 437"/>
                  <a:gd name="T83" fmla="*/ 288 h 381"/>
                  <a:gd name="T84" fmla="*/ 0 w 437"/>
                  <a:gd name="T85" fmla="*/ 278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381">
                    <a:moveTo>
                      <a:pt x="0" y="278"/>
                    </a:moveTo>
                    <a:lnTo>
                      <a:pt x="50" y="0"/>
                    </a:lnTo>
                    <a:lnTo>
                      <a:pt x="39" y="36"/>
                    </a:lnTo>
                    <a:lnTo>
                      <a:pt x="33" y="68"/>
                    </a:lnTo>
                    <a:lnTo>
                      <a:pt x="31" y="98"/>
                    </a:lnTo>
                    <a:lnTo>
                      <a:pt x="32" y="123"/>
                    </a:lnTo>
                    <a:lnTo>
                      <a:pt x="34" y="144"/>
                    </a:lnTo>
                    <a:lnTo>
                      <a:pt x="38" y="162"/>
                    </a:lnTo>
                    <a:lnTo>
                      <a:pt x="42" y="175"/>
                    </a:lnTo>
                    <a:lnTo>
                      <a:pt x="47" y="186"/>
                    </a:lnTo>
                    <a:lnTo>
                      <a:pt x="51" y="192"/>
                    </a:lnTo>
                    <a:lnTo>
                      <a:pt x="52" y="194"/>
                    </a:lnTo>
                    <a:lnTo>
                      <a:pt x="62" y="187"/>
                    </a:lnTo>
                    <a:lnTo>
                      <a:pt x="70" y="175"/>
                    </a:lnTo>
                    <a:lnTo>
                      <a:pt x="78" y="158"/>
                    </a:lnTo>
                    <a:lnTo>
                      <a:pt x="84" y="139"/>
                    </a:lnTo>
                    <a:lnTo>
                      <a:pt x="90" y="119"/>
                    </a:lnTo>
                    <a:lnTo>
                      <a:pt x="95" y="99"/>
                    </a:lnTo>
                    <a:lnTo>
                      <a:pt x="98" y="81"/>
                    </a:lnTo>
                    <a:lnTo>
                      <a:pt x="101" y="66"/>
                    </a:lnTo>
                    <a:lnTo>
                      <a:pt x="103" y="56"/>
                    </a:lnTo>
                    <a:lnTo>
                      <a:pt x="103" y="53"/>
                    </a:lnTo>
                    <a:lnTo>
                      <a:pt x="94" y="100"/>
                    </a:lnTo>
                    <a:lnTo>
                      <a:pt x="90" y="137"/>
                    </a:lnTo>
                    <a:lnTo>
                      <a:pt x="90" y="164"/>
                    </a:lnTo>
                    <a:lnTo>
                      <a:pt x="94" y="183"/>
                    </a:lnTo>
                    <a:lnTo>
                      <a:pt x="100" y="195"/>
                    </a:lnTo>
                    <a:lnTo>
                      <a:pt x="107" y="202"/>
                    </a:lnTo>
                    <a:lnTo>
                      <a:pt x="113" y="206"/>
                    </a:lnTo>
                    <a:lnTo>
                      <a:pt x="120" y="206"/>
                    </a:lnTo>
                    <a:lnTo>
                      <a:pt x="124" y="205"/>
                    </a:lnTo>
                    <a:lnTo>
                      <a:pt x="126" y="205"/>
                    </a:lnTo>
                    <a:lnTo>
                      <a:pt x="137" y="199"/>
                    </a:lnTo>
                    <a:lnTo>
                      <a:pt x="147" y="188"/>
                    </a:lnTo>
                    <a:lnTo>
                      <a:pt x="159" y="174"/>
                    </a:lnTo>
                    <a:lnTo>
                      <a:pt x="170" y="158"/>
                    </a:lnTo>
                    <a:lnTo>
                      <a:pt x="181" y="140"/>
                    </a:lnTo>
                    <a:lnTo>
                      <a:pt x="190" y="124"/>
                    </a:lnTo>
                    <a:lnTo>
                      <a:pt x="199" y="108"/>
                    </a:lnTo>
                    <a:lnTo>
                      <a:pt x="205" y="97"/>
                    </a:lnTo>
                    <a:lnTo>
                      <a:pt x="209" y="88"/>
                    </a:lnTo>
                    <a:lnTo>
                      <a:pt x="211" y="85"/>
                    </a:lnTo>
                    <a:lnTo>
                      <a:pt x="176" y="163"/>
                    </a:lnTo>
                    <a:lnTo>
                      <a:pt x="166" y="186"/>
                    </a:lnTo>
                    <a:lnTo>
                      <a:pt x="164" y="202"/>
                    </a:lnTo>
                    <a:lnTo>
                      <a:pt x="166" y="213"/>
                    </a:lnTo>
                    <a:lnTo>
                      <a:pt x="172" y="219"/>
                    </a:lnTo>
                    <a:lnTo>
                      <a:pt x="181" y="221"/>
                    </a:lnTo>
                    <a:lnTo>
                      <a:pt x="191" y="220"/>
                    </a:lnTo>
                    <a:lnTo>
                      <a:pt x="202" y="219"/>
                    </a:lnTo>
                    <a:lnTo>
                      <a:pt x="211" y="217"/>
                    </a:lnTo>
                    <a:lnTo>
                      <a:pt x="216" y="214"/>
                    </a:lnTo>
                    <a:lnTo>
                      <a:pt x="219" y="213"/>
                    </a:lnTo>
                    <a:lnTo>
                      <a:pt x="437" y="38"/>
                    </a:lnTo>
                    <a:lnTo>
                      <a:pt x="228" y="227"/>
                    </a:lnTo>
                    <a:lnTo>
                      <a:pt x="231" y="240"/>
                    </a:lnTo>
                    <a:lnTo>
                      <a:pt x="241" y="246"/>
                    </a:lnTo>
                    <a:lnTo>
                      <a:pt x="258" y="244"/>
                    </a:lnTo>
                    <a:lnTo>
                      <a:pt x="280" y="238"/>
                    </a:lnTo>
                    <a:lnTo>
                      <a:pt x="303" y="227"/>
                    </a:lnTo>
                    <a:lnTo>
                      <a:pt x="328" y="215"/>
                    </a:lnTo>
                    <a:lnTo>
                      <a:pt x="350" y="202"/>
                    </a:lnTo>
                    <a:lnTo>
                      <a:pt x="369" y="192"/>
                    </a:lnTo>
                    <a:lnTo>
                      <a:pt x="381" y="184"/>
                    </a:lnTo>
                    <a:lnTo>
                      <a:pt x="386" y="181"/>
                    </a:lnTo>
                    <a:lnTo>
                      <a:pt x="91" y="373"/>
                    </a:lnTo>
                    <a:lnTo>
                      <a:pt x="90" y="373"/>
                    </a:lnTo>
                    <a:lnTo>
                      <a:pt x="87" y="376"/>
                    </a:lnTo>
                    <a:lnTo>
                      <a:pt x="82" y="378"/>
                    </a:lnTo>
                    <a:lnTo>
                      <a:pt x="75" y="379"/>
                    </a:lnTo>
                    <a:lnTo>
                      <a:pt x="68" y="381"/>
                    </a:lnTo>
                    <a:lnTo>
                      <a:pt x="60" y="379"/>
                    </a:lnTo>
                    <a:lnTo>
                      <a:pt x="54" y="376"/>
                    </a:lnTo>
                    <a:lnTo>
                      <a:pt x="48" y="369"/>
                    </a:lnTo>
                    <a:lnTo>
                      <a:pt x="44" y="358"/>
                    </a:lnTo>
                    <a:lnTo>
                      <a:pt x="42" y="343"/>
                    </a:lnTo>
                    <a:lnTo>
                      <a:pt x="42" y="340"/>
                    </a:lnTo>
                    <a:lnTo>
                      <a:pt x="41" y="337"/>
                    </a:lnTo>
                    <a:lnTo>
                      <a:pt x="40" y="329"/>
                    </a:lnTo>
                    <a:lnTo>
                      <a:pt x="38" y="322"/>
                    </a:lnTo>
                    <a:lnTo>
                      <a:pt x="35" y="313"/>
                    </a:lnTo>
                    <a:lnTo>
                      <a:pt x="31" y="305"/>
                    </a:lnTo>
                    <a:lnTo>
                      <a:pt x="25" y="296"/>
                    </a:lnTo>
                    <a:lnTo>
                      <a:pt x="19" y="288"/>
                    </a:lnTo>
                    <a:lnTo>
                      <a:pt x="10" y="282"/>
                    </a:lnTo>
                    <a:lnTo>
                      <a:pt x="0" y="278"/>
                    </a:lnTo>
                    <a:lnTo>
                      <a:pt x="0" y="278"/>
                    </a:lnTo>
                    <a:close/>
                  </a:path>
                </a:pathLst>
              </a:custGeom>
              <a:solidFill>
                <a:srgbClr val="FFF3F8"/>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4" name="Freeform 78"/>
              <p:cNvSpPr>
                <a:spLocks/>
              </p:cNvSpPr>
              <p:nvPr/>
            </p:nvSpPr>
            <p:spPr bwMode="ltGray">
              <a:xfrm>
                <a:off x="3579" y="1772"/>
                <a:ext cx="171" cy="133"/>
              </a:xfrm>
              <a:custGeom>
                <a:avLst/>
                <a:gdLst>
                  <a:gd name="T0" fmla="*/ 49 w 432"/>
                  <a:gd name="T1" fmla="*/ 0 h 375"/>
                  <a:gd name="T2" fmla="*/ 32 w 432"/>
                  <a:gd name="T3" fmla="*/ 68 h 375"/>
                  <a:gd name="T4" fmla="*/ 31 w 432"/>
                  <a:gd name="T5" fmla="*/ 121 h 375"/>
                  <a:gd name="T6" fmla="*/ 37 w 432"/>
                  <a:gd name="T7" fmla="*/ 160 h 375"/>
                  <a:gd name="T8" fmla="*/ 46 w 432"/>
                  <a:gd name="T9" fmla="*/ 183 h 375"/>
                  <a:gd name="T10" fmla="*/ 51 w 432"/>
                  <a:gd name="T11" fmla="*/ 191 h 375"/>
                  <a:gd name="T12" fmla="*/ 69 w 432"/>
                  <a:gd name="T13" fmla="*/ 173 h 375"/>
                  <a:gd name="T14" fmla="*/ 83 w 432"/>
                  <a:gd name="T15" fmla="*/ 138 h 375"/>
                  <a:gd name="T16" fmla="*/ 94 w 432"/>
                  <a:gd name="T17" fmla="*/ 97 h 375"/>
                  <a:gd name="T18" fmla="*/ 100 w 432"/>
                  <a:gd name="T19" fmla="*/ 65 h 375"/>
                  <a:gd name="T20" fmla="*/ 101 w 432"/>
                  <a:gd name="T21" fmla="*/ 52 h 375"/>
                  <a:gd name="T22" fmla="*/ 89 w 432"/>
                  <a:gd name="T23" fmla="*/ 135 h 375"/>
                  <a:gd name="T24" fmla="*/ 93 w 432"/>
                  <a:gd name="T25" fmla="*/ 182 h 375"/>
                  <a:gd name="T26" fmla="*/ 105 w 432"/>
                  <a:gd name="T27" fmla="*/ 201 h 375"/>
                  <a:gd name="T28" fmla="*/ 118 w 432"/>
                  <a:gd name="T29" fmla="*/ 203 h 375"/>
                  <a:gd name="T30" fmla="*/ 124 w 432"/>
                  <a:gd name="T31" fmla="*/ 202 h 375"/>
                  <a:gd name="T32" fmla="*/ 145 w 432"/>
                  <a:gd name="T33" fmla="*/ 186 h 375"/>
                  <a:gd name="T34" fmla="*/ 168 w 432"/>
                  <a:gd name="T35" fmla="*/ 156 h 375"/>
                  <a:gd name="T36" fmla="*/ 188 w 432"/>
                  <a:gd name="T37" fmla="*/ 122 h 375"/>
                  <a:gd name="T38" fmla="*/ 202 w 432"/>
                  <a:gd name="T39" fmla="*/ 95 h 375"/>
                  <a:gd name="T40" fmla="*/ 207 w 432"/>
                  <a:gd name="T41" fmla="*/ 84 h 375"/>
                  <a:gd name="T42" fmla="*/ 164 w 432"/>
                  <a:gd name="T43" fmla="*/ 184 h 375"/>
                  <a:gd name="T44" fmla="*/ 164 w 432"/>
                  <a:gd name="T45" fmla="*/ 210 h 375"/>
                  <a:gd name="T46" fmla="*/ 179 w 432"/>
                  <a:gd name="T47" fmla="*/ 219 h 375"/>
                  <a:gd name="T48" fmla="*/ 199 w 432"/>
                  <a:gd name="T49" fmla="*/ 216 h 375"/>
                  <a:gd name="T50" fmla="*/ 214 w 432"/>
                  <a:gd name="T51" fmla="*/ 211 h 375"/>
                  <a:gd name="T52" fmla="*/ 432 w 432"/>
                  <a:gd name="T53" fmla="*/ 38 h 375"/>
                  <a:gd name="T54" fmla="*/ 227 w 432"/>
                  <a:gd name="T55" fmla="*/ 238 h 375"/>
                  <a:gd name="T56" fmla="*/ 256 w 432"/>
                  <a:gd name="T57" fmla="*/ 241 h 375"/>
                  <a:gd name="T58" fmla="*/ 300 w 432"/>
                  <a:gd name="T59" fmla="*/ 224 h 375"/>
                  <a:gd name="T60" fmla="*/ 345 w 432"/>
                  <a:gd name="T61" fmla="*/ 201 h 375"/>
                  <a:gd name="T62" fmla="*/ 376 w 432"/>
                  <a:gd name="T63" fmla="*/ 183 h 375"/>
                  <a:gd name="T64" fmla="*/ 90 w 432"/>
                  <a:gd name="T65" fmla="*/ 368 h 375"/>
                  <a:gd name="T66" fmla="*/ 86 w 432"/>
                  <a:gd name="T67" fmla="*/ 371 h 375"/>
                  <a:gd name="T68" fmla="*/ 75 w 432"/>
                  <a:gd name="T69" fmla="*/ 374 h 375"/>
                  <a:gd name="T70" fmla="*/ 61 w 432"/>
                  <a:gd name="T71" fmla="*/ 374 h 375"/>
                  <a:gd name="T72" fmla="*/ 49 w 432"/>
                  <a:gd name="T73" fmla="*/ 364 h 375"/>
                  <a:gd name="T74" fmla="*/ 43 w 432"/>
                  <a:gd name="T75" fmla="*/ 337 h 375"/>
                  <a:gd name="T76" fmla="*/ 41 w 432"/>
                  <a:gd name="T77" fmla="*/ 331 h 375"/>
                  <a:gd name="T78" fmla="*/ 38 w 432"/>
                  <a:gd name="T79" fmla="*/ 317 h 375"/>
                  <a:gd name="T80" fmla="*/ 31 w 432"/>
                  <a:gd name="T81" fmla="*/ 299 h 375"/>
                  <a:gd name="T82" fmla="*/ 19 w 432"/>
                  <a:gd name="T83" fmla="*/ 284 h 375"/>
                  <a:gd name="T84" fmla="*/ 0 w 432"/>
                  <a:gd name="T85" fmla="*/ 274 h 375"/>
                  <a:gd name="T86" fmla="*/ 0 w 432"/>
                  <a:gd name="T87" fmla="*/ 273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32" h="375">
                    <a:moveTo>
                      <a:pt x="0" y="273"/>
                    </a:moveTo>
                    <a:lnTo>
                      <a:pt x="49" y="0"/>
                    </a:lnTo>
                    <a:lnTo>
                      <a:pt x="38" y="35"/>
                    </a:lnTo>
                    <a:lnTo>
                      <a:pt x="32" y="68"/>
                    </a:lnTo>
                    <a:lnTo>
                      <a:pt x="30" y="96"/>
                    </a:lnTo>
                    <a:lnTo>
                      <a:pt x="31" y="121"/>
                    </a:lnTo>
                    <a:lnTo>
                      <a:pt x="33" y="142"/>
                    </a:lnTo>
                    <a:lnTo>
                      <a:pt x="37" y="160"/>
                    </a:lnTo>
                    <a:lnTo>
                      <a:pt x="41" y="173"/>
                    </a:lnTo>
                    <a:lnTo>
                      <a:pt x="46" y="183"/>
                    </a:lnTo>
                    <a:lnTo>
                      <a:pt x="49" y="189"/>
                    </a:lnTo>
                    <a:lnTo>
                      <a:pt x="51" y="191"/>
                    </a:lnTo>
                    <a:lnTo>
                      <a:pt x="61" y="185"/>
                    </a:lnTo>
                    <a:lnTo>
                      <a:pt x="69" y="173"/>
                    </a:lnTo>
                    <a:lnTo>
                      <a:pt x="77" y="157"/>
                    </a:lnTo>
                    <a:lnTo>
                      <a:pt x="83" y="138"/>
                    </a:lnTo>
                    <a:lnTo>
                      <a:pt x="89" y="117"/>
                    </a:lnTo>
                    <a:lnTo>
                      <a:pt x="94" y="97"/>
                    </a:lnTo>
                    <a:lnTo>
                      <a:pt x="97" y="79"/>
                    </a:lnTo>
                    <a:lnTo>
                      <a:pt x="100" y="65"/>
                    </a:lnTo>
                    <a:lnTo>
                      <a:pt x="101" y="56"/>
                    </a:lnTo>
                    <a:lnTo>
                      <a:pt x="101" y="52"/>
                    </a:lnTo>
                    <a:lnTo>
                      <a:pt x="93" y="98"/>
                    </a:lnTo>
                    <a:lnTo>
                      <a:pt x="89" y="135"/>
                    </a:lnTo>
                    <a:lnTo>
                      <a:pt x="89" y="163"/>
                    </a:lnTo>
                    <a:lnTo>
                      <a:pt x="93" y="182"/>
                    </a:lnTo>
                    <a:lnTo>
                      <a:pt x="97" y="194"/>
                    </a:lnTo>
                    <a:lnTo>
                      <a:pt x="105" y="201"/>
                    </a:lnTo>
                    <a:lnTo>
                      <a:pt x="112" y="203"/>
                    </a:lnTo>
                    <a:lnTo>
                      <a:pt x="118" y="203"/>
                    </a:lnTo>
                    <a:lnTo>
                      <a:pt x="123" y="203"/>
                    </a:lnTo>
                    <a:lnTo>
                      <a:pt x="124" y="202"/>
                    </a:lnTo>
                    <a:lnTo>
                      <a:pt x="134" y="196"/>
                    </a:lnTo>
                    <a:lnTo>
                      <a:pt x="145" y="186"/>
                    </a:lnTo>
                    <a:lnTo>
                      <a:pt x="157" y="172"/>
                    </a:lnTo>
                    <a:lnTo>
                      <a:pt x="168" y="156"/>
                    </a:lnTo>
                    <a:lnTo>
                      <a:pt x="179" y="139"/>
                    </a:lnTo>
                    <a:lnTo>
                      <a:pt x="188" y="122"/>
                    </a:lnTo>
                    <a:lnTo>
                      <a:pt x="196" y="108"/>
                    </a:lnTo>
                    <a:lnTo>
                      <a:pt x="202" y="95"/>
                    </a:lnTo>
                    <a:lnTo>
                      <a:pt x="206" y="87"/>
                    </a:lnTo>
                    <a:lnTo>
                      <a:pt x="207" y="84"/>
                    </a:lnTo>
                    <a:lnTo>
                      <a:pt x="174" y="161"/>
                    </a:lnTo>
                    <a:lnTo>
                      <a:pt x="164" y="184"/>
                    </a:lnTo>
                    <a:lnTo>
                      <a:pt x="162" y="199"/>
                    </a:lnTo>
                    <a:lnTo>
                      <a:pt x="164" y="210"/>
                    </a:lnTo>
                    <a:lnTo>
                      <a:pt x="170" y="216"/>
                    </a:lnTo>
                    <a:lnTo>
                      <a:pt x="179" y="219"/>
                    </a:lnTo>
                    <a:lnTo>
                      <a:pt x="189" y="219"/>
                    </a:lnTo>
                    <a:lnTo>
                      <a:pt x="199" y="216"/>
                    </a:lnTo>
                    <a:lnTo>
                      <a:pt x="208" y="214"/>
                    </a:lnTo>
                    <a:lnTo>
                      <a:pt x="214" y="211"/>
                    </a:lnTo>
                    <a:lnTo>
                      <a:pt x="217" y="211"/>
                    </a:lnTo>
                    <a:lnTo>
                      <a:pt x="432" y="38"/>
                    </a:lnTo>
                    <a:lnTo>
                      <a:pt x="225" y="224"/>
                    </a:lnTo>
                    <a:lnTo>
                      <a:pt x="227" y="238"/>
                    </a:lnTo>
                    <a:lnTo>
                      <a:pt x="238" y="243"/>
                    </a:lnTo>
                    <a:lnTo>
                      <a:pt x="256" y="241"/>
                    </a:lnTo>
                    <a:lnTo>
                      <a:pt x="276" y="235"/>
                    </a:lnTo>
                    <a:lnTo>
                      <a:pt x="300" y="224"/>
                    </a:lnTo>
                    <a:lnTo>
                      <a:pt x="324" y="213"/>
                    </a:lnTo>
                    <a:lnTo>
                      <a:pt x="345" y="201"/>
                    </a:lnTo>
                    <a:lnTo>
                      <a:pt x="364" y="190"/>
                    </a:lnTo>
                    <a:lnTo>
                      <a:pt x="376" y="183"/>
                    </a:lnTo>
                    <a:lnTo>
                      <a:pt x="381" y="179"/>
                    </a:lnTo>
                    <a:lnTo>
                      <a:pt x="90" y="368"/>
                    </a:lnTo>
                    <a:lnTo>
                      <a:pt x="89" y="368"/>
                    </a:lnTo>
                    <a:lnTo>
                      <a:pt x="86" y="371"/>
                    </a:lnTo>
                    <a:lnTo>
                      <a:pt x="81" y="373"/>
                    </a:lnTo>
                    <a:lnTo>
                      <a:pt x="75" y="374"/>
                    </a:lnTo>
                    <a:lnTo>
                      <a:pt x="68" y="375"/>
                    </a:lnTo>
                    <a:lnTo>
                      <a:pt x="61" y="374"/>
                    </a:lnTo>
                    <a:lnTo>
                      <a:pt x="53" y="371"/>
                    </a:lnTo>
                    <a:lnTo>
                      <a:pt x="49" y="364"/>
                    </a:lnTo>
                    <a:lnTo>
                      <a:pt x="44" y="353"/>
                    </a:lnTo>
                    <a:lnTo>
                      <a:pt x="43" y="337"/>
                    </a:lnTo>
                    <a:lnTo>
                      <a:pt x="43" y="336"/>
                    </a:lnTo>
                    <a:lnTo>
                      <a:pt x="41" y="331"/>
                    </a:lnTo>
                    <a:lnTo>
                      <a:pt x="40" y="325"/>
                    </a:lnTo>
                    <a:lnTo>
                      <a:pt x="38" y="317"/>
                    </a:lnTo>
                    <a:lnTo>
                      <a:pt x="36" y="309"/>
                    </a:lnTo>
                    <a:lnTo>
                      <a:pt x="31" y="299"/>
                    </a:lnTo>
                    <a:lnTo>
                      <a:pt x="25" y="291"/>
                    </a:lnTo>
                    <a:lnTo>
                      <a:pt x="19" y="284"/>
                    </a:lnTo>
                    <a:lnTo>
                      <a:pt x="11" y="278"/>
                    </a:lnTo>
                    <a:lnTo>
                      <a:pt x="0" y="274"/>
                    </a:lnTo>
                    <a:lnTo>
                      <a:pt x="0" y="274"/>
                    </a:lnTo>
                    <a:lnTo>
                      <a:pt x="0" y="273"/>
                    </a:lnTo>
                    <a:close/>
                  </a:path>
                </a:pathLst>
              </a:custGeom>
              <a:solidFill>
                <a:srgbClr val="FFF6FA"/>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5" name="Freeform 79"/>
              <p:cNvSpPr>
                <a:spLocks/>
              </p:cNvSpPr>
              <p:nvPr/>
            </p:nvSpPr>
            <p:spPr bwMode="ltGray">
              <a:xfrm>
                <a:off x="3579" y="1773"/>
                <a:ext cx="170" cy="131"/>
              </a:xfrm>
              <a:custGeom>
                <a:avLst/>
                <a:gdLst>
                  <a:gd name="T0" fmla="*/ 48 w 428"/>
                  <a:gd name="T1" fmla="*/ 0 h 371"/>
                  <a:gd name="T2" fmla="*/ 31 w 428"/>
                  <a:gd name="T3" fmla="*/ 68 h 371"/>
                  <a:gd name="T4" fmla="*/ 30 w 428"/>
                  <a:gd name="T5" fmla="*/ 120 h 371"/>
                  <a:gd name="T6" fmla="*/ 36 w 428"/>
                  <a:gd name="T7" fmla="*/ 160 h 371"/>
                  <a:gd name="T8" fmla="*/ 45 w 428"/>
                  <a:gd name="T9" fmla="*/ 182 h 371"/>
                  <a:gd name="T10" fmla="*/ 49 w 428"/>
                  <a:gd name="T11" fmla="*/ 191 h 371"/>
                  <a:gd name="T12" fmla="*/ 68 w 428"/>
                  <a:gd name="T13" fmla="*/ 172 h 371"/>
                  <a:gd name="T14" fmla="*/ 82 w 428"/>
                  <a:gd name="T15" fmla="*/ 137 h 371"/>
                  <a:gd name="T16" fmla="*/ 92 w 428"/>
                  <a:gd name="T17" fmla="*/ 98 h 371"/>
                  <a:gd name="T18" fmla="*/ 98 w 428"/>
                  <a:gd name="T19" fmla="*/ 66 h 371"/>
                  <a:gd name="T20" fmla="*/ 100 w 428"/>
                  <a:gd name="T21" fmla="*/ 51 h 371"/>
                  <a:gd name="T22" fmla="*/ 87 w 428"/>
                  <a:gd name="T23" fmla="*/ 135 h 371"/>
                  <a:gd name="T24" fmla="*/ 91 w 428"/>
                  <a:gd name="T25" fmla="*/ 180 h 371"/>
                  <a:gd name="T26" fmla="*/ 104 w 428"/>
                  <a:gd name="T27" fmla="*/ 199 h 371"/>
                  <a:gd name="T28" fmla="*/ 116 w 428"/>
                  <a:gd name="T29" fmla="*/ 202 h 371"/>
                  <a:gd name="T30" fmla="*/ 122 w 428"/>
                  <a:gd name="T31" fmla="*/ 201 h 371"/>
                  <a:gd name="T32" fmla="*/ 144 w 428"/>
                  <a:gd name="T33" fmla="*/ 185 h 371"/>
                  <a:gd name="T34" fmla="*/ 166 w 428"/>
                  <a:gd name="T35" fmla="*/ 155 h 371"/>
                  <a:gd name="T36" fmla="*/ 186 w 428"/>
                  <a:gd name="T37" fmla="*/ 123 h 371"/>
                  <a:gd name="T38" fmla="*/ 199 w 428"/>
                  <a:gd name="T39" fmla="*/ 95 h 371"/>
                  <a:gd name="T40" fmla="*/ 205 w 428"/>
                  <a:gd name="T41" fmla="*/ 84 h 371"/>
                  <a:gd name="T42" fmla="*/ 162 w 428"/>
                  <a:gd name="T43" fmla="*/ 183 h 371"/>
                  <a:gd name="T44" fmla="*/ 162 w 428"/>
                  <a:gd name="T45" fmla="*/ 210 h 371"/>
                  <a:gd name="T46" fmla="*/ 176 w 428"/>
                  <a:gd name="T47" fmla="*/ 217 h 371"/>
                  <a:gd name="T48" fmla="*/ 197 w 428"/>
                  <a:gd name="T49" fmla="*/ 216 h 371"/>
                  <a:gd name="T50" fmla="*/ 211 w 428"/>
                  <a:gd name="T51" fmla="*/ 211 h 371"/>
                  <a:gd name="T52" fmla="*/ 428 w 428"/>
                  <a:gd name="T53" fmla="*/ 38 h 371"/>
                  <a:gd name="T54" fmla="*/ 225 w 428"/>
                  <a:gd name="T55" fmla="*/ 237 h 371"/>
                  <a:gd name="T56" fmla="*/ 253 w 428"/>
                  <a:gd name="T57" fmla="*/ 240 h 371"/>
                  <a:gd name="T58" fmla="*/ 297 w 428"/>
                  <a:gd name="T59" fmla="*/ 224 h 371"/>
                  <a:gd name="T60" fmla="*/ 342 w 428"/>
                  <a:gd name="T61" fmla="*/ 200 h 371"/>
                  <a:gd name="T62" fmla="*/ 372 w 428"/>
                  <a:gd name="T63" fmla="*/ 181 h 371"/>
                  <a:gd name="T64" fmla="*/ 89 w 428"/>
                  <a:gd name="T65" fmla="*/ 364 h 371"/>
                  <a:gd name="T66" fmla="*/ 85 w 428"/>
                  <a:gd name="T67" fmla="*/ 366 h 371"/>
                  <a:gd name="T68" fmla="*/ 74 w 428"/>
                  <a:gd name="T69" fmla="*/ 370 h 371"/>
                  <a:gd name="T70" fmla="*/ 61 w 428"/>
                  <a:gd name="T71" fmla="*/ 370 h 371"/>
                  <a:gd name="T72" fmla="*/ 49 w 428"/>
                  <a:gd name="T73" fmla="*/ 359 h 371"/>
                  <a:gd name="T74" fmla="*/ 43 w 428"/>
                  <a:gd name="T75" fmla="*/ 333 h 371"/>
                  <a:gd name="T76" fmla="*/ 42 w 428"/>
                  <a:gd name="T77" fmla="*/ 328 h 371"/>
                  <a:gd name="T78" fmla="*/ 38 w 428"/>
                  <a:gd name="T79" fmla="*/ 313 h 371"/>
                  <a:gd name="T80" fmla="*/ 31 w 428"/>
                  <a:gd name="T81" fmla="*/ 296 h 371"/>
                  <a:gd name="T82" fmla="*/ 19 w 428"/>
                  <a:gd name="T83" fmla="*/ 280 h 371"/>
                  <a:gd name="T84" fmla="*/ 0 w 428"/>
                  <a:gd name="T85" fmla="*/ 27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8" h="371">
                    <a:moveTo>
                      <a:pt x="0" y="270"/>
                    </a:moveTo>
                    <a:lnTo>
                      <a:pt x="48" y="0"/>
                    </a:lnTo>
                    <a:lnTo>
                      <a:pt x="37" y="36"/>
                    </a:lnTo>
                    <a:lnTo>
                      <a:pt x="31" y="68"/>
                    </a:lnTo>
                    <a:lnTo>
                      <a:pt x="29" y="97"/>
                    </a:lnTo>
                    <a:lnTo>
                      <a:pt x="30" y="120"/>
                    </a:lnTo>
                    <a:lnTo>
                      <a:pt x="32" y="142"/>
                    </a:lnTo>
                    <a:lnTo>
                      <a:pt x="36" y="160"/>
                    </a:lnTo>
                    <a:lnTo>
                      <a:pt x="40" y="173"/>
                    </a:lnTo>
                    <a:lnTo>
                      <a:pt x="45" y="182"/>
                    </a:lnTo>
                    <a:lnTo>
                      <a:pt x="48" y="188"/>
                    </a:lnTo>
                    <a:lnTo>
                      <a:pt x="49" y="191"/>
                    </a:lnTo>
                    <a:lnTo>
                      <a:pt x="60" y="183"/>
                    </a:lnTo>
                    <a:lnTo>
                      <a:pt x="68" y="172"/>
                    </a:lnTo>
                    <a:lnTo>
                      <a:pt x="75" y="156"/>
                    </a:lnTo>
                    <a:lnTo>
                      <a:pt x="82" y="137"/>
                    </a:lnTo>
                    <a:lnTo>
                      <a:pt x="87" y="117"/>
                    </a:lnTo>
                    <a:lnTo>
                      <a:pt x="92" y="98"/>
                    </a:lnTo>
                    <a:lnTo>
                      <a:pt x="95" y="80"/>
                    </a:lnTo>
                    <a:lnTo>
                      <a:pt x="98" y="66"/>
                    </a:lnTo>
                    <a:lnTo>
                      <a:pt x="99" y="55"/>
                    </a:lnTo>
                    <a:lnTo>
                      <a:pt x="100" y="51"/>
                    </a:lnTo>
                    <a:lnTo>
                      <a:pt x="92" y="99"/>
                    </a:lnTo>
                    <a:lnTo>
                      <a:pt x="87" y="135"/>
                    </a:lnTo>
                    <a:lnTo>
                      <a:pt x="88" y="162"/>
                    </a:lnTo>
                    <a:lnTo>
                      <a:pt x="91" y="180"/>
                    </a:lnTo>
                    <a:lnTo>
                      <a:pt x="96" y="193"/>
                    </a:lnTo>
                    <a:lnTo>
                      <a:pt x="104" y="199"/>
                    </a:lnTo>
                    <a:lnTo>
                      <a:pt x="110" y="202"/>
                    </a:lnTo>
                    <a:lnTo>
                      <a:pt x="116" y="202"/>
                    </a:lnTo>
                    <a:lnTo>
                      <a:pt x="120" y="201"/>
                    </a:lnTo>
                    <a:lnTo>
                      <a:pt x="122" y="201"/>
                    </a:lnTo>
                    <a:lnTo>
                      <a:pt x="132" y="195"/>
                    </a:lnTo>
                    <a:lnTo>
                      <a:pt x="144" y="185"/>
                    </a:lnTo>
                    <a:lnTo>
                      <a:pt x="155" y="172"/>
                    </a:lnTo>
                    <a:lnTo>
                      <a:pt x="166" y="155"/>
                    </a:lnTo>
                    <a:lnTo>
                      <a:pt x="176" y="138"/>
                    </a:lnTo>
                    <a:lnTo>
                      <a:pt x="186" y="123"/>
                    </a:lnTo>
                    <a:lnTo>
                      <a:pt x="193" y="107"/>
                    </a:lnTo>
                    <a:lnTo>
                      <a:pt x="199" y="95"/>
                    </a:lnTo>
                    <a:lnTo>
                      <a:pt x="204" y="87"/>
                    </a:lnTo>
                    <a:lnTo>
                      <a:pt x="205" y="84"/>
                    </a:lnTo>
                    <a:lnTo>
                      <a:pt x="172" y="161"/>
                    </a:lnTo>
                    <a:lnTo>
                      <a:pt x="162" y="183"/>
                    </a:lnTo>
                    <a:lnTo>
                      <a:pt x="160" y="199"/>
                    </a:lnTo>
                    <a:lnTo>
                      <a:pt x="162" y="210"/>
                    </a:lnTo>
                    <a:lnTo>
                      <a:pt x="168" y="214"/>
                    </a:lnTo>
                    <a:lnTo>
                      <a:pt x="176" y="217"/>
                    </a:lnTo>
                    <a:lnTo>
                      <a:pt x="187" y="217"/>
                    </a:lnTo>
                    <a:lnTo>
                      <a:pt x="197" y="216"/>
                    </a:lnTo>
                    <a:lnTo>
                      <a:pt x="205" y="213"/>
                    </a:lnTo>
                    <a:lnTo>
                      <a:pt x="211" y="211"/>
                    </a:lnTo>
                    <a:lnTo>
                      <a:pt x="213" y="210"/>
                    </a:lnTo>
                    <a:lnTo>
                      <a:pt x="428" y="38"/>
                    </a:lnTo>
                    <a:lnTo>
                      <a:pt x="222" y="223"/>
                    </a:lnTo>
                    <a:lnTo>
                      <a:pt x="225" y="237"/>
                    </a:lnTo>
                    <a:lnTo>
                      <a:pt x="236" y="242"/>
                    </a:lnTo>
                    <a:lnTo>
                      <a:pt x="253" y="240"/>
                    </a:lnTo>
                    <a:lnTo>
                      <a:pt x="273" y="233"/>
                    </a:lnTo>
                    <a:lnTo>
                      <a:pt x="297" y="224"/>
                    </a:lnTo>
                    <a:lnTo>
                      <a:pt x="319" y="212"/>
                    </a:lnTo>
                    <a:lnTo>
                      <a:pt x="342" y="200"/>
                    </a:lnTo>
                    <a:lnTo>
                      <a:pt x="360" y="189"/>
                    </a:lnTo>
                    <a:lnTo>
                      <a:pt x="372" y="181"/>
                    </a:lnTo>
                    <a:lnTo>
                      <a:pt x="377" y="179"/>
                    </a:lnTo>
                    <a:lnTo>
                      <a:pt x="89" y="364"/>
                    </a:lnTo>
                    <a:lnTo>
                      <a:pt x="88" y="364"/>
                    </a:lnTo>
                    <a:lnTo>
                      <a:pt x="85" y="366"/>
                    </a:lnTo>
                    <a:lnTo>
                      <a:pt x="80" y="369"/>
                    </a:lnTo>
                    <a:lnTo>
                      <a:pt x="74" y="370"/>
                    </a:lnTo>
                    <a:lnTo>
                      <a:pt x="67" y="371"/>
                    </a:lnTo>
                    <a:lnTo>
                      <a:pt x="61" y="370"/>
                    </a:lnTo>
                    <a:lnTo>
                      <a:pt x="54" y="366"/>
                    </a:lnTo>
                    <a:lnTo>
                      <a:pt x="49" y="359"/>
                    </a:lnTo>
                    <a:lnTo>
                      <a:pt x="45" y="349"/>
                    </a:lnTo>
                    <a:lnTo>
                      <a:pt x="43" y="333"/>
                    </a:lnTo>
                    <a:lnTo>
                      <a:pt x="43" y="332"/>
                    </a:lnTo>
                    <a:lnTo>
                      <a:pt x="42" y="328"/>
                    </a:lnTo>
                    <a:lnTo>
                      <a:pt x="40" y="321"/>
                    </a:lnTo>
                    <a:lnTo>
                      <a:pt x="38" y="313"/>
                    </a:lnTo>
                    <a:lnTo>
                      <a:pt x="36" y="305"/>
                    </a:lnTo>
                    <a:lnTo>
                      <a:pt x="31" y="296"/>
                    </a:lnTo>
                    <a:lnTo>
                      <a:pt x="25" y="287"/>
                    </a:lnTo>
                    <a:lnTo>
                      <a:pt x="19" y="280"/>
                    </a:lnTo>
                    <a:lnTo>
                      <a:pt x="11" y="274"/>
                    </a:lnTo>
                    <a:lnTo>
                      <a:pt x="0" y="270"/>
                    </a:lnTo>
                    <a:lnTo>
                      <a:pt x="0" y="270"/>
                    </a:lnTo>
                    <a:close/>
                  </a:path>
                </a:pathLst>
              </a:custGeom>
              <a:solidFill>
                <a:srgbClr val="FFF9F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6" name="Freeform 80"/>
              <p:cNvSpPr>
                <a:spLocks/>
              </p:cNvSpPr>
              <p:nvPr/>
            </p:nvSpPr>
            <p:spPr bwMode="ltGray">
              <a:xfrm>
                <a:off x="3580" y="1774"/>
                <a:ext cx="167" cy="131"/>
              </a:xfrm>
              <a:custGeom>
                <a:avLst/>
                <a:gdLst>
                  <a:gd name="T0" fmla="*/ 45 w 423"/>
                  <a:gd name="T1" fmla="*/ 0 h 366"/>
                  <a:gd name="T2" fmla="*/ 30 w 423"/>
                  <a:gd name="T3" fmla="*/ 66 h 366"/>
                  <a:gd name="T4" fmla="*/ 29 w 423"/>
                  <a:gd name="T5" fmla="*/ 120 h 366"/>
                  <a:gd name="T6" fmla="*/ 35 w 423"/>
                  <a:gd name="T7" fmla="*/ 157 h 366"/>
                  <a:gd name="T8" fmla="*/ 44 w 423"/>
                  <a:gd name="T9" fmla="*/ 181 h 366"/>
                  <a:gd name="T10" fmla="*/ 48 w 423"/>
                  <a:gd name="T11" fmla="*/ 188 h 366"/>
                  <a:gd name="T12" fmla="*/ 67 w 423"/>
                  <a:gd name="T13" fmla="*/ 170 h 366"/>
                  <a:gd name="T14" fmla="*/ 80 w 423"/>
                  <a:gd name="T15" fmla="*/ 135 h 366"/>
                  <a:gd name="T16" fmla="*/ 91 w 423"/>
                  <a:gd name="T17" fmla="*/ 96 h 366"/>
                  <a:gd name="T18" fmla="*/ 97 w 423"/>
                  <a:gd name="T19" fmla="*/ 64 h 366"/>
                  <a:gd name="T20" fmla="*/ 98 w 423"/>
                  <a:gd name="T21" fmla="*/ 51 h 366"/>
                  <a:gd name="T22" fmla="*/ 86 w 423"/>
                  <a:gd name="T23" fmla="*/ 133 h 366"/>
                  <a:gd name="T24" fmla="*/ 90 w 423"/>
                  <a:gd name="T25" fmla="*/ 178 h 366"/>
                  <a:gd name="T26" fmla="*/ 101 w 423"/>
                  <a:gd name="T27" fmla="*/ 197 h 366"/>
                  <a:gd name="T28" fmla="*/ 115 w 423"/>
                  <a:gd name="T29" fmla="*/ 200 h 366"/>
                  <a:gd name="T30" fmla="*/ 121 w 423"/>
                  <a:gd name="T31" fmla="*/ 198 h 366"/>
                  <a:gd name="T32" fmla="*/ 142 w 423"/>
                  <a:gd name="T33" fmla="*/ 183 h 366"/>
                  <a:gd name="T34" fmla="*/ 163 w 423"/>
                  <a:gd name="T35" fmla="*/ 153 h 366"/>
                  <a:gd name="T36" fmla="*/ 182 w 423"/>
                  <a:gd name="T37" fmla="*/ 121 h 366"/>
                  <a:gd name="T38" fmla="*/ 197 w 423"/>
                  <a:gd name="T39" fmla="*/ 94 h 366"/>
                  <a:gd name="T40" fmla="*/ 203 w 423"/>
                  <a:gd name="T41" fmla="*/ 83 h 366"/>
                  <a:gd name="T42" fmla="*/ 160 w 423"/>
                  <a:gd name="T43" fmla="*/ 181 h 366"/>
                  <a:gd name="T44" fmla="*/ 160 w 423"/>
                  <a:gd name="T45" fmla="*/ 207 h 366"/>
                  <a:gd name="T46" fmla="*/ 174 w 423"/>
                  <a:gd name="T47" fmla="*/ 215 h 366"/>
                  <a:gd name="T48" fmla="*/ 194 w 423"/>
                  <a:gd name="T49" fmla="*/ 213 h 366"/>
                  <a:gd name="T50" fmla="*/ 209 w 423"/>
                  <a:gd name="T51" fmla="*/ 208 h 366"/>
                  <a:gd name="T52" fmla="*/ 423 w 423"/>
                  <a:gd name="T53" fmla="*/ 38 h 366"/>
                  <a:gd name="T54" fmla="*/ 222 w 423"/>
                  <a:gd name="T55" fmla="*/ 234 h 366"/>
                  <a:gd name="T56" fmla="*/ 249 w 423"/>
                  <a:gd name="T57" fmla="*/ 238 h 366"/>
                  <a:gd name="T58" fmla="*/ 293 w 423"/>
                  <a:gd name="T59" fmla="*/ 221 h 366"/>
                  <a:gd name="T60" fmla="*/ 337 w 423"/>
                  <a:gd name="T61" fmla="*/ 197 h 366"/>
                  <a:gd name="T62" fmla="*/ 367 w 423"/>
                  <a:gd name="T63" fmla="*/ 179 h 366"/>
                  <a:gd name="T64" fmla="*/ 88 w 423"/>
                  <a:gd name="T65" fmla="*/ 359 h 366"/>
                  <a:gd name="T66" fmla="*/ 84 w 423"/>
                  <a:gd name="T67" fmla="*/ 361 h 366"/>
                  <a:gd name="T68" fmla="*/ 73 w 423"/>
                  <a:gd name="T69" fmla="*/ 365 h 366"/>
                  <a:gd name="T70" fmla="*/ 60 w 423"/>
                  <a:gd name="T71" fmla="*/ 365 h 366"/>
                  <a:gd name="T72" fmla="*/ 49 w 423"/>
                  <a:gd name="T73" fmla="*/ 354 h 366"/>
                  <a:gd name="T74" fmla="*/ 43 w 423"/>
                  <a:gd name="T75" fmla="*/ 329 h 366"/>
                  <a:gd name="T76" fmla="*/ 42 w 423"/>
                  <a:gd name="T77" fmla="*/ 323 h 366"/>
                  <a:gd name="T78" fmla="*/ 38 w 423"/>
                  <a:gd name="T79" fmla="*/ 309 h 366"/>
                  <a:gd name="T80" fmla="*/ 31 w 423"/>
                  <a:gd name="T81" fmla="*/ 291 h 366"/>
                  <a:gd name="T82" fmla="*/ 19 w 423"/>
                  <a:gd name="T83" fmla="*/ 276 h 366"/>
                  <a:gd name="T84" fmla="*/ 0 w 423"/>
                  <a:gd name="T85" fmla="*/ 266 h 366"/>
                  <a:gd name="T86" fmla="*/ 0 w 423"/>
                  <a:gd name="T87" fmla="*/ 265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23" h="366">
                    <a:moveTo>
                      <a:pt x="0" y="265"/>
                    </a:moveTo>
                    <a:lnTo>
                      <a:pt x="45" y="0"/>
                    </a:lnTo>
                    <a:lnTo>
                      <a:pt x="36" y="36"/>
                    </a:lnTo>
                    <a:lnTo>
                      <a:pt x="30" y="66"/>
                    </a:lnTo>
                    <a:lnTo>
                      <a:pt x="28" y="95"/>
                    </a:lnTo>
                    <a:lnTo>
                      <a:pt x="29" y="120"/>
                    </a:lnTo>
                    <a:lnTo>
                      <a:pt x="31" y="140"/>
                    </a:lnTo>
                    <a:lnTo>
                      <a:pt x="35" y="157"/>
                    </a:lnTo>
                    <a:lnTo>
                      <a:pt x="39" y="171"/>
                    </a:lnTo>
                    <a:lnTo>
                      <a:pt x="44" y="181"/>
                    </a:lnTo>
                    <a:lnTo>
                      <a:pt x="47" y="187"/>
                    </a:lnTo>
                    <a:lnTo>
                      <a:pt x="48" y="188"/>
                    </a:lnTo>
                    <a:lnTo>
                      <a:pt x="57" y="182"/>
                    </a:lnTo>
                    <a:lnTo>
                      <a:pt x="67" y="170"/>
                    </a:lnTo>
                    <a:lnTo>
                      <a:pt x="74" y="154"/>
                    </a:lnTo>
                    <a:lnTo>
                      <a:pt x="80" y="135"/>
                    </a:lnTo>
                    <a:lnTo>
                      <a:pt x="86" y="116"/>
                    </a:lnTo>
                    <a:lnTo>
                      <a:pt x="91" y="96"/>
                    </a:lnTo>
                    <a:lnTo>
                      <a:pt x="94" y="78"/>
                    </a:lnTo>
                    <a:lnTo>
                      <a:pt x="97" y="64"/>
                    </a:lnTo>
                    <a:lnTo>
                      <a:pt x="98" y="55"/>
                    </a:lnTo>
                    <a:lnTo>
                      <a:pt x="98" y="51"/>
                    </a:lnTo>
                    <a:lnTo>
                      <a:pt x="90" y="97"/>
                    </a:lnTo>
                    <a:lnTo>
                      <a:pt x="86" y="133"/>
                    </a:lnTo>
                    <a:lnTo>
                      <a:pt x="86" y="160"/>
                    </a:lnTo>
                    <a:lnTo>
                      <a:pt x="90" y="178"/>
                    </a:lnTo>
                    <a:lnTo>
                      <a:pt x="94" y="190"/>
                    </a:lnTo>
                    <a:lnTo>
                      <a:pt x="101" y="197"/>
                    </a:lnTo>
                    <a:lnTo>
                      <a:pt x="109" y="200"/>
                    </a:lnTo>
                    <a:lnTo>
                      <a:pt x="115" y="200"/>
                    </a:lnTo>
                    <a:lnTo>
                      <a:pt x="118" y="200"/>
                    </a:lnTo>
                    <a:lnTo>
                      <a:pt x="121" y="198"/>
                    </a:lnTo>
                    <a:lnTo>
                      <a:pt x="130" y="192"/>
                    </a:lnTo>
                    <a:lnTo>
                      <a:pt x="142" y="183"/>
                    </a:lnTo>
                    <a:lnTo>
                      <a:pt x="153" y="169"/>
                    </a:lnTo>
                    <a:lnTo>
                      <a:pt x="163" y="153"/>
                    </a:lnTo>
                    <a:lnTo>
                      <a:pt x="174" y="137"/>
                    </a:lnTo>
                    <a:lnTo>
                      <a:pt x="182" y="121"/>
                    </a:lnTo>
                    <a:lnTo>
                      <a:pt x="191" y="106"/>
                    </a:lnTo>
                    <a:lnTo>
                      <a:pt x="197" y="94"/>
                    </a:lnTo>
                    <a:lnTo>
                      <a:pt x="200" y="86"/>
                    </a:lnTo>
                    <a:lnTo>
                      <a:pt x="203" y="83"/>
                    </a:lnTo>
                    <a:lnTo>
                      <a:pt x="168" y="159"/>
                    </a:lnTo>
                    <a:lnTo>
                      <a:pt x="160" y="181"/>
                    </a:lnTo>
                    <a:lnTo>
                      <a:pt x="157" y="196"/>
                    </a:lnTo>
                    <a:lnTo>
                      <a:pt x="160" y="207"/>
                    </a:lnTo>
                    <a:lnTo>
                      <a:pt x="166" y="213"/>
                    </a:lnTo>
                    <a:lnTo>
                      <a:pt x="174" y="215"/>
                    </a:lnTo>
                    <a:lnTo>
                      <a:pt x="184" y="215"/>
                    </a:lnTo>
                    <a:lnTo>
                      <a:pt x="194" y="213"/>
                    </a:lnTo>
                    <a:lnTo>
                      <a:pt x="203" y="210"/>
                    </a:lnTo>
                    <a:lnTo>
                      <a:pt x="209" y="208"/>
                    </a:lnTo>
                    <a:lnTo>
                      <a:pt x="211" y="208"/>
                    </a:lnTo>
                    <a:lnTo>
                      <a:pt x="423" y="38"/>
                    </a:lnTo>
                    <a:lnTo>
                      <a:pt x="219" y="221"/>
                    </a:lnTo>
                    <a:lnTo>
                      <a:pt x="222" y="234"/>
                    </a:lnTo>
                    <a:lnTo>
                      <a:pt x="233" y="239"/>
                    </a:lnTo>
                    <a:lnTo>
                      <a:pt x="249" y="238"/>
                    </a:lnTo>
                    <a:lnTo>
                      <a:pt x="269" y="231"/>
                    </a:lnTo>
                    <a:lnTo>
                      <a:pt x="293" y="221"/>
                    </a:lnTo>
                    <a:lnTo>
                      <a:pt x="316" y="209"/>
                    </a:lnTo>
                    <a:lnTo>
                      <a:pt x="337" y="197"/>
                    </a:lnTo>
                    <a:lnTo>
                      <a:pt x="355" y="187"/>
                    </a:lnTo>
                    <a:lnTo>
                      <a:pt x="367" y="179"/>
                    </a:lnTo>
                    <a:lnTo>
                      <a:pt x="372" y="177"/>
                    </a:lnTo>
                    <a:lnTo>
                      <a:pt x="88" y="359"/>
                    </a:lnTo>
                    <a:lnTo>
                      <a:pt x="87" y="360"/>
                    </a:lnTo>
                    <a:lnTo>
                      <a:pt x="84" y="361"/>
                    </a:lnTo>
                    <a:lnTo>
                      <a:pt x="79" y="364"/>
                    </a:lnTo>
                    <a:lnTo>
                      <a:pt x="73" y="365"/>
                    </a:lnTo>
                    <a:lnTo>
                      <a:pt x="67" y="366"/>
                    </a:lnTo>
                    <a:lnTo>
                      <a:pt x="60" y="365"/>
                    </a:lnTo>
                    <a:lnTo>
                      <a:pt x="54" y="361"/>
                    </a:lnTo>
                    <a:lnTo>
                      <a:pt x="49" y="354"/>
                    </a:lnTo>
                    <a:lnTo>
                      <a:pt x="45" y="345"/>
                    </a:lnTo>
                    <a:lnTo>
                      <a:pt x="43" y="329"/>
                    </a:lnTo>
                    <a:lnTo>
                      <a:pt x="43" y="327"/>
                    </a:lnTo>
                    <a:lnTo>
                      <a:pt x="42" y="323"/>
                    </a:lnTo>
                    <a:lnTo>
                      <a:pt x="41" y="316"/>
                    </a:lnTo>
                    <a:lnTo>
                      <a:pt x="38" y="309"/>
                    </a:lnTo>
                    <a:lnTo>
                      <a:pt x="36" y="301"/>
                    </a:lnTo>
                    <a:lnTo>
                      <a:pt x="31" y="291"/>
                    </a:lnTo>
                    <a:lnTo>
                      <a:pt x="25" y="283"/>
                    </a:lnTo>
                    <a:lnTo>
                      <a:pt x="19" y="276"/>
                    </a:lnTo>
                    <a:lnTo>
                      <a:pt x="11" y="270"/>
                    </a:lnTo>
                    <a:lnTo>
                      <a:pt x="0" y="266"/>
                    </a:lnTo>
                    <a:lnTo>
                      <a:pt x="0" y="266"/>
                    </a:lnTo>
                    <a:lnTo>
                      <a:pt x="0" y="265"/>
                    </a:lnTo>
                    <a:close/>
                  </a:path>
                </a:pathLst>
              </a:custGeom>
              <a:solidFill>
                <a:srgbClr val="FFFCFD"/>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7" name="Freeform 81"/>
              <p:cNvSpPr>
                <a:spLocks/>
              </p:cNvSpPr>
              <p:nvPr/>
            </p:nvSpPr>
            <p:spPr bwMode="ltGray">
              <a:xfrm>
                <a:off x="3560" y="1763"/>
                <a:ext cx="166" cy="127"/>
              </a:xfrm>
              <a:custGeom>
                <a:avLst/>
                <a:gdLst>
                  <a:gd name="T0" fmla="*/ 44 w 417"/>
                  <a:gd name="T1" fmla="*/ 0 h 360"/>
                  <a:gd name="T2" fmla="*/ 29 w 417"/>
                  <a:gd name="T3" fmla="*/ 65 h 360"/>
                  <a:gd name="T4" fmla="*/ 28 w 417"/>
                  <a:gd name="T5" fmla="*/ 117 h 360"/>
                  <a:gd name="T6" fmla="*/ 34 w 417"/>
                  <a:gd name="T7" fmla="*/ 154 h 360"/>
                  <a:gd name="T8" fmla="*/ 43 w 417"/>
                  <a:gd name="T9" fmla="*/ 178 h 360"/>
                  <a:gd name="T10" fmla="*/ 47 w 417"/>
                  <a:gd name="T11" fmla="*/ 185 h 360"/>
                  <a:gd name="T12" fmla="*/ 65 w 417"/>
                  <a:gd name="T13" fmla="*/ 167 h 360"/>
                  <a:gd name="T14" fmla="*/ 79 w 417"/>
                  <a:gd name="T15" fmla="*/ 133 h 360"/>
                  <a:gd name="T16" fmla="*/ 89 w 417"/>
                  <a:gd name="T17" fmla="*/ 95 h 360"/>
                  <a:gd name="T18" fmla="*/ 94 w 417"/>
                  <a:gd name="T19" fmla="*/ 63 h 360"/>
                  <a:gd name="T20" fmla="*/ 97 w 417"/>
                  <a:gd name="T21" fmla="*/ 50 h 360"/>
                  <a:gd name="T22" fmla="*/ 85 w 417"/>
                  <a:gd name="T23" fmla="*/ 130 h 360"/>
                  <a:gd name="T24" fmla="*/ 87 w 417"/>
                  <a:gd name="T25" fmla="*/ 176 h 360"/>
                  <a:gd name="T26" fmla="*/ 99 w 417"/>
                  <a:gd name="T27" fmla="*/ 193 h 360"/>
                  <a:gd name="T28" fmla="*/ 112 w 417"/>
                  <a:gd name="T29" fmla="*/ 197 h 360"/>
                  <a:gd name="T30" fmla="*/ 118 w 417"/>
                  <a:gd name="T31" fmla="*/ 196 h 360"/>
                  <a:gd name="T32" fmla="*/ 140 w 417"/>
                  <a:gd name="T33" fmla="*/ 180 h 360"/>
                  <a:gd name="T34" fmla="*/ 161 w 417"/>
                  <a:gd name="T35" fmla="*/ 151 h 360"/>
                  <a:gd name="T36" fmla="*/ 180 w 417"/>
                  <a:gd name="T37" fmla="*/ 119 h 360"/>
                  <a:gd name="T38" fmla="*/ 195 w 417"/>
                  <a:gd name="T39" fmla="*/ 92 h 360"/>
                  <a:gd name="T40" fmla="*/ 199 w 417"/>
                  <a:gd name="T41" fmla="*/ 81 h 360"/>
                  <a:gd name="T42" fmla="*/ 158 w 417"/>
                  <a:gd name="T43" fmla="*/ 178 h 360"/>
                  <a:gd name="T44" fmla="*/ 158 w 417"/>
                  <a:gd name="T45" fmla="*/ 204 h 360"/>
                  <a:gd name="T46" fmla="*/ 172 w 417"/>
                  <a:gd name="T47" fmla="*/ 211 h 360"/>
                  <a:gd name="T48" fmla="*/ 191 w 417"/>
                  <a:gd name="T49" fmla="*/ 210 h 360"/>
                  <a:gd name="T50" fmla="*/ 207 w 417"/>
                  <a:gd name="T51" fmla="*/ 205 h 360"/>
                  <a:gd name="T52" fmla="*/ 417 w 417"/>
                  <a:gd name="T53" fmla="*/ 37 h 360"/>
                  <a:gd name="T54" fmla="*/ 218 w 417"/>
                  <a:gd name="T55" fmla="*/ 230 h 360"/>
                  <a:gd name="T56" fmla="*/ 246 w 417"/>
                  <a:gd name="T57" fmla="*/ 234 h 360"/>
                  <a:gd name="T58" fmla="*/ 289 w 417"/>
                  <a:gd name="T59" fmla="*/ 217 h 360"/>
                  <a:gd name="T60" fmla="*/ 333 w 417"/>
                  <a:gd name="T61" fmla="*/ 195 h 360"/>
                  <a:gd name="T62" fmla="*/ 363 w 417"/>
                  <a:gd name="T63" fmla="*/ 177 h 360"/>
                  <a:gd name="T64" fmla="*/ 87 w 417"/>
                  <a:gd name="T65" fmla="*/ 353 h 360"/>
                  <a:gd name="T66" fmla="*/ 83 w 417"/>
                  <a:gd name="T67" fmla="*/ 355 h 360"/>
                  <a:gd name="T68" fmla="*/ 72 w 417"/>
                  <a:gd name="T69" fmla="*/ 359 h 360"/>
                  <a:gd name="T70" fmla="*/ 60 w 417"/>
                  <a:gd name="T71" fmla="*/ 359 h 360"/>
                  <a:gd name="T72" fmla="*/ 49 w 417"/>
                  <a:gd name="T73" fmla="*/ 349 h 360"/>
                  <a:gd name="T74" fmla="*/ 43 w 417"/>
                  <a:gd name="T75" fmla="*/ 323 h 360"/>
                  <a:gd name="T76" fmla="*/ 43 w 417"/>
                  <a:gd name="T77" fmla="*/ 317 h 360"/>
                  <a:gd name="T78" fmla="*/ 38 w 417"/>
                  <a:gd name="T79" fmla="*/ 303 h 360"/>
                  <a:gd name="T80" fmla="*/ 31 w 417"/>
                  <a:gd name="T81" fmla="*/ 285 h 360"/>
                  <a:gd name="T82" fmla="*/ 19 w 417"/>
                  <a:gd name="T83" fmla="*/ 270 h 360"/>
                  <a:gd name="T84" fmla="*/ 0 w 417"/>
                  <a:gd name="T85" fmla="*/ 2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7" h="360">
                    <a:moveTo>
                      <a:pt x="0" y="260"/>
                    </a:moveTo>
                    <a:lnTo>
                      <a:pt x="44" y="0"/>
                    </a:lnTo>
                    <a:lnTo>
                      <a:pt x="35" y="34"/>
                    </a:lnTo>
                    <a:lnTo>
                      <a:pt x="29" y="65"/>
                    </a:lnTo>
                    <a:lnTo>
                      <a:pt x="27" y="92"/>
                    </a:lnTo>
                    <a:lnTo>
                      <a:pt x="28" y="117"/>
                    </a:lnTo>
                    <a:lnTo>
                      <a:pt x="30" y="138"/>
                    </a:lnTo>
                    <a:lnTo>
                      <a:pt x="34" y="154"/>
                    </a:lnTo>
                    <a:lnTo>
                      <a:pt x="38" y="168"/>
                    </a:lnTo>
                    <a:lnTo>
                      <a:pt x="43" y="178"/>
                    </a:lnTo>
                    <a:lnTo>
                      <a:pt x="46" y="183"/>
                    </a:lnTo>
                    <a:lnTo>
                      <a:pt x="47" y="185"/>
                    </a:lnTo>
                    <a:lnTo>
                      <a:pt x="56" y="179"/>
                    </a:lnTo>
                    <a:lnTo>
                      <a:pt x="65" y="167"/>
                    </a:lnTo>
                    <a:lnTo>
                      <a:pt x="73" y="152"/>
                    </a:lnTo>
                    <a:lnTo>
                      <a:pt x="79" y="133"/>
                    </a:lnTo>
                    <a:lnTo>
                      <a:pt x="85" y="114"/>
                    </a:lnTo>
                    <a:lnTo>
                      <a:pt x="89" y="95"/>
                    </a:lnTo>
                    <a:lnTo>
                      <a:pt x="92" y="77"/>
                    </a:lnTo>
                    <a:lnTo>
                      <a:pt x="94" y="63"/>
                    </a:lnTo>
                    <a:lnTo>
                      <a:pt x="96" y="53"/>
                    </a:lnTo>
                    <a:lnTo>
                      <a:pt x="97" y="50"/>
                    </a:lnTo>
                    <a:lnTo>
                      <a:pt x="89" y="96"/>
                    </a:lnTo>
                    <a:lnTo>
                      <a:pt x="85" y="130"/>
                    </a:lnTo>
                    <a:lnTo>
                      <a:pt x="85" y="157"/>
                    </a:lnTo>
                    <a:lnTo>
                      <a:pt x="87" y="176"/>
                    </a:lnTo>
                    <a:lnTo>
                      <a:pt x="93" y="187"/>
                    </a:lnTo>
                    <a:lnTo>
                      <a:pt x="99" y="193"/>
                    </a:lnTo>
                    <a:lnTo>
                      <a:pt x="106" y="197"/>
                    </a:lnTo>
                    <a:lnTo>
                      <a:pt x="112" y="197"/>
                    </a:lnTo>
                    <a:lnTo>
                      <a:pt x="117" y="196"/>
                    </a:lnTo>
                    <a:lnTo>
                      <a:pt x="118" y="196"/>
                    </a:lnTo>
                    <a:lnTo>
                      <a:pt x="129" y="190"/>
                    </a:lnTo>
                    <a:lnTo>
                      <a:pt x="140" y="180"/>
                    </a:lnTo>
                    <a:lnTo>
                      <a:pt x="151" y="166"/>
                    </a:lnTo>
                    <a:lnTo>
                      <a:pt x="161" y="151"/>
                    </a:lnTo>
                    <a:lnTo>
                      <a:pt x="172" y="134"/>
                    </a:lnTo>
                    <a:lnTo>
                      <a:pt x="180" y="119"/>
                    </a:lnTo>
                    <a:lnTo>
                      <a:pt x="189" y="104"/>
                    </a:lnTo>
                    <a:lnTo>
                      <a:pt x="195" y="92"/>
                    </a:lnTo>
                    <a:lnTo>
                      <a:pt x="198" y="84"/>
                    </a:lnTo>
                    <a:lnTo>
                      <a:pt x="199" y="81"/>
                    </a:lnTo>
                    <a:lnTo>
                      <a:pt x="166" y="157"/>
                    </a:lnTo>
                    <a:lnTo>
                      <a:pt x="158" y="178"/>
                    </a:lnTo>
                    <a:lnTo>
                      <a:pt x="155" y="193"/>
                    </a:lnTo>
                    <a:lnTo>
                      <a:pt x="158" y="204"/>
                    </a:lnTo>
                    <a:lnTo>
                      <a:pt x="164" y="209"/>
                    </a:lnTo>
                    <a:lnTo>
                      <a:pt x="172" y="211"/>
                    </a:lnTo>
                    <a:lnTo>
                      <a:pt x="181" y="211"/>
                    </a:lnTo>
                    <a:lnTo>
                      <a:pt x="191" y="210"/>
                    </a:lnTo>
                    <a:lnTo>
                      <a:pt x="199" y="208"/>
                    </a:lnTo>
                    <a:lnTo>
                      <a:pt x="207" y="205"/>
                    </a:lnTo>
                    <a:lnTo>
                      <a:pt x="208" y="204"/>
                    </a:lnTo>
                    <a:lnTo>
                      <a:pt x="417" y="37"/>
                    </a:lnTo>
                    <a:lnTo>
                      <a:pt x="216" y="217"/>
                    </a:lnTo>
                    <a:lnTo>
                      <a:pt x="218" y="230"/>
                    </a:lnTo>
                    <a:lnTo>
                      <a:pt x="229" y="235"/>
                    </a:lnTo>
                    <a:lnTo>
                      <a:pt x="246" y="234"/>
                    </a:lnTo>
                    <a:lnTo>
                      <a:pt x="266" y="228"/>
                    </a:lnTo>
                    <a:lnTo>
                      <a:pt x="289" y="217"/>
                    </a:lnTo>
                    <a:lnTo>
                      <a:pt x="311" y="207"/>
                    </a:lnTo>
                    <a:lnTo>
                      <a:pt x="333" y="195"/>
                    </a:lnTo>
                    <a:lnTo>
                      <a:pt x="351" y="184"/>
                    </a:lnTo>
                    <a:lnTo>
                      <a:pt x="363" y="177"/>
                    </a:lnTo>
                    <a:lnTo>
                      <a:pt x="367" y="173"/>
                    </a:lnTo>
                    <a:lnTo>
                      <a:pt x="87" y="353"/>
                    </a:lnTo>
                    <a:lnTo>
                      <a:pt x="86" y="354"/>
                    </a:lnTo>
                    <a:lnTo>
                      <a:pt x="83" y="355"/>
                    </a:lnTo>
                    <a:lnTo>
                      <a:pt x="78" y="357"/>
                    </a:lnTo>
                    <a:lnTo>
                      <a:pt x="72" y="359"/>
                    </a:lnTo>
                    <a:lnTo>
                      <a:pt x="66" y="360"/>
                    </a:lnTo>
                    <a:lnTo>
                      <a:pt x="60" y="359"/>
                    </a:lnTo>
                    <a:lnTo>
                      <a:pt x="54" y="355"/>
                    </a:lnTo>
                    <a:lnTo>
                      <a:pt x="49" y="349"/>
                    </a:lnTo>
                    <a:lnTo>
                      <a:pt x="46" y="338"/>
                    </a:lnTo>
                    <a:lnTo>
                      <a:pt x="43" y="323"/>
                    </a:lnTo>
                    <a:lnTo>
                      <a:pt x="43" y="322"/>
                    </a:lnTo>
                    <a:lnTo>
                      <a:pt x="43" y="317"/>
                    </a:lnTo>
                    <a:lnTo>
                      <a:pt x="41" y="311"/>
                    </a:lnTo>
                    <a:lnTo>
                      <a:pt x="38" y="303"/>
                    </a:lnTo>
                    <a:lnTo>
                      <a:pt x="36" y="294"/>
                    </a:lnTo>
                    <a:lnTo>
                      <a:pt x="31" y="285"/>
                    </a:lnTo>
                    <a:lnTo>
                      <a:pt x="25" y="277"/>
                    </a:lnTo>
                    <a:lnTo>
                      <a:pt x="19" y="270"/>
                    </a:lnTo>
                    <a:lnTo>
                      <a:pt x="11" y="264"/>
                    </a:lnTo>
                    <a:lnTo>
                      <a:pt x="0" y="260"/>
                    </a:lnTo>
                    <a:lnTo>
                      <a:pt x="0" y="260"/>
                    </a:lnTo>
                    <a:close/>
                  </a:path>
                </a:pathLst>
              </a:custGeom>
              <a:solidFill>
                <a:srgbClr val="FFFFFF"/>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8" name="Freeform 82"/>
              <p:cNvSpPr>
                <a:spLocks/>
              </p:cNvSpPr>
              <p:nvPr/>
            </p:nvSpPr>
            <p:spPr bwMode="ltGray">
              <a:xfrm>
                <a:off x="3791" y="1449"/>
                <a:ext cx="220" cy="162"/>
              </a:xfrm>
              <a:custGeom>
                <a:avLst/>
                <a:gdLst>
                  <a:gd name="T0" fmla="*/ 443 w 557"/>
                  <a:gd name="T1" fmla="*/ 462 h 462"/>
                  <a:gd name="T2" fmla="*/ 472 w 557"/>
                  <a:gd name="T3" fmla="*/ 385 h 462"/>
                  <a:gd name="T4" fmla="*/ 480 w 557"/>
                  <a:gd name="T5" fmla="*/ 323 h 462"/>
                  <a:gd name="T6" fmla="*/ 478 w 557"/>
                  <a:gd name="T7" fmla="*/ 277 h 462"/>
                  <a:gd name="T8" fmla="*/ 470 w 557"/>
                  <a:gd name="T9" fmla="*/ 248 h 462"/>
                  <a:gd name="T10" fmla="*/ 466 w 557"/>
                  <a:gd name="T11" fmla="*/ 239 h 462"/>
                  <a:gd name="T12" fmla="*/ 442 w 557"/>
                  <a:gd name="T13" fmla="*/ 258 h 462"/>
                  <a:gd name="T14" fmla="*/ 420 w 557"/>
                  <a:gd name="T15" fmla="*/ 297 h 462"/>
                  <a:gd name="T16" fmla="*/ 404 w 557"/>
                  <a:gd name="T17" fmla="*/ 342 h 462"/>
                  <a:gd name="T18" fmla="*/ 392 w 557"/>
                  <a:gd name="T19" fmla="*/ 379 h 462"/>
                  <a:gd name="T20" fmla="*/ 388 w 557"/>
                  <a:gd name="T21" fmla="*/ 395 h 462"/>
                  <a:gd name="T22" fmla="*/ 414 w 557"/>
                  <a:gd name="T23" fmla="*/ 298 h 462"/>
                  <a:gd name="T24" fmla="*/ 416 w 557"/>
                  <a:gd name="T25" fmla="*/ 245 h 462"/>
                  <a:gd name="T26" fmla="*/ 404 w 557"/>
                  <a:gd name="T27" fmla="*/ 221 h 462"/>
                  <a:gd name="T28" fmla="*/ 389 w 557"/>
                  <a:gd name="T29" fmla="*/ 215 h 462"/>
                  <a:gd name="T30" fmla="*/ 382 w 557"/>
                  <a:gd name="T31" fmla="*/ 216 h 462"/>
                  <a:gd name="T32" fmla="*/ 355 w 557"/>
                  <a:gd name="T33" fmla="*/ 232 h 462"/>
                  <a:gd name="T34" fmla="*/ 324 w 557"/>
                  <a:gd name="T35" fmla="*/ 264 h 462"/>
                  <a:gd name="T36" fmla="*/ 296 w 557"/>
                  <a:gd name="T37" fmla="*/ 301 h 462"/>
                  <a:gd name="T38" fmla="*/ 276 w 557"/>
                  <a:gd name="T39" fmla="*/ 330 h 462"/>
                  <a:gd name="T40" fmla="*/ 269 w 557"/>
                  <a:gd name="T41" fmla="*/ 342 h 462"/>
                  <a:gd name="T42" fmla="*/ 332 w 557"/>
                  <a:gd name="T43" fmla="*/ 232 h 462"/>
                  <a:gd name="T44" fmla="*/ 337 w 557"/>
                  <a:gd name="T45" fmla="*/ 201 h 462"/>
                  <a:gd name="T46" fmla="*/ 320 w 557"/>
                  <a:gd name="T47" fmla="*/ 189 h 462"/>
                  <a:gd name="T48" fmla="*/ 296 w 557"/>
                  <a:gd name="T49" fmla="*/ 189 h 462"/>
                  <a:gd name="T50" fmla="*/ 279 w 557"/>
                  <a:gd name="T51" fmla="*/ 193 h 462"/>
                  <a:gd name="T52" fmla="*/ 0 w 557"/>
                  <a:gd name="T53" fmla="*/ 366 h 462"/>
                  <a:gd name="T54" fmla="*/ 265 w 557"/>
                  <a:gd name="T55" fmla="*/ 160 h 462"/>
                  <a:gd name="T56" fmla="*/ 232 w 557"/>
                  <a:gd name="T57" fmla="*/ 152 h 462"/>
                  <a:gd name="T58" fmla="*/ 176 w 557"/>
                  <a:gd name="T59" fmla="*/ 165 h 462"/>
                  <a:gd name="T60" fmla="*/ 119 w 557"/>
                  <a:gd name="T61" fmla="*/ 188 h 462"/>
                  <a:gd name="T62" fmla="*/ 80 w 557"/>
                  <a:gd name="T63" fmla="*/ 204 h 462"/>
                  <a:gd name="T64" fmla="*/ 451 w 557"/>
                  <a:gd name="T65" fmla="*/ 6 h 462"/>
                  <a:gd name="T66" fmla="*/ 460 w 557"/>
                  <a:gd name="T67" fmla="*/ 4 h 462"/>
                  <a:gd name="T68" fmla="*/ 479 w 557"/>
                  <a:gd name="T69" fmla="*/ 0 h 462"/>
                  <a:gd name="T70" fmla="*/ 501 w 557"/>
                  <a:gd name="T71" fmla="*/ 4 h 462"/>
                  <a:gd name="T72" fmla="*/ 519 w 557"/>
                  <a:gd name="T73" fmla="*/ 17 h 462"/>
                  <a:gd name="T74" fmla="*/ 525 w 557"/>
                  <a:gd name="T75" fmla="*/ 49 h 462"/>
                  <a:gd name="T76" fmla="*/ 524 w 557"/>
                  <a:gd name="T77" fmla="*/ 55 h 462"/>
                  <a:gd name="T78" fmla="*/ 524 w 557"/>
                  <a:gd name="T79" fmla="*/ 70 h 462"/>
                  <a:gd name="T80" fmla="*/ 528 w 557"/>
                  <a:gd name="T81" fmla="*/ 89 h 462"/>
                  <a:gd name="T82" fmla="*/ 537 w 557"/>
                  <a:gd name="T83" fmla="*/ 107 h 462"/>
                  <a:gd name="T84" fmla="*/ 557 w 557"/>
                  <a:gd name="T85" fmla="*/ 120 h 462"/>
                  <a:gd name="T86" fmla="*/ 556 w 557"/>
                  <a:gd name="T87" fmla="*/ 119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7" h="462">
                    <a:moveTo>
                      <a:pt x="556" y="119"/>
                    </a:moveTo>
                    <a:lnTo>
                      <a:pt x="443" y="462"/>
                    </a:lnTo>
                    <a:lnTo>
                      <a:pt x="460" y="422"/>
                    </a:lnTo>
                    <a:lnTo>
                      <a:pt x="472" y="385"/>
                    </a:lnTo>
                    <a:lnTo>
                      <a:pt x="478" y="352"/>
                    </a:lnTo>
                    <a:lnTo>
                      <a:pt x="480" y="323"/>
                    </a:lnTo>
                    <a:lnTo>
                      <a:pt x="480" y="298"/>
                    </a:lnTo>
                    <a:lnTo>
                      <a:pt x="478" y="277"/>
                    </a:lnTo>
                    <a:lnTo>
                      <a:pt x="474" y="260"/>
                    </a:lnTo>
                    <a:lnTo>
                      <a:pt x="470" y="248"/>
                    </a:lnTo>
                    <a:lnTo>
                      <a:pt x="467" y="241"/>
                    </a:lnTo>
                    <a:lnTo>
                      <a:pt x="466" y="239"/>
                    </a:lnTo>
                    <a:lnTo>
                      <a:pt x="454" y="245"/>
                    </a:lnTo>
                    <a:lnTo>
                      <a:pt x="442" y="258"/>
                    </a:lnTo>
                    <a:lnTo>
                      <a:pt x="431" y="276"/>
                    </a:lnTo>
                    <a:lnTo>
                      <a:pt x="420" y="297"/>
                    </a:lnTo>
                    <a:lnTo>
                      <a:pt x="411" y="320"/>
                    </a:lnTo>
                    <a:lnTo>
                      <a:pt x="404" y="342"/>
                    </a:lnTo>
                    <a:lnTo>
                      <a:pt x="397" y="363"/>
                    </a:lnTo>
                    <a:lnTo>
                      <a:pt x="392" y="379"/>
                    </a:lnTo>
                    <a:lnTo>
                      <a:pt x="389" y="391"/>
                    </a:lnTo>
                    <a:lnTo>
                      <a:pt x="388" y="395"/>
                    </a:lnTo>
                    <a:lnTo>
                      <a:pt x="405" y="341"/>
                    </a:lnTo>
                    <a:lnTo>
                      <a:pt x="414" y="298"/>
                    </a:lnTo>
                    <a:lnTo>
                      <a:pt x="417" y="267"/>
                    </a:lnTo>
                    <a:lnTo>
                      <a:pt x="416" y="245"/>
                    </a:lnTo>
                    <a:lnTo>
                      <a:pt x="411" y="229"/>
                    </a:lnTo>
                    <a:lnTo>
                      <a:pt x="404" y="221"/>
                    </a:lnTo>
                    <a:lnTo>
                      <a:pt x="397" y="216"/>
                    </a:lnTo>
                    <a:lnTo>
                      <a:pt x="389" y="215"/>
                    </a:lnTo>
                    <a:lnTo>
                      <a:pt x="385" y="215"/>
                    </a:lnTo>
                    <a:lnTo>
                      <a:pt x="382" y="216"/>
                    </a:lnTo>
                    <a:lnTo>
                      <a:pt x="369" y="221"/>
                    </a:lnTo>
                    <a:lnTo>
                      <a:pt x="355" y="232"/>
                    </a:lnTo>
                    <a:lnTo>
                      <a:pt x="339" y="247"/>
                    </a:lnTo>
                    <a:lnTo>
                      <a:pt x="324" y="264"/>
                    </a:lnTo>
                    <a:lnTo>
                      <a:pt x="310" y="282"/>
                    </a:lnTo>
                    <a:lnTo>
                      <a:pt x="296" y="301"/>
                    </a:lnTo>
                    <a:lnTo>
                      <a:pt x="286" y="316"/>
                    </a:lnTo>
                    <a:lnTo>
                      <a:pt x="276" y="330"/>
                    </a:lnTo>
                    <a:lnTo>
                      <a:pt x="270" y="339"/>
                    </a:lnTo>
                    <a:lnTo>
                      <a:pt x="269" y="342"/>
                    </a:lnTo>
                    <a:lnTo>
                      <a:pt x="319" y="257"/>
                    </a:lnTo>
                    <a:lnTo>
                      <a:pt x="332" y="232"/>
                    </a:lnTo>
                    <a:lnTo>
                      <a:pt x="338" y="214"/>
                    </a:lnTo>
                    <a:lnTo>
                      <a:pt x="337" y="201"/>
                    </a:lnTo>
                    <a:lnTo>
                      <a:pt x="330" y="194"/>
                    </a:lnTo>
                    <a:lnTo>
                      <a:pt x="320" y="189"/>
                    </a:lnTo>
                    <a:lnTo>
                      <a:pt x="308" y="188"/>
                    </a:lnTo>
                    <a:lnTo>
                      <a:pt x="296" y="189"/>
                    </a:lnTo>
                    <a:lnTo>
                      <a:pt x="286" y="191"/>
                    </a:lnTo>
                    <a:lnTo>
                      <a:pt x="279" y="193"/>
                    </a:lnTo>
                    <a:lnTo>
                      <a:pt x="275" y="194"/>
                    </a:lnTo>
                    <a:lnTo>
                      <a:pt x="0" y="366"/>
                    </a:lnTo>
                    <a:lnTo>
                      <a:pt x="267" y="177"/>
                    </a:lnTo>
                    <a:lnTo>
                      <a:pt x="265" y="160"/>
                    </a:lnTo>
                    <a:lnTo>
                      <a:pt x="254" y="153"/>
                    </a:lnTo>
                    <a:lnTo>
                      <a:pt x="232" y="152"/>
                    </a:lnTo>
                    <a:lnTo>
                      <a:pt x="206" y="157"/>
                    </a:lnTo>
                    <a:lnTo>
                      <a:pt x="176" y="165"/>
                    </a:lnTo>
                    <a:lnTo>
                      <a:pt x="146" y="176"/>
                    </a:lnTo>
                    <a:lnTo>
                      <a:pt x="119" y="188"/>
                    </a:lnTo>
                    <a:lnTo>
                      <a:pt x="95" y="197"/>
                    </a:lnTo>
                    <a:lnTo>
                      <a:pt x="80" y="204"/>
                    </a:lnTo>
                    <a:lnTo>
                      <a:pt x="74" y="207"/>
                    </a:lnTo>
                    <a:lnTo>
                      <a:pt x="451" y="6"/>
                    </a:lnTo>
                    <a:lnTo>
                      <a:pt x="454" y="5"/>
                    </a:lnTo>
                    <a:lnTo>
                      <a:pt x="460" y="4"/>
                    </a:lnTo>
                    <a:lnTo>
                      <a:pt x="468" y="1"/>
                    </a:lnTo>
                    <a:lnTo>
                      <a:pt x="479" y="0"/>
                    </a:lnTo>
                    <a:lnTo>
                      <a:pt x="490" y="1"/>
                    </a:lnTo>
                    <a:lnTo>
                      <a:pt x="501" y="4"/>
                    </a:lnTo>
                    <a:lnTo>
                      <a:pt x="511" y="8"/>
                    </a:lnTo>
                    <a:lnTo>
                      <a:pt x="519" y="17"/>
                    </a:lnTo>
                    <a:lnTo>
                      <a:pt x="524" y="31"/>
                    </a:lnTo>
                    <a:lnTo>
                      <a:pt x="525" y="49"/>
                    </a:lnTo>
                    <a:lnTo>
                      <a:pt x="524" y="50"/>
                    </a:lnTo>
                    <a:lnTo>
                      <a:pt x="524" y="55"/>
                    </a:lnTo>
                    <a:lnTo>
                      <a:pt x="524" y="62"/>
                    </a:lnTo>
                    <a:lnTo>
                      <a:pt x="524" y="70"/>
                    </a:lnTo>
                    <a:lnTo>
                      <a:pt x="525" y="80"/>
                    </a:lnTo>
                    <a:lnTo>
                      <a:pt x="528" y="89"/>
                    </a:lnTo>
                    <a:lnTo>
                      <a:pt x="531" y="99"/>
                    </a:lnTo>
                    <a:lnTo>
                      <a:pt x="537" y="107"/>
                    </a:lnTo>
                    <a:lnTo>
                      <a:pt x="547" y="114"/>
                    </a:lnTo>
                    <a:lnTo>
                      <a:pt x="557" y="120"/>
                    </a:lnTo>
                    <a:lnTo>
                      <a:pt x="557" y="120"/>
                    </a:lnTo>
                    <a:lnTo>
                      <a:pt x="556" y="119"/>
                    </a:lnTo>
                    <a:close/>
                  </a:path>
                </a:pathLst>
              </a:custGeom>
              <a:solidFill>
                <a:srgbClr val="FFC2D9"/>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19" name="Freeform 83"/>
              <p:cNvSpPr>
                <a:spLocks/>
              </p:cNvSpPr>
              <p:nvPr/>
            </p:nvSpPr>
            <p:spPr bwMode="ltGray">
              <a:xfrm>
                <a:off x="3793" y="1449"/>
                <a:ext cx="217" cy="161"/>
              </a:xfrm>
              <a:custGeom>
                <a:avLst/>
                <a:gdLst>
                  <a:gd name="T0" fmla="*/ 438 w 551"/>
                  <a:gd name="T1" fmla="*/ 458 h 458"/>
                  <a:gd name="T2" fmla="*/ 467 w 551"/>
                  <a:gd name="T3" fmla="*/ 382 h 458"/>
                  <a:gd name="T4" fmla="*/ 476 w 551"/>
                  <a:gd name="T5" fmla="*/ 320 h 458"/>
                  <a:gd name="T6" fmla="*/ 473 w 551"/>
                  <a:gd name="T7" fmla="*/ 274 h 458"/>
                  <a:gd name="T8" fmla="*/ 465 w 551"/>
                  <a:gd name="T9" fmla="*/ 245 h 458"/>
                  <a:gd name="T10" fmla="*/ 462 w 551"/>
                  <a:gd name="T11" fmla="*/ 236 h 458"/>
                  <a:gd name="T12" fmla="*/ 438 w 551"/>
                  <a:gd name="T13" fmla="*/ 255 h 458"/>
                  <a:gd name="T14" fmla="*/ 417 w 551"/>
                  <a:gd name="T15" fmla="*/ 294 h 458"/>
                  <a:gd name="T16" fmla="*/ 400 w 551"/>
                  <a:gd name="T17" fmla="*/ 338 h 458"/>
                  <a:gd name="T18" fmla="*/ 388 w 551"/>
                  <a:gd name="T19" fmla="*/ 375 h 458"/>
                  <a:gd name="T20" fmla="*/ 383 w 551"/>
                  <a:gd name="T21" fmla="*/ 390 h 458"/>
                  <a:gd name="T22" fmla="*/ 409 w 551"/>
                  <a:gd name="T23" fmla="*/ 295 h 458"/>
                  <a:gd name="T24" fmla="*/ 412 w 551"/>
                  <a:gd name="T25" fmla="*/ 241 h 458"/>
                  <a:gd name="T26" fmla="*/ 400 w 551"/>
                  <a:gd name="T27" fmla="*/ 218 h 458"/>
                  <a:gd name="T28" fmla="*/ 386 w 551"/>
                  <a:gd name="T29" fmla="*/ 213 h 458"/>
                  <a:gd name="T30" fmla="*/ 378 w 551"/>
                  <a:gd name="T31" fmla="*/ 213 h 458"/>
                  <a:gd name="T32" fmla="*/ 351 w 551"/>
                  <a:gd name="T33" fmla="*/ 230 h 458"/>
                  <a:gd name="T34" fmla="*/ 321 w 551"/>
                  <a:gd name="T35" fmla="*/ 261 h 458"/>
                  <a:gd name="T36" fmla="*/ 294 w 551"/>
                  <a:gd name="T37" fmla="*/ 297 h 458"/>
                  <a:gd name="T38" fmla="*/ 274 w 551"/>
                  <a:gd name="T39" fmla="*/ 327 h 458"/>
                  <a:gd name="T40" fmla="*/ 265 w 551"/>
                  <a:gd name="T41" fmla="*/ 339 h 458"/>
                  <a:gd name="T42" fmla="*/ 330 w 551"/>
                  <a:gd name="T43" fmla="*/ 228 h 458"/>
                  <a:gd name="T44" fmla="*/ 333 w 551"/>
                  <a:gd name="T45" fmla="*/ 199 h 458"/>
                  <a:gd name="T46" fmla="*/ 316 w 551"/>
                  <a:gd name="T47" fmla="*/ 187 h 458"/>
                  <a:gd name="T48" fmla="*/ 293 w 551"/>
                  <a:gd name="T49" fmla="*/ 187 h 458"/>
                  <a:gd name="T50" fmla="*/ 275 w 551"/>
                  <a:gd name="T51" fmla="*/ 190 h 458"/>
                  <a:gd name="T52" fmla="*/ 0 w 551"/>
                  <a:gd name="T53" fmla="*/ 363 h 458"/>
                  <a:gd name="T54" fmla="*/ 263 w 551"/>
                  <a:gd name="T55" fmla="*/ 158 h 458"/>
                  <a:gd name="T56" fmla="*/ 230 w 551"/>
                  <a:gd name="T57" fmla="*/ 150 h 458"/>
                  <a:gd name="T58" fmla="*/ 175 w 551"/>
                  <a:gd name="T59" fmla="*/ 163 h 458"/>
                  <a:gd name="T60" fmla="*/ 116 w 551"/>
                  <a:gd name="T61" fmla="*/ 184 h 458"/>
                  <a:gd name="T62" fmla="*/ 78 w 551"/>
                  <a:gd name="T63" fmla="*/ 202 h 458"/>
                  <a:gd name="T64" fmla="*/ 446 w 551"/>
                  <a:gd name="T65" fmla="*/ 6 h 458"/>
                  <a:gd name="T66" fmla="*/ 455 w 551"/>
                  <a:gd name="T67" fmla="*/ 4 h 458"/>
                  <a:gd name="T68" fmla="*/ 473 w 551"/>
                  <a:gd name="T69" fmla="*/ 0 h 458"/>
                  <a:gd name="T70" fmla="*/ 495 w 551"/>
                  <a:gd name="T71" fmla="*/ 3 h 458"/>
                  <a:gd name="T72" fmla="*/ 513 w 551"/>
                  <a:gd name="T73" fmla="*/ 17 h 458"/>
                  <a:gd name="T74" fmla="*/ 518 w 551"/>
                  <a:gd name="T75" fmla="*/ 48 h 458"/>
                  <a:gd name="T76" fmla="*/ 518 w 551"/>
                  <a:gd name="T77" fmla="*/ 55 h 458"/>
                  <a:gd name="T78" fmla="*/ 518 w 551"/>
                  <a:gd name="T79" fmla="*/ 69 h 458"/>
                  <a:gd name="T80" fmla="*/ 521 w 551"/>
                  <a:gd name="T81" fmla="*/ 88 h 458"/>
                  <a:gd name="T82" fmla="*/ 531 w 551"/>
                  <a:gd name="T83" fmla="*/ 107 h 458"/>
                  <a:gd name="T84" fmla="*/ 551 w 551"/>
                  <a:gd name="T85" fmla="*/ 119 h 458"/>
                  <a:gd name="T86" fmla="*/ 550 w 551"/>
                  <a:gd name="T87" fmla="*/ 119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1" h="458">
                    <a:moveTo>
                      <a:pt x="550" y="119"/>
                    </a:moveTo>
                    <a:lnTo>
                      <a:pt x="438" y="458"/>
                    </a:lnTo>
                    <a:lnTo>
                      <a:pt x="456" y="417"/>
                    </a:lnTo>
                    <a:lnTo>
                      <a:pt x="467" y="382"/>
                    </a:lnTo>
                    <a:lnTo>
                      <a:pt x="473" y="348"/>
                    </a:lnTo>
                    <a:lnTo>
                      <a:pt x="476" y="320"/>
                    </a:lnTo>
                    <a:lnTo>
                      <a:pt x="475" y="295"/>
                    </a:lnTo>
                    <a:lnTo>
                      <a:pt x="473" y="274"/>
                    </a:lnTo>
                    <a:lnTo>
                      <a:pt x="469" y="257"/>
                    </a:lnTo>
                    <a:lnTo>
                      <a:pt x="465" y="245"/>
                    </a:lnTo>
                    <a:lnTo>
                      <a:pt x="463" y="238"/>
                    </a:lnTo>
                    <a:lnTo>
                      <a:pt x="462" y="236"/>
                    </a:lnTo>
                    <a:lnTo>
                      <a:pt x="450" y="241"/>
                    </a:lnTo>
                    <a:lnTo>
                      <a:pt x="438" y="255"/>
                    </a:lnTo>
                    <a:lnTo>
                      <a:pt x="426" y="272"/>
                    </a:lnTo>
                    <a:lnTo>
                      <a:pt x="417" y="294"/>
                    </a:lnTo>
                    <a:lnTo>
                      <a:pt x="407" y="316"/>
                    </a:lnTo>
                    <a:lnTo>
                      <a:pt x="400" y="338"/>
                    </a:lnTo>
                    <a:lnTo>
                      <a:pt x="393" y="358"/>
                    </a:lnTo>
                    <a:lnTo>
                      <a:pt x="388" y="375"/>
                    </a:lnTo>
                    <a:lnTo>
                      <a:pt x="384" y="387"/>
                    </a:lnTo>
                    <a:lnTo>
                      <a:pt x="383" y="390"/>
                    </a:lnTo>
                    <a:lnTo>
                      <a:pt x="400" y="337"/>
                    </a:lnTo>
                    <a:lnTo>
                      <a:pt x="409" y="295"/>
                    </a:lnTo>
                    <a:lnTo>
                      <a:pt x="413" y="264"/>
                    </a:lnTo>
                    <a:lnTo>
                      <a:pt x="412" y="241"/>
                    </a:lnTo>
                    <a:lnTo>
                      <a:pt x="407" y="227"/>
                    </a:lnTo>
                    <a:lnTo>
                      <a:pt x="400" y="218"/>
                    </a:lnTo>
                    <a:lnTo>
                      <a:pt x="393" y="214"/>
                    </a:lnTo>
                    <a:lnTo>
                      <a:pt x="386" y="213"/>
                    </a:lnTo>
                    <a:lnTo>
                      <a:pt x="380" y="213"/>
                    </a:lnTo>
                    <a:lnTo>
                      <a:pt x="378" y="213"/>
                    </a:lnTo>
                    <a:lnTo>
                      <a:pt x="365" y="219"/>
                    </a:lnTo>
                    <a:lnTo>
                      <a:pt x="351" y="230"/>
                    </a:lnTo>
                    <a:lnTo>
                      <a:pt x="336" y="244"/>
                    </a:lnTo>
                    <a:lnTo>
                      <a:pt x="321" y="261"/>
                    </a:lnTo>
                    <a:lnTo>
                      <a:pt x="307" y="280"/>
                    </a:lnTo>
                    <a:lnTo>
                      <a:pt x="294" y="297"/>
                    </a:lnTo>
                    <a:lnTo>
                      <a:pt x="282" y="313"/>
                    </a:lnTo>
                    <a:lnTo>
                      <a:pt x="274" y="327"/>
                    </a:lnTo>
                    <a:lnTo>
                      <a:pt x="268" y="335"/>
                    </a:lnTo>
                    <a:lnTo>
                      <a:pt x="265" y="339"/>
                    </a:lnTo>
                    <a:lnTo>
                      <a:pt x="315" y="253"/>
                    </a:lnTo>
                    <a:lnTo>
                      <a:pt x="330" y="228"/>
                    </a:lnTo>
                    <a:lnTo>
                      <a:pt x="334" y="211"/>
                    </a:lnTo>
                    <a:lnTo>
                      <a:pt x="333" y="199"/>
                    </a:lnTo>
                    <a:lnTo>
                      <a:pt x="326" y="190"/>
                    </a:lnTo>
                    <a:lnTo>
                      <a:pt x="316" y="187"/>
                    </a:lnTo>
                    <a:lnTo>
                      <a:pt x="305" y="186"/>
                    </a:lnTo>
                    <a:lnTo>
                      <a:pt x="293" y="187"/>
                    </a:lnTo>
                    <a:lnTo>
                      <a:pt x="282" y="188"/>
                    </a:lnTo>
                    <a:lnTo>
                      <a:pt x="275" y="190"/>
                    </a:lnTo>
                    <a:lnTo>
                      <a:pt x="272" y="190"/>
                    </a:lnTo>
                    <a:lnTo>
                      <a:pt x="0" y="363"/>
                    </a:lnTo>
                    <a:lnTo>
                      <a:pt x="264" y="174"/>
                    </a:lnTo>
                    <a:lnTo>
                      <a:pt x="263" y="158"/>
                    </a:lnTo>
                    <a:lnTo>
                      <a:pt x="251" y="151"/>
                    </a:lnTo>
                    <a:lnTo>
                      <a:pt x="230" y="150"/>
                    </a:lnTo>
                    <a:lnTo>
                      <a:pt x="203" y="155"/>
                    </a:lnTo>
                    <a:lnTo>
                      <a:pt x="175" y="163"/>
                    </a:lnTo>
                    <a:lnTo>
                      <a:pt x="145" y="174"/>
                    </a:lnTo>
                    <a:lnTo>
                      <a:pt x="116" y="184"/>
                    </a:lnTo>
                    <a:lnTo>
                      <a:pt x="94" y="195"/>
                    </a:lnTo>
                    <a:lnTo>
                      <a:pt x="78" y="202"/>
                    </a:lnTo>
                    <a:lnTo>
                      <a:pt x="72" y="205"/>
                    </a:lnTo>
                    <a:lnTo>
                      <a:pt x="446" y="6"/>
                    </a:lnTo>
                    <a:lnTo>
                      <a:pt x="449" y="5"/>
                    </a:lnTo>
                    <a:lnTo>
                      <a:pt x="455" y="4"/>
                    </a:lnTo>
                    <a:lnTo>
                      <a:pt x="463" y="1"/>
                    </a:lnTo>
                    <a:lnTo>
                      <a:pt x="473" y="0"/>
                    </a:lnTo>
                    <a:lnTo>
                      <a:pt x="485" y="1"/>
                    </a:lnTo>
                    <a:lnTo>
                      <a:pt x="495" y="3"/>
                    </a:lnTo>
                    <a:lnTo>
                      <a:pt x="505" y="9"/>
                    </a:lnTo>
                    <a:lnTo>
                      <a:pt x="513" y="17"/>
                    </a:lnTo>
                    <a:lnTo>
                      <a:pt x="518" y="30"/>
                    </a:lnTo>
                    <a:lnTo>
                      <a:pt x="518" y="48"/>
                    </a:lnTo>
                    <a:lnTo>
                      <a:pt x="518" y="50"/>
                    </a:lnTo>
                    <a:lnTo>
                      <a:pt x="518" y="55"/>
                    </a:lnTo>
                    <a:lnTo>
                      <a:pt x="518" y="61"/>
                    </a:lnTo>
                    <a:lnTo>
                      <a:pt x="518" y="69"/>
                    </a:lnTo>
                    <a:lnTo>
                      <a:pt x="519" y="79"/>
                    </a:lnTo>
                    <a:lnTo>
                      <a:pt x="521" y="88"/>
                    </a:lnTo>
                    <a:lnTo>
                      <a:pt x="525" y="98"/>
                    </a:lnTo>
                    <a:lnTo>
                      <a:pt x="531" y="107"/>
                    </a:lnTo>
                    <a:lnTo>
                      <a:pt x="539" y="114"/>
                    </a:lnTo>
                    <a:lnTo>
                      <a:pt x="551" y="119"/>
                    </a:lnTo>
                    <a:lnTo>
                      <a:pt x="551" y="119"/>
                    </a:lnTo>
                    <a:lnTo>
                      <a:pt x="550" y="119"/>
                    </a:lnTo>
                    <a:close/>
                  </a:path>
                </a:pathLst>
              </a:custGeom>
              <a:solidFill>
                <a:srgbClr val="FFC5D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0" name="Freeform 84"/>
              <p:cNvSpPr>
                <a:spLocks/>
              </p:cNvSpPr>
              <p:nvPr/>
            </p:nvSpPr>
            <p:spPr bwMode="ltGray">
              <a:xfrm>
                <a:off x="3793" y="1449"/>
                <a:ext cx="217" cy="161"/>
              </a:xfrm>
              <a:custGeom>
                <a:avLst/>
                <a:gdLst>
                  <a:gd name="T0" fmla="*/ 436 w 547"/>
                  <a:gd name="T1" fmla="*/ 453 h 453"/>
                  <a:gd name="T2" fmla="*/ 464 w 547"/>
                  <a:gd name="T3" fmla="*/ 377 h 453"/>
                  <a:gd name="T4" fmla="*/ 473 w 547"/>
                  <a:gd name="T5" fmla="*/ 315 h 453"/>
                  <a:gd name="T6" fmla="*/ 470 w 547"/>
                  <a:gd name="T7" fmla="*/ 270 h 453"/>
                  <a:gd name="T8" fmla="*/ 462 w 547"/>
                  <a:gd name="T9" fmla="*/ 243 h 453"/>
                  <a:gd name="T10" fmla="*/ 459 w 547"/>
                  <a:gd name="T11" fmla="*/ 232 h 453"/>
                  <a:gd name="T12" fmla="*/ 435 w 547"/>
                  <a:gd name="T13" fmla="*/ 251 h 453"/>
                  <a:gd name="T14" fmla="*/ 414 w 547"/>
                  <a:gd name="T15" fmla="*/ 290 h 453"/>
                  <a:gd name="T16" fmla="*/ 397 w 547"/>
                  <a:gd name="T17" fmla="*/ 334 h 453"/>
                  <a:gd name="T18" fmla="*/ 386 w 547"/>
                  <a:gd name="T19" fmla="*/ 371 h 453"/>
                  <a:gd name="T20" fmla="*/ 381 w 547"/>
                  <a:gd name="T21" fmla="*/ 387 h 453"/>
                  <a:gd name="T22" fmla="*/ 408 w 547"/>
                  <a:gd name="T23" fmla="*/ 292 h 453"/>
                  <a:gd name="T24" fmla="*/ 409 w 547"/>
                  <a:gd name="T25" fmla="*/ 238 h 453"/>
                  <a:gd name="T26" fmla="*/ 398 w 547"/>
                  <a:gd name="T27" fmla="*/ 216 h 453"/>
                  <a:gd name="T28" fmla="*/ 384 w 547"/>
                  <a:gd name="T29" fmla="*/ 210 h 453"/>
                  <a:gd name="T30" fmla="*/ 377 w 547"/>
                  <a:gd name="T31" fmla="*/ 211 h 453"/>
                  <a:gd name="T32" fmla="*/ 349 w 547"/>
                  <a:gd name="T33" fmla="*/ 226 h 453"/>
                  <a:gd name="T34" fmla="*/ 319 w 547"/>
                  <a:gd name="T35" fmla="*/ 257 h 453"/>
                  <a:gd name="T36" fmla="*/ 292 w 547"/>
                  <a:gd name="T37" fmla="*/ 294 h 453"/>
                  <a:gd name="T38" fmla="*/ 272 w 547"/>
                  <a:gd name="T39" fmla="*/ 323 h 453"/>
                  <a:gd name="T40" fmla="*/ 265 w 547"/>
                  <a:gd name="T41" fmla="*/ 336 h 453"/>
                  <a:gd name="T42" fmla="*/ 328 w 547"/>
                  <a:gd name="T43" fmla="*/ 226 h 453"/>
                  <a:gd name="T44" fmla="*/ 331 w 547"/>
                  <a:gd name="T45" fmla="*/ 197 h 453"/>
                  <a:gd name="T46" fmla="*/ 315 w 547"/>
                  <a:gd name="T47" fmla="*/ 185 h 453"/>
                  <a:gd name="T48" fmla="*/ 292 w 547"/>
                  <a:gd name="T49" fmla="*/ 185 h 453"/>
                  <a:gd name="T50" fmla="*/ 274 w 547"/>
                  <a:gd name="T51" fmla="*/ 187 h 453"/>
                  <a:gd name="T52" fmla="*/ 0 w 547"/>
                  <a:gd name="T53" fmla="*/ 358 h 453"/>
                  <a:gd name="T54" fmla="*/ 262 w 547"/>
                  <a:gd name="T55" fmla="*/ 156 h 453"/>
                  <a:gd name="T56" fmla="*/ 229 w 547"/>
                  <a:gd name="T57" fmla="*/ 148 h 453"/>
                  <a:gd name="T58" fmla="*/ 174 w 547"/>
                  <a:gd name="T59" fmla="*/ 161 h 453"/>
                  <a:gd name="T60" fmla="*/ 117 w 547"/>
                  <a:gd name="T61" fmla="*/ 182 h 453"/>
                  <a:gd name="T62" fmla="*/ 79 w 547"/>
                  <a:gd name="T63" fmla="*/ 199 h 453"/>
                  <a:gd name="T64" fmla="*/ 443 w 547"/>
                  <a:gd name="T65" fmla="*/ 6 h 453"/>
                  <a:gd name="T66" fmla="*/ 452 w 547"/>
                  <a:gd name="T67" fmla="*/ 4 h 453"/>
                  <a:gd name="T68" fmla="*/ 470 w 547"/>
                  <a:gd name="T69" fmla="*/ 0 h 453"/>
                  <a:gd name="T70" fmla="*/ 491 w 547"/>
                  <a:gd name="T71" fmla="*/ 3 h 453"/>
                  <a:gd name="T72" fmla="*/ 509 w 547"/>
                  <a:gd name="T73" fmla="*/ 17 h 453"/>
                  <a:gd name="T74" fmla="*/ 514 w 547"/>
                  <a:gd name="T75" fmla="*/ 48 h 453"/>
                  <a:gd name="T76" fmla="*/ 512 w 547"/>
                  <a:gd name="T77" fmla="*/ 54 h 453"/>
                  <a:gd name="T78" fmla="*/ 514 w 547"/>
                  <a:gd name="T79" fmla="*/ 69 h 453"/>
                  <a:gd name="T80" fmla="*/ 517 w 547"/>
                  <a:gd name="T81" fmla="*/ 88 h 453"/>
                  <a:gd name="T82" fmla="*/ 527 w 547"/>
                  <a:gd name="T83" fmla="*/ 106 h 453"/>
                  <a:gd name="T84" fmla="*/ 547 w 547"/>
                  <a:gd name="T85" fmla="*/ 119 h 453"/>
                  <a:gd name="T86" fmla="*/ 546 w 547"/>
                  <a:gd name="T87" fmla="*/ 118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47" h="453">
                    <a:moveTo>
                      <a:pt x="546" y="118"/>
                    </a:moveTo>
                    <a:lnTo>
                      <a:pt x="436" y="453"/>
                    </a:lnTo>
                    <a:lnTo>
                      <a:pt x="453" y="413"/>
                    </a:lnTo>
                    <a:lnTo>
                      <a:pt x="464" y="377"/>
                    </a:lnTo>
                    <a:lnTo>
                      <a:pt x="471" y="345"/>
                    </a:lnTo>
                    <a:lnTo>
                      <a:pt x="473" y="315"/>
                    </a:lnTo>
                    <a:lnTo>
                      <a:pt x="472" y="292"/>
                    </a:lnTo>
                    <a:lnTo>
                      <a:pt x="470" y="270"/>
                    </a:lnTo>
                    <a:lnTo>
                      <a:pt x="466" y="255"/>
                    </a:lnTo>
                    <a:lnTo>
                      <a:pt x="462" y="243"/>
                    </a:lnTo>
                    <a:lnTo>
                      <a:pt x="460" y="236"/>
                    </a:lnTo>
                    <a:lnTo>
                      <a:pt x="459" y="232"/>
                    </a:lnTo>
                    <a:lnTo>
                      <a:pt x="447" y="239"/>
                    </a:lnTo>
                    <a:lnTo>
                      <a:pt x="435" y="251"/>
                    </a:lnTo>
                    <a:lnTo>
                      <a:pt x="424" y="269"/>
                    </a:lnTo>
                    <a:lnTo>
                      <a:pt x="414" y="290"/>
                    </a:lnTo>
                    <a:lnTo>
                      <a:pt x="405" y="312"/>
                    </a:lnTo>
                    <a:lnTo>
                      <a:pt x="397" y="334"/>
                    </a:lnTo>
                    <a:lnTo>
                      <a:pt x="391" y="355"/>
                    </a:lnTo>
                    <a:lnTo>
                      <a:pt x="386" y="371"/>
                    </a:lnTo>
                    <a:lnTo>
                      <a:pt x="383" y="382"/>
                    </a:lnTo>
                    <a:lnTo>
                      <a:pt x="381" y="387"/>
                    </a:lnTo>
                    <a:lnTo>
                      <a:pt x="398" y="333"/>
                    </a:lnTo>
                    <a:lnTo>
                      <a:pt x="408" y="292"/>
                    </a:lnTo>
                    <a:lnTo>
                      <a:pt x="411" y="261"/>
                    </a:lnTo>
                    <a:lnTo>
                      <a:pt x="409" y="238"/>
                    </a:lnTo>
                    <a:lnTo>
                      <a:pt x="404" y="224"/>
                    </a:lnTo>
                    <a:lnTo>
                      <a:pt x="398" y="216"/>
                    </a:lnTo>
                    <a:lnTo>
                      <a:pt x="390" y="211"/>
                    </a:lnTo>
                    <a:lnTo>
                      <a:pt x="384" y="210"/>
                    </a:lnTo>
                    <a:lnTo>
                      <a:pt x="378" y="211"/>
                    </a:lnTo>
                    <a:lnTo>
                      <a:pt x="377" y="211"/>
                    </a:lnTo>
                    <a:lnTo>
                      <a:pt x="364" y="216"/>
                    </a:lnTo>
                    <a:lnTo>
                      <a:pt x="349" y="226"/>
                    </a:lnTo>
                    <a:lnTo>
                      <a:pt x="334" y="240"/>
                    </a:lnTo>
                    <a:lnTo>
                      <a:pt x="319" y="257"/>
                    </a:lnTo>
                    <a:lnTo>
                      <a:pt x="305" y="276"/>
                    </a:lnTo>
                    <a:lnTo>
                      <a:pt x="292" y="294"/>
                    </a:lnTo>
                    <a:lnTo>
                      <a:pt x="281" y="309"/>
                    </a:lnTo>
                    <a:lnTo>
                      <a:pt x="272" y="323"/>
                    </a:lnTo>
                    <a:lnTo>
                      <a:pt x="267" y="332"/>
                    </a:lnTo>
                    <a:lnTo>
                      <a:pt x="265" y="336"/>
                    </a:lnTo>
                    <a:lnTo>
                      <a:pt x="313" y="250"/>
                    </a:lnTo>
                    <a:lnTo>
                      <a:pt x="328" y="226"/>
                    </a:lnTo>
                    <a:lnTo>
                      <a:pt x="333" y="208"/>
                    </a:lnTo>
                    <a:lnTo>
                      <a:pt x="331" y="197"/>
                    </a:lnTo>
                    <a:lnTo>
                      <a:pt x="325" y="188"/>
                    </a:lnTo>
                    <a:lnTo>
                      <a:pt x="315" y="185"/>
                    </a:lnTo>
                    <a:lnTo>
                      <a:pt x="304" y="183"/>
                    </a:lnTo>
                    <a:lnTo>
                      <a:pt x="292" y="185"/>
                    </a:lnTo>
                    <a:lnTo>
                      <a:pt x="281" y="186"/>
                    </a:lnTo>
                    <a:lnTo>
                      <a:pt x="274" y="187"/>
                    </a:lnTo>
                    <a:lnTo>
                      <a:pt x="271" y="188"/>
                    </a:lnTo>
                    <a:lnTo>
                      <a:pt x="0" y="358"/>
                    </a:lnTo>
                    <a:lnTo>
                      <a:pt x="263" y="172"/>
                    </a:lnTo>
                    <a:lnTo>
                      <a:pt x="262" y="156"/>
                    </a:lnTo>
                    <a:lnTo>
                      <a:pt x="249" y="149"/>
                    </a:lnTo>
                    <a:lnTo>
                      <a:pt x="229" y="148"/>
                    </a:lnTo>
                    <a:lnTo>
                      <a:pt x="204" y="153"/>
                    </a:lnTo>
                    <a:lnTo>
                      <a:pt x="174" y="161"/>
                    </a:lnTo>
                    <a:lnTo>
                      <a:pt x="144" y="172"/>
                    </a:lnTo>
                    <a:lnTo>
                      <a:pt x="117" y="182"/>
                    </a:lnTo>
                    <a:lnTo>
                      <a:pt x="94" y="192"/>
                    </a:lnTo>
                    <a:lnTo>
                      <a:pt x="79" y="199"/>
                    </a:lnTo>
                    <a:lnTo>
                      <a:pt x="73" y="202"/>
                    </a:lnTo>
                    <a:lnTo>
                      <a:pt x="443" y="6"/>
                    </a:lnTo>
                    <a:lnTo>
                      <a:pt x="446" y="5"/>
                    </a:lnTo>
                    <a:lnTo>
                      <a:pt x="452" y="4"/>
                    </a:lnTo>
                    <a:lnTo>
                      <a:pt x="460" y="2"/>
                    </a:lnTo>
                    <a:lnTo>
                      <a:pt x="470" y="0"/>
                    </a:lnTo>
                    <a:lnTo>
                      <a:pt x="480" y="0"/>
                    </a:lnTo>
                    <a:lnTo>
                      <a:pt x="491" y="3"/>
                    </a:lnTo>
                    <a:lnTo>
                      <a:pt x="501" y="9"/>
                    </a:lnTo>
                    <a:lnTo>
                      <a:pt x="509" y="17"/>
                    </a:lnTo>
                    <a:lnTo>
                      <a:pt x="512" y="30"/>
                    </a:lnTo>
                    <a:lnTo>
                      <a:pt x="514" y="48"/>
                    </a:lnTo>
                    <a:lnTo>
                      <a:pt x="514" y="49"/>
                    </a:lnTo>
                    <a:lnTo>
                      <a:pt x="512" y="54"/>
                    </a:lnTo>
                    <a:lnTo>
                      <a:pt x="512" y="61"/>
                    </a:lnTo>
                    <a:lnTo>
                      <a:pt x="514" y="69"/>
                    </a:lnTo>
                    <a:lnTo>
                      <a:pt x="515" y="79"/>
                    </a:lnTo>
                    <a:lnTo>
                      <a:pt x="517" y="88"/>
                    </a:lnTo>
                    <a:lnTo>
                      <a:pt x="521" y="98"/>
                    </a:lnTo>
                    <a:lnTo>
                      <a:pt x="527" y="106"/>
                    </a:lnTo>
                    <a:lnTo>
                      <a:pt x="535" y="113"/>
                    </a:lnTo>
                    <a:lnTo>
                      <a:pt x="547" y="119"/>
                    </a:lnTo>
                    <a:lnTo>
                      <a:pt x="547" y="119"/>
                    </a:lnTo>
                    <a:lnTo>
                      <a:pt x="546" y="118"/>
                    </a:lnTo>
                    <a:close/>
                  </a:path>
                </a:pathLst>
              </a:custGeom>
              <a:solidFill>
                <a:srgbClr val="FFC8DC"/>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1" name="Freeform 85"/>
              <p:cNvSpPr>
                <a:spLocks/>
              </p:cNvSpPr>
              <p:nvPr/>
            </p:nvSpPr>
            <p:spPr bwMode="ltGray">
              <a:xfrm>
                <a:off x="3796" y="1450"/>
                <a:ext cx="213" cy="159"/>
              </a:xfrm>
              <a:custGeom>
                <a:avLst/>
                <a:gdLst>
                  <a:gd name="T0" fmla="*/ 431 w 540"/>
                  <a:gd name="T1" fmla="*/ 447 h 447"/>
                  <a:gd name="T2" fmla="*/ 460 w 540"/>
                  <a:gd name="T3" fmla="*/ 372 h 447"/>
                  <a:gd name="T4" fmla="*/ 468 w 540"/>
                  <a:gd name="T5" fmla="*/ 311 h 447"/>
                  <a:gd name="T6" fmla="*/ 466 w 540"/>
                  <a:gd name="T7" fmla="*/ 266 h 447"/>
                  <a:gd name="T8" fmla="*/ 459 w 540"/>
                  <a:gd name="T9" fmla="*/ 238 h 447"/>
                  <a:gd name="T10" fmla="*/ 454 w 540"/>
                  <a:gd name="T11" fmla="*/ 229 h 447"/>
                  <a:gd name="T12" fmla="*/ 431 w 540"/>
                  <a:gd name="T13" fmla="*/ 248 h 447"/>
                  <a:gd name="T14" fmla="*/ 410 w 540"/>
                  <a:gd name="T15" fmla="*/ 286 h 447"/>
                  <a:gd name="T16" fmla="*/ 393 w 540"/>
                  <a:gd name="T17" fmla="*/ 330 h 447"/>
                  <a:gd name="T18" fmla="*/ 382 w 540"/>
                  <a:gd name="T19" fmla="*/ 366 h 447"/>
                  <a:gd name="T20" fmla="*/ 378 w 540"/>
                  <a:gd name="T21" fmla="*/ 381 h 447"/>
                  <a:gd name="T22" fmla="*/ 403 w 540"/>
                  <a:gd name="T23" fmla="*/ 287 h 447"/>
                  <a:gd name="T24" fmla="*/ 405 w 540"/>
                  <a:gd name="T25" fmla="*/ 235 h 447"/>
                  <a:gd name="T26" fmla="*/ 394 w 540"/>
                  <a:gd name="T27" fmla="*/ 211 h 447"/>
                  <a:gd name="T28" fmla="*/ 379 w 540"/>
                  <a:gd name="T29" fmla="*/ 206 h 447"/>
                  <a:gd name="T30" fmla="*/ 373 w 540"/>
                  <a:gd name="T31" fmla="*/ 206 h 447"/>
                  <a:gd name="T32" fmla="*/ 345 w 540"/>
                  <a:gd name="T33" fmla="*/ 223 h 447"/>
                  <a:gd name="T34" fmla="*/ 316 w 540"/>
                  <a:gd name="T35" fmla="*/ 254 h 447"/>
                  <a:gd name="T36" fmla="*/ 289 w 540"/>
                  <a:gd name="T37" fmla="*/ 290 h 447"/>
                  <a:gd name="T38" fmla="*/ 269 w 540"/>
                  <a:gd name="T39" fmla="*/ 318 h 447"/>
                  <a:gd name="T40" fmla="*/ 262 w 540"/>
                  <a:gd name="T41" fmla="*/ 330 h 447"/>
                  <a:gd name="T42" fmla="*/ 324 w 540"/>
                  <a:gd name="T43" fmla="*/ 222 h 447"/>
                  <a:gd name="T44" fmla="*/ 328 w 540"/>
                  <a:gd name="T45" fmla="*/ 192 h 447"/>
                  <a:gd name="T46" fmla="*/ 312 w 540"/>
                  <a:gd name="T47" fmla="*/ 181 h 447"/>
                  <a:gd name="T48" fmla="*/ 288 w 540"/>
                  <a:gd name="T49" fmla="*/ 180 h 447"/>
                  <a:gd name="T50" fmla="*/ 270 w 540"/>
                  <a:gd name="T51" fmla="*/ 184 h 447"/>
                  <a:gd name="T52" fmla="*/ 0 w 540"/>
                  <a:gd name="T53" fmla="*/ 354 h 447"/>
                  <a:gd name="T54" fmla="*/ 258 w 540"/>
                  <a:gd name="T55" fmla="*/ 153 h 447"/>
                  <a:gd name="T56" fmla="*/ 226 w 540"/>
                  <a:gd name="T57" fmla="*/ 145 h 447"/>
                  <a:gd name="T58" fmla="*/ 173 w 540"/>
                  <a:gd name="T59" fmla="*/ 158 h 447"/>
                  <a:gd name="T60" fmla="*/ 115 w 540"/>
                  <a:gd name="T61" fmla="*/ 179 h 447"/>
                  <a:gd name="T62" fmla="*/ 77 w 540"/>
                  <a:gd name="T63" fmla="*/ 196 h 447"/>
                  <a:gd name="T64" fmla="*/ 438 w 540"/>
                  <a:gd name="T65" fmla="*/ 4 h 447"/>
                  <a:gd name="T66" fmla="*/ 447 w 540"/>
                  <a:gd name="T67" fmla="*/ 3 h 447"/>
                  <a:gd name="T68" fmla="*/ 465 w 540"/>
                  <a:gd name="T69" fmla="*/ 0 h 447"/>
                  <a:gd name="T70" fmla="*/ 485 w 540"/>
                  <a:gd name="T71" fmla="*/ 2 h 447"/>
                  <a:gd name="T72" fmla="*/ 502 w 540"/>
                  <a:gd name="T73" fmla="*/ 16 h 447"/>
                  <a:gd name="T74" fmla="*/ 507 w 540"/>
                  <a:gd name="T75" fmla="*/ 47 h 447"/>
                  <a:gd name="T76" fmla="*/ 506 w 540"/>
                  <a:gd name="T77" fmla="*/ 53 h 447"/>
                  <a:gd name="T78" fmla="*/ 507 w 540"/>
                  <a:gd name="T79" fmla="*/ 67 h 447"/>
                  <a:gd name="T80" fmla="*/ 511 w 540"/>
                  <a:gd name="T81" fmla="*/ 86 h 447"/>
                  <a:gd name="T82" fmla="*/ 521 w 540"/>
                  <a:gd name="T83" fmla="*/ 105 h 447"/>
                  <a:gd name="T84" fmla="*/ 540 w 540"/>
                  <a:gd name="T85" fmla="*/ 117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40" h="447">
                    <a:moveTo>
                      <a:pt x="540" y="117"/>
                    </a:moveTo>
                    <a:lnTo>
                      <a:pt x="431" y="447"/>
                    </a:lnTo>
                    <a:lnTo>
                      <a:pt x="448" y="407"/>
                    </a:lnTo>
                    <a:lnTo>
                      <a:pt x="460" y="372"/>
                    </a:lnTo>
                    <a:lnTo>
                      <a:pt x="466" y="340"/>
                    </a:lnTo>
                    <a:lnTo>
                      <a:pt x="468" y="311"/>
                    </a:lnTo>
                    <a:lnTo>
                      <a:pt x="468" y="287"/>
                    </a:lnTo>
                    <a:lnTo>
                      <a:pt x="466" y="266"/>
                    </a:lnTo>
                    <a:lnTo>
                      <a:pt x="462" y="250"/>
                    </a:lnTo>
                    <a:lnTo>
                      <a:pt x="459" y="238"/>
                    </a:lnTo>
                    <a:lnTo>
                      <a:pt x="455" y="231"/>
                    </a:lnTo>
                    <a:lnTo>
                      <a:pt x="454" y="229"/>
                    </a:lnTo>
                    <a:lnTo>
                      <a:pt x="442" y="235"/>
                    </a:lnTo>
                    <a:lnTo>
                      <a:pt x="431" y="248"/>
                    </a:lnTo>
                    <a:lnTo>
                      <a:pt x="421" y="265"/>
                    </a:lnTo>
                    <a:lnTo>
                      <a:pt x="410" y="286"/>
                    </a:lnTo>
                    <a:lnTo>
                      <a:pt x="401" y="307"/>
                    </a:lnTo>
                    <a:lnTo>
                      <a:pt x="393" y="330"/>
                    </a:lnTo>
                    <a:lnTo>
                      <a:pt x="387" y="350"/>
                    </a:lnTo>
                    <a:lnTo>
                      <a:pt x="382" y="366"/>
                    </a:lnTo>
                    <a:lnTo>
                      <a:pt x="379" y="378"/>
                    </a:lnTo>
                    <a:lnTo>
                      <a:pt x="378" y="381"/>
                    </a:lnTo>
                    <a:lnTo>
                      <a:pt x="394" y="329"/>
                    </a:lnTo>
                    <a:lnTo>
                      <a:pt x="403" y="287"/>
                    </a:lnTo>
                    <a:lnTo>
                      <a:pt x="406" y="256"/>
                    </a:lnTo>
                    <a:lnTo>
                      <a:pt x="405" y="235"/>
                    </a:lnTo>
                    <a:lnTo>
                      <a:pt x="400" y="221"/>
                    </a:lnTo>
                    <a:lnTo>
                      <a:pt x="394" y="211"/>
                    </a:lnTo>
                    <a:lnTo>
                      <a:pt x="386" y="208"/>
                    </a:lnTo>
                    <a:lnTo>
                      <a:pt x="379" y="206"/>
                    </a:lnTo>
                    <a:lnTo>
                      <a:pt x="374" y="206"/>
                    </a:lnTo>
                    <a:lnTo>
                      <a:pt x="373" y="206"/>
                    </a:lnTo>
                    <a:lnTo>
                      <a:pt x="360" y="212"/>
                    </a:lnTo>
                    <a:lnTo>
                      <a:pt x="345" y="223"/>
                    </a:lnTo>
                    <a:lnTo>
                      <a:pt x="330" y="237"/>
                    </a:lnTo>
                    <a:lnTo>
                      <a:pt x="316" y="254"/>
                    </a:lnTo>
                    <a:lnTo>
                      <a:pt x="301" y="272"/>
                    </a:lnTo>
                    <a:lnTo>
                      <a:pt x="289" y="290"/>
                    </a:lnTo>
                    <a:lnTo>
                      <a:pt x="278" y="305"/>
                    </a:lnTo>
                    <a:lnTo>
                      <a:pt x="269" y="318"/>
                    </a:lnTo>
                    <a:lnTo>
                      <a:pt x="263" y="328"/>
                    </a:lnTo>
                    <a:lnTo>
                      <a:pt x="262" y="330"/>
                    </a:lnTo>
                    <a:lnTo>
                      <a:pt x="311" y="247"/>
                    </a:lnTo>
                    <a:lnTo>
                      <a:pt x="324" y="222"/>
                    </a:lnTo>
                    <a:lnTo>
                      <a:pt x="329" y="204"/>
                    </a:lnTo>
                    <a:lnTo>
                      <a:pt x="328" y="192"/>
                    </a:lnTo>
                    <a:lnTo>
                      <a:pt x="322" y="185"/>
                    </a:lnTo>
                    <a:lnTo>
                      <a:pt x="312" y="181"/>
                    </a:lnTo>
                    <a:lnTo>
                      <a:pt x="300" y="180"/>
                    </a:lnTo>
                    <a:lnTo>
                      <a:pt x="288" y="180"/>
                    </a:lnTo>
                    <a:lnTo>
                      <a:pt x="279" y="183"/>
                    </a:lnTo>
                    <a:lnTo>
                      <a:pt x="270" y="184"/>
                    </a:lnTo>
                    <a:lnTo>
                      <a:pt x="268" y="185"/>
                    </a:lnTo>
                    <a:lnTo>
                      <a:pt x="0" y="354"/>
                    </a:lnTo>
                    <a:lnTo>
                      <a:pt x="260" y="168"/>
                    </a:lnTo>
                    <a:lnTo>
                      <a:pt x="258" y="153"/>
                    </a:lnTo>
                    <a:lnTo>
                      <a:pt x="247" y="145"/>
                    </a:lnTo>
                    <a:lnTo>
                      <a:pt x="226" y="145"/>
                    </a:lnTo>
                    <a:lnTo>
                      <a:pt x="201" y="149"/>
                    </a:lnTo>
                    <a:lnTo>
                      <a:pt x="173" y="158"/>
                    </a:lnTo>
                    <a:lnTo>
                      <a:pt x="143" y="168"/>
                    </a:lnTo>
                    <a:lnTo>
                      <a:pt x="115" y="179"/>
                    </a:lnTo>
                    <a:lnTo>
                      <a:pt x="93" y="189"/>
                    </a:lnTo>
                    <a:lnTo>
                      <a:pt x="77" y="196"/>
                    </a:lnTo>
                    <a:lnTo>
                      <a:pt x="73" y="198"/>
                    </a:lnTo>
                    <a:lnTo>
                      <a:pt x="438" y="4"/>
                    </a:lnTo>
                    <a:lnTo>
                      <a:pt x="441" y="4"/>
                    </a:lnTo>
                    <a:lnTo>
                      <a:pt x="447" y="3"/>
                    </a:lnTo>
                    <a:lnTo>
                      <a:pt x="454" y="1"/>
                    </a:lnTo>
                    <a:lnTo>
                      <a:pt x="465" y="0"/>
                    </a:lnTo>
                    <a:lnTo>
                      <a:pt x="475" y="0"/>
                    </a:lnTo>
                    <a:lnTo>
                      <a:pt x="485" y="2"/>
                    </a:lnTo>
                    <a:lnTo>
                      <a:pt x="494" y="7"/>
                    </a:lnTo>
                    <a:lnTo>
                      <a:pt x="502" y="16"/>
                    </a:lnTo>
                    <a:lnTo>
                      <a:pt x="506" y="28"/>
                    </a:lnTo>
                    <a:lnTo>
                      <a:pt x="507" y="47"/>
                    </a:lnTo>
                    <a:lnTo>
                      <a:pt x="507" y="48"/>
                    </a:lnTo>
                    <a:lnTo>
                      <a:pt x="506" y="53"/>
                    </a:lnTo>
                    <a:lnTo>
                      <a:pt x="506" y="59"/>
                    </a:lnTo>
                    <a:lnTo>
                      <a:pt x="507" y="67"/>
                    </a:lnTo>
                    <a:lnTo>
                      <a:pt x="509" y="77"/>
                    </a:lnTo>
                    <a:lnTo>
                      <a:pt x="511" y="86"/>
                    </a:lnTo>
                    <a:lnTo>
                      <a:pt x="515" y="96"/>
                    </a:lnTo>
                    <a:lnTo>
                      <a:pt x="521" y="105"/>
                    </a:lnTo>
                    <a:lnTo>
                      <a:pt x="529" y="112"/>
                    </a:lnTo>
                    <a:lnTo>
                      <a:pt x="540" y="117"/>
                    </a:lnTo>
                    <a:lnTo>
                      <a:pt x="540" y="117"/>
                    </a:lnTo>
                    <a:close/>
                  </a:path>
                </a:pathLst>
              </a:custGeom>
              <a:solidFill>
                <a:srgbClr val="FFCBDE"/>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2" name="Freeform 86"/>
              <p:cNvSpPr>
                <a:spLocks/>
              </p:cNvSpPr>
              <p:nvPr/>
            </p:nvSpPr>
            <p:spPr bwMode="ltGray">
              <a:xfrm>
                <a:off x="3797" y="1454"/>
                <a:ext cx="212" cy="156"/>
              </a:xfrm>
              <a:custGeom>
                <a:avLst/>
                <a:gdLst>
                  <a:gd name="T0" fmla="*/ 429 w 535"/>
                  <a:gd name="T1" fmla="*/ 442 h 442"/>
                  <a:gd name="T2" fmla="*/ 457 w 535"/>
                  <a:gd name="T3" fmla="*/ 368 h 442"/>
                  <a:gd name="T4" fmla="*/ 465 w 535"/>
                  <a:gd name="T5" fmla="*/ 308 h 442"/>
                  <a:gd name="T6" fmla="*/ 463 w 535"/>
                  <a:gd name="T7" fmla="*/ 264 h 442"/>
                  <a:gd name="T8" fmla="*/ 456 w 535"/>
                  <a:gd name="T9" fmla="*/ 235 h 442"/>
                  <a:gd name="T10" fmla="*/ 452 w 535"/>
                  <a:gd name="T11" fmla="*/ 226 h 442"/>
                  <a:gd name="T12" fmla="*/ 428 w 535"/>
                  <a:gd name="T13" fmla="*/ 245 h 442"/>
                  <a:gd name="T14" fmla="*/ 408 w 535"/>
                  <a:gd name="T15" fmla="*/ 283 h 442"/>
                  <a:gd name="T16" fmla="*/ 391 w 535"/>
                  <a:gd name="T17" fmla="*/ 325 h 442"/>
                  <a:gd name="T18" fmla="*/ 379 w 535"/>
                  <a:gd name="T19" fmla="*/ 362 h 442"/>
                  <a:gd name="T20" fmla="*/ 376 w 535"/>
                  <a:gd name="T21" fmla="*/ 377 h 442"/>
                  <a:gd name="T22" fmla="*/ 401 w 535"/>
                  <a:gd name="T23" fmla="*/ 284 h 442"/>
                  <a:gd name="T24" fmla="*/ 403 w 535"/>
                  <a:gd name="T25" fmla="*/ 232 h 442"/>
                  <a:gd name="T26" fmla="*/ 391 w 535"/>
                  <a:gd name="T27" fmla="*/ 209 h 442"/>
                  <a:gd name="T28" fmla="*/ 377 w 535"/>
                  <a:gd name="T29" fmla="*/ 203 h 442"/>
                  <a:gd name="T30" fmla="*/ 370 w 535"/>
                  <a:gd name="T31" fmla="*/ 204 h 442"/>
                  <a:gd name="T32" fmla="*/ 344 w 535"/>
                  <a:gd name="T33" fmla="*/ 220 h 442"/>
                  <a:gd name="T34" fmla="*/ 314 w 535"/>
                  <a:gd name="T35" fmla="*/ 251 h 442"/>
                  <a:gd name="T36" fmla="*/ 288 w 535"/>
                  <a:gd name="T37" fmla="*/ 285 h 442"/>
                  <a:gd name="T38" fmla="*/ 269 w 535"/>
                  <a:gd name="T39" fmla="*/ 315 h 442"/>
                  <a:gd name="T40" fmla="*/ 260 w 535"/>
                  <a:gd name="T41" fmla="*/ 327 h 442"/>
                  <a:gd name="T42" fmla="*/ 322 w 535"/>
                  <a:gd name="T43" fmla="*/ 220 h 442"/>
                  <a:gd name="T44" fmla="*/ 326 w 535"/>
                  <a:gd name="T45" fmla="*/ 190 h 442"/>
                  <a:gd name="T46" fmla="*/ 310 w 535"/>
                  <a:gd name="T47" fmla="*/ 178 h 442"/>
                  <a:gd name="T48" fmla="*/ 288 w 535"/>
                  <a:gd name="T49" fmla="*/ 178 h 442"/>
                  <a:gd name="T50" fmla="*/ 270 w 535"/>
                  <a:gd name="T51" fmla="*/ 182 h 442"/>
                  <a:gd name="T52" fmla="*/ 0 w 535"/>
                  <a:gd name="T53" fmla="*/ 349 h 442"/>
                  <a:gd name="T54" fmla="*/ 258 w 535"/>
                  <a:gd name="T55" fmla="*/ 151 h 442"/>
                  <a:gd name="T56" fmla="*/ 226 w 535"/>
                  <a:gd name="T57" fmla="*/ 142 h 442"/>
                  <a:gd name="T58" fmla="*/ 172 w 535"/>
                  <a:gd name="T59" fmla="*/ 155 h 442"/>
                  <a:gd name="T60" fmla="*/ 116 w 535"/>
                  <a:gd name="T61" fmla="*/ 177 h 442"/>
                  <a:gd name="T62" fmla="*/ 79 w 535"/>
                  <a:gd name="T63" fmla="*/ 194 h 442"/>
                  <a:gd name="T64" fmla="*/ 435 w 535"/>
                  <a:gd name="T65" fmla="*/ 5 h 442"/>
                  <a:gd name="T66" fmla="*/ 443 w 535"/>
                  <a:gd name="T67" fmla="*/ 2 h 442"/>
                  <a:gd name="T68" fmla="*/ 460 w 535"/>
                  <a:gd name="T69" fmla="*/ 0 h 442"/>
                  <a:gd name="T70" fmla="*/ 482 w 535"/>
                  <a:gd name="T71" fmla="*/ 2 h 442"/>
                  <a:gd name="T72" fmla="*/ 497 w 535"/>
                  <a:gd name="T73" fmla="*/ 15 h 442"/>
                  <a:gd name="T74" fmla="*/ 502 w 535"/>
                  <a:gd name="T75" fmla="*/ 46 h 442"/>
                  <a:gd name="T76" fmla="*/ 502 w 535"/>
                  <a:gd name="T77" fmla="*/ 52 h 442"/>
                  <a:gd name="T78" fmla="*/ 502 w 535"/>
                  <a:gd name="T79" fmla="*/ 68 h 442"/>
                  <a:gd name="T80" fmla="*/ 507 w 535"/>
                  <a:gd name="T81" fmla="*/ 87 h 442"/>
                  <a:gd name="T82" fmla="*/ 516 w 535"/>
                  <a:gd name="T83" fmla="*/ 104 h 442"/>
                  <a:gd name="T84" fmla="*/ 535 w 535"/>
                  <a:gd name="T85" fmla="*/ 116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35" h="442">
                    <a:moveTo>
                      <a:pt x="535" y="116"/>
                    </a:moveTo>
                    <a:lnTo>
                      <a:pt x="429" y="442"/>
                    </a:lnTo>
                    <a:lnTo>
                      <a:pt x="446" y="404"/>
                    </a:lnTo>
                    <a:lnTo>
                      <a:pt x="457" y="368"/>
                    </a:lnTo>
                    <a:lnTo>
                      <a:pt x="463" y="336"/>
                    </a:lnTo>
                    <a:lnTo>
                      <a:pt x="465" y="308"/>
                    </a:lnTo>
                    <a:lnTo>
                      <a:pt x="465" y="284"/>
                    </a:lnTo>
                    <a:lnTo>
                      <a:pt x="463" y="264"/>
                    </a:lnTo>
                    <a:lnTo>
                      <a:pt x="459" y="247"/>
                    </a:lnTo>
                    <a:lnTo>
                      <a:pt x="456" y="235"/>
                    </a:lnTo>
                    <a:lnTo>
                      <a:pt x="453" y="228"/>
                    </a:lnTo>
                    <a:lnTo>
                      <a:pt x="452" y="226"/>
                    </a:lnTo>
                    <a:lnTo>
                      <a:pt x="440" y="232"/>
                    </a:lnTo>
                    <a:lnTo>
                      <a:pt x="428" y="245"/>
                    </a:lnTo>
                    <a:lnTo>
                      <a:pt x="418" y="261"/>
                    </a:lnTo>
                    <a:lnTo>
                      <a:pt x="408" y="283"/>
                    </a:lnTo>
                    <a:lnTo>
                      <a:pt x="398" y="304"/>
                    </a:lnTo>
                    <a:lnTo>
                      <a:pt x="391" y="325"/>
                    </a:lnTo>
                    <a:lnTo>
                      <a:pt x="384" y="346"/>
                    </a:lnTo>
                    <a:lnTo>
                      <a:pt x="379" y="362"/>
                    </a:lnTo>
                    <a:lnTo>
                      <a:pt x="377" y="373"/>
                    </a:lnTo>
                    <a:lnTo>
                      <a:pt x="376" y="377"/>
                    </a:lnTo>
                    <a:lnTo>
                      <a:pt x="392" y="324"/>
                    </a:lnTo>
                    <a:lnTo>
                      <a:pt x="401" y="284"/>
                    </a:lnTo>
                    <a:lnTo>
                      <a:pt x="404" y="253"/>
                    </a:lnTo>
                    <a:lnTo>
                      <a:pt x="403" y="232"/>
                    </a:lnTo>
                    <a:lnTo>
                      <a:pt x="398" y="217"/>
                    </a:lnTo>
                    <a:lnTo>
                      <a:pt x="391" y="209"/>
                    </a:lnTo>
                    <a:lnTo>
                      <a:pt x="384" y="204"/>
                    </a:lnTo>
                    <a:lnTo>
                      <a:pt x="377" y="203"/>
                    </a:lnTo>
                    <a:lnTo>
                      <a:pt x="372" y="204"/>
                    </a:lnTo>
                    <a:lnTo>
                      <a:pt x="370" y="204"/>
                    </a:lnTo>
                    <a:lnTo>
                      <a:pt x="358" y="209"/>
                    </a:lnTo>
                    <a:lnTo>
                      <a:pt x="344" y="220"/>
                    </a:lnTo>
                    <a:lnTo>
                      <a:pt x="329" y="234"/>
                    </a:lnTo>
                    <a:lnTo>
                      <a:pt x="314" y="251"/>
                    </a:lnTo>
                    <a:lnTo>
                      <a:pt x="301" y="268"/>
                    </a:lnTo>
                    <a:lnTo>
                      <a:pt x="288" y="285"/>
                    </a:lnTo>
                    <a:lnTo>
                      <a:pt x="277" y="302"/>
                    </a:lnTo>
                    <a:lnTo>
                      <a:pt x="269" y="315"/>
                    </a:lnTo>
                    <a:lnTo>
                      <a:pt x="263" y="323"/>
                    </a:lnTo>
                    <a:lnTo>
                      <a:pt x="260" y="327"/>
                    </a:lnTo>
                    <a:lnTo>
                      <a:pt x="309" y="243"/>
                    </a:lnTo>
                    <a:lnTo>
                      <a:pt x="322" y="220"/>
                    </a:lnTo>
                    <a:lnTo>
                      <a:pt x="328" y="202"/>
                    </a:lnTo>
                    <a:lnTo>
                      <a:pt x="326" y="190"/>
                    </a:lnTo>
                    <a:lnTo>
                      <a:pt x="320" y="183"/>
                    </a:lnTo>
                    <a:lnTo>
                      <a:pt x="310" y="178"/>
                    </a:lnTo>
                    <a:lnTo>
                      <a:pt x="298" y="177"/>
                    </a:lnTo>
                    <a:lnTo>
                      <a:pt x="288" y="178"/>
                    </a:lnTo>
                    <a:lnTo>
                      <a:pt x="277" y="179"/>
                    </a:lnTo>
                    <a:lnTo>
                      <a:pt x="270" y="182"/>
                    </a:lnTo>
                    <a:lnTo>
                      <a:pt x="267" y="182"/>
                    </a:lnTo>
                    <a:lnTo>
                      <a:pt x="0" y="349"/>
                    </a:lnTo>
                    <a:lnTo>
                      <a:pt x="259" y="166"/>
                    </a:lnTo>
                    <a:lnTo>
                      <a:pt x="258" y="151"/>
                    </a:lnTo>
                    <a:lnTo>
                      <a:pt x="246" y="142"/>
                    </a:lnTo>
                    <a:lnTo>
                      <a:pt x="226" y="142"/>
                    </a:lnTo>
                    <a:lnTo>
                      <a:pt x="201" y="147"/>
                    </a:lnTo>
                    <a:lnTo>
                      <a:pt x="172" y="155"/>
                    </a:lnTo>
                    <a:lnTo>
                      <a:pt x="143" y="166"/>
                    </a:lnTo>
                    <a:lnTo>
                      <a:pt x="116" y="177"/>
                    </a:lnTo>
                    <a:lnTo>
                      <a:pt x="93" y="186"/>
                    </a:lnTo>
                    <a:lnTo>
                      <a:pt x="79" y="194"/>
                    </a:lnTo>
                    <a:lnTo>
                      <a:pt x="73" y="196"/>
                    </a:lnTo>
                    <a:lnTo>
                      <a:pt x="435" y="5"/>
                    </a:lnTo>
                    <a:lnTo>
                      <a:pt x="438" y="5"/>
                    </a:lnTo>
                    <a:lnTo>
                      <a:pt x="443" y="2"/>
                    </a:lnTo>
                    <a:lnTo>
                      <a:pt x="451" y="1"/>
                    </a:lnTo>
                    <a:lnTo>
                      <a:pt x="460" y="0"/>
                    </a:lnTo>
                    <a:lnTo>
                      <a:pt x="471" y="0"/>
                    </a:lnTo>
                    <a:lnTo>
                      <a:pt x="482" y="2"/>
                    </a:lnTo>
                    <a:lnTo>
                      <a:pt x="490" y="7"/>
                    </a:lnTo>
                    <a:lnTo>
                      <a:pt x="497" y="15"/>
                    </a:lnTo>
                    <a:lnTo>
                      <a:pt x="502" y="28"/>
                    </a:lnTo>
                    <a:lnTo>
                      <a:pt x="502" y="46"/>
                    </a:lnTo>
                    <a:lnTo>
                      <a:pt x="502" y="47"/>
                    </a:lnTo>
                    <a:lnTo>
                      <a:pt x="502" y="52"/>
                    </a:lnTo>
                    <a:lnTo>
                      <a:pt x="502" y="59"/>
                    </a:lnTo>
                    <a:lnTo>
                      <a:pt x="502" y="68"/>
                    </a:lnTo>
                    <a:lnTo>
                      <a:pt x="503" y="77"/>
                    </a:lnTo>
                    <a:lnTo>
                      <a:pt x="507" y="87"/>
                    </a:lnTo>
                    <a:lnTo>
                      <a:pt x="510" y="96"/>
                    </a:lnTo>
                    <a:lnTo>
                      <a:pt x="516" y="104"/>
                    </a:lnTo>
                    <a:lnTo>
                      <a:pt x="525" y="111"/>
                    </a:lnTo>
                    <a:lnTo>
                      <a:pt x="535" y="116"/>
                    </a:lnTo>
                    <a:lnTo>
                      <a:pt x="535" y="116"/>
                    </a:lnTo>
                    <a:close/>
                  </a:path>
                </a:pathLst>
              </a:custGeom>
              <a:solidFill>
                <a:srgbClr val="FFCDE0"/>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3" name="Freeform 87"/>
              <p:cNvSpPr>
                <a:spLocks/>
              </p:cNvSpPr>
              <p:nvPr/>
            </p:nvSpPr>
            <p:spPr bwMode="ltGray">
              <a:xfrm>
                <a:off x="3800" y="1454"/>
                <a:ext cx="209" cy="156"/>
              </a:xfrm>
              <a:custGeom>
                <a:avLst/>
                <a:gdLst>
                  <a:gd name="T0" fmla="*/ 424 w 529"/>
                  <a:gd name="T1" fmla="*/ 437 h 437"/>
                  <a:gd name="T2" fmla="*/ 452 w 529"/>
                  <a:gd name="T3" fmla="*/ 364 h 437"/>
                  <a:gd name="T4" fmla="*/ 460 w 529"/>
                  <a:gd name="T5" fmla="*/ 304 h 437"/>
                  <a:gd name="T6" fmla="*/ 458 w 529"/>
                  <a:gd name="T7" fmla="*/ 260 h 437"/>
                  <a:gd name="T8" fmla="*/ 451 w 529"/>
                  <a:gd name="T9" fmla="*/ 233 h 437"/>
                  <a:gd name="T10" fmla="*/ 447 w 529"/>
                  <a:gd name="T11" fmla="*/ 223 h 437"/>
                  <a:gd name="T12" fmla="*/ 424 w 529"/>
                  <a:gd name="T13" fmla="*/ 241 h 437"/>
                  <a:gd name="T14" fmla="*/ 403 w 529"/>
                  <a:gd name="T15" fmla="*/ 279 h 437"/>
                  <a:gd name="T16" fmla="*/ 386 w 529"/>
                  <a:gd name="T17" fmla="*/ 322 h 437"/>
                  <a:gd name="T18" fmla="*/ 376 w 529"/>
                  <a:gd name="T19" fmla="*/ 358 h 437"/>
                  <a:gd name="T20" fmla="*/ 372 w 529"/>
                  <a:gd name="T21" fmla="*/ 373 h 437"/>
                  <a:gd name="T22" fmla="*/ 397 w 529"/>
                  <a:gd name="T23" fmla="*/ 280 h 437"/>
                  <a:gd name="T24" fmla="*/ 398 w 529"/>
                  <a:gd name="T25" fmla="*/ 229 h 437"/>
                  <a:gd name="T26" fmla="*/ 387 w 529"/>
                  <a:gd name="T27" fmla="*/ 206 h 437"/>
                  <a:gd name="T28" fmla="*/ 373 w 529"/>
                  <a:gd name="T29" fmla="*/ 201 h 437"/>
                  <a:gd name="T30" fmla="*/ 366 w 529"/>
                  <a:gd name="T31" fmla="*/ 202 h 437"/>
                  <a:gd name="T32" fmla="*/ 340 w 529"/>
                  <a:gd name="T33" fmla="*/ 217 h 437"/>
                  <a:gd name="T34" fmla="*/ 311 w 529"/>
                  <a:gd name="T35" fmla="*/ 247 h 437"/>
                  <a:gd name="T36" fmla="*/ 284 w 529"/>
                  <a:gd name="T37" fmla="*/ 282 h 437"/>
                  <a:gd name="T38" fmla="*/ 265 w 529"/>
                  <a:gd name="T39" fmla="*/ 311 h 437"/>
                  <a:gd name="T40" fmla="*/ 258 w 529"/>
                  <a:gd name="T41" fmla="*/ 323 h 437"/>
                  <a:gd name="T42" fmla="*/ 318 w 529"/>
                  <a:gd name="T43" fmla="*/ 216 h 437"/>
                  <a:gd name="T44" fmla="*/ 323 w 529"/>
                  <a:gd name="T45" fmla="*/ 188 h 437"/>
                  <a:gd name="T46" fmla="*/ 306 w 529"/>
                  <a:gd name="T47" fmla="*/ 176 h 437"/>
                  <a:gd name="T48" fmla="*/ 284 w 529"/>
                  <a:gd name="T49" fmla="*/ 176 h 437"/>
                  <a:gd name="T50" fmla="*/ 267 w 529"/>
                  <a:gd name="T51" fmla="*/ 179 h 437"/>
                  <a:gd name="T52" fmla="*/ 0 w 529"/>
                  <a:gd name="T53" fmla="*/ 346 h 437"/>
                  <a:gd name="T54" fmla="*/ 255 w 529"/>
                  <a:gd name="T55" fmla="*/ 149 h 437"/>
                  <a:gd name="T56" fmla="*/ 223 w 529"/>
                  <a:gd name="T57" fmla="*/ 140 h 437"/>
                  <a:gd name="T58" fmla="*/ 169 w 529"/>
                  <a:gd name="T59" fmla="*/ 153 h 437"/>
                  <a:gd name="T60" fmla="*/ 115 w 529"/>
                  <a:gd name="T61" fmla="*/ 173 h 437"/>
                  <a:gd name="T62" fmla="*/ 78 w 529"/>
                  <a:gd name="T63" fmla="*/ 190 h 437"/>
                  <a:gd name="T64" fmla="*/ 430 w 529"/>
                  <a:gd name="T65" fmla="*/ 5 h 437"/>
                  <a:gd name="T66" fmla="*/ 438 w 529"/>
                  <a:gd name="T67" fmla="*/ 2 h 437"/>
                  <a:gd name="T68" fmla="*/ 455 w 529"/>
                  <a:gd name="T69" fmla="*/ 0 h 437"/>
                  <a:gd name="T70" fmla="*/ 476 w 529"/>
                  <a:gd name="T71" fmla="*/ 2 h 437"/>
                  <a:gd name="T72" fmla="*/ 491 w 529"/>
                  <a:gd name="T73" fmla="*/ 15 h 437"/>
                  <a:gd name="T74" fmla="*/ 496 w 529"/>
                  <a:gd name="T75" fmla="*/ 46 h 437"/>
                  <a:gd name="T76" fmla="*/ 496 w 529"/>
                  <a:gd name="T77" fmla="*/ 52 h 437"/>
                  <a:gd name="T78" fmla="*/ 496 w 529"/>
                  <a:gd name="T79" fmla="*/ 67 h 437"/>
                  <a:gd name="T80" fmla="*/ 501 w 529"/>
                  <a:gd name="T81" fmla="*/ 86 h 437"/>
                  <a:gd name="T82" fmla="*/ 510 w 529"/>
                  <a:gd name="T83" fmla="*/ 103 h 437"/>
                  <a:gd name="T84" fmla="*/ 529 w 529"/>
                  <a:gd name="T85" fmla="*/ 116 h 437"/>
                  <a:gd name="T86" fmla="*/ 529 w 529"/>
                  <a:gd name="T87" fmla="*/ 115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9" h="437">
                    <a:moveTo>
                      <a:pt x="529" y="115"/>
                    </a:moveTo>
                    <a:lnTo>
                      <a:pt x="424" y="437"/>
                    </a:lnTo>
                    <a:lnTo>
                      <a:pt x="441" y="399"/>
                    </a:lnTo>
                    <a:lnTo>
                      <a:pt x="452" y="364"/>
                    </a:lnTo>
                    <a:lnTo>
                      <a:pt x="458" y="332"/>
                    </a:lnTo>
                    <a:lnTo>
                      <a:pt x="460" y="304"/>
                    </a:lnTo>
                    <a:lnTo>
                      <a:pt x="460" y="280"/>
                    </a:lnTo>
                    <a:lnTo>
                      <a:pt x="458" y="260"/>
                    </a:lnTo>
                    <a:lnTo>
                      <a:pt x="454" y="244"/>
                    </a:lnTo>
                    <a:lnTo>
                      <a:pt x="451" y="233"/>
                    </a:lnTo>
                    <a:lnTo>
                      <a:pt x="448" y="226"/>
                    </a:lnTo>
                    <a:lnTo>
                      <a:pt x="447" y="223"/>
                    </a:lnTo>
                    <a:lnTo>
                      <a:pt x="435" y="229"/>
                    </a:lnTo>
                    <a:lnTo>
                      <a:pt x="424" y="241"/>
                    </a:lnTo>
                    <a:lnTo>
                      <a:pt x="414" y="259"/>
                    </a:lnTo>
                    <a:lnTo>
                      <a:pt x="403" y="279"/>
                    </a:lnTo>
                    <a:lnTo>
                      <a:pt x="395" y="301"/>
                    </a:lnTo>
                    <a:lnTo>
                      <a:pt x="386" y="322"/>
                    </a:lnTo>
                    <a:lnTo>
                      <a:pt x="380" y="342"/>
                    </a:lnTo>
                    <a:lnTo>
                      <a:pt x="376" y="358"/>
                    </a:lnTo>
                    <a:lnTo>
                      <a:pt x="373" y="368"/>
                    </a:lnTo>
                    <a:lnTo>
                      <a:pt x="372" y="373"/>
                    </a:lnTo>
                    <a:lnTo>
                      <a:pt x="387" y="321"/>
                    </a:lnTo>
                    <a:lnTo>
                      <a:pt x="397" y="280"/>
                    </a:lnTo>
                    <a:lnTo>
                      <a:pt x="399" y="251"/>
                    </a:lnTo>
                    <a:lnTo>
                      <a:pt x="398" y="229"/>
                    </a:lnTo>
                    <a:lnTo>
                      <a:pt x="393" y="215"/>
                    </a:lnTo>
                    <a:lnTo>
                      <a:pt x="387" y="206"/>
                    </a:lnTo>
                    <a:lnTo>
                      <a:pt x="380" y="202"/>
                    </a:lnTo>
                    <a:lnTo>
                      <a:pt x="373" y="201"/>
                    </a:lnTo>
                    <a:lnTo>
                      <a:pt x="368" y="201"/>
                    </a:lnTo>
                    <a:lnTo>
                      <a:pt x="366" y="202"/>
                    </a:lnTo>
                    <a:lnTo>
                      <a:pt x="354" y="207"/>
                    </a:lnTo>
                    <a:lnTo>
                      <a:pt x="340" y="217"/>
                    </a:lnTo>
                    <a:lnTo>
                      <a:pt x="326" y="231"/>
                    </a:lnTo>
                    <a:lnTo>
                      <a:pt x="311" y="247"/>
                    </a:lnTo>
                    <a:lnTo>
                      <a:pt x="297" y="265"/>
                    </a:lnTo>
                    <a:lnTo>
                      <a:pt x="284" y="282"/>
                    </a:lnTo>
                    <a:lnTo>
                      <a:pt x="273" y="298"/>
                    </a:lnTo>
                    <a:lnTo>
                      <a:pt x="265" y="311"/>
                    </a:lnTo>
                    <a:lnTo>
                      <a:pt x="260" y="320"/>
                    </a:lnTo>
                    <a:lnTo>
                      <a:pt x="258" y="323"/>
                    </a:lnTo>
                    <a:lnTo>
                      <a:pt x="305" y="240"/>
                    </a:lnTo>
                    <a:lnTo>
                      <a:pt x="318" y="216"/>
                    </a:lnTo>
                    <a:lnTo>
                      <a:pt x="324" y="200"/>
                    </a:lnTo>
                    <a:lnTo>
                      <a:pt x="323" y="188"/>
                    </a:lnTo>
                    <a:lnTo>
                      <a:pt x="316" y="179"/>
                    </a:lnTo>
                    <a:lnTo>
                      <a:pt x="306" y="176"/>
                    </a:lnTo>
                    <a:lnTo>
                      <a:pt x="296" y="175"/>
                    </a:lnTo>
                    <a:lnTo>
                      <a:pt x="284" y="176"/>
                    </a:lnTo>
                    <a:lnTo>
                      <a:pt x="274" y="177"/>
                    </a:lnTo>
                    <a:lnTo>
                      <a:pt x="267" y="179"/>
                    </a:lnTo>
                    <a:lnTo>
                      <a:pt x="264" y="179"/>
                    </a:lnTo>
                    <a:lnTo>
                      <a:pt x="0" y="346"/>
                    </a:lnTo>
                    <a:lnTo>
                      <a:pt x="256" y="164"/>
                    </a:lnTo>
                    <a:lnTo>
                      <a:pt x="255" y="149"/>
                    </a:lnTo>
                    <a:lnTo>
                      <a:pt x="243" y="140"/>
                    </a:lnTo>
                    <a:lnTo>
                      <a:pt x="223" y="140"/>
                    </a:lnTo>
                    <a:lnTo>
                      <a:pt x="198" y="145"/>
                    </a:lnTo>
                    <a:lnTo>
                      <a:pt x="169" y="153"/>
                    </a:lnTo>
                    <a:lnTo>
                      <a:pt x="141" y="163"/>
                    </a:lnTo>
                    <a:lnTo>
                      <a:pt x="115" y="173"/>
                    </a:lnTo>
                    <a:lnTo>
                      <a:pt x="92" y="183"/>
                    </a:lnTo>
                    <a:lnTo>
                      <a:pt x="78" y="190"/>
                    </a:lnTo>
                    <a:lnTo>
                      <a:pt x="72" y="194"/>
                    </a:lnTo>
                    <a:lnTo>
                      <a:pt x="430" y="5"/>
                    </a:lnTo>
                    <a:lnTo>
                      <a:pt x="433" y="5"/>
                    </a:lnTo>
                    <a:lnTo>
                      <a:pt x="438" y="2"/>
                    </a:lnTo>
                    <a:lnTo>
                      <a:pt x="446" y="1"/>
                    </a:lnTo>
                    <a:lnTo>
                      <a:pt x="455" y="0"/>
                    </a:lnTo>
                    <a:lnTo>
                      <a:pt x="465" y="0"/>
                    </a:lnTo>
                    <a:lnTo>
                      <a:pt x="476" y="2"/>
                    </a:lnTo>
                    <a:lnTo>
                      <a:pt x="484" y="7"/>
                    </a:lnTo>
                    <a:lnTo>
                      <a:pt x="491" y="15"/>
                    </a:lnTo>
                    <a:lnTo>
                      <a:pt x="496" y="28"/>
                    </a:lnTo>
                    <a:lnTo>
                      <a:pt x="496" y="46"/>
                    </a:lnTo>
                    <a:lnTo>
                      <a:pt x="496" y="47"/>
                    </a:lnTo>
                    <a:lnTo>
                      <a:pt x="496" y="52"/>
                    </a:lnTo>
                    <a:lnTo>
                      <a:pt x="496" y="58"/>
                    </a:lnTo>
                    <a:lnTo>
                      <a:pt x="496" y="67"/>
                    </a:lnTo>
                    <a:lnTo>
                      <a:pt x="497" y="76"/>
                    </a:lnTo>
                    <a:lnTo>
                      <a:pt x="501" y="86"/>
                    </a:lnTo>
                    <a:lnTo>
                      <a:pt x="504" y="95"/>
                    </a:lnTo>
                    <a:lnTo>
                      <a:pt x="510" y="103"/>
                    </a:lnTo>
                    <a:lnTo>
                      <a:pt x="519" y="110"/>
                    </a:lnTo>
                    <a:lnTo>
                      <a:pt x="529" y="116"/>
                    </a:lnTo>
                    <a:lnTo>
                      <a:pt x="529" y="116"/>
                    </a:lnTo>
                    <a:lnTo>
                      <a:pt x="529" y="115"/>
                    </a:lnTo>
                    <a:close/>
                  </a:path>
                </a:pathLst>
              </a:custGeom>
              <a:solidFill>
                <a:srgbClr val="FFD0E2"/>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4" name="Freeform 88"/>
              <p:cNvSpPr>
                <a:spLocks/>
              </p:cNvSpPr>
              <p:nvPr/>
            </p:nvSpPr>
            <p:spPr bwMode="ltGray">
              <a:xfrm>
                <a:off x="3801" y="1454"/>
                <a:ext cx="208" cy="151"/>
              </a:xfrm>
              <a:custGeom>
                <a:avLst/>
                <a:gdLst>
                  <a:gd name="T0" fmla="*/ 422 w 524"/>
                  <a:gd name="T1" fmla="*/ 433 h 433"/>
                  <a:gd name="T2" fmla="*/ 448 w 524"/>
                  <a:gd name="T3" fmla="*/ 359 h 433"/>
                  <a:gd name="T4" fmla="*/ 457 w 524"/>
                  <a:gd name="T5" fmla="*/ 301 h 433"/>
                  <a:gd name="T6" fmla="*/ 454 w 524"/>
                  <a:gd name="T7" fmla="*/ 257 h 433"/>
                  <a:gd name="T8" fmla="*/ 448 w 524"/>
                  <a:gd name="T9" fmla="*/ 230 h 433"/>
                  <a:gd name="T10" fmla="*/ 443 w 524"/>
                  <a:gd name="T11" fmla="*/ 220 h 433"/>
                  <a:gd name="T12" fmla="*/ 420 w 524"/>
                  <a:gd name="T13" fmla="*/ 238 h 433"/>
                  <a:gd name="T14" fmla="*/ 400 w 524"/>
                  <a:gd name="T15" fmla="*/ 276 h 433"/>
                  <a:gd name="T16" fmla="*/ 383 w 524"/>
                  <a:gd name="T17" fmla="*/ 319 h 433"/>
                  <a:gd name="T18" fmla="*/ 373 w 524"/>
                  <a:gd name="T19" fmla="*/ 354 h 433"/>
                  <a:gd name="T20" fmla="*/ 369 w 524"/>
                  <a:gd name="T21" fmla="*/ 369 h 433"/>
                  <a:gd name="T22" fmla="*/ 393 w 524"/>
                  <a:gd name="T23" fmla="*/ 277 h 433"/>
                  <a:gd name="T24" fmla="*/ 395 w 524"/>
                  <a:gd name="T25" fmla="*/ 226 h 433"/>
                  <a:gd name="T26" fmla="*/ 385 w 524"/>
                  <a:gd name="T27" fmla="*/ 203 h 433"/>
                  <a:gd name="T28" fmla="*/ 370 w 524"/>
                  <a:gd name="T29" fmla="*/ 197 h 433"/>
                  <a:gd name="T30" fmla="*/ 363 w 524"/>
                  <a:gd name="T31" fmla="*/ 199 h 433"/>
                  <a:gd name="T32" fmla="*/ 337 w 524"/>
                  <a:gd name="T33" fmla="*/ 214 h 433"/>
                  <a:gd name="T34" fmla="*/ 308 w 524"/>
                  <a:gd name="T35" fmla="*/ 244 h 433"/>
                  <a:gd name="T36" fmla="*/ 282 w 524"/>
                  <a:gd name="T37" fmla="*/ 278 h 433"/>
                  <a:gd name="T38" fmla="*/ 263 w 524"/>
                  <a:gd name="T39" fmla="*/ 307 h 433"/>
                  <a:gd name="T40" fmla="*/ 256 w 524"/>
                  <a:gd name="T41" fmla="*/ 319 h 433"/>
                  <a:gd name="T42" fmla="*/ 317 w 524"/>
                  <a:gd name="T43" fmla="*/ 214 h 433"/>
                  <a:gd name="T44" fmla="*/ 320 w 524"/>
                  <a:gd name="T45" fmla="*/ 184 h 433"/>
                  <a:gd name="T46" fmla="*/ 305 w 524"/>
                  <a:gd name="T47" fmla="*/ 174 h 433"/>
                  <a:gd name="T48" fmla="*/ 282 w 524"/>
                  <a:gd name="T49" fmla="*/ 174 h 433"/>
                  <a:gd name="T50" fmla="*/ 264 w 524"/>
                  <a:gd name="T51" fmla="*/ 176 h 433"/>
                  <a:gd name="T52" fmla="*/ 0 w 524"/>
                  <a:gd name="T53" fmla="*/ 341 h 433"/>
                  <a:gd name="T54" fmla="*/ 252 w 524"/>
                  <a:gd name="T55" fmla="*/ 146 h 433"/>
                  <a:gd name="T56" fmla="*/ 221 w 524"/>
                  <a:gd name="T57" fmla="*/ 138 h 433"/>
                  <a:gd name="T58" fmla="*/ 169 w 524"/>
                  <a:gd name="T59" fmla="*/ 151 h 433"/>
                  <a:gd name="T60" fmla="*/ 114 w 524"/>
                  <a:gd name="T61" fmla="*/ 171 h 433"/>
                  <a:gd name="T62" fmla="*/ 77 w 524"/>
                  <a:gd name="T63" fmla="*/ 188 h 433"/>
                  <a:gd name="T64" fmla="*/ 426 w 524"/>
                  <a:gd name="T65" fmla="*/ 5 h 433"/>
                  <a:gd name="T66" fmla="*/ 434 w 524"/>
                  <a:gd name="T67" fmla="*/ 3 h 433"/>
                  <a:gd name="T68" fmla="*/ 450 w 524"/>
                  <a:gd name="T69" fmla="*/ 0 h 433"/>
                  <a:gd name="T70" fmla="*/ 470 w 524"/>
                  <a:gd name="T71" fmla="*/ 3 h 433"/>
                  <a:gd name="T72" fmla="*/ 486 w 524"/>
                  <a:gd name="T73" fmla="*/ 16 h 433"/>
                  <a:gd name="T74" fmla="*/ 491 w 524"/>
                  <a:gd name="T75" fmla="*/ 45 h 433"/>
                  <a:gd name="T76" fmla="*/ 491 w 524"/>
                  <a:gd name="T77" fmla="*/ 51 h 433"/>
                  <a:gd name="T78" fmla="*/ 491 w 524"/>
                  <a:gd name="T79" fmla="*/ 67 h 433"/>
                  <a:gd name="T80" fmla="*/ 495 w 524"/>
                  <a:gd name="T81" fmla="*/ 86 h 433"/>
                  <a:gd name="T82" fmla="*/ 505 w 524"/>
                  <a:gd name="T83" fmla="*/ 104 h 433"/>
                  <a:gd name="T84" fmla="*/ 524 w 524"/>
                  <a:gd name="T85" fmla="*/ 115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24" h="433">
                    <a:moveTo>
                      <a:pt x="524" y="115"/>
                    </a:moveTo>
                    <a:lnTo>
                      <a:pt x="422" y="433"/>
                    </a:lnTo>
                    <a:lnTo>
                      <a:pt x="437" y="395"/>
                    </a:lnTo>
                    <a:lnTo>
                      <a:pt x="448" y="359"/>
                    </a:lnTo>
                    <a:lnTo>
                      <a:pt x="455" y="328"/>
                    </a:lnTo>
                    <a:lnTo>
                      <a:pt x="457" y="301"/>
                    </a:lnTo>
                    <a:lnTo>
                      <a:pt x="456" y="277"/>
                    </a:lnTo>
                    <a:lnTo>
                      <a:pt x="454" y="257"/>
                    </a:lnTo>
                    <a:lnTo>
                      <a:pt x="450" y="241"/>
                    </a:lnTo>
                    <a:lnTo>
                      <a:pt x="448" y="230"/>
                    </a:lnTo>
                    <a:lnTo>
                      <a:pt x="444" y="222"/>
                    </a:lnTo>
                    <a:lnTo>
                      <a:pt x="443" y="220"/>
                    </a:lnTo>
                    <a:lnTo>
                      <a:pt x="431" y="226"/>
                    </a:lnTo>
                    <a:lnTo>
                      <a:pt x="420" y="238"/>
                    </a:lnTo>
                    <a:lnTo>
                      <a:pt x="410" y="256"/>
                    </a:lnTo>
                    <a:lnTo>
                      <a:pt x="400" y="276"/>
                    </a:lnTo>
                    <a:lnTo>
                      <a:pt x="392" y="297"/>
                    </a:lnTo>
                    <a:lnTo>
                      <a:pt x="383" y="319"/>
                    </a:lnTo>
                    <a:lnTo>
                      <a:pt x="378" y="338"/>
                    </a:lnTo>
                    <a:lnTo>
                      <a:pt x="373" y="354"/>
                    </a:lnTo>
                    <a:lnTo>
                      <a:pt x="370" y="365"/>
                    </a:lnTo>
                    <a:lnTo>
                      <a:pt x="369" y="369"/>
                    </a:lnTo>
                    <a:lnTo>
                      <a:pt x="385" y="318"/>
                    </a:lnTo>
                    <a:lnTo>
                      <a:pt x="393" y="277"/>
                    </a:lnTo>
                    <a:lnTo>
                      <a:pt x="397" y="247"/>
                    </a:lnTo>
                    <a:lnTo>
                      <a:pt x="395" y="226"/>
                    </a:lnTo>
                    <a:lnTo>
                      <a:pt x="391" y="212"/>
                    </a:lnTo>
                    <a:lnTo>
                      <a:pt x="385" y="203"/>
                    </a:lnTo>
                    <a:lnTo>
                      <a:pt x="378" y="199"/>
                    </a:lnTo>
                    <a:lnTo>
                      <a:pt x="370" y="197"/>
                    </a:lnTo>
                    <a:lnTo>
                      <a:pt x="366" y="199"/>
                    </a:lnTo>
                    <a:lnTo>
                      <a:pt x="363" y="199"/>
                    </a:lnTo>
                    <a:lnTo>
                      <a:pt x="351" y="203"/>
                    </a:lnTo>
                    <a:lnTo>
                      <a:pt x="337" y="214"/>
                    </a:lnTo>
                    <a:lnTo>
                      <a:pt x="323" y="228"/>
                    </a:lnTo>
                    <a:lnTo>
                      <a:pt x="308" y="244"/>
                    </a:lnTo>
                    <a:lnTo>
                      <a:pt x="294" y="262"/>
                    </a:lnTo>
                    <a:lnTo>
                      <a:pt x="282" y="278"/>
                    </a:lnTo>
                    <a:lnTo>
                      <a:pt x="271" y="295"/>
                    </a:lnTo>
                    <a:lnTo>
                      <a:pt x="263" y="307"/>
                    </a:lnTo>
                    <a:lnTo>
                      <a:pt x="257" y="316"/>
                    </a:lnTo>
                    <a:lnTo>
                      <a:pt x="256" y="319"/>
                    </a:lnTo>
                    <a:lnTo>
                      <a:pt x="304" y="237"/>
                    </a:lnTo>
                    <a:lnTo>
                      <a:pt x="317" y="214"/>
                    </a:lnTo>
                    <a:lnTo>
                      <a:pt x="322" y="196"/>
                    </a:lnTo>
                    <a:lnTo>
                      <a:pt x="320" y="184"/>
                    </a:lnTo>
                    <a:lnTo>
                      <a:pt x="314" y="177"/>
                    </a:lnTo>
                    <a:lnTo>
                      <a:pt x="305" y="174"/>
                    </a:lnTo>
                    <a:lnTo>
                      <a:pt x="293" y="172"/>
                    </a:lnTo>
                    <a:lnTo>
                      <a:pt x="282" y="174"/>
                    </a:lnTo>
                    <a:lnTo>
                      <a:pt x="271" y="175"/>
                    </a:lnTo>
                    <a:lnTo>
                      <a:pt x="264" y="176"/>
                    </a:lnTo>
                    <a:lnTo>
                      <a:pt x="262" y="177"/>
                    </a:lnTo>
                    <a:lnTo>
                      <a:pt x="0" y="341"/>
                    </a:lnTo>
                    <a:lnTo>
                      <a:pt x="254" y="161"/>
                    </a:lnTo>
                    <a:lnTo>
                      <a:pt x="252" y="146"/>
                    </a:lnTo>
                    <a:lnTo>
                      <a:pt x="242" y="138"/>
                    </a:lnTo>
                    <a:lnTo>
                      <a:pt x="221" y="138"/>
                    </a:lnTo>
                    <a:lnTo>
                      <a:pt x="196" y="143"/>
                    </a:lnTo>
                    <a:lnTo>
                      <a:pt x="169" y="151"/>
                    </a:lnTo>
                    <a:lnTo>
                      <a:pt x="140" y="161"/>
                    </a:lnTo>
                    <a:lnTo>
                      <a:pt x="114" y="171"/>
                    </a:lnTo>
                    <a:lnTo>
                      <a:pt x="92" y="181"/>
                    </a:lnTo>
                    <a:lnTo>
                      <a:pt x="77" y="188"/>
                    </a:lnTo>
                    <a:lnTo>
                      <a:pt x="71" y="190"/>
                    </a:lnTo>
                    <a:lnTo>
                      <a:pt x="426" y="5"/>
                    </a:lnTo>
                    <a:lnTo>
                      <a:pt x="429" y="4"/>
                    </a:lnTo>
                    <a:lnTo>
                      <a:pt x="434" y="3"/>
                    </a:lnTo>
                    <a:lnTo>
                      <a:pt x="442" y="1"/>
                    </a:lnTo>
                    <a:lnTo>
                      <a:pt x="450" y="0"/>
                    </a:lnTo>
                    <a:lnTo>
                      <a:pt x="461" y="0"/>
                    </a:lnTo>
                    <a:lnTo>
                      <a:pt x="470" y="3"/>
                    </a:lnTo>
                    <a:lnTo>
                      <a:pt x="479" y="7"/>
                    </a:lnTo>
                    <a:lnTo>
                      <a:pt x="486" y="16"/>
                    </a:lnTo>
                    <a:lnTo>
                      <a:pt x="490" y="27"/>
                    </a:lnTo>
                    <a:lnTo>
                      <a:pt x="491" y="45"/>
                    </a:lnTo>
                    <a:lnTo>
                      <a:pt x="491" y="46"/>
                    </a:lnTo>
                    <a:lnTo>
                      <a:pt x="491" y="51"/>
                    </a:lnTo>
                    <a:lnTo>
                      <a:pt x="491" y="58"/>
                    </a:lnTo>
                    <a:lnTo>
                      <a:pt x="491" y="67"/>
                    </a:lnTo>
                    <a:lnTo>
                      <a:pt x="492" y="76"/>
                    </a:lnTo>
                    <a:lnTo>
                      <a:pt x="495" y="86"/>
                    </a:lnTo>
                    <a:lnTo>
                      <a:pt x="499" y="95"/>
                    </a:lnTo>
                    <a:lnTo>
                      <a:pt x="505" y="104"/>
                    </a:lnTo>
                    <a:lnTo>
                      <a:pt x="513" y="111"/>
                    </a:lnTo>
                    <a:lnTo>
                      <a:pt x="524" y="115"/>
                    </a:lnTo>
                    <a:lnTo>
                      <a:pt x="524" y="115"/>
                    </a:lnTo>
                    <a:close/>
                  </a:path>
                </a:pathLst>
              </a:custGeom>
              <a:solidFill>
                <a:srgbClr val="FFD3E4"/>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5" name="Freeform 89"/>
              <p:cNvSpPr>
                <a:spLocks/>
              </p:cNvSpPr>
              <p:nvPr/>
            </p:nvSpPr>
            <p:spPr bwMode="ltGray">
              <a:xfrm>
                <a:off x="3802" y="1454"/>
                <a:ext cx="204" cy="151"/>
              </a:xfrm>
              <a:custGeom>
                <a:avLst/>
                <a:gdLst>
                  <a:gd name="T0" fmla="*/ 417 w 518"/>
                  <a:gd name="T1" fmla="*/ 428 h 428"/>
                  <a:gd name="T2" fmla="*/ 444 w 518"/>
                  <a:gd name="T3" fmla="*/ 356 h 428"/>
                  <a:gd name="T4" fmla="*/ 452 w 518"/>
                  <a:gd name="T5" fmla="*/ 296 h 428"/>
                  <a:gd name="T6" fmla="*/ 449 w 518"/>
                  <a:gd name="T7" fmla="*/ 254 h 428"/>
                  <a:gd name="T8" fmla="*/ 443 w 518"/>
                  <a:gd name="T9" fmla="*/ 226 h 428"/>
                  <a:gd name="T10" fmla="*/ 439 w 518"/>
                  <a:gd name="T11" fmla="*/ 217 h 428"/>
                  <a:gd name="T12" fmla="*/ 417 w 518"/>
                  <a:gd name="T13" fmla="*/ 236 h 428"/>
                  <a:gd name="T14" fmla="*/ 396 w 518"/>
                  <a:gd name="T15" fmla="*/ 273 h 428"/>
                  <a:gd name="T16" fmla="*/ 380 w 518"/>
                  <a:gd name="T17" fmla="*/ 314 h 428"/>
                  <a:gd name="T18" fmla="*/ 369 w 518"/>
                  <a:gd name="T19" fmla="*/ 350 h 428"/>
                  <a:gd name="T20" fmla="*/ 365 w 518"/>
                  <a:gd name="T21" fmla="*/ 364 h 428"/>
                  <a:gd name="T22" fmla="*/ 389 w 518"/>
                  <a:gd name="T23" fmla="*/ 274 h 428"/>
                  <a:gd name="T24" fmla="*/ 392 w 518"/>
                  <a:gd name="T25" fmla="*/ 223 h 428"/>
                  <a:gd name="T26" fmla="*/ 380 w 518"/>
                  <a:gd name="T27" fmla="*/ 200 h 428"/>
                  <a:gd name="T28" fmla="*/ 367 w 518"/>
                  <a:gd name="T29" fmla="*/ 195 h 428"/>
                  <a:gd name="T30" fmla="*/ 359 w 518"/>
                  <a:gd name="T31" fmla="*/ 196 h 428"/>
                  <a:gd name="T32" fmla="*/ 333 w 518"/>
                  <a:gd name="T33" fmla="*/ 211 h 428"/>
                  <a:gd name="T34" fmla="*/ 305 w 518"/>
                  <a:gd name="T35" fmla="*/ 242 h 428"/>
                  <a:gd name="T36" fmla="*/ 278 w 518"/>
                  <a:gd name="T37" fmla="*/ 275 h 428"/>
                  <a:gd name="T38" fmla="*/ 259 w 518"/>
                  <a:gd name="T39" fmla="*/ 303 h 428"/>
                  <a:gd name="T40" fmla="*/ 252 w 518"/>
                  <a:gd name="T41" fmla="*/ 315 h 428"/>
                  <a:gd name="T42" fmla="*/ 313 w 518"/>
                  <a:gd name="T43" fmla="*/ 211 h 428"/>
                  <a:gd name="T44" fmla="*/ 317 w 518"/>
                  <a:gd name="T45" fmla="*/ 182 h 428"/>
                  <a:gd name="T46" fmla="*/ 301 w 518"/>
                  <a:gd name="T47" fmla="*/ 171 h 428"/>
                  <a:gd name="T48" fmla="*/ 278 w 518"/>
                  <a:gd name="T49" fmla="*/ 170 h 428"/>
                  <a:gd name="T50" fmla="*/ 262 w 518"/>
                  <a:gd name="T51" fmla="*/ 174 h 428"/>
                  <a:gd name="T52" fmla="*/ 0 w 518"/>
                  <a:gd name="T53" fmla="*/ 338 h 428"/>
                  <a:gd name="T54" fmla="*/ 250 w 518"/>
                  <a:gd name="T55" fmla="*/ 143 h 428"/>
                  <a:gd name="T56" fmla="*/ 219 w 518"/>
                  <a:gd name="T57" fmla="*/ 136 h 428"/>
                  <a:gd name="T58" fmla="*/ 166 w 518"/>
                  <a:gd name="T59" fmla="*/ 149 h 428"/>
                  <a:gd name="T60" fmla="*/ 113 w 518"/>
                  <a:gd name="T61" fmla="*/ 169 h 428"/>
                  <a:gd name="T62" fmla="*/ 76 w 518"/>
                  <a:gd name="T63" fmla="*/ 186 h 428"/>
                  <a:gd name="T64" fmla="*/ 423 w 518"/>
                  <a:gd name="T65" fmla="*/ 5 h 428"/>
                  <a:gd name="T66" fmla="*/ 429 w 518"/>
                  <a:gd name="T67" fmla="*/ 3 h 428"/>
                  <a:gd name="T68" fmla="*/ 445 w 518"/>
                  <a:gd name="T69" fmla="*/ 0 h 428"/>
                  <a:gd name="T70" fmla="*/ 464 w 518"/>
                  <a:gd name="T71" fmla="*/ 3 h 428"/>
                  <a:gd name="T72" fmla="*/ 480 w 518"/>
                  <a:gd name="T73" fmla="*/ 16 h 428"/>
                  <a:gd name="T74" fmla="*/ 485 w 518"/>
                  <a:gd name="T75" fmla="*/ 45 h 428"/>
                  <a:gd name="T76" fmla="*/ 483 w 518"/>
                  <a:gd name="T77" fmla="*/ 51 h 428"/>
                  <a:gd name="T78" fmla="*/ 485 w 518"/>
                  <a:gd name="T79" fmla="*/ 66 h 428"/>
                  <a:gd name="T80" fmla="*/ 488 w 518"/>
                  <a:gd name="T81" fmla="*/ 85 h 428"/>
                  <a:gd name="T82" fmla="*/ 499 w 518"/>
                  <a:gd name="T83" fmla="*/ 103 h 428"/>
                  <a:gd name="T84" fmla="*/ 518 w 518"/>
                  <a:gd name="T85" fmla="*/ 114 h 428"/>
                  <a:gd name="T86" fmla="*/ 517 w 518"/>
                  <a:gd name="T87" fmla="*/ 114 h 4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8" h="428">
                    <a:moveTo>
                      <a:pt x="517" y="114"/>
                    </a:moveTo>
                    <a:lnTo>
                      <a:pt x="417" y="428"/>
                    </a:lnTo>
                    <a:lnTo>
                      <a:pt x="433" y="390"/>
                    </a:lnTo>
                    <a:lnTo>
                      <a:pt x="444" y="356"/>
                    </a:lnTo>
                    <a:lnTo>
                      <a:pt x="450" y="325"/>
                    </a:lnTo>
                    <a:lnTo>
                      <a:pt x="452" y="296"/>
                    </a:lnTo>
                    <a:lnTo>
                      <a:pt x="451" y="274"/>
                    </a:lnTo>
                    <a:lnTo>
                      <a:pt x="449" y="254"/>
                    </a:lnTo>
                    <a:lnTo>
                      <a:pt x="446" y="238"/>
                    </a:lnTo>
                    <a:lnTo>
                      <a:pt x="443" y="226"/>
                    </a:lnTo>
                    <a:lnTo>
                      <a:pt x="439" y="219"/>
                    </a:lnTo>
                    <a:lnTo>
                      <a:pt x="439" y="217"/>
                    </a:lnTo>
                    <a:lnTo>
                      <a:pt x="427" y="223"/>
                    </a:lnTo>
                    <a:lnTo>
                      <a:pt x="417" y="236"/>
                    </a:lnTo>
                    <a:lnTo>
                      <a:pt x="406" y="252"/>
                    </a:lnTo>
                    <a:lnTo>
                      <a:pt x="396" y="273"/>
                    </a:lnTo>
                    <a:lnTo>
                      <a:pt x="387" y="294"/>
                    </a:lnTo>
                    <a:lnTo>
                      <a:pt x="380" y="314"/>
                    </a:lnTo>
                    <a:lnTo>
                      <a:pt x="374" y="334"/>
                    </a:lnTo>
                    <a:lnTo>
                      <a:pt x="369" y="350"/>
                    </a:lnTo>
                    <a:lnTo>
                      <a:pt x="365" y="361"/>
                    </a:lnTo>
                    <a:lnTo>
                      <a:pt x="365" y="364"/>
                    </a:lnTo>
                    <a:lnTo>
                      <a:pt x="381" y="313"/>
                    </a:lnTo>
                    <a:lnTo>
                      <a:pt x="389" y="274"/>
                    </a:lnTo>
                    <a:lnTo>
                      <a:pt x="393" y="244"/>
                    </a:lnTo>
                    <a:lnTo>
                      <a:pt x="392" y="223"/>
                    </a:lnTo>
                    <a:lnTo>
                      <a:pt x="387" y="208"/>
                    </a:lnTo>
                    <a:lnTo>
                      <a:pt x="380" y="200"/>
                    </a:lnTo>
                    <a:lnTo>
                      <a:pt x="373" y="196"/>
                    </a:lnTo>
                    <a:lnTo>
                      <a:pt x="367" y="195"/>
                    </a:lnTo>
                    <a:lnTo>
                      <a:pt x="362" y="195"/>
                    </a:lnTo>
                    <a:lnTo>
                      <a:pt x="359" y="196"/>
                    </a:lnTo>
                    <a:lnTo>
                      <a:pt x="347" y="201"/>
                    </a:lnTo>
                    <a:lnTo>
                      <a:pt x="333" y="211"/>
                    </a:lnTo>
                    <a:lnTo>
                      <a:pt x="319" y="225"/>
                    </a:lnTo>
                    <a:lnTo>
                      <a:pt x="305" y="242"/>
                    </a:lnTo>
                    <a:lnTo>
                      <a:pt x="291" y="258"/>
                    </a:lnTo>
                    <a:lnTo>
                      <a:pt x="278" y="275"/>
                    </a:lnTo>
                    <a:lnTo>
                      <a:pt x="268" y="290"/>
                    </a:lnTo>
                    <a:lnTo>
                      <a:pt x="259" y="303"/>
                    </a:lnTo>
                    <a:lnTo>
                      <a:pt x="255" y="312"/>
                    </a:lnTo>
                    <a:lnTo>
                      <a:pt x="252" y="315"/>
                    </a:lnTo>
                    <a:lnTo>
                      <a:pt x="300" y="234"/>
                    </a:lnTo>
                    <a:lnTo>
                      <a:pt x="313" y="211"/>
                    </a:lnTo>
                    <a:lnTo>
                      <a:pt x="318" y="194"/>
                    </a:lnTo>
                    <a:lnTo>
                      <a:pt x="317" y="182"/>
                    </a:lnTo>
                    <a:lnTo>
                      <a:pt x="311" y="175"/>
                    </a:lnTo>
                    <a:lnTo>
                      <a:pt x="301" y="171"/>
                    </a:lnTo>
                    <a:lnTo>
                      <a:pt x="290" y="170"/>
                    </a:lnTo>
                    <a:lnTo>
                      <a:pt x="278" y="170"/>
                    </a:lnTo>
                    <a:lnTo>
                      <a:pt x="269" y="173"/>
                    </a:lnTo>
                    <a:lnTo>
                      <a:pt x="262" y="174"/>
                    </a:lnTo>
                    <a:lnTo>
                      <a:pt x="258" y="175"/>
                    </a:lnTo>
                    <a:lnTo>
                      <a:pt x="0" y="338"/>
                    </a:lnTo>
                    <a:lnTo>
                      <a:pt x="251" y="158"/>
                    </a:lnTo>
                    <a:lnTo>
                      <a:pt x="250" y="143"/>
                    </a:lnTo>
                    <a:lnTo>
                      <a:pt x="238" y="136"/>
                    </a:lnTo>
                    <a:lnTo>
                      <a:pt x="219" y="136"/>
                    </a:lnTo>
                    <a:lnTo>
                      <a:pt x="194" y="141"/>
                    </a:lnTo>
                    <a:lnTo>
                      <a:pt x="166" y="149"/>
                    </a:lnTo>
                    <a:lnTo>
                      <a:pt x="139" y="158"/>
                    </a:lnTo>
                    <a:lnTo>
                      <a:pt x="113" y="169"/>
                    </a:lnTo>
                    <a:lnTo>
                      <a:pt x="91" y="179"/>
                    </a:lnTo>
                    <a:lnTo>
                      <a:pt x="76" y="186"/>
                    </a:lnTo>
                    <a:lnTo>
                      <a:pt x="71" y="188"/>
                    </a:lnTo>
                    <a:lnTo>
                      <a:pt x="423" y="5"/>
                    </a:lnTo>
                    <a:lnTo>
                      <a:pt x="424" y="4"/>
                    </a:lnTo>
                    <a:lnTo>
                      <a:pt x="429" y="3"/>
                    </a:lnTo>
                    <a:lnTo>
                      <a:pt x="437" y="2"/>
                    </a:lnTo>
                    <a:lnTo>
                      <a:pt x="445" y="0"/>
                    </a:lnTo>
                    <a:lnTo>
                      <a:pt x="455" y="0"/>
                    </a:lnTo>
                    <a:lnTo>
                      <a:pt x="464" y="3"/>
                    </a:lnTo>
                    <a:lnTo>
                      <a:pt x="473" y="7"/>
                    </a:lnTo>
                    <a:lnTo>
                      <a:pt x="480" y="16"/>
                    </a:lnTo>
                    <a:lnTo>
                      <a:pt x="483" y="28"/>
                    </a:lnTo>
                    <a:lnTo>
                      <a:pt x="485" y="45"/>
                    </a:lnTo>
                    <a:lnTo>
                      <a:pt x="483" y="47"/>
                    </a:lnTo>
                    <a:lnTo>
                      <a:pt x="483" y="51"/>
                    </a:lnTo>
                    <a:lnTo>
                      <a:pt x="483" y="57"/>
                    </a:lnTo>
                    <a:lnTo>
                      <a:pt x="485" y="66"/>
                    </a:lnTo>
                    <a:lnTo>
                      <a:pt x="486" y="75"/>
                    </a:lnTo>
                    <a:lnTo>
                      <a:pt x="488" y="85"/>
                    </a:lnTo>
                    <a:lnTo>
                      <a:pt x="493" y="94"/>
                    </a:lnTo>
                    <a:lnTo>
                      <a:pt x="499" y="103"/>
                    </a:lnTo>
                    <a:lnTo>
                      <a:pt x="507" y="110"/>
                    </a:lnTo>
                    <a:lnTo>
                      <a:pt x="518" y="114"/>
                    </a:lnTo>
                    <a:lnTo>
                      <a:pt x="518" y="114"/>
                    </a:lnTo>
                    <a:lnTo>
                      <a:pt x="517" y="114"/>
                    </a:lnTo>
                    <a:close/>
                  </a:path>
                </a:pathLst>
              </a:custGeom>
              <a:solidFill>
                <a:srgbClr val="FFD6E6"/>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6" name="Freeform 90"/>
              <p:cNvSpPr>
                <a:spLocks/>
              </p:cNvSpPr>
              <p:nvPr/>
            </p:nvSpPr>
            <p:spPr bwMode="ltGray">
              <a:xfrm>
                <a:off x="3804" y="1455"/>
                <a:ext cx="204" cy="149"/>
              </a:xfrm>
              <a:custGeom>
                <a:avLst/>
                <a:gdLst>
                  <a:gd name="T0" fmla="*/ 415 w 514"/>
                  <a:gd name="T1" fmla="*/ 423 h 423"/>
                  <a:gd name="T2" fmla="*/ 441 w 514"/>
                  <a:gd name="T3" fmla="*/ 350 h 423"/>
                  <a:gd name="T4" fmla="*/ 449 w 514"/>
                  <a:gd name="T5" fmla="*/ 292 h 423"/>
                  <a:gd name="T6" fmla="*/ 447 w 514"/>
                  <a:gd name="T7" fmla="*/ 249 h 423"/>
                  <a:gd name="T8" fmla="*/ 440 w 514"/>
                  <a:gd name="T9" fmla="*/ 223 h 423"/>
                  <a:gd name="T10" fmla="*/ 436 w 514"/>
                  <a:gd name="T11" fmla="*/ 213 h 423"/>
                  <a:gd name="T12" fmla="*/ 414 w 514"/>
                  <a:gd name="T13" fmla="*/ 231 h 423"/>
                  <a:gd name="T14" fmla="*/ 393 w 514"/>
                  <a:gd name="T15" fmla="*/ 268 h 423"/>
                  <a:gd name="T16" fmla="*/ 378 w 514"/>
                  <a:gd name="T17" fmla="*/ 310 h 423"/>
                  <a:gd name="T18" fmla="*/ 367 w 514"/>
                  <a:gd name="T19" fmla="*/ 344 h 423"/>
                  <a:gd name="T20" fmla="*/ 362 w 514"/>
                  <a:gd name="T21" fmla="*/ 360 h 423"/>
                  <a:gd name="T22" fmla="*/ 387 w 514"/>
                  <a:gd name="T23" fmla="*/ 269 h 423"/>
                  <a:gd name="T24" fmla="*/ 389 w 514"/>
                  <a:gd name="T25" fmla="*/ 219 h 423"/>
                  <a:gd name="T26" fmla="*/ 378 w 514"/>
                  <a:gd name="T27" fmla="*/ 197 h 423"/>
                  <a:gd name="T28" fmla="*/ 365 w 514"/>
                  <a:gd name="T29" fmla="*/ 192 h 423"/>
                  <a:gd name="T30" fmla="*/ 358 w 514"/>
                  <a:gd name="T31" fmla="*/ 192 h 423"/>
                  <a:gd name="T32" fmla="*/ 331 w 514"/>
                  <a:gd name="T33" fmla="*/ 208 h 423"/>
                  <a:gd name="T34" fmla="*/ 304 w 514"/>
                  <a:gd name="T35" fmla="*/ 237 h 423"/>
                  <a:gd name="T36" fmla="*/ 278 w 514"/>
                  <a:gd name="T37" fmla="*/ 271 h 423"/>
                  <a:gd name="T38" fmla="*/ 259 w 514"/>
                  <a:gd name="T39" fmla="*/ 299 h 423"/>
                  <a:gd name="T40" fmla="*/ 252 w 514"/>
                  <a:gd name="T41" fmla="*/ 311 h 423"/>
                  <a:gd name="T42" fmla="*/ 311 w 514"/>
                  <a:gd name="T43" fmla="*/ 208 h 423"/>
                  <a:gd name="T44" fmla="*/ 315 w 514"/>
                  <a:gd name="T45" fmla="*/ 179 h 423"/>
                  <a:gd name="T46" fmla="*/ 299 w 514"/>
                  <a:gd name="T47" fmla="*/ 167 h 423"/>
                  <a:gd name="T48" fmla="*/ 278 w 514"/>
                  <a:gd name="T49" fmla="*/ 167 h 423"/>
                  <a:gd name="T50" fmla="*/ 260 w 514"/>
                  <a:gd name="T51" fmla="*/ 171 h 423"/>
                  <a:gd name="T52" fmla="*/ 0 w 514"/>
                  <a:gd name="T53" fmla="*/ 332 h 423"/>
                  <a:gd name="T54" fmla="*/ 249 w 514"/>
                  <a:gd name="T55" fmla="*/ 140 h 423"/>
                  <a:gd name="T56" fmla="*/ 218 w 514"/>
                  <a:gd name="T57" fmla="*/ 133 h 423"/>
                  <a:gd name="T58" fmla="*/ 167 w 514"/>
                  <a:gd name="T59" fmla="*/ 146 h 423"/>
                  <a:gd name="T60" fmla="*/ 113 w 514"/>
                  <a:gd name="T61" fmla="*/ 166 h 423"/>
                  <a:gd name="T62" fmla="*/ 76 w 514"/>
                  <a:gd name="T63" fmla="*/ 181 h 423"/>
                  <a:gd name="T64" fmla="*/ 420 w 514"/>
                  <a:gd name="T65" fmla="*/ 4 h 423"/>
                  <a:gd name="T66" fmla="*/ 426 w 514"/>
                  <a:gd name="T67" fmla="*/ 2 h 423"/>
                  <a:gd name="T68" fmla="*/ 442 w 514"/>
                  <a:gd name="T69" fmla="*/ 0 h 423"/>
                  <a:gd name="T70" fmla="*/ 460 w 514"/>
                  <a:gd name="T71" fmla="*/ 1 h 423"/>
                  <a:gd name="T72" fmla="*/ 476 w 514"/>
                  <a:gd name="T73" fmla="*/ 14 h 423"/>
                  <a:gd name="T74" fmla="*/ 479 w 514"/>
                  <a:gd name="T75" fmla="*/ 43 h 423"/>
                  <a:gd name="T76" fmla="*/ 479 w 514"/>
                  <a:gd name="T77" fmla="*/ 49 h 423"/>
                  <a:gd name="T78" fmla="*/ 480 w 514"/>
                  <a:gd name="T79" fmla="*/ 65 h 423"/>
                  <a:gd name="T80" fmla="*/ 484 w 514"/>
                  <a:gd name="T81" fmla="*/ 84 h 423"/>
                  <a:gd name="T82" fmla="*/ 495 w 514"/>
                  <a:gd name="T83" fmla="*/ 102 h 423"/>
                  <a:gd name="T84" fmla="*/ 514 w 514"/>
                  <a:gd name="T85" fmla="*/ 114 h 423"/>
                  <a:gd name="T86" fmla="*/ 513 w 514"/>
                  <a:gd name="T87" fmla="*/ 112 h 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4" h="423">
                    <a:moveTo>
                      <a:pt x="513" y="112"/>
                    </a:moveTo>
                    <a:lnTo>
                      <a:pt x="415" y="423"/>
                    </a:lnTo>
                    <a:lnTo>
                      <a:pt x="430" y="385"/>
                    </a:lnTo>
                    <a:lnTo>
                      <a:pt x="441" y="350"/>
                    </a:lnTo>
                    <a:lnTo>
                      <a:pt x="447" y="319"/>
                    </a:lnTo>
                    <a:lnTo>
                      <a:pt x="449" y="292"/>
                    </a:lnTo>
                    <a:lnTo>
                      <a:pt x="449" y="269"/>
                    </a:lnTo>
                    <a:lnTo>
                      <a:pt x="447" y="249"/>
                    </a:lnTo>
                    <a:lnTo>
                      <a:pt x="443" y="234"/>
                    </a:lnTo>
                    <a:lnTo>
                      <a:pt x="440" y="223"/>
                    </a:lnTo>
                    <a:lnTo>
                      <a:pt x="437" y="216"/>
                    </a:lnTo>
                    <a:lnTo>
                      <a:pt x="436" y="213"/>
                    </a:lnTo>
                    <a:lnTo>
                      <a:pt x="424" y="219"/>
                    </a:lnTo>
                    <a:lnTo>
                      <a:pt x="414" y="231"/>
                    </a:lnTo>
                    <a:lnTo>
                      <a:pt x="403" y="248"/>
                    </a:lnTo>
                    <a:lnTo>
                      <a:pt x="393" y="268"/>
                    </a:lnTo>
                    <a:lnTo>
                      <a:pt x="385" y="288"/>
                    </a:lnTo>
                    <a:lnTo>
                      <a:pt x="378" y="310"/>
                    </a:lnTo>
                    <a:lnTo>
                      <a:pt x="372" y="329"/>
                    </a:lnTo>
                    <a:lnTo>
                      <a:pt x="367" y="344"/>
                    </a:lnTo>
                    <a:lnTo>
                      <a:pt x="364" y="355"/>
                    </a:lnTo>
                    <a:lnTo>
                      <a:pt x="362" y="360"/>
                    </a:lnTo>
                    <a:lnTo>
                      <a:pt x="378" y="309"/>
                    </a:lnTo>
                    <a:lnTo>
                      <a:pt x="387" y="269"/>
                    </a:lnTo>
                    <a:lnTo>
                      <a:pt x="390" y="240"/>
                    </a:lnTo>
                    <a:lnTo>
                      <a:pt x="389" y="219"/>
                    </a:lnTo>
                    <a:lnTo>
                      <a:pt x="385" y="205"/>
                    </a:lnTo>
                    <a:lnTo>
                      <a:pt x="378" y="197"/>
                    </a:lnTo>
                    <a:lnTo>
                      <a:pt x="371" y="193"/>
                    </a:lnTo>
                    <a:lnTo>
                      <a:pt x="365" y="192"/>
                    </a:lnTo>
                    <a:lnTo>
                      <a:pt x="360" y="192"/>
                    </a:lnTo>
                    <a:lnTo>
                      <a:pt x="358" y="192"/>
                    </a:lnTo>
                    <a:lnTo>
                      <a:pt x="346" y="197"/>
                    </a:lnTo>
                    <a:lnTo>
                      <a:pt x="331" y="208"/>
                    </a:lnTo>
                    <a:lnTo>
                      <a:pt x="317" y="221"/>
                    </a:lnTo>
                    <a:lnTo>
                      <a:pt x="304" y="237"/>
                    </a:lnTo>
                    <a:lnTo>
                      <a:pt x="290" y="254"/>
                    </a:lnTo>
                    <a:lnTo>
                      <a:pt x="278" y="271"/>
                    </a:lnTo>
                    <a:lnTo>
                      <a:pt x="267" y="286"/>
                    </a:lnTo>
                    <a:lnTo>
                      <a:pt x="259" y="299"/>
                    </a:lnTo>
                    <a:lnTo>
                      <a:pt x="254" y="307"/>
                    </a:lnTo>
                    <a:lnTo>
                      <a:pt x="252" y="311"/>
                    </a:lnTo>
                    <a:lnTo>
                      <a:pt x="298" y="230"/>
                    </a:lnTo>
                    <a:lnTo>
                      <a:pt x="311" y="208"/>
                    </a:lnTo>
                    <a:lnTo>
                      <a:pt x="316" y="190"/>
                    </a:lnTo>
                    <a:lnTo>
                      <a:pt x="315" y="179"/>
                    </a:lnTo>
                    <a:lnTo>
                      <a:pt x="309" y="171"/>
                    </a:lnTo>
                    <a:lnTo>
                      <a:pt x="299" y="167"/>
                    </a:lnTo>
                    <a:lnTo>
                      <a:pt x="288" y="166"/>
                    </a:lnTo>
                    <a:lnTo>
                      <a:pt x="278" y="167"/>
                    </a:lnTo>
                    <a:lnTo>
                      <a:pt x="267" y="168"/>
                    </a:lnTo>
                    <a:lnTo>
                      <a:pt x="260" y="171"/>
                    </a:lnTo>
                    <a:lnTo>
                      <a:pt x="258" y="171"/>
                    </a:lnTo>
                    <a:lnTo>
                      <a:pt x="0" y="332"/>
                    </a:lnTo>
                    <a:lnTo>
                      <a:pt x="250" y="155"/>
                    </a:lnTo>
                    <a:lnTo>
                      <a:pt x="249" y="140"/>
                    </a:lnTo>
                    <a:lnTo>
                      <a:pt x="237" y="133"/>
                    </a:lnTo>
                    <a:lnTo>
                      <a:pt x="218" y="133"/>
                    </a:lnTo>
                    <a:lnTo>
                      <a:pt x="194" y="137"/>
                    </a:lnTo>
                    <a:lnTo>
                      <a:pt x="167" y="146"/>
                    </a:lnTo>
                    <a:lnTo>
                      <a:pt x="138" y="155"/>
                    </a:lnTo>
                    <a:lnTo>
                      <a:pt x="113" y="166"/>
                    </a:lnTo>
                    <a:lnTo>
                      <a:pt x="92" y="175"/>
                    </a:lnTo>
                    <a:lnTo>
                      <a:pt x="76" y="181"/>
                    </a:lnTo>
                    <a:lnTo>
                      <a:pt x="72" y="184"/>
                    </a:lnTo>
                    <a:lnTo>
                      <a:pt x="420" y="4"/>
                    </a:lnTo>
                    <a:lnTo>
                      <a:pt x="421" y="3"/>
                    </a:lnTo>
                    <a:lnTo>
                      <a:pt x="426" y="2"/>
                    </a:lnTo>
                    <a:lnTo>
                      <a:pt x="433" y="0"/>
                    </a:lnTo>
                    <a:lnTo>
                      <a:pt x="442" y="0"/>
                    </a:lnTo>
                    <a:lnTo>
                      <a:pt x="452" y="0"/>
                    </a:lnTo>
                    <a:lnTo>
                      <a:pt x="460" y="1"/>
                    </a:lnTo>
                    <a:lnTo>
                      <a:pt x="468" y="7"/>
                    </a:lnTo>
                    <a:lnTo>
                      <a:pt x="476" y="14"/>
                    </a:lnTo>
                    <a:lnTo>
                      <a:pt x="479" y="27"/>
                    </a:lnTo>
                    <a:lnTo>
                      <a:pt x="479" y="43"/>
                    </a:lnTo>
                    <a:lnTo>
                      <a:pt x="479" y="45"/>
                    </a:lnTo>
                    <a:lnTo>
                      <a:pt x="479" y="49"/>
                    </a:lnTo>
                    <a:lnTo>
                      <a:pt x="479" y="57"/>
                    </a:lnTo>
                    <a:lnTo>
                      <a:pt x="480" y="65"/>
                    </a:lnTo>
                    <a:lnTo>
                      <a:pt x="482" y="74"/>
                    </a:lnTo>
                    <a:lnTo>
                      <a:pt x="484" y="84"/>
                    </a:lnTo>
                    <a:lnTo>
                      <a:pt x="489" y="93"/>
                    </a:lnTo>
                    <a:lnTo>
                      <a:pt x="495" y="102"/>
                    </a:lnTo>
                    <a:lnTo>
                      <a:pt x="503" y="109"/>
                    </a:lnTo>
                    <a:lnTo>
                      <a:pt x="514" y="114"/>
                    </a:lnTo>
                    <a:lnTo>
                      <a:pt x="514" y="114"/>
                    </a:lnTo>
                    <a:lnTo>
                      <a:pt x="513" y="112"/>
                    </a:lnTo>
                    <a:close/>
                  </a:path>
                </a:pathLst>
              </a:custGeom>
              <a:solidFill>
                <a:srgbClr val="FFD9E7"/>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7" name="Freeform 91"/>
              <p:cNvSpPr>
                <a:spLocks/>
              </p:cNvSpPr>
              <p:nvPr/>
            </p:nvSpPr>
            <p:spPr bwMode="ltGray">
              <a:xfrm>
                <a:off x="3806" y="1455"/>
                <a:ext cx="200" cy="149"/>
              </a:xfrm>
              <a:custGeom>
                <a:avLst/>
                <a:gdLst>
                  <a:gd name="T0" fmla="*/ 410 w 506"/>
                  <a:gd name="T1" fmla="*/ 418 h 418"/>
                  <a:gd name="T2" fmla="*/ 436 w 506"/>
                  <a:gd name="T3" fmla="*/ 348 h 418"/>
                  <a:gd name="T4" fmla="*/ 444 w 506"/>
                  <a:gd name="T5" fmla="*/ 290 h 418"/>
                  <a:gd name="T6" fmla="*/ 442 w 506"/>
                  <a:gd name="T7" fmla="*/ 247 h 418"/>
                  <a:gd name="T8" fmla="*/ 435 w 506"/>
                  <a:gd name="T9" fmla="*/ 221 h 418"/>
                  <a:gd name="T10" fmla="*/ 431 w 506"/>
                  <a:gd name="T11" fmla="*/ 211 h 418"/>
                  <a:gd name="T12" fmla="*/ 409 w 506"/>
                  <a:gd name="T13" fmla="*/ 229 h 418"/>
                  <a:gd name="T14" fmla="*/ 390 w 506"/>
                  <a:gd name="T15" fmla="*/ 266 h 418"/>
                  <a:gd name="T16" fmla="*/ 373 w 506"/>
                  <a:gd name="T17" fmla="*/ 307 h 418"/>
                  <a:gd name="T18" fmla="*/ 362 w 506"/>
                  <a:gd name="T19" fmla="*/ 342 h 418"/>
                  <a:gd name="T20" fmla="*/ 359 w 506"/>
                  <a:gd name="T21" fmla="*/ 356 h 418"/>
                  <a:gd name="T22" fmla="*/ 382 w 506"/>
                  <a:gd name="T23" fmla="*/ 267 h 418"/>
                  <a:gd name="T24" fmla="*/ 385 w 506"/>
                  <a:gd name="T25" fmla="*/ 217 h 418"/>
                  <a:gd name="T26" fmla="*/ 374 w 506"/>
                  <a:gd name="T27" fmla="*/ 194 h 418"/>
                  <a:gd name="T28" fmla="*/ 360 w 506"/>
                  <a:gd name="T29" fmla="*/ 190 h 418"/>
                  <a:gd name="T30" fmla="*/ 354 w 506"/>
                  <a:gd name="T31" fmla="*/ 191 h 418"/>
                  <a:gd name="T32" fmla="*/ 328 w 506"/>
                  <a:gd name="T33" fmla="*/ 205 h 418"/>
                  <a:gd name="T34" fmla="*/ 300 w 506"/>
                  <a:gd name="T35" fmla="*/ 235 h 418"/>
                  <a:gd name="T36" fmla="*/ 274 w 506"/>
                  <a:gd name="T37" fmla="*/ 268 h 418"/>
                  <a:gd name="T38" fmla="*/ 256 w 506"/>
                  <a:gd name="T39" fmla="*/ 297 h 418"/>
                  <a:gd name="T40" fmla="*/ 249 w 506"/>
                  <a:gd name="T41" fmla="*/ 307 h 418"/>
                  <a:gd name="T42" fmla="*/ 307 w 506"/>
                  <a:gd name="T43" fmla="*/ 205 h 418"/>
                  <a:gd name="T44" fmla="*/ 311 w 506"/>
                  <a:gd name="T45" fmla="*/ 177 h 418"/>
                  <a:gd name="T46" fmla="*/ 297 w 506"/>
                  <a:gd name="T47" fmla="*/ 166 h 418"/>
                  <a:gd name="T48" fmla="*/ 274 w 506"/>
                  <a:gd name="T49" fmla="*/ 166 h 418"/>
                  <a:gd name="T50" fmla="*/ 257 w 506"/>
                  <a:gd name="T51" fmla="*/ 168 h 418"/>
                  <a:gd name="T52" fmla="*/ 0 w 506"/>
                  <a:gd name="T53" fmla="*/ 330 h 418"/>
                  <a:gd name="T54" fmla="*/ 245 w 506"/>
                  <a:gd name="T55" fmla="*/ 139 h 418"/>
                  <a:gd name="T56" fmla="*/ 216 w 506"/>
                  <a:gd name="T57" fmla="*/ 131 h 418"/>
                  <a:gd name="T58" fmla="*/ 164 w 506"/>
                  <a:gd name="T59" fmla="*/ 145 h 418"/>
                  <a:gd name="T60" fmla="*/ 112 w 506"/>
                  <a:gd name="T61" fmla="*/ 165 h 418"/>
                  <a:gd name="T62" fmla="*/ 76 w 506"/>
                  <a:gd name="T63" fmla="*/ 180 h 418"/>
                  <a:gd name="T64" fmla="*/ 415 w 506"/>
                  <a:gd name="T65" fmla="*/ 5 h 418"/>
                  <a:gd name="T66" fmla="*/ 421 w 506"/>
                  <a:gd name="T67" fmla="*/ 3 h 418"/>
                  <a:gd name="T68" fmla="*/ 436 w 506"/>
                  <a:gd name="T69" fmla="*/ 0 h 418"/>
                  <a:gd name="T70" fmla="*/ 454 w 506"/>
                  <a:gd name="T71" fmla="*/ 2 h 418"/>
                  <a:gd name="T72" fmla="*/ 468 w 506"/>
                  <a:gd name="T73" fmla="*/ 15 h 418"/>
                  <a:gd name="T74" fmla="*/ 473 w 506"/>
                  <a:gd name="T75" fmla="*/ 45 h 418"/>
                  <a:gd name="T76" fmla="*/ 473 w 506"/>
                  <a:gd name="T77" fmla="*/ 51 h 418"/>
                  <a:gd name="T78" fmla="*/ 474 w 506"/>
                  <a:gd name="T79" fmla="*/ 65 h 418"/>
                  <a:gd name="T80" fmla="*/ 478 w 506"/>
                  <a:gd name="T81" fmla="*/ 84 h 418"/>
                  <a:gd name="T82" fmla="*/ 488 w 506"/>
                  <a:gd name="T83" fmla="*/ 102 h 418"/>
                  <a:gd name="T84" fmla="*/ 506 w 506"/>
                  <a:gd name="T85" fmla="*/ 114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6" h="418">
                    <a:moveTo>
                      <a:pt x="506" y="114"/>
                    </a:moveTo>
                    <a:lnTo>
                      <a:pt x="410" y="418"/>
                    </a:lnTo>
                    <a:lnTo>
                      <a:pt x="425" y="381"/>
                    </a:lnTo>
                    <a:lnTo>
                      <a:pt x="436" y="348"/>
                    </a:lnTo>
                    <a:lnTo>
                      <a:pt x="442" y="317"/>
                    </a:lnTo>
                    <a:lnTo>
                      <a:pt x="444" y="290"/>
                    </a:lnTo>
                    <a:lnTo>
                      <a:pt x="444" y="267"/>
                    </a:lnTo>
                    <a:lnTo>
                      <a:pt x="442" y="247"/>
                    </a:lnTo>
                    <a:lnTo>
                      <a:pt x="438" y="231"/>
                    </a:lnTo>
                    <a:lnTo>
                      <a:pt x="435" y="221"/>
                    </a:lnTo>
                    <a:lnTo>
                      <a:pt x="432" y="213"/>
                    </a:lnTo>
                    <a:lnTo>
                      <a:pt x="431" y="211"/>
                    </a:lnTo>
                    <a:lnTo>
                      <a:pt x="421" y="217"/>
                    </a:lnTo>
                    <a:lnTo>
                      <a:pt x="409" y="229"/>
                    </a:lnTo>
                    <a:lnTo>
                      <a:pt x="399" y="246"/>
                    </a:lnTo>
                    <a:lnTo>
                      <a:pt x="390" y="266"/>
                    </a:lnTo>
                    <a:lnTo>
                      <a:pt x="381" y="286"/>
                    </a:lnTo>
                    <a:lnTo>
                      <a:pt x="373" y="307"/>
                    </a:lnTo>
                    <a:lnTo>
                      <a:pt x="367" y="326"/>
                    </a:lnTo>
                    <a:lnTo>
                      <a:pt x="362" y="342"/>
                    </a:lnTo>
                    <a:lnTo>
                      <a:pt x="360" y="353"/>
                    </a:lnTo>
                    <a:lnTo>
                      <a:pt x="359" y="356"/>
                    </a:lnTo>
                    <a:lnTo>
                      <a:pt x="374" y="306"/>
                    </a:lnTo>
                    <a:lnTo>
                      <a:pt x="382" y="267"/>
                    </a:lnTo>
                    <a:lnTo>
                      <a:pt x="386" y="237"/>
                    </a:lnTo>
                    <a:lnTo>
                      <a:pt x="385" y="217"/>
                    </a:lnTo>
                    <a:lnTo>
                      <a:pt x="380" y="203"/>
                    </a:lnTo>
                    <a:lnTo>
                      <a:pt x="374" y="194"/>
                    </a:lnTo>
                    <a:lnTo>
                      <a:pt x="367" y="191"/>
                    </a:lnTo>
                    <a:lnTo>
                      <a:pt x="360" y="190"/>
                    </a:lnTo>
                    <a:lnTo>
                      <a:pt x="355" y="190"/>
                    </a:lnTo>
                    <a:lnTo>
                      <a:pt x="354" y="191"/>
                    </a:lnTo>
                    <a:lnTo>
                      <a:pt x="341" y="196"/>
                    </a:lnTo>
                    <a:lnTo>
                      <a:pt x="328" y="205"/>
                    </a:lnTo>
                    <a:lnTo>
                      <a:pt x="314" y="219"/>
                    </a:lnTo>
                    <a:lnTo>
                      <a:pt x="300" y="235"/>
                    </a:lnTo>
                    <a:lnTo>
                      <a:pt x="287" y="252"/>
                    </a:lnTo>
                    <a:lnTo>
                      <a:pt x="274" y="268"/>
                    </a:lnTo>
                    <a:lnTo>
                      <a:pt x="264" y="284"/>
                    </a:lnTo>
                    <a:lnTo>
                      <a:pt x="256" y="297"/>
                    </a:lnTo>
                    <a:lnTo>
                      <a:pt x="250" y="305"/>
                    </a:lnTo>
                    <a:lnTo>
                      <a:pt x="249" y="307"/>
                    </a:lnTo>
                    <a:lnTo>
                      <a:pt x="295" y="228"/>
                    </a:lnTo>
                    <a:lnTo>
                      <a:pt x="307" y="205"/>
                    </a:lnTo>
                    <a:lnTo>
                      <a:pt x="313" y="189"/>
                    </a:lnTo>
                    <a:lnTo>
                      <a:pt x="311" y="177"/>
                    </a:lnTo>
                    <a:lnTo>
                      <a:pt x="305" y="169"/>
                    </a:lnTo>
                    <a:lnTo>
                      <a:pt x="297" y="166"/>
                    </a:lnTo>
                    <a:lnTo>
                      <a:pt x="285" y="165"/>
                    </a:lnTo>
                    <a:lnTo>
                      <a:pt x="274" y="166"/>
                    </a:lnTo>
                    <a:lnTo>
                      <a:pt x="264" y="167"/>
                    </a:lnTo>
                    <a:lnTo>
                      <a:pt x="257" y="168"/>
                    </a:lnTo>
                    <a:lnTo>
                      <a:pt x="255" y="169"/>
                    </a:lnTo>
                    <a:lnTo>
                      <a:pt x="0" y="330"/>
                    </a:lnTo>
                    <a:lnTo>
                      <a:pt x="247" y="154"/>
                    </a:lnTo>
                    <a:lnTo>
                      <a:pt x="245" y="139"/>
                    </a:lnTo>
                    <a:lnTo>
                      <a:pt x="235" y="131"/>
                    </a:lnTo>
                    <a:lnTo>
                      <a:pt x="216" y="131"/>
                    </a:lnTo>
                    <a:lnTo>
                      <a:pt x="192" y="136"/>
                    </a:lnTo>
                    <a:lnTo>
                      <a:pt x="164" y="145"/>
                    </a:lnTo>
                    <a:lnTo>
                      <a:pt x="137" y="154"/>
                    </a:lnTo>
                    <a:lnTo>
                      <a:pt x="112" y="165"/>
                    </a:lnTo>
                    <a:lnTo>
                      <a:pt x="90" y="173"/>
                    </a:lnTo>
                    <a:lnTo>
                      <a:pt x="76" y="180"/>
                    </a:lnTo>
                    <a:lnTo>
                      <a:pt x="70" y="183"/>
                    </a:lnTo>
                    <a:lnTo>
                      <a:pt x="415" y="5"/>
                    </a:lnTo>
                    <a:lnTo>
                      <a:pt x="416" y="4"/>
                    </a:lnTo>
                    <a:lnTo>
                      <a:pt x="421" y="3"/>
                    </a:lnTo>
                    <a:lnTo>
                      <a:pt x="428" y="1"/>
                    </a:lnTo>
                    <a:lnTo>
                      <a:pt x="436" y="0"/>
                    </a:lnTo>
                    <a:lnTo>
                      <a:pt x="446" y="1"/>
                    </a:lnTo>
                    <a:lnTo>
                      <a:pt x="454" y="2"/>
                    </a:lnTo>
                    <a:lnTo>
                      <a:pt x="462" y="7"/>
                    </a:lnTo>
                    <a:lnTo>
                      <a:pt x="468" y="15"/>
                    </a:lnTo>
                    <a:lnTo>
                      <a:pt x="473" y="27"/>
                    </a:lnTo>
                    <a:lnTo>
                      <a:pt x="473" y="45"/>
                    </a:lnTo>
                    <a:lnTo>
                      <a:pt x="473" y="46"/>
                    </a:lnTo>
                    <a:lnTo>
                      <a:pt x="473" y="51"/>
                    </a:lnTo>
                    <a:lnTo>
                      <a:pt x="473" y="57"/>
                    </a:lnTo>
                    <a:lnTo>
                      <a:pt x="474" y="65"/>
                    </a:lnTo>
                    <a:lnTo>
                      <a:pt x="475" y="74"/>
                    </a:lnTo>
                    <a:lnTo>
                      <a:pt x="478" y="84"/>
                    </a:lnTo>
                    <a:lnTo>
                      <a:pt x="482" y="93"/>
                    </a:lnTo>
                    <a:lnTo>
                      <a:pt x="488" y="102"/>
                    </a:lnTo>
                    <a:lnTo>
                      <a:pt x="497" y="109"/>
                    </a:lnTo>
                    <a:lnTo>
                      <a:pt x="506" y="114"/>
                    </a:lnTo>
                    <a:lnTo>
                      <a:pt x="506" y="114"/>
                    </a:lnTo>
                    <a:close/>
                  </a:path>
                </a:pathLst>
              </a:custGeom>
              <a:solidFill>
                <a:srgbClr val="FFDCE9"/>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8" name="Freeform 92"/>
              <p:cNvSpPr>
                <a:spLocks/>
              </p:cNvSpPr>
              <p:nvPr/>
            </p:nvSpPr>
            <p:spPr bwMode="ltGray">
              <a:xfrm>
                <a:off x="3808" y="1455"/>
                <a:ext cx="199" cy="146"/>
              </a:xfrm>
              <a:custGeom>
                <a:avLst/>
                <a:gdLst>
                  <a:gd name="T0" fmla="*/ 406 w 500"/>
                  <a:gd name="T1" fmla="*/ 413 h 413"/>
                  <a:gd name="T2" fmla="*/ 431 w 500"/>
                  <a:gd name="T3" fmla="*/ 343 h 413"/>
                  <a:gd name="T4" fmla="*/ 439 w 500"/>
                  <a:gd name="T5" fmla="*/ 286 h 413"/>
                  <a:gd name="T6" fmla="*/ 437 w 500"/>
                  <a:gd name="T7" fmla="*/ 243 h 413"/>
                  <a:gd name="T8" fmla="*/ 431 w 500"/>
                  <a:gd name="T9" fmla="*/ 217 h 413"/>
                  <a:gd name="T10" fmla="*/ 426 w 500"/>
                  <a:gd name="T11" fmla="*/ 209 h 413"/>
                  <a:gd name="T12" fmla="*/ 405 w 500"/>
                  <a:gd name="T13" fmla="*/ 226 h 413"/>
                  <a:gd name="T14" fmla="*/ 385 w 500"/>
                  <a:gd name="T15" fmla="*/ 262 h 413"/>
                  <a:gd name="T16" fmla="*/ 369 w 500"/>
                  <a:gd name="T17" fmla="*/ 303 h 413"/>
                  <a:gd name="T18" fmla="*/ 358 w 500"/>
                  <a:gd name="T19" fmla="*/ 337 h 413"/>
                  <a:gd name="T20" fmla="*/ 355 w 500"/>
                  <a:gd name="T21" fmla="*/ 352 h 413"/>
                  <a:gd name="T22" fmla="*/ 379 w 500"/>
                  <a:gd name="T23" fmla="*/ 264 h 413"/>
                  <a:gd name="T24" fmla="*/ 381 w 500"/>
                  <a:gd name="T25" fmla="*/ 214 h 413"/>
                  <a:gd name="T26" fmla="*/ 370 w 500"/>
                  <a:gd name="T27" fmla="*/ 192 h 413"/>
                  <a:gd name="T28" fmla="*/ 356 w 500"/>
                  <a:gd name="T29" fmla="*/ 188 h 413"/>
                  <a:gd name="T30" fmla="*/ 350 w 500"/>
                  <a:gd name="T31" fmla="*/ 188 h 413"/>
                  <a:gd name="T32" fmla="*/ 324 w 500"/>
                  <a:gd name="T33" fmla="*/ 203 h 413"/>
                  <a:gd name="T34" fmla="*/ 296 w 500"/>
                  <a:gd name="T35" fmla="*/ 231 h 413"/>
                  <a:gd name="T36" fmla="*/ 271 w 500"/>
                  <a:gd name="T37" fmla="*/ 265 h 413"/>
                  <a:gd name="T38" fmla="*/ 252 w 500"/>
                  <a:gd name="T39" fmla="*/ 292 h 413"/>
                  <a:gd name="T40" fmla="*/ 245 w 500"/>
                  <a:gd name="T41" fmla="*/ 304 h 413"/>
                  <a:gd name="T42" fmla="*/ 305 w 500"/>
                  <a:gd name="T43" fmla="*/ 202 h 413"/>
                  <a:gd name="T44" fmla="*/ 308 w 500"/>
                  <a:gd name="T45" fmla="*/ 174 h 413"/>
                  <a:gd name="T46" fmla="*/ 293 w 500"/>
                  <a:gd name="T47" fmla="*/ 164 h 413"/>
                  <a:gd name="T48" fmla="*/ 271 w 500"/>
                  <a:gd name="T49" fmla="*/ 163 h 413"/>
                  <a:gd name="T50" fmla="*/ 255 w 500"/>
                  <a:gd name="T51" fmla="*/ 166 h 413"/>
                  <a:gd name="T52" fmla="*/ 0 w 500"/>
                  <a:gd name="T53" fmla="*/ 325 h 413"/>
                  <a:gd name="T54" fmla="*/ 243 w 500"/>
                  <a:gd name="T55" fmla="*/ 136 h 413"/>
                  <a:gd name="T56" fmla="*/ 213 w 500"/>
                  <a:gd name="T57" fmla="*/ 129 h 413"/>
                  <a:gd name="T58" fmla="*/ 163 w 500"/>
                  <a:gd name="T59" fmla="*/ 141 h 413"/>
                  <a:gd name="T60" fmla="*/ 109 w 500"/>
                  <a:gd name="T61" fmla="*/ 161 h 413"/>
                  <a:gd name="T62" fmla="*/ 75 w 500"/>
                  <a:gd name="T63" fmla="*/ 178 h 413"/>
                  <a:gd name="T64" fmla="*/ 410 w 500"/>
                  <a:gd name="T65" fmla="*/ 4 h 413"/>
                  <a:gd name="T66" fmla="*/ 416 w 500"/>
                  <a:gd name="T67" fmla="*/ 3 h 413"/>
                  <a:gd name="T68" fmla="*/ 431 w 500"/>
                  <a:gd name="T69" fmla="*/ 0 h 413"/>
                  <a:gd name="T70" fmla="*/ 449 w 500"/>
                  <a:gd name="T71" fmla="*/ 2 h 413"/>
                  <a:gd name="T72" fmla="*/ 462 w 500"/>
                  <a:gd name="T73" fmla="*/ 15 h 413"/>
                  <a:gd name="T74" fmla="*/ 467 w 500"/>
                  <a:gd name="T75" fmla="*/ 44 h 413"/>
                  <a:gd name="T76" fmla="*/ 467 w 500"/>
                  <a:gd name="T77" fmla="*/ 50 h 413"/>
                  <a:gd name="T78" fmla="*/ 467 w 500"/>
                  <a:gd name="T79" fmla="*/ 65 h 413"/>
                  <a:gd name="T80" fmla="*/ 472 w 500"/>
                  <a:gd name="T81" fmla="*/ 84 h 413"/>
                  <a:gd name="T82" fmla="*/ 482 w 500"/>
                  <a:gd name="T83" fmla="*/ 101 h 413"/>
                  <a:gd name="T84" fmla="*/ 500 w 500"/>
                  <a:gd name="T85" fmla="*/ 113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0" h="413">
                    <a:moveTo>
                      <a:pt x="500" y="113"/>
                    </a:moveTo>
                    <a:lnTo>
                      <a:pt x="406" y="413"/>
                    </a:lnTo>
                    <a:lnTo>
                      <a:pt x="421" y="377"/>
                    </a:lnTo>
                    <a:lnTo>
                      <a:pt x="431" y="343"/>
                    </a:lnTo>
                    <a:lnTo>
                      <a:pt x="437" y="312"/>
                    </a:lnTo>
                    <a:lnTo>
                      <a:pt x="439" y="286"/>
                    </a:lnTo>
                    <a:lnTo>
                      <a:pt x="439" y="262"/>
                    </a:lnTo>
                    <a:lnTo>
                      <a:pt x="437" y="243"/>
                    </a:lnTo>
                    <a:lnTo>
                      <a:pt x="433" y="229"/>
                    </a:lnTo>
                    <a:lnTo>
                      <a:pt x="431" y="217"/>
                    </a:lnTo>
                    <a:lnTo>
                      <a:pt x="427" y="211"/>
                    </a:lnTo>
                    <a:lnTo>
                      <a:pt x="426" y="209"/>
                    </a:lnTo>
                    <a:lnTo>
                      <a:pt x="416" y="214"/>
                    </a:lnTo>
                    <a:lnTo>
                      <a:pt x="405" y="226"/>
                    </a:lnTo>
                    <a:lnTo>
                      <a:pt x="394" y="242"/>
                    </a:lnTo>
                    <a:lnTo>
                      <a:pt x="385" y="262"/>
                    </a:lnTo>
                    <a:lnTo>
                      <a:pt x="376" y="283"/>
                    </a:lnTo>
                    <a:lnTo>
                      <a:pt x="369" y="303"/>
                    </a:lnTo>
                    <a:lnTo>
                      <a:pt x="363" y="322"/>
                    </a:lnTo>
                    <a:lnTo>
                      <a:pt x="358" y="337"/>
                    </a:lnTo>
                    <a:lnTo>
                      <a:pt x="356" y="348"/>
                    </a:lnTo>
                    <a:lnTo>
                      <a:pt x="355" y="352"/>
                    </a:lnTo>
                    <a:lnTo>
                      <a:pt x="370" y="302"/>
                    </a:lnTo>
                    <a:lnTo>
                      <a:pt x="379" y="264"/>
                    </a:lnTo>
                    <a:lnTo>
                      <a:pt x="382" y="235"/>
                    </a:lnTo>
                    <a:lnTo>
                      <a:pt x="381" y="214"/>
                    </a:lnTo>
                    <a:lnTo>
                      <a:pt x="376" y="201"/>
                    </a:lnTo>
                    <a:lnTo>
                      <a:pt x="370" y="192"/>
                    </a:lnTo>
                    <a:lnTo>
                      <a:pt x="363" y="189"/>
                    </a:lnTo>
                    <a:lnTo>
                      <a:pt x="356" y="188"/>
                    </a:lnTo>
                    <a:lnTo>
                      <a:pt x="351" y="188"/>
                    </a:lnTo>
                    <a:lnTo>
                      <a:pt x="350" y="188"/>
                    </a:lnTo>
                    <a:lnTo>
                      <a:pt x="337" y="192"/>
                    </a:lnTo>
                    <a:lnTo>
                      <a:pt x="324" y="203"/>
                    </a:lnTo>
                    <a:lnTo>
                      <a:pt x="311" y="216"/>
                    </a:lnTo>
                    <a:lnTo>
                      <a:pt x="296" y="231"/>
                    </a:lnTo>
                    <a:lnTo>
                      <a:pt x="283" y="248"/>
                    </a:lnTo>
                    <a:lnTo>
                      <a:pt x="271" y="265"/>
                    </a:lnTo>
                    <a:lnTo>
                      <a:pt x="261" y="280"/>
                    </a:lnTo>
                    <a:lnTo>
                      <a:pt x="252" y="292"/>
                    </a:lnTo>
                    <a:lnTo>
                      <a:pt x="248" y="300"/>
                    </a:lnTo>
                    <a:lnTo>
                      <a:pt x="245" y="304"/>
                    </a:lnTo>
                    <a:lnTo>
                      <a:pt x="292" y="224"/>
                    </a:lnTo>
                    <a:lnTo>
                      <a:pt x="305" y="202"/>
                    </a:lnTo>
                    <a:lnTo>
                      <a:pt x="309" y="185"/>
                    </a:lnTo>
                    <a:lnTo>
                      <a:pt x="308" y="174"/>
                    </a:lnTo>
                    <a:lnTo>
                      <a:pt x="302" y="167"/>
                    </a:lnTo>
                    <a:lnTo>
                      <a:pt x="293" y="164"/>
                    </a:lnTo>
                    <a:lnTo>
                      <a:pt x="282" y="163"/>
                    </a:lnTo>
                    <a:lnTo>
                      <a:pt x="271" y="163"/>
                    </a:lnTo>
                    <a:lnTo>
                      <a:pt x="261" y="165"/>
                    </a:lnTo>
                    <a:lnTo>
                      <a:pt x="255" y="166"/>
                    </a:lnTo>
                    <a:lnTo>
                      <a:pt x="251" y="167"/>
                    </a:lnTo>
                    <a:lnTo>
                      <a:pt x="0" y="325"/>
                    </a:lnTo>
                    <a:lnTo>
                      <a:pt x="244" y="152"/>
                    </a:lnTo>
                    <a:lnTo>
                      <a:pt x="243" y="136"/>
                    </a:lnTo>
                    <a:lnTo>
                      <a:pt x="232" y="129"/>
                    </a:lnTo>
                    <a:lnTo>
                      <a:pt x="213" y="129"/>
                    </a:lnTo>
                    <a:lnTo>
                      <a:pt x="189" y="134"/>
                    </a:lnTo>
                    <a:lnTo>
                      <a:pt x="163" y="141"/>
                    </a:lnTo>
                    <a:lnTo>
                      <a:pt x="136" y="152"/>
                    </a:lnTo>
                    <a:lnTo>
                      <a:pt x="109" y="161"/>
                    </a:lnTo>
                    <a:lnTo>
                      <a:pt x="89" y="171"/>
                    </a:lnTo>
                    <a:lnTo>
                      <a:pt x="75" y="178"/>
                    </a:lnTo>
                    <a:lnTo>
                      <a:pt x="69" y="180"/>
                    </a:lnTo>
                    <a:lnTo>
                      <a:pt x="410" y="4"/>
                    </a:lnTo>
                    <a:lnTo>
                      <a:pt x="411" y="4"/>
                    </a:lnTo>
                    <a:lnTo>
                      <a:pt x="416" y="3"/>
                    </a:lnTo>
                    <a:lnTo>
                      <a:pt x="423" y="1"/>
                    </a:lnTo>
                    <a:lnTo>
                      <a:pt x="431" y="0"/>
                    </a:lnTo>
                    <a:lnTo>
                      <a:pt x="439" y="0"/>
                    </a:lnTo>
                    <a:lnTo>
                      <a:pt x="449" y="2"/>
                    </a:lnTo>
                    <a:lnTo>
                      <a:pt x="456" y="7"/>
                    </a:lnTo>
                    <a:lnTo>
                      <a:pt x="462" y="15"/>
                    </a:lnTo>
                    <a:lnTo>
                      <a:pt x="466" y="27"/>
                    </a:lnTo>
                    <a:lnTo>
                      <a:pt x="467" y="44"/>
                    </a:lnTo>
                    <a:lnTo>
                      <a:pt x="467" y="46"/>
                    </a:lnTo>
                    <a:lnTo>
                      <a:pt x="467" y="50"/>
                    </a:lnTo>
                    <a:lnTo>
                      <a:pt x="467" y="57"/>
                    </a:lnTo>
                    <a:lnTo>
                      <a:pt x="467" y="65"/>
                    </a:lnTo>
                    <a:lnTo>
                      <a:pt x="469" y="73"/>
                    </a:lnTo>
                    <a:lnTo>
                      <a:pt x="472" y="84"/>
                    </a:lnTo>
                    <a:lnTo>
                      <a:pt x="476" y="92"/>
                    </a:lnTo>
                    <a:lnTo>
                      <a:pt x="482" y="101"/>
                    </a:lnTo>
                    <a:lnTo>
                      <a:pt x="491" y="108"/>
                    </a:lnTo>
                    <a:lnTo>
                      <a:pt x="500" y="113"/>
                    </a:lnTo>
                    <a:lnTo>
                      <a:pt x="500" y="113"/>
                    </a:lnTo>
                    <a:close/>
                  </a:path>
                </a:pathLst>
              </a:custGeom>
              <a:solidFill>
                <a:srgbClr val="FFDFE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29" name="Freeform 93"/>
              <p:cNvSpPr>
                <a:spLocks/>
              </p:cNvSpPr>
              <p:nvPr/>
            </p:nvSpPr>
            <p:spPr bwMode="ltGray">
              <a:xfrm>
                <a:off x="3810" y="1460"/>
                <a:ext cx="195" cy="144"/>
              </a:xfrm>
              <a:custGeom>
                <a:avLst/>
                <a:gdLst>
                  <a:gd name="T0" fmla="*/ 403 w 496"/>
                  <a:gd name="T1" fmla="*/ 409 h 409"/>
                  <a:gd name="T2" fmla="*/ 429 w 496"/>
                  <a:gd name="T3" fmla="*/ 339 h 409"/>
                  <a:gd name="T4" fmla="*/ 438 w 496"/>
                  <a:gd name="T5" fmla="*/ 283 h 409"/>
                  <a:gd name="T6" fmla="*/ 434 w 496"/>
                  <a:gd name="T7" fmla="*/ 240 h 409"/>
                  <a:gd name="T8" fmla="*/ 428 w 496"/>
                  <a:gd name="T9" fmla="*/ 215 h 409"/>
                  <a:gd name="T10" fmla="*/ 424 w 496"/>
                  <a:gd name="T11" fmla="*/ 206 h 409"/>
                  <a:gd name="T12" fmla="*/ 402 w 496"/>
                  <a:gd name="T13" fmla="*/ 223 h 409"/>
                  <a:gd name="T14" fmla="*/ 383 w 496"/>
                  <a:gd name="T15" fmla="*/ 259 h 409"/>
                  <a:gd name="T16" fmla="*/ 367 w 496"/>
                  <a:gd name="T17" fmla="*/ 299 h 409"/>
                  <a:gd name="T18" fmla="*/ 357 w 496"/>
                  <a:gd name="T19" fmla="*/ 334 h 409"/>
                  <a:gd name="T20" fmla="*/ 353 w 496"/>
                  <a:gd name="T21" fmla="*/ 348 h 409"/>
                  <a:gd name="T22" fmla="*/ 377 w 496"/>
                  <a:gd name="T23" fmla="*/ 260 h 409"/>
                  <a:gd name="T24" fmla="*/ 378 w 496"/>
                  <a:gd name="T25" fmla="*/ 211 h 409"/>
                  <a:gd name="T26" fmla="*/ 367 w 496"/>
                  <a:gd name="T27" fmla="*/ 189 h 409"/>
                  <a:gd name="T28" fmla="*/ 354 w 496"/>
                  <a:gd name="T29" fmla="*/ 184 h 409"/>
                  <a:gd name="T30" fmla="*/ 348 w 496"/>
                  <a:gd name="T31" fmla="*/ 185 h 409"/>
                  <a:gd name="T32" fmla="*/ 322 w 496"/>
                  <a:gd name="T33" fmla="*/ 200 h 409"/>
                  <a:gd name="T34" fmla="*/ 295 w 496"/>
                  <a:gd name="T35" fmla="*/ 228 h 409"/>
                  <a:gd name="T36" fmla="*/ 270 w 496"/>
                  <a:gd name="T37" fmla="*/ 261 h 409"/>
                  <a:gd name="T38" fmla="*/ 252 w 496"/>
                  <a:gd name="T39" fmla="*/ 289 h 409"/>
                  <a:gd name="T40" fmla="*/ 245 w 496"/>
                  <a:gd name="T41" fmla="*/ 301 h 409"/>
                  <a:gd name="T42" fmla="*/ 303 w 496"/>
                  <a:gd name="T43" fmla="*/ 200 h 409"/>
                  <a:gd name="T44" fmla="*/ 306 w 496"/>
                  <a:gd name="T45" fmla="*/ 171 h 409"/>
                  <a:gd name="T46" fmla="*/ 291 w 496"/>
                  <a:gd name="T47" fmla="*/ 162 h 409"/>
                  <a:gd name="T48" fmla="*/ 270 w 496"/>
                  <a:gd name="T49" fmla="*/ 160 h 409"/>
                  <a:gd name="T50" fmla="*/ 253 w 496"/>
                  <a:gd name="T51" fmla="*/ 164 h 409"/>
                  <a:gd name="T52" fmla="*/ 0 w 496"/>
                  <a:gd name="T53" fmla="*/ 322 h 409"/>
                  <a:gd name="T54" fmla="*/ 242 w 496"/>
                  <a:gd name="T55" fmla="*/ 134 h 409"/>
                  <a:gd name="T56" fmla="*/ 212 w 496"/>
                  <a:gd name="T57" fmla="*/ 127 h 409"/>
                  <a:gd name="T58" fmla="*/ 162 w 496"/>
                  <a:gd name="T59" fmla="*/ 139 h 409"/>
                  <a:gd name="T60" fmla="*/ 110 w 496"/>
                  <a:gd name="T61" fmla="*/ 159 h 409"/>
                  <a:gd name="T62" fmla="*/ 75 w 496"/>
                  <a:gd name="T63" fmla="*/ 175 h 409"/>
                  <a:gd name="T64" fmla="*/ 407 w 496"/>
                  <a:gd name="T65" fmla="*/ 5 h 409"/>
                  <a:gd name="T66" fmla="*/ 413 w 496"/>
                  <a:gd name="T67" fmla="*/ 3 h 409"/>
                  <a:gd name="T68" fmla="*/ 427 w 496"/>
                  <a:gd name="T69" fmla="*/ 0 h 409"/>
                  <a:gd name="T70" fmla="*/ 445 w 496"/>
                  <a:gd name="T71" fmla="*/ 2 h 409"/>
                  <a:gd name="T72" fmla="*/ 458 w 496"/>
                  <a:gd name="T73" fmla="*/ 15 h 409"/>
                  <a:gd name="T74" fmla="*/ 461 w 496"/>
                  <a:gd name="T75" fmla="*/ 44 h 409"/>
                  <a:gd name="T76" fmla="*/ 461 w 496"/>
                  <a:gd name="T77" fmla="*/ 50 h 409"/>
                  <a:gd name="T78" fmla="*/ 463 w 496"/>
                  <a:gd name="T79" fmla="*/ 64 h 409"/>
                  <a:gd name="T80" fmla="*/ 467 w 496"/>
                  <a:gd name="T81" fmla="*/ 83 h 409"/>
                  <a:gd name="T82" fmla="*/ 478 w 496"/>
                  <a:gd name="T83" fmla="*/ 101 h 409"/>
                  <a:gd name="T84" fmla="*/ 496 w 496"/>
                  <a:gd name="T85" fmla="*/ 113 h 409"/>
                  <a:gd name="T86" fmla="*/ 496 w 496"/>
                  <a:gd name="T87" fmla="*/ 112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6" h="409">
                    <a:moveTo>
                      <a:pt x="496" y="112"/>
                    </a:moveTo>
                    <a:lnTo>
                      <a:pt x="403" y="409"/>
                    </a:lnTo>
                    <a:lnTo>
                      <a:pt x="418" y="372"/>
                    </a:lnTo>
                    <a:lnTo>
                      <a:pt x="429" y="339"/>
                    </a:lnTo>
                    <a:lnTo>
                      <a:pt x="435" y="309"/>
                    </a:lnTo>
                    <a:lnTo>
                      <a:pt x="438" y="283"/>
                    </a:lnTo>
                    <a:lnTo>
                      <a:pt x="436" y="259"/>
                    </a:lnTo>
                    <a:lnTo>
                      <a:pt x="434" y="240"/>
                    </a:lnTo>
                    <a:lnTo>
                      <a:pt x="432" y="226"/>
                    </a:lnTo>
                    <a:lnTo>
                      <a:pt x="428" y="215"/>
                    </a:lnTo>
                    <a:lnTo>
                      <a:pt x="426" y="208"/>
                    </a:lnTo>
                    <a:lnTo>
                      <a:pt x="424" y="206"/>
                    </a:lnTo>
                    <a:lnTo>
                      <a:pt x="413" y="211"/>
                    </a:lnTo>
                    <a:lnTo>
                      <a:pt x="402" y="223"/>
                    </a:lnTo>
                    <a:lnTo>
                      <a:pt x="392" y="239"/>
                    </a:lnTo>
                    <a:lnTo>
                      <a:pt x="383" y="259"/>
                    </a:lnTo>
                    <a:lnTo>
                      <a:pt x="374" y="279"/>
                    </a:lnTo>
                    <a:lnTo>
                      <a:pt x="367" y="299"/>
                    </a:lnTo>
                    <a:lnTo>
                      <a:pt x="361" y="318"/>
                    </a:lnTo>
                    <a:lnTo>
                      <a:pt x="357" y="334"/>
                    </a:lnTo>
                    <a:lnTo>
                      <a:pt x="354" y="343"/>
                    </a:lnTo>
                    <a:lnTo>
                      <a:pt x="353" y="348"/>
                    </a:lnTo>
                    <a:lnTo>
                      <a:pt x="368" y="298"/>
                    </a:lnTo>
                    <a:lnTo>
                      <a:pt x="377" y="260"/>
                    </a:lnTo>
                    <a:lnTo>
                      <a:pt x="379" y="232"/>
                    </a:lnTo>
                    <a:lnTo>
                      <a:pt x="378" y="211"/>
                    </a:lnTo>
                    <a:lnTo>
                      <a:pt x="374" y="197"/>
                    </a:lnTo>
                    <a:lnTo>
                      <a:pt x="367" y="189"/>
                    </a:lnTo>
                    <a:lnTo>
                      <a:pt x="361" y="185"/>
                    </a:lnTo>
                    <a:lnTo>
                      <a:pt x="354" y="184"/>
                    </a:lnTo>
                    <a:lnTo>
                      <a:pt x="349" y="185"/>
                    </a:lnTo>
                    <a:lnTo>
                      <a:pt x="348" y="185"/>
                    </a:lnTo>
                    <a:lnTo>
                      <a:pt x="335" y="190"/>
                    </a:lnTo>
                    <a:lnTo>
                      <a:pt x="322" y="200"/>
                    </a:lnTo>
                    <a:lnTo>
                      <a:pt x="309" y="213"/>
                    </a:lnTo>
                    <a:lnTo>
                      <a:pt x="295" y="228"/>
                    </a:lnTo>
                    <a:lnTo>
                      <a:pt x="281" y="245"/>
                    </a:lnTo>
                    <a:lnTo>
                      <a:pt x="270" y="261"/>
                    </a:lnTo>
                    <a:lnTo>
                      <a:pt x="260" y="277"/>
                    </a:lnTo>
                    <a:lnTo>
                      <a:pt x="252" y="289"/>
                    </a:lnTo>
                    <a:lnTo>
                      <a:pt x="246" y="297"/>
                    </a:lnTo>
                    <a:lnTo>
                      <a:pt x="245" y="301"/>
                    </a:lnTo>
                    <a:lnTo>
                      <a:pt x="290" y="222"/>
                    </a:lnTo>
                    <a:lnTo>
                      <a:pt x="303" y="200"/>
                    </a:lnTo>
                    <a:lnTo>
                      <a:pt x="308" y="183"/>
                    </a:lnTo>
                    <a:lnTo>
                      <a:pt x="306" y="171"/>
                    </a:lnTo>
                    <a:lnTo>
                      <a:pt x="301" y="165"/>
                    </a:lnTo>
                    <a:lnTo>
                      <a:pt x="291" y="162"/>
                    </a:lnTo>
                    <a:lnTo>
                      <a:pt x="280" y="160"/>
                    </a:lnTo>
                    <a:lnTo>
                      <a:pt x="270" y="160"/>
                    </a:lnTo>
                    <a:lnTo>
                      <a:pt x="260" y="163"/>
                    </a:lnTo>
                    <a:lnTo>
                      <a:pt x="253" y="164"/>
                    </a:lnTo>
                    <a:lnTo>
                      <a:pt x="250" y="164"/>
                    </a:lnTo>
                    <a:lnTo>
                      <a:pt x="0" y="322"/>
                    </a:lnTo>
                    <a:lnTo>
                      <a:pt x="243" y="150"/>
                    </a:lnTo>
                    <a:lnTo>
                      <a:pt x="242" y="134"/>
                    </a:lnTo>
                    <a:lnTo>
                      <a:pt x="231" y="127"/>
                    </a:lnTo>
                    <a:lnTo>
                      <a:pt x="212" y="127"/>
                    </a:lnTo>
                    <a:lnTo>
                      <a:pt x="189" y="132"/>
                    </a:lnTo>
                    <a:lnTo>
                      <a:pt x="162" y="139"/>
                    </a:lnTo>
                    <a:lnTo>
                      <a:pt x="135" y="150"/>
                    </a:lnTo>
                    <a:lnTo>
                      <a:pt x="110" y="159"/>
                    </a:lnTo>
                    <a:lnTo>
                      <a:pt x="90" y="169"/>
                    </a:lnTo>
                    <a:lnTo>
                      <a:pt x="75" y="175"/>
                    </a:lnTo>
                    <a:lnTo>
                      <a:pt x="71" y="177"/>
                    </a:lnTo>
                    <a:lnTo>
                      <a:pt x="407" y="5"/>
                    </a:lnTo>
                    <a:lnTo>
                      <a:pt x="408" y="5"/>
                    </a:lnTo>
                    <a:lnTo>
                      <a:pt x="413" y="3"/>
                    </a:lnTo>
                    <a:lnTo>
                      <a:pt x="420" y="1"/>
                    </a:lnTo>
                    <a:lnTo>
                      <a:pt x="427" y="0"/>
                    </a:lnTo>
                    <a:lnTo>
                      <a:pt x="436" y="0"/>
                    </a:lnTo>
                    <a:lnTo>
                      <a:pt x="445" y="2"/>
                    </a:lnTo>
                    <a:lnTo>
                      <a:pt x="452" y="7"/>
                    </a:lnTo>
                    <a:lnTo>
                      <a:pt x="458" y="15"/>
                    </a:lnTo>
                    <a:lnTo>
                      <a:pt x="461" y="27"/>
                    </a:lnTo>
                    <a:lnTo>
                      <a:pt x="461" y="44"/>
                    </a:lnTo>
                    <a:lnTo>
                      <a:pt x="461" y="45"/>
                    </a:lnTo>
                    <a:lnTo>
                      <a:pt x="461" y="50"/>
                    </a:lnTo>
                    <a:lnTo>
                      <a:pt x="463" y="56"/>
                    </a:lnTo>
                    <a:lnTo>
                      <a:pt x="463" y="64"/>
                    </a:lnTo>
                    <a:lnTo>
                      <a:pt x="465" y="74"/>
                    </a:lnTo>
                    <a:lnTo>
                      <a:pt x="467" y="83"/>
                    </a:lnTo>
                    <a:lnTo>
                      <a:pt x="472" y="93"/>
                    </a:lnTo>
                    <a:lnTo>
                      <a:pt x="478" y="101"/>
                    </a:lnTo>
                    <a:lnTo>
                      <a:pt x="486" y="108"/>
                    </a:lnTo>
                    <a:lnTo>
                      <a:pt x="496" y="113"/>
                    </a:lnTo>
                    <a:lnTo>
                      <a:pt x="496" y="113"/>
                    </a:lnTo>
                    <a:lnTo>
                      <a:pt x="496" y="112"/>
                    </a:lnTo>
                    <a:close/>
                  </a:path>
                </a:pathLst>
              </a:custGeom>
              <a:solidFill>
                <a:srgbClr val="FFE2ED"/>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0" name="Freeform 94"/>
              <p:cNvSpPr>
                <a:spLocks/>
              </p:cNvSpPr>
              <p:nvPr/>
            </p:nvSpPr>
            <p:spPr bwMode="ltGray">
              <a:xfrm>
                <a:off x="3811" y="1460"/>
                <a:ext cx="194" cy="144"/>
              </a:xfrm>
              <a:custGeom>
                <a:avLst/>
                <a:gdLst>
                  <a:gd name="T0" fmla="*/ 398 w 490"/>
                  <a:gd name="T1" fmla="*/ 404 h 404"/>
                  <a:gd name="T2" fmla="*/ 424 w 490"/>
                  <a:gd name="T3" fmla="*/ 335 h 404"/>
                  <a:gd name="T4" fmla="*/ 433 w 490"/>
                  <a:gd name="T5" fmla="*/ 279 h 404"/>
                  <a:gd name="T6" fmla="*/ 430 w 490"/>
                  <a:gd name="T7" fmla="*/ 238 h 404"/>
                  <a:gd name="T8" fmla="*/ 423 w 490"/>
                  <a:gd name="T9" fmla="*/ 212 h 404"/>
                  <a:gd name="T10" fmla="*/ 419 w 490"/>
                  <a:gd name="T11" fmla="*/ 202 h 404"/>
                  <a:gd name="T12" fmla="*/ 398 w 490"/>
                  <a:gd name="T13" fmla="*/ 220 h 404"/>
                  <a:gd name="T14" fmla="*/ 379 w 490"/>
                  <a:gd name="T15" fmla="*/ 256 h 404"/>
                  <a:gd name="T16" fmla="*/ 363 w 490"/>
                  <a:gd name="T17" fmla="*/ 296 h 404"/>
                  <a:gd name="T18" fmla="*/ 353 w 490"/>
                  <a:gd name="T19" fmla="*/ 329 h 404"/>
                  <a:gd name="T20" fmla="*/ 349 w 490"/>
                  <a:gd name="T21" fmla="*/ 344 h 404"/>
                  <a:gd name="T22" fmla="*/ 372 w 490"/>
                  <a:gd name="T23" fmla="*/ 257 h 404"/>
                  <a:gd name="T24" fmla="*/ 374 w 490"/>
                  <a:gd name="T25" fmla="*/ 208 h 404"/>
                  <a:gd name="T26" fmla="*/ 363 w 490"/>
                  <a:gd name="T27" fmla="*/ 187 h 404"/>
                  <a:gd name="T28" fmla="*/ 350 w 490"/>
                  <a:gd name="T29" fmla="*/ 182 h 404"/>
                  <a:gd name="T30" fmla="*/ 343 w 490"/>
                  <a:gd name="T31" fmla="*/ 182 h 404"/>
                  <a:gd name="T32" fmla="*/ 318 w 490"/>
                  <a:gd name="T33" fmla="*/ 197 h 404"/>
                  <a:gd name="T34" fmla="*/ 292 w 490"/>
                  <a:gd name="T35" fmla="*/ 226 h 404"/>
                  <a:gd name="T36" fmla="*/ 267 w 490"/>
                  <a:gd name="T37" fmla="*/ 258 h 404"/>
                  <a:gd name="T38" fmla="*/ 249 w 490"/>
                  <a:gd name="T39" fmla="*/ 285 h 404"/>
                  <a:gd name="T40" fmla="*/ 242 w 490"/>
                  <a:gd name="T41" fmla="*/ 296 h 404"/>
                  <a:gd name="T42" fmla="*/ 299 w 490"/>
                  <a:gd name="T43" fmla="*/ 196 h 404"/>
                  <a:gd name="T44" fmla="*/ 303 w 490"/>
                  <a:gd name="T45" fmla="*/ 169 h 404"/>
                  <a:gd name="T46" fmla="*/ 288 w 490"/>
                  <a:gd name="T47" fmla="*/ 158 h 404"/>
                  <a:gd name="T48" fmla="*/ 267 w 490"/>
                  <a:gd name="T49" fmla="*/ 158 h 404"/>
                  <a:gd name="T50" fmla="*/ 250 w 490"/>
                  <a:gd name="T51" fmla="*/ 162 h 404"/>
                  <a:gd name="T52" fmla="*/ 0 w 490"/>
                  <a:gd name="T53" fmla="*/ 317 h 404"/>
                  <a:gd name="T54" fmla="*/ 240 w 490"/>
                  <a:gd name="T55" fmla="*/ 132 h 404"/>
                  <a:gd name="T56" fmla="*/ 210 w 490"/>
                  <a:gd name="T57" fmla="*/ 125 h 404"/>
                  <a:gd name="T58" fmla="*/ 160 w 490"/>
                  <a:gd name="T59" fmla="*/ 137 h 404"/>
                  <a:gd name="T60" fmla="*/ 108 w 490"/>
                  <a:gd name="T61" fmla="*/ 157 h 404"/>
                  <a:gd name="T62" fmla="*/ 74 w 490"/>
                  <a:gd name="T63" fmla="*/ 172 h 404"/>
                  <a:gd name="T64" fmla="*/ 402 w 490"/>
                  <a:gd name="T65" fmla="*/ 5 h 404"/>
                  <a:gd name="T66" fmla="*/ 408 w 490"/>
                  <a:gd name="T67" fmla="*/ 2 h 404"/>
                  <a:gd name="T68" fmla="*/ 422 w 490"/>
                  <a:gd name="T69" fmla="*/ 0 h 404"/>
                  <a:gd name="T70" fmla="*/ 439 w 490"/>
                  <a:gd name="T71" fmla="*/ 2 h 404"/>
                  <a:gd name="T72" fmla="*/ 452 w 490"/>
                  <a:gd name="T73" fmla="*/ 14 h 404"/>
                  <a:gd name="T74" fmla="*/ 455 w 490"/>
                  <a:gd name="T75" fmla="*/ 43 h 404"/>
                  <a:gd name="T76" fmla="*/ 455 w 490"/>
                  <a:gd name="T77" fmla="*/ 49 h 404"/>
                  <a:gd name="T78" fmla="*/ 456 w 490"/>
                  <a:gd name="T79" fmla="*/ 64 h 404"/>
                  <a:gd name="T80" fmla="*/ 461 w 490"/>
                  <a:gd name="T81" fmla="*/ 82 h 404"/>
                  <a:gd name="T82" fmla="*/ 472 w 490"/>
                  <a:gd name="T83" fmla="*/ 100 h 404"/>
                  <a:gd name="T84" fmla="*/ 490 w 490"/>
                  <a:gd name="T85" fmla="*/ 11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90" h="404">
                    <a:moveTo>
                      <a:pt x="490" y="112"/>
                    </a:moveTo>
                    <a:lnTo>
                      <a:pt x="398" y="404"/>
                    </a:lnTo>
                    <a:lnTo>
                      <a:pt x="413" y="369"/>
                    </a:lnTo>
                    <a:lnTo>
                      <a:pt x="424" y="335"/>
                    </a:lnTo>
                    <a:lnTo>
                      <a:pt x="430" y="306"/>
                    </a:lnTo>
                    <a:lnTo>
                      <a:pt x="433" y="279"/>
                    </a:lnTo>
                    <a:lnTo>
                      <a:pt x="431" y="256"/>
                    </a:lnTo>
                    <a:lnTo>
                      <a:pt x="430" y="238"/>
                    </a:lnTo>
                    <a:lnTo>
                      <a:pt x="427" y="222"/>
                    </a:lnTo>
                    <a:lnTo>
                      <a:pt x="423" y="212"/>
                    </a:lnTo>
                    <a:lnTo>
                      <a:pt x="421" y="205"/>
                    </a:lnTo>
                    <a:lnTo>
                      <a:pt x="419" y="202"/>
                    </a:lnTo>
                    <a:lnTo>
                      <a:pt x="409" y="208"/>
                    </a:lnTo>
                    <a:lnTo>
                      <a:pt x="398" y="220"/>
                    </a:lnTo>
                    <a:lnTo>
                      <a:pt x="387" y="237"/>
                    </a:lnTo>
                    <a:lnTo>
                      <a:pt x="379" y="256"/>
                    </a:lnTo>
                    <a:lnTo>
                      <a:pt x="371" y="276"/>
                    </a:lnTo>
                    <a:lnTo>
                      <a:pt x="363" y="296"/>
                    </a:lnTo>
                    <a:lnTo>
                      <a:pt x="357" y="314"/>
                    </a:lnTo>
                    <a:lnTo>
                      <a:pt x="353" y="329"/>
                    </a:lnTo>
                    <a:lnTo>
                      <a:pt x="350" y="340"/>
                    </a:lnTo>
                    <a:lnTo>
                      <a:pt x="349" y="344"/>
                    </a:lnTo>
                    <a:lnTo>
                      <a:pt x="363" y="295"/>
                    </a:lnTo>
                    <a:lnTo>
                      <a:pt x="372" y="257"/>
                    </a:lnTo>
                    <a:lnTo>
                      <a:pt x="375" y="228"/>
                    </a:lnTo>
                    <a:lnTo>
                      <a:pt x="374" y="208"/>
                    </a:lnTo>
                    <a:lnTo>
                      <a:pt x="369" y="195"/>
                    </a:lnTo>
                    <a:lnTo>
                      <a:pt x="363" y="187"/>
                    </a:lnTo>
                    <a:lnTo>
                      <a:pt x="356" y="183"/>
                    </a:lnTo>
                    <a:lnTo>
                      <a:pt x="350" y="182"/>
                    </a:lnTo>
                    <a:lnTo>
                      <a:pt x="346" y="182"/>
                    </a:lnTo>
                    <a:lnTo>
                      <a:pt x="343" y="182"/>
                    </a:lnTo>
                    <a:lnTo>
                      <a:pt x="331" y="188"/>
                    </a:lnTo>
                    <a:lnTo>
                      <a:pt x="318" y="197"/>
                    </a:lnTo>
                    <a:lnTo>
                      <a:pt x="305" y="210"/>
                    </a:lnTo>
                    <a:lnTo>
                      <a:pt x="292" y="226"/>
                    </a:lnTo>
                    <a:lnTo>
                      <a:pt x="279" y="243"/>
                    </a:lnTo>
                    <a:lnTo>
                      <a:pt x="267" y="258"/>
                    </a:lnTo>
                    <a:lnTo>
                      <a:pt x="256" y="273"/>
                    </a:lnTo>
                    <a:lnTo>
                      <a:pt x="249" y="285"/>
                    </a:lnTo>
                    <a:lnTo>
                      <a:pt x="243" y="294"/>
                    </a:lnTo>
                    <a:lnTo>
                      <a:pt x="242" y="296"/>
                    </a:lnTo>
                    <a:lnTo>
                      <a:pt x="287" y="219"/>
                    </a:lnTo>
                    <a:lnTo>
                      <a:pt x="299" y="196"/>
                    </a:lnTo>
                    <a:lnTo>
                      <a:pt x="304" y="181"/>
                    </a:lnTo>
                    <a:lnTo>
                      <a:pt x="303" y="169"/>
                    </a:lnTo>
                    <a:lnTo>
                      <a:pt x="297" y="162"/>
                    </a:lnTo>
                    <a:lnTo>
                      <a:pt x="288" y="158"/>
                    </a:lnTo>
                    <a:lnTo>
                      <a:pt x="278" y="157"/>
                    </a:lnTo>
                    <a:lnTo>
                      <a:pt x="267" y="158"/>
                    </a:lnTo>
                    <a:lnTo>
                      <a:pt x="257" y="159"/>
                    </a:lnTo>
                    <a:lnTo>
                      <a:pt x="250" y="162"/>
                    </a:lnTo>
                    <a:lnTo>
                      <a:pt x="248" y="162"/>
                    </a:lnTo>
                    <a:lnTo>
                      <a:pt x="0" y="317"/>
                    </a:lnTo>
                    <a:lnTo>
                      <a:pt x="240" y="146"/>
                    </a:lnTo>
                    <a:lnTo>
                      <a:pt x="240" y="132"/>
                    </a:lnTo>
                    <a:lnTo>
                      <a:pt x="228" y="125"/>
                    </a:lnTo>
                    <a:lnTo>
                      <a:pt x="210" y="125"/>
                    </a:lnTo>
                    <a:lnTo>
                      <a:pt x="186" y="130"/>
                    </a:lnTo>
                    <a:lnTo>
                      <a:pt x="160" y="137"/>
                    </a:lnTo>
                    <a:lnTo>
                      <a:pt x="133" y="146"/>
                    </a:lnTo>
                    <a:lnTo>
                      <a:pt x="108" y="157"/>
                    </a:lnTo>
                    <a:lnTo>
                      <a:pt x="88" y="166"/>
                    </a:lnTo>
                    <a:lnTo>
                      <a:pt x="74" y="172"/>
                    </a:lnTo>
                    <a:lnTo>
                      <a:pt x="69" y="175"/>
                    </a:lnTo>
                    <a:lnTo>
                      <a:pt x="402" y="5"/>
                    </a:lnTo>
                    <a:lnTo>
                      <a:pt x="403" y="5"/>
                    </a:lnTo>
                    <a:lnTo>
                      <a:pt x="408" y="2"/>
                    </a:lnTo>
                    <a:lnTo>
                      <a:pt x="413" y="1"/>
                    </a:lnTo>
                    <a:lnTo>
                      <a:pt x="422" y="0"/>
                    </a:lnTo>
                    <a:lnTo>
                      <a:pt x="430" y="0"/>
                    </a:lnTo>
                    <a:lnTo>
                      <a:pt x="439" y="2"/>
                    </a:lnTo>
                    <a:lnTo>
                      <a:pt x="446" y="7"/>
                    </a:lnTo>
                    <a:lnTo>
                      <a:pt x="452" y="14"/>
                    </a:lnTo>
                    <a:lnTo>
                      <a:pt x="455" y="26"/>
                    </a:lnTo>
                    <a:lnTo>
                      <a:pt x="455" y="43"/>
                    </a:lnTo>
                    <a:lnTo>
                      <a:pt x="455" y="45"/>
                    </a:lnTo>
                    <a:lnTo>
                      <a:pt x="455" y="49"/>
                    </a:lnTo>
                    <a:lnTo>
                      <a:pt x="455" y="56"/>
                    </a:lnTo>
                    <a:lnTo>
                      <a:pt x="456" y="64"/>
                    </a:lnTo>
                    <a:lnTo>
                      <a:pt x="459" y="73"/>
                    </a:lnTo>
                    <a:lnTo>
                      <a:pt x="461" y="82"/>
                    </a:lnTo>
                    <a:lnTo>
                      <a:pt x="466" y="92"/>
                    </a:lnTo>
                    <a:lnTo>
                      <a:pt x="472" y="100"/>
                    </a:lnTo>
                    <a:lnTo>
                      <a:pt x="479" y="107"/>
                    </a:lnTo>
                    <a:lnTo>
                      <a:pt x="490" y="112"/>
                    </a:lnTo>
                    <a:lnTo>
                      <a:pt x="490" y="112"/>
                    </a:lnTo>
                    <a:close/>
                  </a:path>
                </a:pathLst>
              </a:custGeom>
              <a:solidFill>
                <a:srgbClr val="FFE5EF"/>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1" name="Freeform 95"/>
              <p:cNvSpPr>
                <a:spLocks/>
              </p:cNvSpPr>
              <p:nvPr/>
            </p:nvSpPr>
            <p:spPr bwMode="ltGray">
              <a:xfrm>
                <a:off x="3813" y="1460"/>
                <a:ext cx="191" cy="138"/>
              </a:xfrm>
              <a:custGeom>
                <a:avLst/>
                <a:gdLst>
                  <a:gd name="T0" fmla="*/ 395 w 485"/>
                  <a:gd name="T1" fmla="*/ 400 h 400"/>
                  <a:gd name="T2" fmla="*/ 420 w 485"/>
                  <a:gd name="T3" fmla="*/ 331 h 400"/>
                  <a:gd name="T4" fmla="*/ 429 w 485"/>
                  <a:gd name="T5" fmla="*/ 275 h 400"/>
                  <a:gd name="T6" fmla="*/ 426 w 485"/>
                  <a:gd name="T7" fmla="*/ 234 h 400"/>
                  <a:gd name="T8" fmla="*/ 419 w 485"/>
                  <a:gd name="T9" fmla="*/ 208 h 400"/>
                  <a:gd name="T10" fmla="*/ 415 w 485"/>
                  <a:gd name="T11" fmla="*/ 200 h 400"/>
                  <a:gd name="T12" fmla="*/ 394 w 485"/>
                  <a:gd name="T13" fmla="*/ 217 h 400"/>
                  <a:gd name="T14" fmla="*/ 375 w 485"/>
                  <a:gd name="T15" fmla="*/ 252 h 400"/>
                  <a:gd name="T16" fmla="*/ 359 w 485"/>
                  <a:gd name="T17" fmla="*/ 291 h 400"/>
                  <a:gd name="T18" fmla="*/ 350 w 485"/>
                  <a:gd name="T19" fmla="*/ 325 h 400"/>
                  <a:gd name="T20" fmla="*/ 346 w 485"/>
                  <a:gd name="T21" fmla="*/ 339 h 400"/>
                  <a:gd name="T22" fmla="*/ 369 w 485"/>
                  <a:gd name="T23" fmla="*/ 253 h 400"/>
                  <a:gd name="T24" fmla="*/ 371 w 485"/>
                  <a:gd name="T25" fmla="*/ 205 h 400"/>
                  <a:gd name="T26" fmla="*/ 361 w 485"/>
                  <a:gd name="T27" fmla="*/ 185 h 400"/>
                  <a:gd name="T28" fmla="*/ 348 w 485"/>
                  <a:gd name="T29" fmla="*/ 179 h 400"/>
                  <a:gd name="T30" fmla="*/ 340 w 485"/>
                  <a:gd name="T31" fmla="*/ 180 h 400"/>
                  <a:gd name="T32" fmla="*/ 317 w 485"/>
                  <a:gd name="T33" fmla="*/ 194 h 400"/>
                  <a:gd name="T34" fmla="*/ 289 w 485"/>
                  <a:gd name="T35" fmla="*/ 223 h 400"/>
                  <a:gd name="T36" fmla="*/ 264 w 485"/>
                  <a:gd name="T37" fmla="*/ 255 h 400"/>
                  <a:gd name="T38" fmla="*/ 246 w 485"/>
                  <a:gd name="T39" fmla="*/ 282 h 400"/>
                  <a:gd name="T40" fmla="*/ 239 w 485"/>
                  <a:gd name="T41" fmla="*/ 293 h 400"/>
                  <a:gd name="T42" fmla="*/ 296 w 485"/>
                  <a:gd name="T43" fmla="*/ 194 h 400"/>
                  <a:gd name="T44" fmla="*/ 300 w 485"/>
                  <a:gd name="T45" fmla="*/ 167 h 400"/>
                  <a:gd name="T46" fmla="*/ 286 w 485"/>
                  <a:gd name="T47" fmla="*/ 156 h 400"/>
                  <a:gd name="T48" fmla="*/ 264 w 485"/>
                  <a:gd name="T49" fmla="*/ 156 h 400"/>
                  <a:gd name="T50" fmla="*/ 247 w 485"/>
                  <a:gd name="T51" fmla="*/ 158 h 400"/>
                  <a:gd name="T52" fmla="*/ 0 w 485"/>
                  <a:gd name="T53" fmla="*/ 314 h 400"/>
                  <a:gd name="T54" fmla="*/ 237 w 485"/>
                  <a:gd name="T55" fmla="*/ 130 h 400"/>
                  <a:gd name="T56" fmla="*/ 208 w 485"/>
                  <a:gd name="T57" fmla="*/ 123 h 400"/>
                  <a:gd name="T58" fmla="*/ 159 w 485"/>
                  <a:gd name="T59" fmla="*/ 135 h 400"/>
                  <a:gd name="T60" fmla="*/ 108 w 485"/>
                  <a:gd name="T61" fmla="*/ 155 h 400"/>
                  <a:gd name="T62" fmla="*/ 73 w 485"/>
                  <a:gd name="T63" fmla="*/ 170 h 400"/>
                  <a:gd name="T64" fmla="*/ 398 w 485"/>
                  <a:gd name="T65" fmla="*/ 5 h 400"/>
                  <a:gd name="T66" fmla="*/ 404 w 485"/>
                  <a:gd name="T67" fmla="*/ 3 h 400"/>
                  <a:gd name="T68" fmla="*/ 418 w 485"/>
                  <a:gd name="T69" fmla="*/ 0 h 400"/>
                  <a:gd name="T70" fmla="*/ 433 w 485"/>
                  <a:gd name="T71" fmla="*/ 3 h 400"/>
                  <a:gd name="T72" fmla="*/ 446 w 485"/>
                  <a:gd name="T73" fmla="*/ 15 h 400"/>
                  <a:gd name="T74" fmla="*/ 450 w 485"/>
                  <a:gd name="T75" fmla="*/ 43 h 400"/>
                  <a:gd name="T76" fmla="*/ 450 w 485"/>
                  <a:gd name="T77" fmla="*/ 49 h 400"/>
                  <a:gd name="T78" fmla="*/ 451 w 485"/>
                  <a:gd name="T79" fmla="*/ 63 h 400"/>
                  <a:gd name="T80" fmla="*/ 456 w 485"/>
                  <a:gd name="T81" fmla="*/ 82 h 400"/>
                  <a:gd name="T82" fmla="*/ 467 w 485"/>
                  <a:gd name="T83" fmla="*/ 100 h 400"/>
                  <a:gd name="T84" fmla="*/ 485 w 485"/>
                  <a:gd name="T85" fmla="*/ 112 h 400"/>
                  <a:gd name="T86" fmla="*/ 483 w 485"/>
                  <a:gd name="T87" fmla="*/ 11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85" h="400">
                    <a:moveTo>
                      <a:pt x="483" y="111"/>
                    </a:moveTo>
                    <a:lnTo>
                      <a:pt x="395" y="400"/>
                    </a:lnTo>
                    <a:lnTo>
                      <a:pt x="411" y="364"/>
                    </a:lnTo>
                    <a:lnTo>
                      <a:pt x="420" y="331"/>
                    </a:lnTo>
                    <a:lnTo>
                      <a:pt x="426" y="301"/>
                    </a:lnTo>
                    <a:lnTo>
                      <a:pt x="429" y="275"/>
                    </a:lnTo>
                    <a:lnTo>
                      <a:pt x="429" y="252"/>
                    </a:lnTo>
                    <a:lnTo>
                      <a:pt x="426" y="234"/>
                    </a:lnTo>
                    <a:lnTo>
                      <a:pt x="423" y="219"/>
                    </a:lnTo>
                    <a:lnTo>
                      <a:pt x="419" y="208"/>
                    </a:lnTo>
                    <a:lnTo>
                      <a:pt x="417" y="202"/>
                    </a:lnTo>
                    <a:lnTo>
                      <a:pt x="415" y="200"/>
                    </a:lnTo>
                    <a:lnTo>
                      <a:pt x="405" y="205"/>
                    </a:lnTo>
                    <a:lnTo>
                      <a:pt x="394" y="217"/>
                    </a:lnTo>
                    <a:lnTo>
                      <a:pt x="384" y="233"/>
                    </a:lnTo>
                    <a:lnTo>
                      <a:pt x="375" y="252"/>
                    </a:lnTo>
                    <a:lnTo>
                      <a:pt x="367" y="272"/>
                    </a:lnTo>
                    <a:lnTo>
                      <a:pt x="359" y="291"/>
                    </a:lnTo>
                    <a:lnTo>
                      <a:pt x="353" y="311"/>
                    </a:lnTo>
                    <a:lnTo>
                      <a:pt x="350" y="325"/>
                    </a:lnTo>
                    <a:lnTo>
                      <a:pt x="346" y="335"/>
                    </a:lnTo>
                    <a:lnTo>
                      <a:pt x="346" y="339"/>
                    </a:lnTo>
                    <a:lnTo>
                      <a:pt x="361" y="291"/>
                    </a:lnTo>
                    <a:lnTo>
                      <a:pt x="369" y="253"/>
                    </a:lnTo>
                    <a:lnTo>
                      <a:pt x="373" y="225"/>
                    </a:lnTo>
                    <a:lnTo>
                      <a:pt x="371" y="205"/>
                    </a:lnTo>
                    <a:lnTo>
                      <a:pt x="367" y="192"/>
                    </a:lnTo>
                    <a:lnTo>
                      <a:pt x="361" y="185"/>
                    </a:lnTo>
                    <a:lnTo>
                      <a:pt x="353" y="180"/>
                    </a:lnTo>
                    <a:lnTo>
                      <a:pt x="348" y="179"/>
                    </a:lnTo>
                    <a:lnTo>
                      <a:pt x="343" y="180"/>
                    </a:lnTo>
                    <a:lnTo>
                      <a:pt x="340" y="180"/>
                    </a:lnTo>
                    <a:lnTo>
                      <a:pt x="328" y="185"/>
                    </a:lnTo>
                    <a:lnTo>
                      <a:pt x="317" y="194"/>
                    </a:lnTo>
                    <a:lnTo>
                      <a:pt x="302" y="207"/>
                    </a:lnTo>
                    <a:lnTo>
                      <a:pt x="289" y="223"/>
                    </a:lnTo>
                    <a:lnTo>
                      <a:pt x="276" y="239"/>
                    </a:lnTo>
                    <a:lnTo>
                      <a:pt x="264" y="255"/>
                    </a:lnTo>
                    <a:lnTo>
                      <a:pt x="255" y="270"/>
                    </a:lnTo>
                    <a:lnTo>
                      <a:pt x="246" y="282"/>
                    </a:lnTo>
                    <a:lnTo>
                      <a:pt x="241" y="289"/>
                    </a:lnTo>
                    <a:lnTo>
                      <a:pt x="239" y="293"/>
                    </a:lnTo>
                    <a:lnTo>
                      <a:pt x="284" y="215"/>
                    </a:lnTo>
                    <a:lnTo>
                      <a:pt x="296" y="194"/>
                    </a:lnTo>
                    <a:lnTo>
                      <a:pt x="301" y="177"/>
                    </a:lnTo>
                    <a:lnTo>
                      <a:pt x="300" y="167"/>
                    </a:lnTo>
                    <a:lnTo>
                      <a:pt x="294" y="160"/>
                    </a:lnTo>
                    <a:lnTo>
                      <a:pt x="286" y="156"/>
                    </a:lnTo>
                    <a:lnTo>
                      <a:pt x="275" y="155"/>
                    </a:lnTo>
                    <a:lnTo>
                      <a:pt x="264" y="156"/>
                    </a:lnTo>
                    <a:lnTo>
                      <a:pt x="255" y="157"/>
                    </a:lnTo>
                    <a:lnTo>
                      <a:pt x="247" y="158"/>
                    </a:lnTo>
                    <a:lnTo>
                      <a:pt x="245" y="160"/>
                    </a:lnTo>
                    <a:lnTo>
                      <a:pt x="0" y="314"/>
                    </a:lnTo>
                    <a:lnTo>
                      <a:pt x="238" y="144"/>
                    </a:lnTo>
                    <a:lnTo>
                      <a:pt x="237" y="130"/>
                    </a:lnTo>
                    <a:lnTo>
                      <a:pt x="226" y="123"/>
                    </a:lnTo>
                    <a:lnTo>
                      <a:pt x="208" y="123"/>
                    </a:lnTo>
                    <a:lnTo>
                      <a:pt x="185" y="127"/>
                    </a:lnTo>
                    <a:lnTo>
                      <a:pt x="159" y="135"/>
                    </a:lnTo>
                    <a:lnTo>
                      <a:pt x="133" y="144"/>
                    </a:lnTo>
                    <a:lnTo>
                      <a:pt x="108" y="155"/>
                    </a:lnTo>
                    <a:lnTo>
                      <a:pt x="88" y="163"/>
                    </a:lnTo>
                    <a:lnTo>
                      <a:pt x="73" y="170"/>
                    </a:lnTo>
                    <a:lnTo>
                      <a:pt x="69" y="173"/>
                    </a:lnTo>
                    <a:lnTo>
                      <a:pt x="398" y="5"/>
                    </a:lnTo>
                    <a:lnTo>
                      <a:pt x="399" y="5"/>
                    </a:lnTo>
                    <a:lnTo>
                      <a:pt x="404" y="3"/>
                    </a:lnTo>
                    <a:lnTo>
                      <a:pt x="409" y="1"/>
                    </a:lnTo>
                    <a:lnTo>
                      <a:pt x="418" y="0"/>
                    </a:lnTo>
                    <a:lnTo>
                      <a:pt x="425" y="0"/>
                    </a:lnTo>
                    <a:lnTo>
                      <a:pt x="433" y="3"/>
                    </a:lnTo>
                    <a:lnTo>
                      <a:pt x="440" y="7"/>
                    </a:lnTo>
                    <a:lnTo>
                      <a:pt x="446" y="15"/>
                    </a:lnTo>
                    <a:lnTo>
                      <a:pt x="450" y="26"/>
                    </a:lnTo>
                    <a:lnTo>
                      <a:pt x="450" y="43"/>
                    </a:lnTo>
                    <a:lnTo>
                      <a:pt x="450" y="44"/>
                    </a:lnTo>
                    <a:lnTo>
                      <a:pt x="450" y="49"/>
                    </a:lnTo>
                    <a:lnTo>
                      <a:pt x="450" y="55"/>
                    </a:lnTo>
                    <a:lnTo>
                      <a:pt x="451" y="63"/>
                    </a:lnTo>
                    <a:lnTo>
                      <a:pt x="454" y="73"/>
                    </a:lnTo>
                    <a:lnTo>
                      <a:pt x="456" y="82"/>
                    </a:lnTo>
                    <a:lnTo>
                      <a:pt x="461" y="92"/>
                    </a:lnTo>
                    <a:lnTo>
                      <a:pt x="467" y="100"/>
                    </a:lnTo>
                    <a:lnTo>
                      <a:pt x="474" y="107"/>
                    </a:lnTo>
                    <a:lnTo>
                      <a:pt x="485" y="112"/>
                    </a:lnTo>
                    <a:lnTo>
                      <a:pt x="485" y="112"/>
                    </a:lnTo>
                    <a:lnTo>
                      <a:pt x="483" y="111"/>
                    </a:lnTo>
                    <a:close/>
                  </a:path>
                </a:pathLst>
              </a:custGeom>
              <a:solidFill>
                <a:srgbClr val="FFE8F0"/>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2" name="Freeform 96"/>
              <p:cNvSpPr>
                <a:spLocks/>
              </p:cNvSpPr>
              <p:nvPr/>
            </p:nvSpPr>
            <p:spPr bwMode="ltGray">
              <a:xfrm>
                <a:off x="3850" y="1417"/>
                <a:ext cx="190" cy="137"/>
              </a:xfrm>
              <a:custGeom>
                <a:avLst/>
                <a:gdLst>
                  <a:gd name="T0" fmla="*/ 391 w 479"/>
                  <a:gd name="T1" fmla="*/ 395 h 395"/>
                  <a:gd name="T2" fmla="*/ 416 w 479"/>
                  <a:gd name="T3" fmla="*/ 326 h 395"/>
                  <a:gd name="T4" fmla="*/ 425 w 479"/>
                  <a:gd name="T5" fmla="*/ 271 h 395"/>
                  <a:gd name="T6" fmla="*/ 422 w 479"/>
                  <a:gd name="T7" fmla="*/ 231 h 395"/>
                  <a:gd name="T8" fmla="*/ 416 w 479"/>
                  <a:gd name="T9" fmla="*/ 206 h 395"/>
                  <a:gd name="T10" fmla="*/ 413 w 479"/>
                  <a:gd name="T11" fmla="*/ 197 h 395"/>
                  <a:gd name="T12" fmla="*/ 391 w 479"/>
                  <a:gd name="T13" fmla="*/ 213 h 395"/>
                  <a:gd name="T14" fmla="*/ 372 w 479"/>
                  <a:gd name="T15" fmla="*/ 249 h 395"/>
                  <a:gd name="T16" fmla="*/ 357 w 479"/>
                  <a:gd name="T17" fmla="*/ 288 h 395"/>
                  <a:gd name="T18" fmla="*/ 347 w 479"/>
                  <a:gd name="T19" fmla="*/ 321 h 395"/>
                  <a:gd name="T20" fmla="*/ 342 w 479"/>
                  <a:gd name="T21" fmla="*/ 334 h 395"/>
                  <a:gd name="T22" fmla="*/ 366 w 479"/>
                  <a:gd name="T23" fmla="*/ 250 h 395"/>
                  <a:gd name="T24" fmla="*/ 367 w 479"/>
                  <a:gd name="T25" fmla="*/ 203 h 395"/>
                  <a:gd name="T26" fmla="*/ 358 w 479"/>
                  <a:gd name="T27" fmla="*/ 181 h 395"/>
                  <a:gd name="T28" fmla="*/ 345 w 479"/>
                  <a:gd name="T29" fmla="*/ 176 h 395"/>
                  <a:gd name="T30" fmla="*/ 338 w 479"/>
                  <a:gd name="T31" fmla="*/ 178 h 395"/>
                  <a:gd name="T32" fmla="*/ 314 w 479"/>
                  <a:gd name="T33" fmla="*/ 191 h 395"/>
                  <a:gd name="T34" fmla="*/ 286 w 479"/>
                  <a:gd name="T35" fmla="*/ 219 h 395"/>
                  <a:gd name="T36" fmla="*/ 262 w 479"/>
                  <a:gd name="T37" fmla="*/ 251 h 395"/>
                  <a:gd name="T38" fmla="*/ 245 w 479"/>
                  <a:gd name="T39" fmla="*/ 277 h 395"/>
                  <a:gd name="T40" fmla="*/ 237 w 479"/>
                  <a:gd name="T41" fmla="*/ 289 h 395"/>
                  <a:gd name="T42" fmla="*/ 293 w 479"/>
                  <a:gd name="T43" fmla="*/ 191 h 395"/>
                  <a:gd name="T44" fmla="*/ 297 w 479"/>
                  <a:gd name="T45" fmla="*/ 163 h 395"/>
                  <a:gd name="T46" fmla="*/ 283 w 479"/>
                  <a:gd name="T47" fmla="*/ 154 h 395"/>
                  <a:gd name="T48" fmla="*/ 261 w 479"/>
                  <a:gd name="T49" fmla="*/ 153 h 395"/>
                  <a:gd name="T50" fmla="*/ 246 w 479"/>
                  <a:gd name="T51" fmla="*/ 156 h 395"/>
                  <a:gd name="T52" fmla="*/ 0 w 479"/>
                  <a:gd name="T53" fmla="*/ 310 h 395"/>
                  <a:gd name="T54" fmla="*/ 235 w 479"/>
                  <a:gd name="T55" fmla="*/ 128 h 395"/>
                  <a:gd name="T56" fmla="*/ 206 w 479"/>
                  <a:gd name="T57" fmla="*/ 121 h 395"/>
                  <a:gd name="T58" fmla="*/ 158 w 479"/>
                  <a:gd name="T59" fmla="*/ 132 h 395"/>
                  <a:gd name="T60" fmla="*/ 108 w 479"/>
                  <a:gd name="T61" fmla="*/ 151 h 395"/>
                  <a:gd name="T62" fmla="*/ 74 w 479"/>
                  <a:gd name="T63" fmla="*/ 167 h 395"/>
                  <a:gd name="T64" fmla="*/ 394 w 479"/>
                  <a:gd name="T65" fmla="*/ 5 h 395"/>
                  <a:gd name="T66" fmla="*/ 400 w 479"/>
                  <a:gd name="T67" fmla="*/ 3 h 395"/>
                  <a:gd name="T68" fmla="*/ 413 w 479"/>
                  <a:gd name="T69" fmla="*/ 0 h 395"/>
                  <a:gd name="T70" fmla="*/ 428 w 479"/>
                  <a:gd name="T71" fmla="*/ 3 h 395"/>
                  <a:gd name="T72" fmla="*/ 441 w 479"/>
                  <a:gd name="T73" fmla="*/ 15 h 395"/>
                  <a:gd name="T74" fmla="*/ 445 w 479"/>
                  <a:gd name="T75" fmla="*/ 42 h 395"/>
                  <a:gd name="T76" fmla="*/ 445 w 479"/>
                  <a:gd name="T77" fmla="*/ 48 h 395"/>
                  <a:gd name="T78" fmla="*/ 446 w 479"/>
                  <a:gd name="T79" fmla="*/ 63 h 395"/>
                  <a:gd name="T80" fmla="*/ 451 w 479"/>
                  <a:gd name="T81" fmla="*/ 81 h 395"/>
                  <a:gd name="T82" fmla="*/ 461 w 479"/>
                  <a:gd name="T83" fmla="*/ 99 h 395"/>
                  <a:gd name="T84" fmla="*/ 479 w 479"/>
                  <a:gd name="T85" fmla="*/ 111 h 395"/>
                  <a:gd name="T86" fmla="*/ 478 w 479"/>
                  <a:gd name="T87" fmla="*/ 11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9" h="395">
                    <a:moveTo>
                      <a:pt x="478" y="111"/>
                    </a:moveTo>
                    <a:lnTo>
                      <a:pt x="391" y="395"/>
                    </a:lnTo>
                    <a:lnTo>
                      <a:pt x="407" y="359"/>
                    </a:lnTo>
                    <a:lnTo>
                      <a:pt x="416" y="326"/>
                    </a:lnTo>
                    <a:lnTo>
                      <a:pt x="422" y="298"/>
                    </a:lnTo>
                    <a:lnTo>
                      <a:pt x="425" y="271"/>
                    </a:lnTo>
                    <a:lnTo>
                      <a:pt x="425" y="249"/>
                    </a:lnTo>
                    <a:lnTo>
                      <a:pt x="422" y="231"/>
                    </a:lnTo>
                    <a:lnTo>
                      <a:pt x="419" y="217"/>
                    </a:lnTo>
                    <a:lnTo>
                      <a:pt x="416" y="206"/>
                    </a:lnTo>
                    <a:lnTo>
                      <a:pt x="414" y="199"/>
                    </a:lnTo>
                    <a:lnTo>
                      <a:pt x="413" y="197"/>
                    </a:lnTo>
                    <a:lnTo>
                      <a:pt x="402" y="203"/>
                    </a:lnTo>
                    <a:lnTo>
                      <a:pt x="391" y="213"/>
                    </a:lnTo>
                    <a:lnTo>
                      <a:pt x="380" y="230"/>
                    </a:lnTo>
                    <a:lnTo>
                      <a:pt x="372" y="249"/>
                    </a:lnTo>
                    <a:lnTo>
                      <a:pt x="364" y="268"/>
                    </a:lnTo>
                    <a:lnTo>
                      <a:pt x="357" y="288"/>
                    </a:lnTo>
                    <a:lnTo>
                      <a:pt x="351" y="306"/>
                    </a:lnTo>
                    <a:lnTo>
                      <a:pt x="347" y="321"/>
                    </a:lnTo>
                    <a:lnTo>
                      <a:pt x="344" y="331"/>
                    </a:lnTo>
                    <a:lnTo>
                      <a:pt x="342" y="334"/>
                    </a:lnTo>
                    <a:lnTo>
                      <a:pt x="358" y="287"/>
                    </a:lnTo>
                    <a:lnTo>
                      <a:pt x="366" y="250"/>
                    </a:lnTo>
                    <a:lnTo>
                      <a:pt x="369" y="222"/>
                    </a:lnTo>
                    <a:lnTo>
                      <a:pt x="367" y="203"/>
                    </a:lnTo>
                    <a:lnTo>
                      <a:pt x="364" y="189"/>
                    </a:lnTo>
                    <a:lnTo>
                      <a:pt x="358" y="181"/>
                    </a:lnTo>
                    <a:lnTo>
                      <a:pt x="351" y="178"/>
                    </a:lnTo>
                    <a:lnTo>
                      <a:pt x="345" y="176"/>
                    </a:lnTo>
                    <a:lnTo>
                      <a:pt x="340" y="176"/>
                    </a:lnTo>
                    <a:lnTo>
                      <a:pt x="338" y="178"/>
                    </a:lnTo>
                    <a:lnTo>
                      <a:pt x="326" y="182"/>
                    </a:lnTo>
                    <a:lnTo>
                      <a:pt x="314" y="191"/>
                    </a:lnTo>
                    <a:lnTo>
                      <a:pt x="299" y="204"/>
                    </a:lnTo>
                    <a:lnTo>
                      <a:pt x="286" y="219"/>
                    </a:lnTo>
                    <a:lnTo>
                      <a:pt x="274" y="236"/>
                    </a:lnTo>
                    <a:lnTo>
                      <a:pt x="262" y="251"/>
                    </a:lnTo>
                    <a:lnTo>
                      <a:pt x="252" y="266"/>
                    </a:lnTo>
                    <a:lnTo>
                      <a:pt x="245" y="277"/>
                    </a:lnTo>
                    <a:lnTo>
                      <a:pt x="239" y="286"/>
                    </a:lnTo>
                    <a:lnTo>
                      <a:pt x="237" y="289"/>
                    </a:lnTo>
                    <a:lnTo>
                      <a:pt x="282" y="213"/>
                    </a:lnTo>
                    <a:lnTo>
                      <a:pt x="293" y="191"/>
                    </a:lnTo>
                    <a:lnTo>
                      <a:pt x="298" y="175"/>
                    </a:lnTo>
                    <a:lnTo>
                      <a:pt x="297" y="163"/>
                    </a:lnTo>
                    <a:lnTo>
                      <a:pt x="292" y="157"/>
                    </a:lnTo>
                    <a:lnTo>
                      <a:pt x="283" y="154"/>
                    </a:lnTo>
                    <a:lnTo>
                      <a:pt x="272" y="153"/>
                    </a:lnTo>
                    <a:lnTo>
                      <a:pt x="261" y="153"/>
                    </a:lnTo>
                    <a:lnTo>
                      <a:pt x="253" y="155"/>
                    </a:lnTo>
                    <a:lnTo>
                      <a:pt x="246" y="156"/>
                    </a:lnTo>
                    <a:lnTo>
                      <a:pt x="243" y="157"/>
                    </a:lnTo>
                    <a:lnTo>
                      <a:pt x="0" y="310"/>
                    </a:lnTo>
                    <a:lnTo>
                      <a:pt x="236" y="142"/>
                    </a:lnTo>
                    <a:lnTo>
                      <a:pt x="235" y="128"/>
                    </a:lnTo>
                    <a:lnTo>
                      <a:pt x="224" y="121"/>
                    </a:lnTo>
                    <a:lnTo>
                      <a:pt x="206" y="121"/>
                    </a:lnTo>
                    <a:lnTo>
                      <a:pt x="184" y="125"/>
                    </a:lnTo>
                    <a:lnTo>
                      <a:pt x="158" y="132"/>
                    </a:lnTo>
                    <a:lnTo>
                      <a:pt x="131" y="142"/>
                    </a:lnTo>
                    <a:lnTo>
                      <a:pt x="108" y="151"/>
                    </a:lnTo>
                    <a:lnTo>
                      <a:pt x="87" y="161"/>
                    </a:lnTo>
                    <a:lnTo>
                      <a:pt x="74" y="167"/>
                    </a:lnTo>
                    <a:lnTo>
                      <a:pt x="68" y="169"/>
                    </a:lnTo>
                    <a:lnTo>
                      <a:pt x="394" y="5"/>
                    </a:lnTo>
                    <a:lnTo>
                      <a:pt x="395" y="4"/>
                    </a:lnTo>
                    <a:lnTo>
                      <a:pt x="400" y="3"/>
                    </a:lnTo>
                    <a:lnTo>
                      <a:pt x="405" y="2"/>
                    </a:lnTo>
                    <a:lnTo>
                      <a:pt x="413" y="0"/>
                    </a:lnTo>
                    <a:lnTo>
                      <a:pt x="421" y="0"/>
                    </a:lnTo>
                    <a:lnTo>
                      <a:pt x="428" y="3"/>
                    </a:lnTo>
                    <a:lnTo>
                      <a:pt x="435" y="6"/>
                    </a:lnTo>
                    <a:lnTo>
                      <a:pt x="441" y="15"/>
                    </a:lnTo>
                    <a:lnTo>
                      <a:pt x="444" y="27"/>
                    </a:lnTo>
                    <a:lnTo>
                      <a:pt x="445" y="42"/>
                    </a:lnTo>
                    <a:lnTo>
                      <a:pt x="445" y="44"/>
                    </a:lnTo>
                    <a:lnTo>
                      <a:pt x="445" y="48"/>
                    </a:lnTo>
                    <a:lnTo>
                      <a:pt x="445" y="55"/>
                    </a:lnTo>
                    <a:lnTo>
                      <a:pt x="446" y="63"/>
                    </a:lnTo>
                    <a:lnTo>
                      <a:pt x="447" y="72"/>
                    </a:lnTo>
                    <a:lnTo>
                      <a:pt x="451" y="81"/>
                    </a:lnTo>
                    <a:lnTo>
                      <a:pt x="456" y="91"/>
                    </a:lnTo>
                    <a:lnTo>
                      <a:pt x="461" y="99"/>
                    </a:lnTo>
                    <a:lnTo>
                      <a:pt x="469" y="106"/>
                    </a:lnTo>
                    <a:lnTo>
                      <a:pt x="479" y="111"/>
                    </a:lnTo>
                    <a:lnTo>
                      <a:pt x="479" y="111"/>
                    </a:lnTo>
                    <a:lnTo>
                      <a:pt x="478" y="111"/>
                    </a:lnTo>
                    <a:close/>
                  </a:path>
                </a:pathLst>
              </a:custGeom>
              <a:solidFill>
                <a:srgbClr val="FFEBF2"/>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3" name="Freeform 97"/>
              <p:cNvSpPr>
                <a:spLocks/>
              </p:cNvSpPr>
              <p:nvPr/>
            </p:nvSpPr>
            <p:spPr bwMode="ltGray">
              <a:xfrm>
                <a:off x="3815" y="1460"/>
                <a:ext cx="186" cy="138"/>
              </a:xfrm>
              <a:custGeom>
                <a:avLst/>
                <a:gdLst>
                  <a:gd name="T0" fmla="*/ 388 w 474"/>
                  <a:gd name="T1" fmla="*/ 390 h 390"/>
                  <a:gd name="T2" fmla="*/ 413 w 474"/>
                  <a:gd name="T3" fmla="*/ 322 h 390"/>
                  <a:gd name="T4" fmla="*/ 421 w 474"/>
                  <a:gd name="T5" fmla="*/ 267 h 390"/>
                  <a:gd name="T6" fmla="*/ 418 w 474"/>
                  <a:gd name="T7" fmla="*/ 227 h 390"/>
                  <a:gd name="T8" fmla="*/ 412 w 474"/>
                  <a:gd name="T9" fmla="*/ 202 h 390"/>
                  <a:gd name="T10" fmla="*/ 409 w 474"/>
                  <a:gd name="T11" fmla="*/ 193 h 390"/>
                  <a:gd name="T12" fmla="*/ 387 w 474"/>
                  <a:gd name="T13" fmla="*/ 210 h 390"/>
                  <a:gd name="T14" fmla="*/ 368 w 474"/>
                  <a:gd name="T15" fmla="*/ 245 h 390"/>
                  <a:gd name="T16" fmla="*/ 354 w 474"/>
                  <a:gd name="T17" fmla="*/ 284 h 390"/>
                  <a:gd name="T18" fmla="*/ 343 w 474"/>
                  <a:gd name="T19" fmla="*/ 316 h 390"/>
                  <a:gd name="T20" fmla="*/ 340 w 474"/>
                  <a:gd name="T21" fmla="*/ 330 h 390"/>
                  <a:gd name="T22" fmla="*/ 362 w 474"/>
                  <a:gd name="T23" fmla="*/ 246 h 390"/>
                  <a:gd name="T24" fmla="*/ 365 w 474"/>
                  <a:gd name="T25" fmla="*/ 198 h 390"/>
                  <a:gd name="T26" fmla="*/ 354 w 474"/>
                  <a:gd name="T27" fmla="*/ 178 h 390"/>
                  <a:gd name="T28" fmla="*/ 341 w 474"/>
                  <a:gd name="T29" fmla="*/ 172 h 390"/>
                  <a:gd name="T30" fmla="*/ 335 w 474"/>
                  <a:gd name="T31" fmla="*/ 173 h 390"/>
                  <a:gd name="T32" fmla="*/ 311 w 474"/>
                  <a:gd name="T33" fmla="*/ 187 h 390"/>
                  <a:gd name="T34" fmla="*/ 285 w 474"/>
                  <a:gd name="T35" fmla="*/ 215 h 390"/>
                  <a:gd name="T36" fmla="*/ 260 w 474"/>
                  <a:gd name="T37" fmla="*/ 247 h 390"/>
                  <a:gd name="T38" fmla="*/ 242 w 474"/>
                  <a:gd name="T39" fmla="*/ 273 h 390"/>
                  <a:gd name="T40" fmla="*/ 236 w 474"/>
                  <a:gd name="T41" fmla="*/ 284 h 390"/>
                  <a:gd name="T42" fmla="*/ 292 w 474"/>
                  <a:gd name="T43" fmla="*/ 187 h 390"/>
                  <a:gd name="T44" fmla="*/ 295 w 474"/>
                  <a:gd name="T45" fmla="*/ 160 h 390"/>
                  <a:gd name="T46" fmla="*/ 280 w 474"/>
                  <a:gd name="T47" fmla="*/ 149 h 390"/>
                  <a:gd name="T48" fmla="*/ 260 w 474"/>
                  <a:gd name="T49" fmla="*/ 149 h 390"/>
                  <a:gd name="T50" fmla="*/ 244 w 474"/>
                  <a:gd name="T51" fmla="*/ 153 h 390"/>
                  <a:gd name="T52" fmla="*/ 0 w 474"/>
                  <a:gd name="T53" fmla="*/ 305 h 390"/>
                  <a:gd name="T54" fmla="*/ 233 w 474"/>
                  <a:gd name="T55" fmla="*/ 124 h 390"/>
                  <a:gd name="T56" fmla="*/ 205 w 474"/>
                  <a:gd name="T57" fmla="*/ 117 h 390"/>
                  <a:gd name="T58" fmla="*/ 157 w 474"/>
                  <a:gd name="T59" fmla="*/ 129 h 390"/>
                  <a:gd name="T60" fmla="*/ 107 w 474"/>
                  <a:gd name="T61" fmla="*/ 148 h 390"/>
                  <a:gd name="T62" fmla="*/ 74 w 474"/>
                  <a:gd name="T63" fmla="*/ 164 h 390"/>
                  <a:gd name="T64" fmla="*/ 390 w 474"/>
                  <a:gd name="T65" fmla="*/ 4 h 390"/>
                  <a:gd name="T66" fmla="*/ 396 w 474"/>
                  <a:gd name="T67" fmla="*/ 2 h 390"/>
                  <a:gd name="T68" fmla="*/ 409 w 474"/>
                  <a:gd name="T69" fmla="*/ 0 h 390"/>
                  <a:gd name="T70" fmla="*/ 424 w 474"/>
                  <a:gd name="T71" fmla="*/ 1 h 390"/>
                  <a:gd name="T72" fmla="*/ 436 w 474"/>
                  <a:gd name="T73" fmla="*/ 14 h 390"/>
                  <a:gd name="T74" fmla="*/ 438 w 474"/>
                  <a:gd name="T75" fmla="*/ 41 h 390"/>
                  <a:gd name="T76" fmla="*/ 438 w 474"/>
                  <a:gd name="T77" fmla="*/ 47 h 390"/>
                  <a:gd name="T78" fmla="*/ 441 w 474"/>
                  <a:gd name="T79" fmla="*/ 61 h 390"/>
                  <a:gd name="T80" fmla="*/ 446 w 474"/>
                  <a:gd name="T81" fmla="*/ 80 h 390"/>
                  <a:gd name="T82" fmla="*/ 456 w 474"/>
                  <a:gd name="T83" fmla="*/ 98 h 390"/>
                  <a:gd name="T84" fmla="*/ 474 w 474"/>
                  <a:gd name="T85" fmla="*/ 109 h 390"/>
                  <a:gd name="T86" fmla="*/ 473 w 474"/>
                  <a:gd name="T87" fmla="*/ 109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4" h="390">
                    <a:moveTo>
                      <a:pt x="473" y="109"/>
                    </a:moveTo>
                    <a:lnTo>
                      <a:pt x="388" y="390"/>
                    </a:lnTo>
                    <a:lnTo>
                      <a:pt x="403" y="354"/>
                    </a:lnTo>
                    <a:lnTo>
                      <a:pt x="413" y="322"/>
                    </a:lnTo>
                    <a:lnTo>
                      <a:pt x="418" y="292"/>
                    </a:lnTo>
                    <a:lnTo>
                      <a:pt x="421" y="267"/>
                    </a:lnTo>
                    <a:lnTo>
                      <a:pt x="421" y="245"/>
                    </a:lnTo>
                    <a:lnTo>
                      <a:pt x="418" y="227"/>
                    </a:lnTo>
                    <a:lnTo>
                      <a:pt x="416" y="212"/>
                    </a:lnTo>
                    <a:lnTo>
                      <a:pt x="412" y="202"/>
                    </a:lnTo>
                    <a:lnTo>
                      <a:pt x="410" y="195"/>
                    </a:lnTo>
                    <a:lnTo>
                      <a:pt x="409" y="193"/>
                    </a:lnTo>
                    <a:lnTo>
                      <a:pt x="398" y="198"/>
                    </a:lnTo>
                    <a:lnTo>
                      <a:pt x="387" y="210"/>
                    </a:lnTo>
                    <a:lnTo>
                      <a:pt x="378" y="225"/>
                    </a:lnTo>
                    <a:lnTo>
                      <a:pt x="368" y="245"/>
                    </a:lnTo>
                    <a:lnTo>
                      <a:pt x="361" y="264"/>
                    </a:lnTo>
                    <a:lnTo>
                      <a:pt x="354" y="284"/>
                    </a:lnTo>
                    <a:lnTo>
                      <a:pt x="348" y="302"/>
                    </a:lnTo>
                    <a:lnTo>
                      <a:pt x="343" y="316"/>
                    </a:lnTo>
                    <a:lnTo>
                      <a:pt x="341" y="327"/>
                    </a:lnTo>
                    <a:lnTo>
                      <a:pt x="340" y="330"/>
                    </a:lnTo>
                    <a:lnTo>
                      <a:pt x="355" y="283"/>
                    </a:lnTo>
                    <a:lnTo>
                      <a:pt x="362" y="246"/>
                    </a:lnTo>
                    <a:lnTo>
                      <a:pt x="366" y="218"/>
                    </a:lnTo>
                    <a:lnTo>
                      <a:pt x="365" y="198"/>
                    </a:lnTo>
                    <a:lnTo>
                      <a:pt x="360" y="185"/>
                    </a:lnTo>
                    <a:lnTo>
                      <a:pt x="354" y="178"/>
                    </a:lnTo>
                    <a:lnTo>
                      <a:pt x="348" y="173"/>
                    </a:lnTo>
                    <a:lnTo>
                      <a:pt x="341" y="172"/>
                    </a:lnTo>
                    <a:lnTo>
                      <a:pt x="337" y="173"/>
                    </a:lnTo>
                    <a:lnTo>
                      <a:pt x="335" y="173"/>
                    </a:lnTo>
                    <a:lnTo>
                      <a:pt x="323" y="178"/>
                    </a:lnTo>
                    <a:lnTo>
                      <a:pt x="311" y="187"/>
                    </a:lnTo>
                    <a:lnTo>
                      <a:pt x="298" y="201"/>
                    </a:lnTo>
                    <a:lnTo>
                      <a:pt x="285" y="215"/>
                    </a:lnTo>
                    <a:lnTo>
                      <a:pt x="272" y="231"/>
                    </a:lnTo>
                    <a:lnTo>
                      <a:pt x="260" y="247"/>
                    </a:lnTo>
                    <a:lnTo>
                      <a:pt x="250" y="261"/>
                    </a:lnTo>
                    <a:lnTo>
                      <a:pt x="242" y="273"/>
                    </a:lnTo>
                    <a:lnTo>
                      <a:pt x="237" y="281"/>
                    </a:lnTo>
                    <a:lnTo>
                      <a:pt x="236" y="284"/>
                    </a:lnTo>
                    <a:lnTo>
                      <a:pt x="280" y="209"/>
                    </a:lnTo>
                    <a:lnTo>
                      <a:pt x="292" y="187"/>
                    </a:lnTo>
                    <a:lnTo>
                      <a:pt x="297" y="171"/>
                    </a:lnTo>
                    <a:lnTo>
                      <a:pt x="295" y="160"/>
                    </a:lnTo>
                    <a:lnTo>
                      <a:pt x="289" y="153"/>
                    </a:lnTo>
                    <a:lnTo>
                      <a:pt x="280" y="149"/>
                    </a:lnTo>
                    <a:lnTo>
                      <a:pt x="270" y="149"/>
                    </a:lnTo>
                    <a:lnTo>
                      <a:pt x="260" y="149"/>
                    </a:lnTo>
                    <a:lnTo>
                      <a:pt x="250" y="151"/>
                    </a:lnTo>
                    <a:lnTo>
                      <a:pt x="244" y="153"/>
                    </a:lnTo>
                    <a:lnTo>
                      <a:pt x="241" y="153"/>
                    </a:lnTo>
                    <a:lnTo>
                      <a:pt x="0" y="305"/>
                    </a:lnTo>
                    <a:lnTo>
                      <a:pt x="233" y="139"/>
                    </a:lnTo>
                    <a:lnTo>
                      <a:pt x="233" y="124"/>
                    </a:lnTo>
                    <a:lnTo>
                      <a:pt x="223" y="117"/>
                    </a:lnTo>
                    <a:lnTo>
                      <a:pt x="205" y="117"/>
                    </a:lnTo>
                    <a:lnTo>
                      <a:pt x="182" y="122"/>
                    </a:lnTo>
                    <a:lnTo>
                      <a:pt x="157" y="129"/>
                    </a:lnTo>
                    <a:lnTo>
                      <a:pt x="131" y="139"/>
                    </a:lnTo>
                    <a:lnTo>
                      <a:pt x="107" y="148"/>
                    </a:lnTo>
                    <a:lnTo>
                      <a:pt x="87" y="158"/>
                    </a:lnTo>
                    <a:lnTo>
                      <a:pt x="74" y="164"/>
                    </a:lnTo>
                    <a:lnTo>
                      <a:pt x="68" y="166"/>
                    </a:lnTo>
                    <a:lnTo>
                      <a:pt x="390" y="4"/>
                    </a:lnTo>
                    <a:lnTo>
                      <a:pt x="391" y="3"/>
                    </a:lnTo>
                    <a:lnTo>
                      <a:pt x="396" y="2"/>
                    </a:lnTo>
                    <a:lnTo>
                      <a:pt x="401" y="1"/>
                    </a:lnTo>
                    <a:lnTo>
                      <a:pt x="409" y="0"/>
                    </a:lnTo>
                    <a:lnTo>
                      <a:pt x="416" y="0"/>
                    </a:lnTo>
                    <a:lnTo>
                      <a:pt x="424" y="1"/>
                    </a:lnTo>
                    <a:lnTo>
                      <a:pt x="430" y="6"/>
                    </a:lnTo>
                    <a:lnTo>
                      <a:pt x="436" y="14"/>
                    </a:lnTo>
                    <a:lnTo>
                      <a:pt x="438" y="25"/>
                    </a:lnTo>
                    <a:lnTo>
                      <a:pt x="438" y="41"/>
                    </a:lnTo>
                    <a:lnTo>
                      <a:pt x="438" y="42"/>
                    </a:lnTo>
                    <a:lnTo>
                      <a:pt x="438" y="47"/>
                    </a:lnTo>
                    <a:lnTo>
                      <a:pt x="440" y="53"/>
                    </a:lnTo>
                    <a:lnTo>
                      <a:pt x="441" y="61"/>
                    </a:lnTo>
                    <a:lnTo>
                      <a:pt x="442" y="71"/>
                    </a:lnTo>
                    <a:lnTo>
                      <a:pt x="446" y="80"/>
                    </a:lnTo>
                    <a:lnTo>
                      <a:pt x="450" y="90"/>
                    </a:lnTo>
                    <a:lnTo>
                      <a:pt x="456" y="98"/>
                    </a:lnTo>
                    <a:lnTo>
                      <a:pt x="463" y="104"/>
                    </a:lnTo>
                    <a:lnTo>
                      <a:pt x="474" y="109"/>
                    </a:lnTo>
                    <a:lnTo>
                      <a:pt x="474" y="109"/>
                    </a:lnTo>
                    <a:lnTo>
                      <a:pt x="473" y="109"/>
                    </a:lnTo>
                    <a:close/>
                  </a:path>
                </a:pathLst>
              </a:custGeom>
              <a:solidFill>
                <a:srgbClr val="FFEEF4"/>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4" name="Freeform 98"/>
              <p:cNvSpPr>
                <a:spLocks/>
              </p:cNvSpPr>
              <p:nvPr/>
            </p:nvSpPr>
            <p:spPr bwMode="ltGray">
              <a:xfrm>
                <a:off x="3818" y="1460"/>
                <a:ext cx="184" cy="138"/>
              </a:xfrm>
              <a:custGeom>
                <a:avLst/>
                <a:gdLst>
                  <a:gd name="T0" fmla="*/ 383 w 467"/>
                  <a:gd name="T1" fmla="*/ 384 h 384"/>
                  <a:gd name="T2" fmla="*/ 408 w 467"/>
                  <a:gd name="T3" fmla="*/ 317 h 384"/>
                  <a:gd name="T4" fmla="*/ 417 w 467"/>
                  <a:gd name="T5" fmla="*/ 264 h 384"/>
                  <a:gd name="T6" fmla="*/ 413 w 467"/>
                  <a:gd name="T7" fmla="*/ 223 h 384"/>
                  <a:gd name="T8" fmla="*/ 407 w 467"/>
                  <a:gd name="T9" fmla="*/ 198 h 384"/>
                  <a:gd name="T10" fmla="*/ 404 w 467"/>
                  <a:gd name="T11" fmla="*/ 190 h 384"/>
                  <a:gd name="T12" fmla="*/ 383 w 467"/>
                  <a:gd name="T13" fmla="*/ 207 h 384"/>
                  <a:gd name="T14" fmla="*/ 364 w 467"/>
                  <a:gd name="T15" fmla="*/ 241 h 384"/>
                  <a:gd name="T16" fmla="*/ 350 w 467"/>
                  <a:gd name="T17" fmla="*/ 280 h 384"/>
                  <a:gd name="T18" fmla="*/ 339 w 467"/>
                  <a:gd name="T19" fmla="*/ 312 h 384"/>
                  <a:gd name="T20" fmla="*/ 336 w 467"/>
                  <a:gd name="T21" fmla="*/ 326 h 384"/>
                  <a:gd name="T22" fmla="*/ 358 w 467"/>
                  <a:gd name="T23" fmla="*/ 242 h 384"/>
                  <a:gd name="T24" fmla="*/ 360 w 467"/>
                  <a:gd name="T25" fmla="*/ 195 h 384"/>
                  <a:gd name="T26" fmla="*/ 350 w 467"/>
                  <a:gd name="T27" fmla="*/ 175 h 384"/>
                  <a:gd name="T28" fmla="*/ 337 w 467"/>
                  <a:gd name="T29" fmla="*/ 170 h 384"/>
                  <a:gd name="T30" fmla="*/ 331 w 467"/>
                  <a:gd name="T31" fmla="*/ 171 h 384"/>
                  <a:gd name="T32" fmla="*/ 307 w 467"/>
                  <a:gd name="T33" fmla="*/ 184 h 384"/>
                  <a:gd name="T34" fmla="*/ 281 w 467"/>
                  <a:gd name="T35" fmla="*/ 213 h 384"/>
                  <a:gd name="T36" fmla="*/ 257 w 467"/>
                  <a:gd name="T37" fmla="*/ 244 h 384"/>
                  <a:gd name="T38" fmla="*/ 239 w 467"/>
                  <a:gd name="T39" fmla="*/ 270 h 384"/>
                  <a:gd name="T40" fmla="*/ 232 w 467"/>
                  <a:gd name="T41" fmla="*/ 280 h 384"/>
                  <a:gd name="T42" fmla="*/ 288 w 467"/>
                  <a:gd name="T43" fmla="*/ 184 h 384"/>
                  <a:gd name="T44" fmla="*/ 292 w 467"/>
                  <a:gd name="T45" fmla="*/ 158 h 384"/>
                  <a:gd name="T46" fmla="*/ 277 w 467"/>
                  <a:gd name="T47" fmla="*/ 147 h 384"/>
                  <a:gd name="T48" fmla="*/ 256 w 467"/>
                  <a:gd name="T49" fmla="*/ 147 h 384"/>
                  <a:gd name="T50" fmla="*/ 240 w 467"/>
                  <a:gd name="T51" fmla="*/ 150 h 384"/>
                  <a:gd name="T52" fmla="*/ 0 w 467"/>
                  <a:gd name="T53" fmla="*/ 301 h 384"/>
                  <a:gd name="T54" fmla="*/ 230 w 467"/>
                  <a:gd name="T55" fmla="*/ 122 h 384"/>
                  <a:gd name="T56" fmla="*/ 202 w 467"/>
                  <a:gd name="T57" fmla="*/ 115 h 384"/>
                  <a:gd name="T58" fmla="*/ 155 w 467"/>
                  <a:gd name="T59" fmla="*/ 127 h 384"/>
                  <a:gd name="T60" fmla="*/ 106 w 467"/>
                  <a:gd name="T61" fmla="*/ 146 h 384"/>
                  <a:gd name="T62" fmla="*/ 72 w 467"/>
                  <a:gd name="T63" fmla="*/ 161 h 384"/>
                  <a:gd name="T64" fmla="*/ 385 w 467"/>
                  <a:gd name="T65" fmla="*/ 5 h 384"/>
                  <a:gd name="T66" fmla="*/ 391 w 467"/>
                  <a:gd name="T67" fmla="*/ 2 h 384"/>
                  <a:gd name="T68" fmla="*/ 402 w 467"/>
                  <a:gd name="T69" fmla="*/ 0 h 384"/>
                  <a:gd name="T70" fmla="*/ 418 w 467"/>
                  <a:gd name="T71" fmla="*/ 1 h 384"/>
                  <a:gd name="T72" fmla="*/ 429 w 467"/>
                  <a:gd name="T73" fmla="*/ 13 h 384"/>
                  <a:gd name="T74" fmla="*/ 432 w 467"/>
                  <a:gd name="T75" fmla="*/ 40 h 384"/>
                  <a:gd name="T76" fmla="*/ 432 w 467"/>
                  <a:gd name="T77" fmla="*/ 46 h 384"/>
                  <a:gd name="T78" fmla="*/ 435 w 467"/>
                  <a:gd name="T79" fmla="*/ 62 h 384"/>
                  <a:gd name="T80" fmla="*/ 439 w 467"/>
                  <a:gd name="T81" fmla="*/ 79 h 384"/>
                  <a:gd name="T82" fmla="*/ 450 w 467"/>
                  <a:gd name="T83" fmla="*/ 97 h 384"/>
                  <a:gd name="T84" fmla="*/ 467 w 467"/>
                  <a:gd name="T85" fmla="*/ 109 h 384"/>
                  <a:gd name="T86" fmla="*/ 467 w 467"/>
                  <a:gd name="T87" fmla="*/ 108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67" h="384">
                    <a:moveTo>
                      <a:pt x="467" y="108"/>
                    </a:moveTo>
                    <a:lnTo>
                      <a:pt x="383" y="384"/>
                    </a:lnTo>
                    <a:lnTo>
                      <a:pt x="399" y="349"/>
                    </a:lnTo>
                    <a:lnTo>
                      <a:pt x="408" y="317"/>
                    </a:lnTo>
                    <a:lnTo>
                      <a:pt x="414" y="289"/>
                    </a:lnTo>
                    <a:lnTo>
                      <a:pt x="417" y="264"/>
                    </a:lnTo>
                    <a:lnTo>
                      <a:pt x="416" y="241"/>
                    </a:lnTo>
                    <a:lnTo>
                      <a:pt x="413" y="223"/>
                    </a:lnTo>
                    <a:lnTo>
                      <a:pt x="411" y="209"/>
                    </a:lnTo>
                    <a:lnTo>
                      <a:pt x="407" y="198"/>
                    </a:lnTo>
                    <a:lnTo>
                      <a:pt x="405" y="192"/>
                    </a:lnTo>
                    <a:lnTo>
                      <a:pt x="404" y="190"/>
                    </a:lnTo>
                    <a:lnTo>
                      <a:pt x="393" y="196"/>
                    </a:lnTo>
                    <a:lnTo>
                      <a:pt x="383" y="207"/>
                    </a:lnTo>
                    <a:lnTo>
                      <a:pt x="374" y="222"/>
                    </a:lnTo>
                    <a:lnTo>
                      <a:pt x="364" y="241"/>
                    </a:lnTo>
                    <a:lnTo>
                      <a:pt x="356" y="260"/>
                    </a:lnTo>
                    <a:lnTo>
                      <a:pt x="350" y="280"/>
                    </a:lnTo>
                    <a:lnTo>
                      <a:pt x="344" y="297"/>
                    </a:lnTo>
                    <a:lnTo>
                      <a:pt x="339" y="312"/>
                    </a:lnTo>
                    <a:lnTo>
                      <a:pt x="337" y="322"/>
                    </a:lnTo>
                    <a:lnTo>
                      <a:pt x="336" y="326"/>
                    </a:lnTo>
                    <a:lnTo>
                      <a:pt x="350" y="279"/>
                    </a:lnTo>
                    <a:lnTo>
                      <a:pt x="358" y="242"/>
                    </a:lnTo>
                    <a:lnTo>
                      <a:pt x="362" y="215"/>
                    </a:lnTo>
                    <a:lnTo>
                      <a:pt x="360" y="195"/>
                    </a:lnTo>
                    <a:lnTo>
                      <a:pt x="356" y="183"/>
                    </a:lnTo>
                    <a:lnTo>
                      <a:pt x="350" y="175"/>
                    </a:lnTo>
                    <a:lnTo>
                      <a:pt x="343" y="171"/>
                    </a:lnTo>
                    <a:lnTo>
                      <a:pt x="337" y="170"/>
                    </a:lnTo>
                    <a:lnTo>
                      <a:pt x="332" y="170"/>
                    </a:lnTo>
                    <a:lnTo>
                      <a:pt x="331" y="171"/>
                    </a:lnTo>
                    <a:lnTo>
                      <a:pt x="319" y="176"/>
                    </a:lnTo>
                    <a:lnTo>
                      <a:pt x="307" y="184"/>
                    </a:lnTo>
                    <a:lnTo>
                      <a:pt x="294" y="197"/>
                    </a:lnTo>
                    <a:lnTo>
                      <a:pt x="281" y="213"/>
                    </a:lnTo>
                    <a:lnTo>
                      <a:pt x="268" y="228"/>
                    </a:lnTo>
                    <a:lnTo>
                      <a:pt x="257" y="244"/>
                    </a:lnTo>
                    <a:lnTo>
                      <a:pt x="246" y="258"/>
                    </a:lnTo>
                    <a:lnTo>
                      <a:pt x="239" y="270"/>
                    </a:lnTo>
                    <a:lnTo>
                      <a:pt x="234" y="278"/>
                    </a:lnTo>
                    <a:lnTo>
                      <a:pt x="232" y="280"/>
                    </a:lnTo>
                    <a:lnTo>
                      <a:pt x="276" y="205"/>
                    </a:lnTo>
                    <a:lnTo>
                      <a:pt x="288" y="184"/>
                    </a:lnTo>
                    <a:lnTo>
                      <a:pt x="293" y="169"/>
                    </a:lnTo>
                    <a:lnTo>
                      <a:pt x="292" y="158"/>
                    </a:lnTo>
                    <a:lnTo>
                      <a:pt x="286" y="151"/>
                    </a:lnTo>
                    <a:lnTo>
                      <a:pt x="277" y="147"/>
                    </a:lnTo>
                    <a:lnTo>
                      <a:pt x="267" y="146"/>
                    </a:lnTo>
                    <a:lnTo>
                      <a:pt x="256" y="147"/>
                    </a:lnTo>
                    <a:lnTo>
                      <a:pt x="248" y="148"/>
                    </a:lnTo>
                    <a:lnTo>
                      <a:pt x="240" y="150"/>
                    </a:lnTo>
                    <a:lnTo>
                      <a:pt x="238" y="151"/>
                    </a:lnTo>
                    <a:lnTo>
                      <a:pt x="0" y="301"/>
                    </a:lnTo>
                    <a:lnTo>
                      <a:pt x="231" y="137"/>
                    </a:lnTo>
                    <a:lnTo>
                      <a:pt x="230" y="122"/>
                    </a:lnTo>
                    <a:lnTo>
                      <a:pt x="220" y="115"/>
                    </a:lnTo>
                    <a:lnTo>
                      <a:pt x="202" y="115"/>
                    </a:lnTo>
                    <a:lnTo>
                      <a:pt x="180" y="120"/>
                    </a:lnTo>
                    <a:lnTo>
                      <a:pt x="155" y="127"/>
                    </a:lnTo>
                    <a:lnTo>
                      <a:pt x="130" y="137"/>
                    </a:lnTo>
                    <a:lnTo>
                      <a:pt x="106" y="146"/>
                    </a:lnTo>
                    <a:lnTo>
                      <a:pt x="85" y="154"/>
                    </a:lnTo>
                    <a:lnTo>
                      <a:pt x="72" y="161"/>
                    </a:lnTo>
                    <a:lnTo>
                      <a:pt x="68" y="164"/>
                    </a:lnTo>
                    <a:lnTo>
                      <a:pt x="385" y="5"/>
                    </a:lnTo>
                    <a:lnTo>
                      <a:pt x="387" y="3"/>
                    </a:lnTo>
                    <a:lnTo>
                      <a:pt x="391" y="2"/>
                    </a:lnTo>
                    <a:lnTo>
                      <a:pt x="396" y="1"/>
                    </a:lnTo>
                    <a:lnTo>
                      <a:pt x="402" y="0"/>
                    </a:lnTo>
                    <a:lnTo>
                      <a:pt x="411" y="0"/>
                    </a:lnTo>
                    <a:lnTo>
                      <a:pt x="418" y="1"/>
                    </a:lnTo>
                    <a:lnTo>
                      <a:pt x="424" y="6"/>
                    </a:lnTo>
                    <a:lnTo>
                      <a:pt x="429" y="13"/>
                    </a:lnTo>
                    <a:lnTo>
                      <a:pt x="432" y="25"/>
                    </a:lnTo>
                    <a:lnTo>
                      <a:pt x="432" y="40"/>
                    </a:lnTo>
                    <a:lnTo>
                      <a:pt x="432" y="43"/>
                    </a:lnTo>
                    <a:lnTo>
                      <a:pt x="432" y="46"/>
                    </a:lnTo>
                    <a:lnTo>
                      <a:pt x="433" y="53"/>
                    </a:lnTo>
                    <a:lnTo>
                      <a:pt x="435" y="62"/>
                    </a:lnTo>
                    <a:lnTo>
                      <a:pt x="436" y="70"/>
                    </a:lnTo>
                    <a:lnTo>
                      <a:pt x="439" y="79"/>
                    </a:lnTo>
                    <a:lnTo>
                      <a:pt x="443" y="89"/>
                    </a:lnTo>
                    <a:lnTo>
                      <a:pt x="450" y="97"/>
                    </a:lnTo>
                    <a:lnTo>
                      <a:pt x="457" y="104"/>
                    </a:lnTo>
                    <a:lnTo>
                      <a:pt x="467" y="109"/>
                    </a:lnTo>
                    <a:lnTo>
                      <a:pt x="467" y="109"/>
                    </a:lnTo>
                    <a:lnTo>
                      <a:pt x="467" y="108"/>
                    </a:lnTo>
                    <a:close/>
                  </a:path>
                </a:pathLst>
              </a:custGeom>
              <a:solidFill>
                <a:srgbClr val="FFF0F6"/>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5" name="Freeform 99"/>
              <p:cNvSpPr>
                <a:spLocks/>
              </p:cNvSpPr>
              <p:nvPr/>
            </p:nvSpPr>
            <p:spPr bwMode="ltGray">
              <a:xfrm>
                <a:off x="3819" y="1460"/>
                <a:ext cx="182" cy="134"/>
              </a:xfrm>
              <a:custGeom>
                <a:avLst/>
                <a:gdLst>
                  <a:gd name="T0" fmla="*/ 382 w 463"/>
                  <a:gd name="T1" fmla="*/ 380 h 380"/>
                  <a:gd name="T2" fmla="*/ 405 w 463"/>
                  <a:gd name="T3" fmla="*/ 315 h 380"/>
                  <a:gd name="T4" fmla="*/ 414 w 463"/>
                  <a:gd name="T5" fmla="*/ 261 h 380"/>
                  <a:gd name="T6" fmla="*/ 411 w 463"/>
                  <a:gd name="T7" fmla="*/ 221 h 380"/>
                  <a:gd name="T8" fmla="*/ 404 w 463"/>
                  <a:gd name="T9" fmla="*/ 197 h 380"/>
                  <a:gd name="T10" fmla="*/ 402 w 463"/>
                  <a:gd name="T11" fmla="*/ 188 h 380"/>
                  <a:gd name="T12" fmla="*/ 380 w 463"/>
                  <a:gd name="T13" fmla="*/ 204 h 380"/>
                  <a:gd name="T14" fmla="*/ 363 w 463"/>
                  <a:gd name="T15" fmla="*/ 239 h 380"/>
                  <a:gd name="T16" fmla="*/ 347 w 463"/>
                  <a:gd name="T17" fmla="*/ 277 h 380"/>
                  <a:gd name="T18" fmla="*/ 337 w 463"/>
                  <a:gd name="T19" fmla="*/ 309 h 380"/>
                  <a:gd name="T20" fmla="*/ 334 w 463"/>
                  <a:gd name="T21" fmla="*/ 322 h 380"/>
                  <a:gd name="T22" fmla="*/ 357 w 463"/>
                  <a:gd name="T23" fmla="*/ 240 h 380"/>
                  <a:gd name="T24" fmla="*/ 358 w 463"/>
                  <a:gd name="T25" fmla="*/ 194 h 380"/>
                  <a:gd name="T26" fmla="*/ 348 w 463"/>
                  <a:gd name="T27" fmla="*/ 173 h 380"/>
                  <a:gd name="T28" fmla="*/ 335 w 463"/>
                  <a:gd name="T29" fmla="*/ 169 h 380"/>
                  <a:gd name="T30" fmla="*/ 329 w 463"/>
                  <a:gd name="T31" fmla="*/ 169 h 380"/>
                  <a:gd name="T32" fmla="*/ 305 w 463"/>
                  <a:gd name="T33" fmla="*/ 183 h 380"/>
                  <a:gd name="T34" fmla="*/ 279 w 463"/>
                  <a:gd name="T35" fmla="*/ 210 h 380"/>
                  <a:gd name="T36" fmla="*/ 255 w 463"/>
                  <a:gd name="T37" fmla="*/ 241 h 380"/>
                  <a:gd name="T38" fmla="*/ 239 w 463"/>
                  <a:gd name="T39" fmla="*/ 267 h 380"/>
                  <a:gd name="T40" fmla="*/ 231 w 463"/>
                  <a:gd name="T41" fmla="*/ 278 h 380"/>
                  <a:gd name="T42" fmla="*/ 286 w 463"/>
                  <a:gd name="T43" fmla="*/ 182 h 380"/>
                  <a:gd name="T44" fmla="*/ 290 w 463"/>
                  <a:gd name="T45" fmla="*/ 156 h 380"/>
                  <a:gd name="T46" fmla="*/ 276 w 463"/>
                  <a:gd name="T47" fmla="*/ 146 h 380"/>
                  <a:gd name="T48" fmla="*/ 255 w 463"/>
                  <a:gd name="T49" fmla="*/ 146 h 380"/>
                  <a:gd name="T50" fmla="*/ 240 w 463"/>
                  <a:gd name="T51" fmla="*/ 148 h 380"/>
                  <a:gd name="T52" fmla="*/ 0 w 463"/>
                  <a:gd name="T53" fmla="*/ 298 h 380"/>
                  <a:gd name="T54" fmla="*/ 229 w 463"/>
                  <a:gd name="T55" fmla="*/ 121 h 380"/>
                  <a:gd name="T56" fmla="*/ 202 w 463"/>
                  <a:gd name="T57" fmla="*/ 114 h 380"/>
                  <a:gd name="T58" fmla="*/ 154 w 463"/>
                  <a:gd name="T59" fmla="*/ 126 h 380"/>
                  <a:gd name="T60" fmla="*/ 106 w 463"/>
                  <a:gd name="T61" fmla="*/ 145 h 380"/>
                  <a:gd name="T62" fmla="*/ 73 w 463"/>
                  <a:gd name="T63" fmla="*/ 159 h 380"/>
                  <a:gd name="T64" fmla="*/ 382 w 463"/>
                  <a:gd name="T65" fmla="*/ 5 h 380"/>
                  <a:gd name="T66" fmla="*/ 388 w 463"/>
                  <a:gd name="T67" fmla="*/ 3 h 380"/>
                  <a:gd name="T68" fmla="*/ 399 w 463"/>
                  <a:gd name="T69" fmla="*/ 0 h 380"/>
                  <a:gd name="T70" fmla="*/ 414 w 463"/>
                  <a:gd name="T71" fmla="*/ 2 h 380"/>
                  <a:gd name="T72" fmla="*/ 424 w 463"/>
                  <a:gd name="T73" fmla="*/ 14 h 380"/>
                  <a:gd name="T74" fmla="*/ 428 w 463"/>
                  <a:gd name="T75" fmla="*/ 41 h 380"/>
                  <a:gd name="T76" fmla="*/ 428 w 463"/>
                  <a:gd name="T77" fmla="*/ 47 h 380"/>
                  <a:gd name="T78" fmla="*/ 429 w 463"/>
                  <a:gd name="T79" fmla="*/ 62 h 380"/>
                  <a:gd name="T80" fmla="*/ 435 w 463"/>
                  <a:gd name="T81" fmla="*/ 81 h 380"/>
                  <a:gd name="T82" fmla="*/ 445 w 463"/>
                  <a:gd name="T83" fmla="*/ 97 h 380"/>
                  <a:gd name="T84" fmla="*/ 463 w 463"/>
                  <a:gd name="T85" fmla="*/ 109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63" h="380">
                    <a:moveTo>
                      <a:pt x="463" y="109"/>
                    </a:moveTo>
                    <a:lnTo>
                      <a:pt x="382" y="380"/>
                    </a:lnTo>
                    <a:lnTo>
                      <a:pt x="396" y="346"/>
                    </a:lnTo>
                    <a:lnTo>
                      <a:pt x="405" y="315"/>
                    </a:lnTo>
                    <a:lnTo>
                      <a:pt x="411" y="286"/>
                    </a:lnTo>
                    <a:lnTo>
                      <a:pt x="414" y="261"/>
                    </a:lnTo>
                    <a:lnTo>
                      <a:pt x="413" y="239"/>
                    </a:lnTo>
                    <a:lnTo>
                      <a:pt x="411" y="221"/>
                    </a:lnTo>
                    <a:lnTo>
                      <a:pt x="408" y="207"/>
                    </a:lnTo>
                    <a:lnTo>
                      <a:pt x="404" y="197"/>
                    </a:lnTo>
                    <a:lnTo>
                      <a:pt x="402" y="190"/>
                    </a:lnTo>
                    <a:lnTo>
                      <a:pt x="402" y="188"/>
                    </a:lnTo>
                    <a:lnTo>
                      <a:pt x="391" y="194"/>
                    </a:lnTo>
                    <a:lnTo>
                      <a:pt x="380" y="204"/>
                    </a:lnTo>
                    <a:lnTo>
                      <a:pt x="371" y="220"/>
                    </a:lnTo>
                    <a:lnTo>
                      <a:pt x="363" y="239"/>
                    </a:lnTo>
                    <a:lnTo>
                      <a:pt x="354" y="258"/>
                    </a:lnTo>
                    <a:lnTo>
                      <a:pt x="347" y="277"/>
                    </a:lnTo>
                    <a:lnTo>
                      <a:pt x="342" y="295"/>
                    </a:lnTo>
                    <a:lnTo>
                      <a:pt x="337" y="309"/>
                    </a:lnTo>
                    <a:lnTo>
                      <a:pt x="335" y="318"/>
                    </a:lnTo>
                    <a:lnTo>
                      <a:pt x="334" y="322"/>
                    </a:lnTo>
                    <a:lnTo>
                      <a:pt x="348" y="276"/>
                    </a:lnTo>
                    <a:lnTo>
                      <a:pt x="357" y="240"/>
                    </a:lnTo>
                    <a:lnTo>
                      <a:pt x="359" y="213"/>
                    </a:lnTo>
                    <a:lnTo>
                      <a:pt x="358" y="194"/>
                    </a:lnTo>
                    <a:lnTo>
                      <a:pt x="354" y="181"/>
                    </a:lnTo>
                    <a:lnTo>
                      <a:pt x="348" y="173"/>
                    </a:lnTo>
                    <a:lnTo>
                      <a:pt x="341" y="169"/>
                    </a:lnTo>
                    <a:lnTo>
                      <a:pt x="335" y="169"/>
                    </a:lnTo>
                    <a:lnTo>
                      <a:pt x="330" y="169"/>
                    </a:lnTo>
                    <a:lnTo>
                      <a:pt x="329" y="169"/>
                    </a:lnTo>
                    <a:lnTo>
                      <a:pt x="317" y="173"/>
                    </a:lnTo>
                    <a:lnTo>
                      <a:pt x="305" y="183"/>
                    </a:lnTo>
                    <a:lnTo>
                      <a:pt x="292" y="195"/>
                    </a:lnTo>
                    <a:lnTo>
                      <a:pt x="279" y="210"/>
                    </a:lnTo>
                    <a:lnTo>
                      <a:pt x="267" y="226"/>
                    </a:lnTo>
                    <a:lnTo>
                      <a:pt x="255" y="241"/>
                    </a:lnTo>
                    <a:lnTo>
                      <a:pt x="246" y="255"/>
                    </a:lnTo>
                    <a:lnTo>
                      <a:pt x="239" y="267"/>
                    </a:lnTo>
                    <a:lnTo>
                      <a:pt x="233" y="274"/>
                    </a:lnTo>
                    <a:lnTo>
                      <a:pt x="231" y="278"/>
                    </a:lnTo>
                    <a:lnTo>
                      <a:pt x="274" y="203"/>
                    </a:lnTo>
                    <a:lnTo>
                      <a:pt x="286" y="182"/>
                    </a:lnTo>
                    <a:lnTo>
                      <a:pt x="291" y="166"/>
                    </a:lnTo>
                    <a:lnTo>
                      <a:pt x="290" y="156"/>
                    </a:lnTo>
                    <a:lnTo>
                      <a:pt x="284" y="150"/>
                    </a:lnTo>
                    <a:lnTo>
                      <a:pt x="276" y="146"/>
                    </a:lnTo>
                    <a:lnTo>
                      <a:pt x="266" y="145"/>
                    </a:lnTo>
                    <a:lnTo>
                      <a:pt x="255" y="146"/>
                    </a:lnTo>
                    <a:lnTo>
                      <a:pt x="246" y="147"/>
                    </a:lnTo>
                    <a:lnTo>
                      <a:pt x="240" y="148"/>
                    </a:lnTo>
                    <a:lnTo>
                      <a:pt x="237" y="150"/>
                    </a:lnTo>
                    <a:lnTo>
                      <a:pt x="0" y="298"/>
                    </a:lnTo>
                    <a:lnTo>
                      <a:pt x="230" y="135"/>
                    </a:lnTo>
                    <a:lnTo>
                      <a:pt x="229" y="121"/>
                    </a:lnTo>
                    <a:lnTo>
                      <a:pt x="218" y="114"/>
                    </a:lnTo>
                    <a:lnTo>
                      <a:pt x="202" y="114"/>
                    </a:lnTo>
                    <a:lnTo>
                      <a:pt x="179" y="119"/>
                    </a:lnTo>
                    <a:lnTo>
                      <a:pt x="154" y="126"/>
                    </a:lnTo>
                    <a:lnTo>
                      <a:pt x="129" y="135"/>
                    </a:lnTo>
                    <a:lnTo>
                      <a:pt x="106" y="145"/>
                    </a:lnTo>
                    <a:lnTo>
                      <a:pt x="86" y="153"/>
                    </a:lnTo>
                    <a:lnTo>
                      <a:pt x="73" y="159"/>
                    </a:lnTo>
                    <a:lnTo>
                      <a:pt x="68" y="161"/>
                    </a:lnTo>
                    <a:lnTo>
                      <a:pt x="382" y="5"/>
                    </a:lnTo>
                    <a:lnTo>
                      <a:pt x="384" y="5"/>
                    </a:lnTo>
                    <a:lnTo>
                      <a:pt x="388" y="3"/>
                    </a:lnTo>
                    <a:lnTo>
                      <a:pt x="392" y="1"/>
                    </a:lnTo>
                    <a:lnTo>
                      <a:pt x="399" y="0"/>
                    </a:lnTo>
                    <a:lnTo>
                      <a:pt x="407" y="1"/>
                    </a:lnTo>
                    <a:lnTo>
                      <a:pt x="414" y="2"/>
                    </a:lnTo>
                    <a:lnTo>
                      <a:pt x="420" y="7"/>
                    </a:lnTo>
                    <a:lnTo>
                      <a:pt x="424" y="14"/>
                    </a:lnTo>
                    <a:lnTo>
                      <a:pt x="428" y="26"/>
                    </a:lnTo>
                    <a:lnTo>
                      <a:pt x="428" y="41"/>
                    </a:lnTo>
                    <a:lnTo>
                      <a:pt x="428" y="43"/>
                    </a:lnTo>
                    <a:lnTo>
                      <a:pt x="428" y="47"/>
                    </a:lnTo>
                    <a:lnTo>
                      <a:pt x="428" y="53"/>
                    </a:lnTo>
                    <a:lnTo>
                      <a:pt x="429" y="62"/>
                    </a:lnTo>
                    <a:lnTo>
                      <a:pt x="432" y="71"/>
                    </a:lnTo>
                    <a:lnTo>
                      <a:pt x="435" y="81"/>
                    </a:lnTo>
                    <a:lnTo>
                      <a:pt x="439" y="89"/>
                    </a:lnTo>
                    <a:lnTo>
                      <a:pt x="445" y="97"/>
                    </a:lnTo>
                    <a:lnTo>
                      <a:pt x="453" y="104"/>
                    </a:lnTo>
                    <a:lnTo>
                      <a:pt x="463" y="109"/>
                    </a:lnTo>
                    <a:lnTo>
                      <a:pt x="463" y="109"/>
                    </a:lnTo>
                    <a:close/>
                  </a:path>
                </a:pathLst>
              </a:custGeom>
              <a:solidFill>
                <a:srgbClr val="FFF3F8"/>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6" name="Freeform 100"/>
              <p:cNvSpPr>
                <a:spLocks/>
              </p:cNvSpPr>
              <p:nvPr/>
            </p:nvSpPr>
            <p:spPr bwMode="ltGray">
              <a:xfrm>
                <a:off x="3820" y="1461"/>
                <a:ext cx="181" cy="132"/>
              </a:xfrm>
              <a:custGeom>
                <a:avLst/>
                <a:gdLst>
                  <a:gd name="T0" fmla="*/ 377 w 456"/>
                  <a:gd name="T1" fmla="*/ 376 h 376"/>
                  <a:gd name="T2" fmla="*/ 402 w 456"/>
                  <a:gd name="T3" fmla="*/ 310 h 376"/>
                  <a:gd name="T4" fmla="*/ 409 w 456"/>
                  <a:gd name="T5" fmla="*/ 257 h 376"/>
                  <a:gd name="T6" fmla="*/ 406 w 456"/>
                  <a:gd name="T7" fmla="*/ 218 h 376"/>
                  <a:gd name="T8" fmla="*/ 400 w 456"/>
                  <a:gd name="T9" fmla="*/ 194 h 376"/>
                  <a:gd name="T10" fmla="*/ 397 w 456"/>
                  <a:gd name="T11" fmla="*/ 185 h 376"/>
                  <a:gd name="T12" fmla="*/ 377 w 456"/>
                  <a:gd name="T13" fmla="*/ 201 h 376"/>
                  <a:gd name="T14" fmla="*/ 358 w 456"/>
                  <a:gd name="T15" fmla="*/ 235 h 376"/>
                  <a:gd name="T16" fmla="*/ 343 w 456"/>
                  <a:gd name="T17" fmla="*/ 273 h 376"/>
                  <a:gd name="T18" fmla="*/ 334 w 456"/>
                  <a:gd name="T19" fmla="*/ 306 h 376"/>
                  <a:gd name="T20" fmla="*/ 330 w 456"/>
                  <a:gd name="T21" fmla="*/ 319 h 376"/>
                  <a:gd name="T22" fmla="*/ 352 w 456"/>
                  <a:gd name="T23" fmla="*/ 237 h 376"/>
                  <a:gd name="T24" fmla="*/ 354 w 456"/>
                  <a:gd name="T25" fmla="*/ 190 h 376"/>
                  <a:gd name="T26" fmla="*/ 343 w 456"/>
                  <a:gd name="T27" fmla="*/ 170 h 376"/>
                  <a:gd name="T28" fmla="*/ 331 w 456"/>
                  <a:gd name="T29" fmla="*/ 165 h 376"/>
                  <a:gd name="T30" fmla="*/ 325 w 456"/>
                  <a:gd name="T31" fmla="*/ 166 h 376"/>
                  <a:gd name="T32" fmla="*/ 301 w 456"/>
                  <a:gd name="T33" fmla="*/ 180 h 376"/>
                  <a:gd name="T34" fmla="*/ 275 w 456"/>
                  <a:gd name="T35" fmla="*/ 207 h 376"/>
                  <a:gd name="T36" fmla="*/ 253 w 456"/>
                  <a:gd name="T37" fmla="*/ 238 h 376"/>
                  <a:gd name="T38" fmla="*/ 235 w 456"/>
                  <a:gd name="T39" fmla="*/ 263 h 376"/>
                  <a:gd name="T40" fmla="*/ 229 w 456"/>
                  <a:gd name="T41" fmla="*/ 273 h 376"/>
                  <a:gd name="T42" fmla="*/ 282 w 456"/>
                  <a:gd name="T43" fmla="*/ 180 h 376"/>
                  <a:gd name="T44" fmla="*/ 286 w 456"/>
                  <a:gd name="T45" fmla="*/ 153 h 376"/>
                  <a:gd name="T46" fmla="*/ 272 w 456"/>
                  <a:gd name="T47" fmla="*/ 144 h 376"/>
                  <a:gd name="T48" fmla="*/ 251 w 456"/>
                  <a:gd name="T49" fmla="*/ 143 h 376"/>
                  <a:gd name="T50" fmla="*/ 236 w 456"/>
                  <a:gd name="T51" fmla="*/ 146 h 376"/>
                  <a:gd name="T52" fmla="*/ 0 w 456"/>
                  <a:gd name="T53" fmla="*/ 294 h 376"/>
                  <a:gd name="T54" fmla="*/ 226 w 456"/>
                  <a:gd name="T55" fmla="*/ 119 h 376"/>
                  <a:gd name="T56" fmla="*/ 199 w 456"/>
                  <a:gd name="T57" fmla="*/ 112 h 376"/>
                  <a:gd name="T58" fmla="*/ 153 w 456"/>
                  <a:gd name="T59" fmla="*/ 124 h 376"/>
                  <a:gd name="T60" fmla="*/ 105 w 456"/>
                  <a:gd name="T61" fmla="*/ 143 h 376"/>
                  <a:gd name="T62" fmla="*/ 72 w 456"/>
                  <a:gd name="T63" fmla="*/ 157 h 376"/>
                  <a:gd name="T64" fmla="*/ 377 w 456"/>
                  <a:gd name="T65" fmla="*/ 5 h 376"/>
                  <a:gd name="T66" fmla="*/ 383 w 456"/>
                  <a:gd name="T67" fmla="*/ 4 h 376"/>
                  <a:gd name="T68" fmla="*/ 394 w 456"/>
                  <a:gd name="T69" fmla="*/ 0 h 376"/>
                  <a:gd name="T70" fmla="*/ 408 w 456"/>
                  <a:gd name="T71" fmla="*/ 2 h 376"/>
                  <a:gd name="T72" fmla="*/ 418 w 456"/>
                  <a:gd name="T73" fmla="*/ 14 h 376"/>
                  <a:gd name="T74" fmla="*/ 422 w 456"/>
                  <a:gd name="T75" fmla="*/ 40 h 376"/>
                  <a:gd name="T76" fmla="*/ 422 w 456"/>
                  <a:gd name="T77" fmla="*/ 46 h 376"/>
                  <a:gd name="T78" fmla="*/ 423 w 456"/>
                  <a:gd name="T79" fmla="*/ 62 h 376"/>
                  <a:gd name="T80" fmla="*/ 429 w 456"/>
                  <a:gd name="T81" fmla="*/ 80 h 376"/>
                  <a:gd name="T82" fmla="*/ 439 w 456"/>
                  <a:gd name="T83" fmla="*/ 97 h 376"/>
                  <a:gd name="T84" fmla="*/ 456 w 456"/>
                  <a:gd name="T85" fmla="*/ 10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6" h="376">
                    <a:moveTo>
                      <a:pt x="456" y="108"/>
                    </a:moveTo>
                    <a:lnTo>
                      <a:pt x="377" y="376"/>
                    </a:lnTo>
                    <a:lnTo>
                      <a:pt x="391" y="341"/>
                    </a:lnTo>
                    <a:lnTo>
                      <a:pt x="402" y="310"/>
                    </a:lnTo>
                    <a:lnTo>
                      <a:pt x="406" y="282"/>
                    </a:lnTo>
                    <a:lnTo>
                      <a:pt x="409" y="257"/>
                    </a:lnTo>
                    <a:lnTo>
                      <a:pt x="409" y="235"/>
                    </a:lnTo>
                    <a:lnTo>
                      <a:pt x="406" y="218"/>
                    </a:lnTo>
                    <a:lnTo>
                      <a:pt x="403" y="203"/>
                    </a:lnTo>
                    <a:lnTo>
                      <a:pt x="400" y="194"/>
                    </a:lnTo>
                    <a:lnTo>
                      <a:pt x="398" y="188"/>
                    </a:lnTo>
                    <a:lnTo>
                      <a:pt x="397" y="185"/>
                    </a:lnTo>
                    <a:lnTo>
                      <a:pt x="386" y="190"/>
                    </a:lnTo>
                    <a:lnTo>
                      <a:pt x="377" y="201"/>
                    </a:lnTo>
                    <a:lnTo>
                      <a:pt x="367" y="216"/>
                    </a:lnTo>
                    <a:lnTo>
                      <a:pt x="358" y="235"/>
                    </a:lnTo>
                    <a:lnTo>
                      <a:pt x="350" y="254"/>
                    </a:lnTo>
                    <a:lnTo>
                      <a:pt x="343" y="273"/>
                    </a:lnTo>
                    <a:lnTo>
                      <a:pt x="337" y="291"/>
                    </a:lnTo>
                    <a:lnTo>
                      <a:pt x="334" y="306"/>
                    </a:lnTo>
                    <a:lnTo>
                      <a:pt x="331" y="315"/>
                    </a:lnTo>
                    <a:lnTo>
                      <a:pt x="330" y="319"/>
                    </a:lnTo>
                    <a:lnTo>
                      <a:pt x="344" y="272"/>
                    </a:lnTo>
                    <a:lnTo>
                      <a:pt x="352" y="237"/>
                    </a:lnTo>
                    <a:lnTo>
                      <a:pt x="355" y="209"/>
                    </a:lnTo>
                    <a:lnTo>
                      <a:pt x="354" y="190"/>
                    </a:lnTo>
                    <a:lnTo>
                      <a:pt x="349" y="177"/>
                    </a:lnTo>
                    <a:lnTo>
                      <a:pt x="343" y="170"/>
                    </a:lnTo>
                    <a:lnTo>
                      <a:pt x="337" y="166"/>
                    </a:lnTo>
                    <a:lnTo>
                      <a:pt x="331" y="165"/>
                    </a:lnTo>
                    <a:lnTo>
                      <a:pt x="327" y="165"/>
                    </a:lnTo>
                    <a:lnTo>
                      <a:pt x="325" y="166"/>
                    </a:lnTo>
                    <a:lnTo>
                      <a:pt x="313" y="171"/>
                    </a:lnTo>
                    <a:lnTo>
                      <a:pt x="301" y="180"/>
                    </a:lnTo>
                    <a:lnTo>
                      <a:pt x="288" y="193"/>
                    </a:lnTo>
                    <a:lnTo>
                      <a:pt x="275" y="207"/>
                    </a:lnTo>
                    <a:lnTo>
                      <a:pt x="263" y="222"/>
                    </a:lnTo>
                    <a:lnTo>
                      <a:pt x="253" y="238"/>
                    </a:lnTo>
                    <a:lnTo>
                      <a:pt x="243" y="252"/>
                    </a:lnTo>
                    <a:lnTo>
                      <a:pt x="235" y="263"/>
                    </a:lnTo>
                    <a:lnTo>
                      <a:pt x="230" y="271"/>
                    </a:lnTo>
                    <a:lnTo>
                      <a:pt x="229" y="273"/>
                    </a:lnTo>
                    <a:lnTo>
                      <a:pt x="272" y="201"/>
                    </a:lnTo>
                    <a:lnTo>
                      <a:pt x="282" y="180"/>
                    </a:lnTo>
                    <a:lnTo>
                      <a:pt x="287" y="164"/>
                    </a:lnTo>
                    <a:lnTo>
                      <a:pt x="286" y="153"/>
                    </a:lnTo>
                    <a:lnTo>
                      <a:pt x="281" y="147"/>
                    </a:lnTo>
                    <a:lnTo>
                      <a:pt x="272" y="144"/>
                    </a:lnTo>
                    <a:lnTo>
                      <a:pt x="262" y="143"/>
                    </a:lnTo>
                    <a:lnTo>
                      <a:pt x="251" y="143"/>
                    </a:lnTo>
                    <a:lnTo>
                      <a:pt x="243" y="145"/>
                    </a:lnTo>
                    <a:lnTo>
                      <a:pt x="236" y="146"/>
                    </a:lnTo>
                    <a:lnTo>
                      <a:pt x="234" y="146"/>
                    </a:lnTo>
                    <a:lnTo>
                      <a:pt x="0" y="294"/>
                    </a:lnTo>
                    <a:lnTo>
                      <a:pt x="228" y="132"/>
                    </a:lnTo>
                    <a:lnTo>
                      <a:pt x="226" y="119"/>
                    </a:lnTo>
                    <a:lnTo>
                      <a:pt x="216" y="112"/>
                    </a:lnTo>
                    <a:lnTo>
                      <a:pt x="199" y="112"/>
                    </a:lnTo>
                    <a:lnTo>
                      <a:pt x="176" y="117"/>
                    </a:lnTo>
                    <a:lnTo>
                      <a:pt x="153" y="124"/>
                    </a:lnTo>
                    <a:lnTo>
                      <a:pt x="128" y="133"/>
                    </a:lnTo>
                    <a:lnTo>
                      <a:pt x="105" y="143"/>
                    </a:lnTo>
                    <a:lnTo>
                      <a:pt x="85" y="151"/>
                    </a:lnTo>
                    <a:lnTo>
                      <a:pt x="72" y="157"/>
                    </a:lnTo>
                    <a:lnTo>
                      <a:pt x="67" y="159"/>
                    </a:lnTo>
                    <a:lnTo>
                      <a:pt x="377" y="5"/>
                    </a:lnTo>
                    <a:lnTo>
                      <a:pt x="379" y="5"/>
                    </a:lnTo>
                    <a:lnTo>
                      <a:pt x="383" y="4"/>
                    </a:lnTo>
                    <a:lnTo>
                      <a:pt x="387" y="1"/>
                    </a:lnTo>
                    <a:lnTo>
                      <a:pt x="394" y="0"/>
                    </a:lnTo>
                    <a:lnTo>
                      <a:pt x="400" y="0"/>
                    </a:lnTo>
                    <a:lnTo>
                      <a:pt x="408" y="2"/>
                    </a:lnTo>
                    <a:lnTo>
                      <a:pt x="414" y="7"/>
                    </a:lnTo>
                    <a:lnTo>
                      <a:pt x="418" y="14"/>
                    </a:lnTo>
                    <a:lnTo>
                      <a:pt x="421" y="25"/>
                    </a:lnTo>
                    <a:lnTo>
                      <a:pt x="422" y="40"/>
                    </a:lnTo>
                    <a:lnTo>
                      <a:pt x="422" y="43"/>
                    </a:lnTo>
                    <a:lnTo>
                      <a:pt x="422" y="46"/>
                    </a:lnTo>
                    <a:lnTo>
                      <a:pt x="422" y="54"/>
                    </a:lnTo>
                    <a:lnTo>
                      <a:pt x="423" y="62"/>
                    </a:lnTo>
                    <a:lnTo>
                      <a:pt x="425" y="70"/>
                    </a:lnTo>
                    <a:lnTo>
                      <a:pt x="429" y="80"/>
                    </a:lnTo>
                    <a:lnTo>
                      <a:pt x="433" y="89"/>
                    </a:lnTo>
                    <a:lnTo>
                      <a:pt x="439" y="97"/>
                    </a:lnTo>
                    <a:lnTo>
                      <a:pt x="447" y="103"/>
                    </a:lnTo>
                    <a:lnTo>
                      <a:pt x="456" y="108"/>
                    </a:lnTo>
                    <a:lnTo>
                      <a:pt x="456" y="108"/>
                    </a:lnTo>
                    <a:close/>
                  </a:path>
                </a:pathLst>
              </a:custGeom>
              <a:solidFill>
                <a:srgbClr val="FFF6FA"/>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7" name="Freeform 101"/>
              <p:cNvSpPr>
                <a:spLocks/>
              </p:cNvSpPr>
              <p:nvPr/>
            </p:nvSpPr>
            <p:spPr bwMode="ltGray">
              <a:xfrm>
                <a:off x="3822" y="1461"/>
                <a:ext cx="180" cy="132"/>
              </a:xfrm>
              <a:custGeom>
                <a:avLst/>
                <a:gdLst>
                  <a:gd name="T0" fmla="*/ 374 w 451"/>
                  <a:gd name="T1" fmla="*/ 371 h 371"/>
                  <a:gd name="T2" fmla="*/ 398 w 451"/>
                  <a:gd name="T3" fmla="*/ 306 h 371"/>
                  <a:gd name="T4" fmla="*/ 405 w 451"/>
                  <a:gd name="T5" fmla="*/ 253 h 371"/>
                  <a:gd name="T6" fmla="*/ 402 w 451"/>
                  <a:gd name="T7" fmla="*/ 214 h 371"/>
                  <a:gd name="T8" fmla="*/ 396 w 451"/>
                  <a:gd name="T9" fmla="*/ 190 h 371"/>
                  <a:gd name="T10" fmla="*/ 393 w 451"/>
                  <a:gd name="T11" fmla="*/ 182 h 371"/>
                  <a:gd name="T12" fmla="*/ 373 w 451"/>
                  <a:gd name="T13" fmla="*/ 199 h 371"/>
                  <a:gd name="T14" fmla="*/ 355 w 451"/>
                  <a:gd name="T15" fmla="*/ 231 h 371"/>
                  <a:gd name="T16" fmla="*/ 340 w 451"/>
                  <a:gd name="T17" fmla="*/ 270 h 371"/>
                  <a:gd name="T18" fmla="*/ 331 w 451"/>
                  <a:gd name="T19" fmla="*/ 301 h 371"/>
                  <a:gd name="T20" fmla="*/ 327 w 451"/>
                  <a:gd name="T21" fmla="*/ 314 h 371"/>
                  <a:gd name="T22" fmla="*/ 349 w 451"/>
                  <a:gd name="T23" fmla="*/ 233 h 371"/>
                  <a:gd name="T24" fmla="*/ 350 w 451"/>
                  <a:gd name="T25" fmla="*/ 187 h 371"/>
                  <a:gd name="T26" fmla="*/ 340 w 451"/>
                  <a:gd name="T27" fmla="*/ 168 h 371"/>
                  <a:gd name="T28" fmla="*/ 328 w 451"/>
                  <a:gd name="T29" fmla="*/ 163 h 371"/>
                  <a:gd name="T30" fmla="*/ 323 w 451"/>
                  <a:gd name="T31" fmla="*/ 163 h 371"/>
                  <a:gd name="T32" fmla="*/ 299 w 451"/>
                  <a:gd name="T33" fmla="*/ 177 h 371"/>
                  <a:gd name="T34" fmla="*/ 274 w 451"/>
                  <a:gd name="T35" fmla="*/ 203 h 371"/>
                  <a:gd name="T36" fmla="*/ 250 w 451"/>
                  <a:gd name="T37" fmla="*/ 234 h 371"/>
                  <a:gd name="T38" fmla="*/ 233 w 451"/>
                  <a:gd name="T39" fmla="*/ 259 h 371"/>
                  <a:gd name="T40" fmla="*/ 226 w 451"/>
                  <a:gd name="T41" fmla="*/ 270 h 371"/>
                  <a:gd name="T42" fmla="*/ 281 w 451"/>
                  <a:gd name="T43" fmla="*/ 176 h 371"/>
                  <a:gd name="T44" fmla="*/ 283 w 451"/>
                  <a:gd name="T45" fmla="*/ 151 h 371"/>
                  <a:gd name="T46" fmla="*/ 270 w 451"/>
                  <a:gd name="T47" fmla="*/ 140 h 371"/>
                  <a:gd name="T48" fmla="*/ 250 w 451"/>
                  <a:gd name="T49" fmla="*/ 140 h 371"/>
                  <a:gd name="T50" fmla="*/ 234 w 451"/>
                  <a:gd name="T51" fmla="*/ 144 h 371"/>
                  <a:gd name="T52" fmla="*/ 0 w 451"/>
                  <a:gd name="T53" fmla="*/ 290 h 371"/>
                  <a:gd name="T54" fmla="*/ 224 w 451"/>
                  <a:gd name="T55" fmla="*/ 117 h 371"/>
                  <a:gd name="T56" fmla="*/ 197 w 451"/>
                  <a:gd name="T57" fmla="*/ 110 h 371"/>
                  <a:gd name="T58" fmla="*/ 151 w 451"/>
                  <a:gd name="T59" fmla="*/ 121 h 371"/>
                  <a:gd name="T60" fmla="*/ 103 w 451"/>
                  <a:gd name="T61" fmla="*/ 139 h 371"/>
                  <a:gd name="T62" fmla="*/ 72 w 451"/>
                  <a:gd name="T63" fmla="*/ 155 h 371"/>
                  <a:gd name="T64" fmla="*/ 374 w 451"/>
                  <a:gd name="T65" fmla="*/ 5 h 371"/>
                  <a:gd name="T66" fmla="*/ 379 w 451"/>
                  <a:gd name="T67" fmla="*/ 4 h 371"/>
                  <a:gd name="T68" fmla="*/ 389 w 451"/>
                  <a:gd name="T69" fmla="*/ 0 h 371"/>
                  <a:gd name="T70" fmla="*/ 402 w 451"/>
                  <a:gd name="T71" fmla="*/ 3 h 371"/>
                  <a:gd name="T72" fmla="*/ 413 w 451"/>
                  <a:gd name="T73" fmla="*/ 14 h 371"/>
                  <a:gd name="T74" fmla="*/ 415 w 451"/>
                  <a:gd name="T75" fmla="*/ 41 h 371"/>
                  <a:gd name="T76" fmla="*/ 415 w 451"/>
                  <a:gd name="T77" fmla="*/ 47 h 371"/>
                  <a:gd name="T78" fmla="*/ 418 w 451"/>
                  <a:gd name="T79" fmla="*/ 61 h 371"/>
                  <a:gd name="T80" fmla="*/ 424 w 451"/>
                  <a:gd name="T81" fmla="*/ 80 h 371"/>
                  <a:gd name="T82" fmla="*/ 433 w 451"/>
                  <a:gd name="T83" fmla="*/ 96 h 371"/>
                  <a:gd name="T84" fmla="*/ 451 w 451"/>
                  <a:gd name="T85" fmla="*/ 108 h 371"/>
                  <a:gd name="T86" fmla="*/ 450 w 451"/>
                  <a:gd name="T87" fmla="*/ 107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1" h="371">
                    <a:moveTo>
                      <a:pt x="450" y="107"/>
                    </a:moveTo>
                    <a:lnTo>
                      <a:pt x="374" y="371"/>
                    </a:lnTo>
                    <a:lnTo>
                      <a:pt x="388" y="337"/>
                    </a:lnTo>
                    <a:lnTo>
                      <a:pt x="398" y="306"/>
                    </a:lnTo>
                    <a:lnTo>
                      <a:pt x="402" y="278"/>
                    </a:lnTo>
                    <a:lnTo>
                      <a:pt x="405" y="253"/>
                    </a:lnTo>
                    <a:lnTo>
                      <a:pt x="405" y="232"/>
                    </a:lnTo>
                    <a:lnTo>
                      <a:pt x="402" y="214"/>
                    </a:lnTo>
                    <a:lnTo>
                      <a:pt x="400" y="201"/>
                    </a:lnTo>
                    <a:lnTo>
                      <a:pt x="396" y="190"/>
                    </a:lnTo>
                    <a:lnTo>
                      <a:pt x="394" y="184"/>
                    </a:lnTo>
                    <a:lnTo>
                      <a:pt x="393" y="182"/>
                    </a:lnTo>
                    <a:lnTo>
                      <a:pt x="382" y="188"/>
                    </a:lnTo>
                    <a:lnTo>
                      <a:pt x="373" y="199"/>
                    </a:lnTo>
                    <a:lnTo>
                      <a:pt x="363" y="213"/>
                    </a:lnTo>
                    <a:lnTo>
                      <a:pt x="355" y="231"/>
                    </a:lnTo>
                    <a:lnTo>
                      <a:pt x="346" y="251"/>
                    </a:lnTo>
                    <a:lnTo>
                      <a:pt x="340" y="270"/>
                    </a:lnTo>
                    <a:lnTo>
                      <a:pt x="334" y="287"/>
                    </a:lnTo>
                    <a:lnTo>
                      <a:pt x="331" y="301"/>
                    </a:lnTo>
                    <a:lnTo>
                      <a:pt x="327" y="310"/>
                    </a:lnTo>
                    <a:lnTo>
                      <a:pt x="327" y="314"/>
                    </a:lnTo>
                    <a:lnTo>
                      <a:pt x="340" y="269"/>
                    </a:lnTo>
                    <a:lnTo>
                      <a:pt x="349" y="233"/>
                    </a:lnTo>
                    <a:lnTo>
                      <a:pt x="351" y="206"/>
                    </a:lnTo>
                    <a:lnTo>
                      <a:pt x="350" y="187"/>
                    </a:lnTo>
                    <a:lnTo>
                      <a:pt x="346" y="175"/>
                    </a:lnTo>
                    <a:lnTo>
                      <a:pt x="340" y="168"/>
                    </a:lnTo>
                    <a:lnTo>
                      <a:pt x="334" y="164"/>
                    </a:lnTo>
                    <a:lnTo>
                      <a:pt x="328" y="163"/>
                    </a:lnTo>
                    <a:lnTo>
                      <a:pt x="324" y="163"/>
                    </a:lnTo>
                    <a:lnTo>
                      <a:pt x="323" y="163"/>
                    </a:lnTo>
                    <a:lnTo>
                      <a:pt x="311" y="168"/>
                    </a:lnTo>
                    <a:lnTo>
                      <a:pt x="299" y="177"/>
                    </a:lnTo>
                    <a:lnTo>
                      <a:pt x="286" y="189"/>
                    </a:lnTo>
                    <a:lnTo>
                      <a:pt x="274" y="203"/>
                    </a:lnTo>
                    <a:lnTo>
                      <a:pt x="261" y="219"/>
                    </a:lnTo>
                    <a:lnTo>
                      <a:pt x="250" y="234"/>
                    </a:lnTo>
                    <a:lnTo>
                      <a:pt x="240" y="249"/>
                    </a:lnTo>
                    <a:lnTo>
                      <a:pt x="233" y="259"/>
                    </a:lnTo>
                    <a:lnTo>
                      <a:pt x="228" y="268"/>
                    </a:lnTo>
                    <a:lnTo>
                      <a:pt x="226" y="270"/>
                    </a:lnTo>
                    <a:lnTo>
                      <a:pt x="269" y="198"/>
                    </a:lnTo>
                    <a:lnTo>
                      <a:pt x="281" y="176"/>
                    </a:lnTo>
                    <a:lnTo>
                      <a:pt x="284" y="162"/>
                    </a:lnTo>
                    <a:lnTo>
                      <a:pt x="283" y="151"/>
                    </a:lnTo>
                    <a:lnTo>
                      <a:pt x="278" y="144"/>
                    </a:lnTo>
                    <a:lnTo>
                      <a:pt x="270" y="140"/>
                    </a:lnTo>
                    <a:lnTo>
                      <a:pt x="259" y="140"/>
                    </a:lnTo>
                    <a:lnTo>
                      <a:pt x="250" y="140"/>
                    </a:lnTo>
                    <a:lnTo>
                      <a:pt x="240" y="142"/>
                    </a:lnTo>
                    <a:lnTo>
                      <a:pt x="234" y="144"/>
                    </a:lnTo>
                    <a:lnTo>
                      <a:pt x="232" y="144"/>
                    </a:lnTo>
                    <a:lnTo>
                      <a:pt x="0" y="290"/>
                    </a:lnTo>
                    <a:lnTo>
                      <a:pt x="225" y="130"/>
                    </a:lnTo>
                    <a:lnTo>
                      <a:pt x="224" y="117"/>
                    </a:lnTo>
                    <a:lnTo>
                      <a:pt x="214" y="110"/>
                    </a:lnTo>
                    <a:lnTo>
                      <a:pt x="197" y="110"/>
                    </a:lnTo>
                    <a:lnTo>
                      <a:pt x="176" y="114"/>
                    </a:lnTo>
                    <a:lnTo>
                      <a:pt x="151" y="121"/>
                    </a:lnTo>
                    <a:lnTo>
                      <a:pt x="127" y="130"/>
                    </a:lnTo>
                    <a:lnTo>
                      <a:pt x="103" y="139"/>
                    </a:lnTo>
                    <a:lnTo>
                      <a:pt x="84" y="149"/>
                    </a:lnTo>
                    <a:lnTo>
                      <a:pt x="72" y="155"/>
                    </a:lnTo>
                    <a:lnTo>
                      <a:pt x="66" y="157"/>
                    </a:lnTo>
                    <a:lnTo>
                      <a:pt x="374" y="5"/>
                    </a:lnTo>
                    <a:lnTo>
                      <a:pt x="375" y="5"/>
                    </a:lnTo>
                    <a:lnTo>
                      <a:pt x="379" y="4"/>
                    </a:lnTo>
                    <a:lnTo>
                      <a:pt x="383" y="1"/>
                    </a:lnTo>
                    <a:lnTo>
                      <a:pt x="389" y="0"/>
                    </a:lnTo>
                    <a:lnTo>
                      <a:pt x="396" y="0"/>
                    </a:lnTo>
                    <a:lnTo>
                      <a:pt x="402" y="3"/>
                    </a:lnTo>
                    <a:lnTo>
                      <a:pt x="408" y="6"/>
                    </a:lnTo>
                    <a:lnTo>
                      <a:pt x="413" y="14"/>
                    </a:lnTo>
                    <a:lnTo>
                      <a:pt x="415" y="25"/>
                    </a:lnTo>
                    <a:lnTo>
                      <a:pt x="415" y="41"/>
                    </a:lnTo>
                    <a:lnTo>
                      <a:pt x="415" y="42"/>
                    </a:lnTo>
                    <a:lnTo>
                      <a:pt x="415" y="47"/>
                    </a:lnTo>
                    <a:lnTo>
                      <a:pt x="417" y="53"/>
                    </a:lnTo>
                    <a:lnTo>
                      <a:pt x="418" y="61"/>
                    </a:lnTo>
                    <a:lnTo>
                      <a:pt x="420" y="70"/>
                    </a:lnTo>
                    <a:lnTo>
                      <a:pt x="424" y="80"/>
                    </a:lnTo>
                    <a:lnTo>
                      <a:pt x="427" y="88"/>
                    </a:lnTo>
                    <a:lnTo>
                      <a:pt x="433" y="96"/>
                    </a:lnTo>
                    <a:lnTo>
                      <a:pt x="442" y="104"/>
                    </a:lnTo>
                    <a:lnTo>
                      <a:pt x="451" y="108"/>
                    </a:lnTo>
                    <a:lnTo>
                      <a:pt x="451" y="108"/>
                    </a:lnTo>
                    <a:lnTo>
                      <a:pt x="450" y="107"/>
                    </a:lnTo>
                    <a:close/>
                  </a:path>
                </a:pathLst>
              </a:custGeom>
              <a:solidFill>
                <a:srgbClr val="FFF9FB"/>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8" name="Freeform 102"/>
              <p:cNvSpPr>
                <a:spLocks/>
              </p:cNvSpPr>
              <p:nvPr/>
            </p:nvSpPr>
            <p:spPr bwMode="ltGray">
              <a:xfrm>
                <a:off x="3824" y="1462"/>
                <a:ext cx="177" cy="130"/>
              </a:xfrm>
              <a:custGeom>
                <a:avLst/>
                <a:gdLst>
                  <a:gd name="T0" fmla="*/ 370 w 446"/>
                  <a:gd name="T1" fmla="*/ 367 h 367"/>
                  <a:gd name="T2" fmla="*/ 394 w 446"/>
                  <a:gd name="T3" fmla="*/ 302 h 367"/>
                  <a:gd name="T4" fmla="*/ 401 w 446"/>
                  <a:gd name="T5" fmla="*/ 250 h 367"/>
                  <a:gd name="T6" fmla="*/ 398 w 446"/>
                  <a:gd name="T7" fmla="*/ 212 h 367"/>
                  <a:gd name="T8" fmla="*/ 392 w 446"/>
                  <a:gd name="T9" fmla="*/ 187 h 367"/>
                  <a:gd name="T10" fmla="*/ 389 w 446"/>
                  <a:gd name="T11" fmla="*/ 180 h 367"/>
                  <a:gd name="T12" fmla="*/ 370 w 446"/>
                  <a:gd name="T13" fmla="*/ 195 h 367"/>
                  <a:gd name="T14" fmla="*/ 352 w 446"/>
                  <a:gd name="T15" fmla="*/ 227 h 367"/>
                  <a:gd name="T16" fmla="*/ 336 w 446"/>
                  <a:gd name="T17" fmla="*/ 265 h 367"/>
                  <a:gd name="T18" fmla="*/ 327 w 446"/>
                  <a:gd name="T19" fmla="*/ 296 h 367"/>
                  <a:gd name="T20" fmla="*/ 323 w 446"/>
                  <a:gd name="T21" fmla="*/ 309 h 367"/>
                  <a:gd name="T22" fmla="*/ 346 w 446"/>
                  <a:gd name="T23" fmla="*/ 230 h 367"/>
                  <a:gd name="T24" fmla="*/ 347 w 446"/>
                  <a:gd name="T25" fmla="*/ 185 h 367"/>
                  <a:gd name="T26" fmla="*/ 338 w 446"/>
                  <a:gd name="T27" fmla="*/ 164 h 367"/>
                  <a:gd name="T28" fmla="*/ 326 w 446"/>
                  <a:gd name="T29" fmla="*/ 160 h 367"/>
                  <a:gd name="T30" fmla="*/ 319 w 446"/>
                  <a:gd name="T31" fmla="*/ 161 h 367"/>
                  <a:gd name="T32" fmla="*/ 296 w 446"/>
                  <a:gd name="T33" fmla="*/ 174 h 367"/>
                  <a:gd name="T34" fmla="*/ 271 w 446"/>
                  <a:gd name="T35" fmla="*/ 200 h 367"/>
                  <a:gd name="T36" fmla="*/ 248 w 446"/>
                  <a:gd name="T37" fmla="*/ 231 h 367"/>
                  <a:gd name="T38" fmla="*/ 230 w 446"/>
                  <a:gd name="T39" fmla="*/ 256 h 367"/>
                  <a:gd name="T40" fmla="*/ 224 w 446"/>
                  <a:gd name="T41" fmla="*/ 267 h 367"/>
                  <a:gd name="T42" fmla="*/ 278 w 446"/>
                  <a:gd name="T43" fmla="*/ 174 h 367"/>
                  <a:gd name="T44" fmla="*/ 282 w 446"/>
                  <a:gd name="T45" fmla="*/ 148 h 367"/>
                  <a:gd name="T46" fmla="*/ 267 w 446"/>
                  <a:gd name="T47" fmla="*/ 138 h 367"/>
                  <a:gd name="T48" fmla="*/ 247 w 446"/>
                  <a:gd name="T49" fmla="*/ 138 h 367"/>
                  <a:gd name="T50" fmla="*/ 233 w 446"/>
                  <a:gd name="T51" fmla="*/ 141 h 367"/>
                  <a:gd name="T52" fmla="*/ 0 w 446"/>
                  <a:gd name="T53" fmla="*/ 286 h 367"/>
                  <a:gd name="T54" fmla="*/ 222 w 446"/>
                  <a:gd name="T55" fmla="*/ 115 h 367"/>
                  <a:gd name="T56" fmla="*/ 196 w 446"/>
                  <a:gd name="T57" fmla="*/ 107 h 367"/>
                  <a:gd name="T58" fmla="*/ 151 w 446"/>
                  <a:gd name="T59" fmla="*/ 119 h 367"/>
                  <a:gd name="T60" fmla="*/ 103 w 446"/>
                  <a:gd name="T61" fmla="*/ 137 h 367"/>
                  <a:gd name="T62" fmla="*/ 72 w 446"/>
                  <a:gd name="T63" fmla="*/ 151 h 367"/>
                  <a:gd name="T64" fmla="*/ 370 w 446"/>
                  <a:gd name="T65" fmla="*/ 5 h 367"/>
                  <a:gd name="T66" fmla="*/ 375 w 446"/>
                  <a:gd name="T67" fmla="*/ 3 h 367"/>
                  <a:gd name="T68" fmla="*/ 385 w 446"/>
                  <a:gd name="T69" fmla="*/ 0 h 367"/>
                  <a:gd name="T70" fmla="*/ 398 w 446"/>
                  <a:gd name="T71" fmla="*/ 3 h 367"/>
                  <a:gd name="T72" fmla="*/ 408 w 446"/>
                  <a:gd name="T73" fmla="*/ 13 h 367"/>
                  <a:gd name="T74" fmla="*/ 410 w 446"/>
                  <a:gd name="T75" fmla="*/ 40 h 367"/>
                  <a:gd name="T76" fmla="*/ 410 w 446"/>
                  <a:gd name="T77" fmla="*/ 46 h 367"/>
                  <a:gd name="T78" fmla="*/ 413 w 446"/>
                  <a:gd name="T79" fmla="*/ 61 h 367"/>
                  <a:gd name="T80" fmla="*/ 419 w 446"/>
                  <a:gd name="T81" fmla="*/ 79 h 367"/>
                  <a:gd name="T82" fmla="*/ 428 w 446"/>
                  <a:gd name="T83" fmla="*/ 97 h 367"/>
                  <a:gd name="T84" fmla="*/ 446 w 446"/>
                  <a:gd name="T85" fmla="*/ 107 h 367"/>
                  <a:gd name="T86" fmla="*/ 445 w 446"/>
                  <a:gd name="T87" fmla="*/ 10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6" h="367">
                    <a:moveTo>
                      <a:pt x="445" y="107"/>
                    </a:moveTo>
                    <a:lnTo>
                      <a:pt x="370" y="367"/>
                    </a:lnTo>
                    <a:lnTo>
                      <a:pt x="384" y="332"/>
                    </a:lnTo>
                    <a:lnTo>
                      <a:pt x="394" y="302"/>
                    </a:lnTo>
                    <a:lnTo>
                      <a:pt x="400" y="274"/>
                    </a:lnTo>
                    <a:lnTo>
                      <a:pt x="401" y="250"/>
                    </a:lnTo>
                    <a:lnTo>
                      <a:pt x="401" y="229"/>
                    </a:lnTo>
                    <a:lnTo>
                      <a:pt x="398" y="212"/>
                    </a:lnTo>
                    <a:lnTo>
                      <a:pt x="396" y="198"/>
                    </a:lnTo>
                    <a:lnTo>
                      <a:pt x="392" y="187"/>
                    </a:lnTo>
                    <a:lnTo>
                      <a:pt x="390" y="181"/>
                    </a:lnTo>
                    <a:lnTo>
                      <a:pt x="389" y="180"/>
                    </a:lnTo>
                    <a:lnTo>
                      <a:pt x="379" y="185"/>
                    </a:lnTo>
                    <a:lnTo>
                      <a:pt x="370" y="195"/>
                    </a:lnTo>
                    <a:lnTo>
                      <a:pt x="360" y="211"/>
                    </a:lnTo>
                    <a:lnTo>
                      <a:pt x="352" y="227"/>
                    </a:lnTo>
                    <a:lnTo>
                      <a:pt x="344" y="246"/>
                    </a:lnTo>
                    <a:lnTo>
                      <a:pt x="336" y="265"/>
                    </a:lnTo>
                    <a:lnTo>
                      <a:pt x="332" y="283"/>
                    </a:lnTo>
                    <a:lnTo>
                      <a:pt x="327" y="296"/>
                    </a:lnTo>
                    <a:lnTo>
                      <a:pt x="324" y="306"/>
                    </a:lnTo>
                    <a:lnTo>
                      <a:pt x="323" y="309"/>
                    </a:lnTo>
                    <a:lnTo>
                      <a:pt x="338" y="264"/>
                    </a:lnTo>
                    <a:lnTo>
                      <a:pt x="346" y="230"/>
                    </a:lnTo>
                    <a:lnTo>
                      <a:pt x="348" y="204"/>
                    </a:lnTo>
                    <a:lnTo>
                      <a:pt x="347" y="185"/>
                    </a:lnTo>
                    <a:lnTo>
                      <a:pt x="344" y="172"/>
                    </a:lnTo>
                    <a:lnTo>
                      <a:pt x="338" y="164"/>
                    </a:lnTo>
                    <a:lnTo>
                      <a:pt x="332" y="161"/>
                    </a:lnTo>
                    <a:lnTo>
                      <a:pt x="326" y="160"/>
                    </a:lnTo>
                    <a:lnTo>
                      <a:pt x="321" y="161"/>
                    </a:lnTo>
                    <a:lnTo>
                      <a:pt x="319" y="161"/>
                    </a:lnTo>
                    <a:lnTo>
                      <a:pt x="308" y="166"/>
                    </a:lnTo>
                    <a:lnTo>
                      <a:pt x="296" y="174"/>
                    </a:lnTo>
                    <a:lnTo>
                      <a:pt x="283" y="186"/>
                    </a:lnTo>
                    <a:lnTo>
                      <a:pt x="271" y="200"/>
                    </a:lnTo>
                    <a:lnTo>
                      <a:pt x="259" y="216"/>
                    </a:lnTo>
                    <a:lnTo>
                      <a:pt x="248" y="231"/>
                    </a:lnTo>
                    <a:lnTo>
                      <a:pt x="239" y="245"/>
                    </a:lnTo>
                    <a:lnTo>
                      <a:pt x="230" y="256"/>
                    </a:lnTo>
                    <a:lnTo>
                      <a:pt x="226" y="263"/>
                    </a:lnTo>
                    <a:lnTo>
                      <a:pt x="224" y="267"/>
                    </a:lnTo>
                    <a:lnTo>
                      <a:pt x="266" y="194"/>
                    </a:lnTo>
                    <a:lnTo>
                      <a:pt x="278" y="174"/>
                    </a:lnTo>
                    <a:lnTo>
                      <a:pt x="283" y="158"/>
                    </a:lnTo>
                    <a:lnTo>
                      <a:pt x="282" y="148"/>
                    </a:lnTo>
                    <a:lnTo>
                      <a:pt x="276" y="142"/>
                    </a:lnTo>
                    <a:lnTo>
                      <a:pt x="267" y="138"/>
                    </a:lnTo>
                    <a:lnTo>
                      <a:pt x="258" y="137"/>
                    </a:lnTo>
                    <a:lnTo>
                      <a:pt x="247" y="138"/>
                    </a:lnTo>
                    <a:lnTo>
                      <a:pt x="239" y="139"/>
                    </a:lnTo>
                    <a:lnTo>
                      <a:pt x="233" y="141"/>
                    </a:lnTo>
                    <a:lnTo>
                      <a:pt x="230" y="142"/>
                    </a:lnTo>
                    <a:lnTo>
                      <a:pt x="0" y="286"/>
                    </a:lnTo>
                    <a:lnTo>
                      <a:pt x="223" y="128"/>
                    </a:lnTo>
                    <a:lnTo>
                      <a:pt x="222" y="115"/>
                    </a:lnTo>
                    <a:lnTo>
                      <a:pt x="212" y="107"/>
                    </a:lnTo>
                    <a:lnTo>
                      <a:pt x="196" y="107"/>
                    </a:lnTo>
                    <a:lnTo>
                      <a:pt x="174" y="112"/>
                    </a:lnTo>
                    <a:lnTo>
                      <a:pt x="151" y="119"/>
                    </a:lnTo>
                    <a:lnTo>
                      <a:pt x="125" y="128"/>
                    </a:lnTo>
                    <a:lnTo>
                      <a:pt x="103" y="137"/>
                    </a:lnTo>
                    <a:lnTo>
                      <a:pt x="85" y="145"/>
                    </a:lnTo>
                    <a:lnTo>
                      <a:pt x="72" y="151"/>
                    </a:lnTo>
                    <a:lnTo>
                      <a:pt x="67" y="154"/>
                    </a:lnTo>
                    <a:lnTo>
                      <a:pt x="370" y="5"/>
                    </a:lnTo>
                    <a:lnTo>
                      <a:pt x="371" y="5"/>
                    </a:lnTo>
                    <a:lnTo>
                      <a:pt x="375" y="3"/>
                    </a:lnTo>
                    <a:lnTo>
                      <a:pt x="379" y="2"/>
                    </a:lnTo>
                    <a:lnTo>
                      <a:pt x="385" y="0"/>
                    </a:lnTo>
                    <a:lnTo>
                      <a:pt x="391" y="0"/>
                    </a:lnTo>
                    <a:lnTo>
                      <a:pt x="398" y="3"/>
                    </a:lnTo>
                    <a:lnTo>
                      <a:pt x="403" y="6"/>
                    </a:lnTo>
                    <a:lnTo>
                      <a:pt x="408" y="13"/>
                    </a:lnTo>
                    <a:lnTo>
                      <a:pt x="410" y="25"/>
                    </a:lnTo>
                    <a:lnTo>
                      <a:pt x="410" y="40"/>
                    </a:lnTo>
                    <a:lnTo>
                      <a:pt x="410" y="42"/>
                    </a:lnTo>
                    <a:lnTo>
                      <a:pt x="410" y="46"/>
                    </a:lnTo>
                    <a:lnTo>
                      <a:pt x="411" y="53"/>
                    </a:lnTo>
                    <a:lnTo>
                      <a:pt x="413" y="61"/>
                    </a:lnTo>
                    <a:lnTo>
                      <a:pt x="415" y="69"/>
                    </a:lnTo>
                    <a:lnTo>
                      <a:pt x="419" y="79"/>
                    </a:lnTo>
                    <a:lnTo>
                      <a:pt x="422" y="88"/>
                    </a:lnTo>
                    <a:lnTo>
                      <a:pt x="428" y="97"/>
                    </a:lnTo>
                    <a:lnTo>
                      <a:pt x="436" y="103"/>
                    </a:lnTo>
                    <a:lnTo>
                      <a:pt x="446" y="107"/>
                    </a:lnTo>
                    <a:lnTo>
                      <a:pt x="446" y="107"/>
                    </a:lnTo>
                    <a:lnTo>
                      <a:pt x="445" y="107"/>
                    </a:lnTo>
                    <a:close/>
                  </a:path>
                </a:pathLst>
              </a:custGeom>
              <a:solidFill>
                <a:schemeClr val="bg2"/>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2830439" name="Freeform 103"/>
              <p:cNvSpPr>
                <a:spLocks/>
              </p:cNvSpPr>
              <p:nvPr/>
            </p:nvSpPr>
            <p:spPr bwMode="ltGray">
              <a:xfrm>
                <a:off x="3808" y="1449"/>
                <a:ext cx="176" cy="128"/>
              </a:xfrm>
              <a:custGeom>
                <a:avLst/>
                <a:gdLst>
                  <a:gd name="T0" fmla="*/ 367 w 441"/>
                  <a:gd name="T1" fmla="*/ 361 h 361"/>
                  <a:gd name="T2" fmla="*/ 390 w 441"/>
                  <a:gd name="T3" fmla="*/ 297 h 361"/>
                  <a:gd name="T4" fmla="*/ 398 w 441"/>
                  <a:gd name="T5" fmla="*/ 246 h 361"/>
                  <a:gd name="T6" fmla="*/ 396 w 441"/>
                  <a:gd name="T7" fmla="*/ 208 h 361"/>
                  <a:gd name="T8" fmla="*/ 390 w 441"/>
                  <a:gd name="T9" fmla="*/ 184 h 361"/>
                  <a:gd name="T10" fmla="*/ 386 w 441"/>
                  <a:gd name="T11" fmla="*/ 176 h 361"/>
                  <a:gd name="T12" fmla="*/ 366 w 441"/>
                  <a:gd name="T13" fmla="*/ 191 h 361"/>
                  <a:gd name="T14" fmla="*/ 348 w 441"/>
                  <a:gd name="T15" fmla="*/ 223 h 361"/>
                  <a:gd name="T16" fmla="*/ 334 w 441"/>
                  <a:gd name="T17" fmla="*/ 261 h 361"/>
                  <a:gd name="T18" fmla="*/ 324 w 441"/>
                  <a:gd name="T19" fmla="*/ 292 h 361"/>
                  <a:gd name="T20" fmla="*/ 320 w 441"/>
                  <a:gd name="T21" fmla="*/ 305 h 361"/>
                  <a:gd name="T22" fmla="*/ 342 w 441"/>
                  <a:gd name="T23" fmla="*/ 225 h 361"/>
                  <a:gd name="T24" fmla="*/ 344 w 441"/>
                  <a:gd name="T25" fmla="*/ 180 h 361"/>
                  <a:gd name="T26" fmla="*/ 335 w 441"/>
                  <a:gd name="T27" fmla="*/ 161 h 361"/>
                  <a:gd name="T28" fmla="*/ 322 w 441"/>
                  <a:gd name="T29" fmla="*/ 156 h 361"/>
                  <a:gd name="T30" fmla="*/ 316 w 441"/>
                  <a:gd name="T31" fmla="*/ 156 h 361"/>
                  <a:gd name="T32" fmla="*/ 293 w 441"/>
                  <a:gd name="T33" fmla="*/ 171 h 361"/>
                  <a:gd name="T34" fmla="*/ 268 w 441"/>
                  <a:gd name="T35" fmla="*/ 197 h 361"/>
                  <a:gd name="T36" fmla="*/ 245 w 441"/>
                  <a:gd name="T37" fmla="*/ 227 h 361"/>
                  <a:gd name="T38" fmla="*/ 229 w 441"/>
                  <a:gd name="T39" fmla="*/ 252 h 361"/>
                  <a:gd name="T40" fmla="*/ 223 w 441"/>
                  <a:gd name="T41" fmla="*/ 261 h 361"/>
                  <a:gd name="T42" fmla="*/ 275 w 441"/>
                  <a:gd name="T43" fmla="*/ 170 h 361"/>
                  <a:gd name="T44" fmla="*/ 279 w 441"/>
                  <a:gd name="T45" fmla="*/ 145 h 361"/>
                  <a:gd name="T46" fmla="*/ 264 w 441"/>
                  <a:gd name="T47" fmla="*/ 135 h 361"/>
                  <a:gd name="T48" fmla="*/ 245 w 441"/>
                  <a:gd name="T49" fmla="*/ 135 h 361"/>
                  <a:gd name="T50" fmla="*/ 230 w 441"/>
                  <a:gd name="T51" fmla="*/ 137 h 361"/>
                  <a:gd name="T52" fmla="*/ 0 w 441"/>
                  <a:gd name="T53" fmla="*/ 281 h 361"/>
                  <a:gd name="T54" fmla="*/ 220 w 441"/>
                  <a:gd name="T55" fmla="*/ 111 h 361"/>
                  <a:gd name="T56" fmla="*/ 194 w 441"/>
                  <a:gd name="T57" fmla="*/ 104 h 361"/>
                  <a:gd name="T58" fmla="*/ 149 w 441"/>
                  <a:gd name="T59" fmla="*/ 116 h 361"/>
                  <a:gd name="T60" fmla="*/ 102 w 441"/>
                  <a:gd name="T61" fmla="*/ 134 h 361"/>
                  <a:gd name="T62" fmla="*/ 71 w 441"/>
                  <a:gd name="T63" fmla="*/ 148 h 361"/>
                  <a:gd name="T64" fmla="*/ 366 w 441"/>
                  <a:gd name="T65" fmla="*/ 4 h 361"/>
                  <a:gd name="T66" fmla="*/ 371 w 441"/>
                  <a:gd name="T67" fmla="*/ 2 h 361"/>
                  <a:gd name="T68" fmla="*/ 380 w 441"/>
                  <a:gd name="T69" fmla="*/ 0 h 361"/>
                  <a:gd name="T70" fmla="*/ 393 w 441"/>
                  <a:gd name="T71" fmla="*/ 2 h 361"/>
                  <a:gd name="T72" fmla="*/ 403 w 441"/>
                  <a:gd name="T73" fmla="*/ 13 h 361"/>
                  <a:gd name="T74" fmla="*/ 405 w 441"/>
                  <a:gd name="T75" fmla="*/ 39 h 361"/>
                  <a:gd name="T76" fmla="*/ 405 w 441"/>
                  <a:gd name="T77" fmla="*/ 45 h 361"/>
                  <a:gd name="T78" fmla="*/ 407 w 441"/>
                  <a:gd name="T79" fmla="*/ 59 h 361"/>
                  <a:gd name="T80" fmla="*/ 412 w 441"/>
                  <a:gd name="T81" fmla="*/ 78 h 361"/>
                  <a:gd name="T82" fmla="*/ 423 w 441"/>
                  <a:gd name="T83" fmla="*/ 95 h 361"/>
                  <a:gd name="T84" fmla="*/ 441 w 441"/>
                  <a:gd name="T85" fmla="*/ 105 h 361"/>
                  <a:gd name="T86" fmla="*/ 440 w 441"/>
                  <a:gd name="T87" fmla="*/ 105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1" h="361">
                    <a:moveTo>
                      <a:pt x="440" y="105"/>
                    </a:moveTo>
                    <a:lnTo>
                      <a:pt x="367" y="361"/>
                    </a:lnTo>
                    <a:lnTo>
                      <a:pt x="380" y="328"/>
                    </a:lnTo>
                    <a:lnTo>
                      <a:pt x="390" y="297"/>
                    </a:lnTo>
                    <a:lnTo>
                      <a:pt x="396" y="269"/>
                    </a:lnTo>
                    <a:lnTo>
                      <a:pt x="398" y="246"/>
                    </a:lnTo>
                    <a:lnTo>
                      <a:pt x="397" y="224"/>
                    </a:lnTo>
                    <a:lnTo>
                      <a:pt x="396" y="208"/>
                    </a:lnTo>
                    <a:lnTo>
                      <a:pt x="392" y="193"/>
                    </a:lnTo>
                    <a:lnTo>
                      <a:pt x="390" y="184"/>
                    </a:lnTo>
                    <a:lnTo>
                      <a:pt x="387" y="178"/>
                    </a:lnTo>
                    <a:lnTo>
                      <a:pt x="386" y="176"/>
                    </a:lnTo>
                    <a:lnTo>
                      <a:pt x="375" y="180"/>
                    </a:lnTo>
                    <a:lnTo>
                      <a:pt x="366" y="191"/>
                    </a:lnTo>
                    <a:lnTo>
                      <a:pt x="356" y="206"/>
                    </a:lnTo>
                    <a:lnTo>
                      <a:pt x="348" y="223"/>
                    </a:lnTo>
                    <a:lnTo>
                      <a:pt x="341" y="242"/>
                    </a:lnTo>
                    <a:lnTo>
                      <a:pt x="334" y="261"/>
                    </a:lnTo>
                    <a:lnTo>
                      <a:pt x="329" y="278"/>
                    </a:lnTo>
                    <a:lnTo>
                      <a:pt x="324" y="292"/>
                    </a:lnTo>
                    <a:lnTo>
                      <a:pt x="322" y="302"/>
                    </a:lnTo>
                    <a:lnTo>
                      <a:pt x="320" y="305"/>
                    </a:lnTo>
                    <a:lnTo>
                      <a:pt x="335" y="260"/>
                    </a:lnTo>
                    <a:lnTo>
                      <a:pt x="342" y="225"/>
                    </a:lnTo>
                    <a:lnTo>
                      <a:pt x="346" y="199"/>
                    </a:lnTo>
                    <a:lnTo>
                      <a:pt x="344" y="180"/>
                    </a:lnTo>
                    <a:lnTo>
                      <a:pt x="340" y="168"/>
                    </a:lnTo>
                    <a:lnTo>
                      <a:pt x="335" y="161"/>
                    </a:lnTo>
                    <a:lnTo>
                      <a:pt x="328" y="158"/>
                    </a:lnTo>
                    <a:lnTo>
                      <a:pt x="322" y="156"/>
                    </a:lnTo>
                    <a:lnTo>
                      <a:pt x="318" y="156"/>
                    </a:lnTo>
                    <a:lnTo>
                      <a:pt x="316" y="156"/>
                    </a:lnTo>
                    <a:lnTo>
                      <a:pt x="305" y="161"/>
                    </a:lnTo>
                    <a:lnTo>
                      <a:pt x="293" y="171"/>
                    </a:lnTo>
                    <a:lnTo>
                      <a:pt x="281" y="183"/>
                    </a:lnTo>
                    <a:lnTo>
                      <a:pt x="268" y="197"/>
                    </a:lnTo>
                    <a:lnTo>
                      <a:pt x="256" y="211"/>
                    </a:lnTo>
                    <a:lnTo>
                      <a:pt x="245" y="227"/>
                    </a:lnTo>
                    <a:lnTo>
                      <a:pt x="236" y="240"/>
                    </a:lnTo>
                    <a:lnTo>
                      <a:pt x="229" y="252"/>
                    </a:lnTo>
                    <a:lnTo>
                      <a:pt x="224" y="259"/>
                    </a:lnTo>
                    <a:lnTo>
                      <a:pt x="223" y="261"/>
                    </a:lnTo>
                    <a:lnTo>
                      <a:pt x="264" y="190"/>
                    </a:lnTo>
                    <a:lnTo>
                      <a:pt x="275" y="170"/>
                    </a:lnTo>
                    <a:lnTo>
                      <a:pt x="280" y="155"/>
                    </a:lnTo>
                    <a:lnTo>
                      <a:pt x="279" y="145"/>
                    </a:lnTo>
                    <a:lnTo>
                      <a:pt x="273" y="139"/>
                    </a:lnTo>
                    <a:lnTo>
                      <a:pt x="264" y="135"/>
                    </a:lnTo>
                    <a:lnTo>
                      <a:pt x="255" y="134"/>
                    </a:lnTo>
                    <a:lnTo>
                      <a:pt x="245" y="135"/>
                    </a:lnTo>
                    <a:lnTo>
                      <a:pt x="236" y="136"/>
                    </a:lnTo>
                    <a:lnTo>
                      <a:pt x="230" y="137"/>
                    </a:lnTo>
                    <a:lnTo>
                      <a:pt x="228" y="139"/>
                    </a:lnTo>
                    <a:lnTo>
                      <a:pt x="0" y="281"/>
                    </a:lnTo>
                    <a:lnTo>
                      <a:pt x="222" y="124"/>
                    </a:lnTo>
                    <a:lnTo>
                      <a:pt x="220" y="111"/>
                    </a:lnTo>
                    <a:lnTo>
                      <a:pt x="211" y="104"/>
                    </a:lnTo>
                    <a:lnTo>
                      <a:pt x="194" y="104"/>
                    </a:lnTo>
                    <a:lnTo>
                      <a:pt x="173" y="109"/>
                    </a:lnTo>
                    <a:lnTo>
                      <a:pt x="149" y="116"/>
                    </a:lnTo>
                    <a:lnTo>
                      <a:pt x="125" y="124"/>
                    </a:lnTo>
                    <a:lnTo>
                      <a:pt x="102" y="134"/>
                    </a:lnTo>
                    <a:lnTo>
                      <a:pt x="85" y="142"/>
                    </a:lnTo>
                    <a:lnTo>
                      <a:pt x="71" y="148"/>
                    </a:lnTo>
                    <a:lnTo>
                      <a:pt x="67" y="151"/>
                    </a:lnTo>
                    <a:lnTo>
                      <a:pt x="366" y="4"/>
                    </a:lnTo>
                    <a:lnTo>
                      <a:pt x="367" y="3"/>
                    </a:lnTo>
                    <a:lnTo>
                      <a:pt x="371" y="2"/>
                    </a:lnTo>
                    <a:lnTo>
                      <a:pt x="375" y="1"/>
                    </a:lnTo>
                    <a:lnTo>
                      <a:pt x="380" y="0"/>
                    </a:lnTo>
                    <a:lnTo>
                      <a:pt x="387" y="0"/>
                    </a:lnTo>
                    <a:lnTo>
                      <a:pt x="393" y="2"/>
                    </a:lnTo>
                    <a:lnTo>
                      <a:pt x="398" y="6"/>
                    </a:lnTo>
                    <a:lnTo>
                      <a:pt x="403" y="13"/>
                    </a:lnTo>
                    <a:lnTo>
                      <a:pt x="405" y="23"/>
                    </a:lnTo>
                    <a:lnTo>
                      <a:pt x="405" y="39"/>
                    </a:lnTo>
                    <a:lnTo>
                      <a:pt x="405" y="40"/>
                    </a:lnTo>
                    <a:lnTo>
                      <a:pt x="405" y="45"/>
                    </a:lnTo>
                    <a:lnTo>
                      <a:pt x="406" y="51"/>
                    </a:lnTo>
                    <a:lnTo>
                      <a:pt x="407" y="59"/>
                    </a:lnTo>
                    <a:lnTo>
                      <a:pt x="410" y="69"/>
                    </a:lnTo>
                    <a:lnTo>
                      <a:pt x="412" y="78"/>
                    </a:lnTo>
                    <a:lnTo>
                      <a:pt x="417" y="86"/>
                    </a:lnTo>
                    <a:lnTo>
                      <a:pt x="423" y="95"/>
                    </a:lnTo>
                    <a:lnTo>
                      <a:pt x="431" y="102"/>
                    </a:lnTo>
                    <a:lnTo>
                      <a:pt x="441" y="105"/>
                    </a:lnTo>
                    <a:lnTo>
                      <a:pt x="441" y="105"/>
                    </a:lnTo>
                    <a:lnTo>
                      <a:pt x="440" y="105"/>
                    </a:lnTo>
                    <a:close/>
                  </a:path>
                </a:pathLst>
              </a:custGeom>
              <a:solidFill>
                <a:srgbClr val="FFFFFF"/>
              </a:solidFill>
              <a:ln>
                <a:noFill/>
              </a:ln>
              <a:extLst/>
            </p:spPr>
            <p:txBody>
              <a:bodyP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grpSp>
        <p:pic>
          <p:nvPicPr>
            <p:cNvPr id="30736" name="Picture 104" descr="Live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ltGray">
            <a:xfrm>
              <a:off x="3456" y="1488"/>
              <a:ext cx="480" cy="336"/>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731" name="Text Box 105"/>
          <p:cNvSpPr txBox="1">
            <a:spLocks noChangeArrowheads="1"/>
          </p:cNvSpPr>
          <p:nvPr/>
        </p:nvSpPr>
        <p:spPr bwMode="auto">
          <a:xfrm>
            <a:off x="1820863" y="3573463"/>
            <a:ext cx="3097212" cy="503237"/>
          </a:xfrm>
          <a:prstGeom prst="rect">
            <a:avLst/>
          </a:prstGeom>
          <a:solidFill>
            <a:srgbClr val="FFFFFF"/>
          </a:solidFill>
          <a:ln w="28575">
            <a:solidFill>
              <a:schemeClr val="tx1"/>
            </a:solidFill>
            <a:miter lim="800000"/>
            <a:headEnd/>
            <a:tailEnd/>
          </a:ln>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a:spcBef>
                <a:spcPct val="50000"/>
              </a:spcBef>
              <a:buClrTx/>
              <a:buSzTx/>
              <a:buFontTx/>
              <a:buNone/>
            </a:pPr>
            <a:r>
              <a:rPr lang="en-GB" altLang="en-US" sz="2400" b="1">
                <a:solidFill>
                  <a:schemeClr val="bg1"/>
                </a:solidFill>
                <a:latin typeface="Arial" pitchFamily="34" charset="0"/>
              </a:rPr>
              <a:t>the “triumvirate”</a:t>
            </a:r>
            <a:endParaRPr lang="fr-FR" altLang="en-US" sz="2400" b="1">
              <a:solidFill>
                <a:schemeClr val="bg1"/>
              </a:solidFill>
              <a:latin typeface="Arial" pitchFamily="34" charset="0"/>
            </a:endParaRPr>
          </a:p>
          <a:p>
            <a:pPr algn="ctr">
              <a:spcBef>
                <a:spcPct val="50000"/>
              </a:spcBef>
              <a:buClrTx/>
              <a:buSzTx/>
              <a:buFontTx/>
              <a:buNone/>
            </a:pPr>
            <a:endParaRPr lang="fr-FR" altLang="en-US" sz="2400" b="1">
              <a:solidFill>
                <a:srgbClr val="FFFF00"/>
              </a:solidFill>
              <a:latin typeface="Arial" pitchFamily="34" charset="0"/>
            </a:endParaRPr>
          </a:p>
        </p:txBody>
      </p:sp>
      <p:sp>
        <p:nvSpPr>
          <p:cNvPr id="2830442" name="Line 106"/>
          <p:cNvSpPr>
            <a:spLocks noChangeShapeType="1"/>
          </p:cNvSpPr>
          <p:nvPr/>
        </p:nvSpPr>
        <p:spPr bwMode="auto">
          <a:xfrm>
            <a:off x="323850" y="836613"/>
            <a:ext cx="8497888" cy="0"/>
          </a:xfrm>
          <a:prstGeom prst="line">
            <a:avLst/>
          </a:prstGeom>
          <a:noFill/>
          <a:ln w="57150" cmpd="thinThick">
            <a:solidFill>
              <a:srgbClr val="FF0000"/>
            </a:solidFill>
            <a:round/>
            <a:headEnd/>
            <a:tailEnd/>
          </a:ln>
          <a:effectLst/>
          <a:extLst/>
        </p:spPr>
        <p:txBody>
          <a:bodyPr wrap="none" anchor="ctr"/>
          <a:lstStyle/>
          <a:p>
            <a:pPr eaLnBrk="1" hangingPunct="1">
              <a:lnSpc>
                <a:spcPct val="150000"/>
              </a:lnSpc>
              <a:defRPr/>
            </a:pPr>
            <a:endParaRPr lang="fr-FR" sz="2800" b="1">
              <a:solidFill>
                <a:srgbClr val="FFFF00"/>
              </a:solidFill>
              <a:effectLst>
                <a:outerShdw blurRad="38100" dist="38100" dir="2700000" algn="tl">
                  <a:srgbClr val="000000">
                    <a:alpha val="43137"/>
                  </a:srgbClr>
                </a:outerShdw>
              </a:effectLst>
            </a:endParaRPr>
          </a:p>
        </p:txBody>
      </p:sp>
      <p:sp>
        <p:nvSpPr>
          <p:cNvPr id="173069" name="Text Box 107"/>
          <p:cNvSpPr txBox="1">
            <a:spLocks noChangeArrowheads="1"/>
          </p:cNvSpPr>
          <p:nvPr/>
        </p:nvSpPr>
        <p:spPr bwMode="auto">
          <a:xfrm>
            <a:off x="152400" y="188913"/>
            <a:ext cx="8739188" cy="1016000"/>
          </a:xfrm>
          <a:prstGeom prst="rect">
            <a:avLst/>
          </a:prstGeom>
          <a:noFill/>
          <a:ln>
            <a:noFill/>
          </a:ln>
          <a:extLst/>
        </p:spPr>
        <p:txBody>
          <a:bodyPr>
            <a:spAutoFit/>
          </a:bodyPr>
          <a:lstStyle>
            <a:lvl1pPr>
              <a:spcBef>
                <a:spcPct val="20000"/>
              </a:spcBef>
              <a:buClr>
                <a:schemeClr val="tx2"/>
              </a:buClr>
              <a:buSzPct val="75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folHlink"/>
              </a:buClr>
              <a:buSzPct val="60000"/>
              <a:buFont typeface="Wingdings" panose="05000000000000000000" pitchFamily="2" charset="2"/>
              <a:buChar char="u"/>
              <a:defRPr sz="3200">
                <a:solidFill>
                  <a:schemeClr val="tx1"/>
                </a:solidFill>
                <a:latin typeface="Times New Roman" panose="02020603050405020304" pitchFamily="18" charset="0"/>
              </a:defRPr>
            </a:lvl2pPr>
            <a:lvl3pPr marL="1143000" indent="-228600">
              <a:spcBef>
                <a:spcPct val="20000"/>
              </a:spcBef>
              <a:buClr>
                <a:schemeClr val="tx2"/>
              </a:buClr>
              <a:buSzPct val="60000"/>
              <a:buFont typeface="Wingdings" panose="05000000000000000000" pitchFamily="2" charset="2"/>
              <a:buChar char="t"/>
              <a:defRPr sz="3200">
                <a:solidFill>
                  <a:schemeClr val="tx1"/>
                </a:solidFill>
                <a:latin typeface="Times New Roman" panose="02020603050405020304" pitchFamily="18" charset="0"/>
              </a:defRPr>
            </a:lvl3pPr>
            <a:lvl4pPr marL="1600200" indent="-228600">
              <a:spcBef>
                <a:spcPct val="20000"/>
              </a:spcBef>
              <a:buClr>
                <a:schemeClr val="tx1"/>
              </a:buClr>
              <a:buSzPct val="100000"/>
              <a:buChar char="•"/>
              <a:defRPr sz="3200">
                <a:solidFill>
                  <a:schemeClr val="tx1"/>
                </a:solidFill>
                <a:latin typeface="Times New Roman" panose="02020603050405020304" pitchFamily="18" charset="0"/>
              </a:defRPr>
            </a:lvl4pPr>
            <a:lvl5pPr marL="2057400" indent="-228600">
              <a:spcBef>
                <a:spcPct val="20000"/>
              </a:spcBef>
              <a:buClr>
                <a:schemeClr val="tx1"/>
              </a:buClr>
              <a:buSzPct val="100000"/>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9pPr>
          </a:lstStyle>
          <a:p>
            <a:pPr algn="ctr">
              <a:spcBef>
                <a:spcPct val="50000"/>
              </a:spcBef>
              <a:buClrTx/>
              <a:buSzTx/>
              <a:buFontTx/>
              <a:buNone/>
              <a:defRPr/>
            </a:pPr>
            <a:r>
              <a:rPr lang="en-GB" altLang="en-US" sz="2400" b="1" dirty="0" smtClean="0">
                <a:solidFill>
                  <a:srgbClr val="FFFF00"/>
                </a:solidFill>
                <a:latin typeface="+mj-lt"/>
              </a:rPr>
              <a:t>The 3 main pathophysiological defects of Type 2 diabetes</a:t>
            </a:r>
            <a:endParaRPr lang="fr-FR" altLang="en-US" sz="2400" b="1" dirty="0" smtClean="0">
              <a:solidFill>
                <a:srgbClr val="FFFF00"/>
              </a:solidFill>
              <a:latin typeface="+mj-lt"/>
            </a:endParaRPr>
          </a:p>
          <a:p>
            <a:pPr algn="ctr">
              <a:spcBef>
                <a:spcPct val="50000"/>
              </a:spcBef>
              <a:buClrTx/>
              <a:buSzTx/>
              <a:buFontTx/>
              <a:buNone/>
              <a:defRPr/>
            </a:pPr>
            <a:endParaRPr lang="fr-FR" altLang="en-US" sz="2400" b="1" dirty="0" smtClean="0">
              <a:solidFill>
                <a:srgbClr val="FFFF00"/>
              </a:solidFill>
              <a:latin typeface="+mj-lt"/>
            </a:endParaRPr>
          </a:p>
        </p:txBody>
      </p:sp>
      <p:sp>
        <p:nvSpPr>
          <p:cNvPr id="30734"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D33BBA6D-A4A1-4651-918F-0F0B8F93F94B}" type="slidenum">
              <a:rPr lang="en-US" altLang="en-US" sz="1400" smtClean="0"/>
              <a:pPr>
                <a:spcBef>
                  <a:spcPct val="0"/>
                </a:spcBef>
                <a:buClrTx/>
                <a:buSzTx/>
                <a:buFontTx/>
                <a:buNone/>
              </a:pPr>
              <a:t>5</a:t>
            </a:fld>
            <a:endParaRPr lang="en-US" altLang="en-US" sz="1400" smtClean="0"/>
          </a:p>
        </p:txBody>
      </p:sp>
    </p:spTree>
    <p:extLst>
      <p:ext uri="{BB962C8B-B14F-4D97-AF65-F5344CB8AC3E}">
        <p14:creationId xmlns:p14="http://schemas.microsoft.com/office/powerpoint/2010/main" val="3444723487"/>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0"/>
            <a:ext cx="91440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itle 4"/>
          <p:cNvSpPr>
            <a:spLocks noGrp="1"/>
          </p:cNvSpPr>
          <p:nvPr>
            <p:ph type="title"/>
          </p:nvPr>
        </p:nvSpPr>
        <p:spPr/>
        <p:txBody>
          <a:bodyPr/>
          <a:lstStyle/>
          <a:p>
            <a:r>
              <a:rPr lang="en-US" altLang="fa-IR" smtClean="0">
                <a:latin typeface="Times New Roman" pitchFamily="18" charset="0"/>
              </a:rPr>
              <a:t>Beware of Transient Albuminuria</a:t>
            </a:r>
            <a:endParaRPr lang="en-CA" altLang="fa-IR" smtClean="0">
              <a:latin typeface="Times New Roman" pitchFamily="18" charset="0"/>
            </a:endParaRPr>
          </a:p>
        </p:txBody>
      </p:sp>
      <p:sp>
        <p:nvSpPr>
          <p:cNvPr id="716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1EC8BB6-CB69-4426-BB4A-9F2D75CE2EF7}" type="slidenum">
              <a:rPr lang="en-US" altLang="en-US" sz="1200">
                <a:solidFill>
                  <a:srgbClr val="FFFFFF"/>
                </a:solidFill>
              </a:rPr>
              <a:pPr>
                <a:spcBef>
                  <a:spcPct val="0"/>
                </a:spcBef>
                <a:buFontTx/>
                <a:buNone/>
              </a:pPr>
              <a:t>50</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457200" y="274638"/>
            <a:ext cx="8229600" cy="850900"/>
          </a:xfrm>
        </p:spPr>
        <p:txBody>
          <a:bodyPr/>
          <a:lstStyle/>
          <a:p>
            <a:pPr eaLnBrk="1" hangingPunct="1"/>
            <a:r>
              <a:rPr lang="en-US" altLang="fa-IR" sz="3600" smtClean="0">
                <a:solidFill>
                  <a:srgbClr val="FFFF00"/>
                </a:solidFill>
                <a:latin typeface="Times New Roman" pitchFamily="18" charset="0"/>
              </a:rPr>
              <a:t>Renal Complications </a:t>
            </a:r>
            <a:endParaRPr lang="en-US" altLang="fa-IR" sz="3600" smtClean="0">
              <a:latin typeface="Times New Roman" pitchFamily="18" charset="0"/>
            </a:endParaRPr>
          </a:p>
        </p:txBody>
      </p:sp>
      <p:sp>
        <p:nvSpPr>
          <p:cNvPr id="73731" name="Content Placeholder 2"/>
          <p:cNvSpPr>
            <a:spLocks noGrp="1"/>
          </p:cNvSpPr>
          <p:nvPr>
            <p:ph idx="1"/>
          </p:nvPr>
        </p:nvSpPr>
        <p:spPr>
          <a:xfrm>
            <a:off x="457200" y="1268413"/>
            <a:ext cx="8229600" cy="4857750"/>
          </a:xfrm>
        </p:spPr>
        <p:txBody>
          <a:bodyPr/>
          <a:lstStyle/>
          <a:p>
            <a:pPr eaLnBrk="1" hangingPunct="1"/>
            <a:r>
              <a:rPr lang="en-US" altLang="fa-IR" sz="2800" smtClean="0">
                <a:latin typeface="Times New Roman" pitchFamily="18" charset="0"/>
                <a:cs typeface="Times New Roman" pitchFamily="18" charset="0"/>
              </a:rPr>
              <a:t>Type </a:t>
            </a:r>
            <a:r>
              <a:rPr lang="en-US" altLang="fa-IR" sz="2800" smtClean="0">
                <a:solidFill>
                  <a:srgbClr val="FFFF00"/>
                </a:solidFill>
                <a:latin typeface="Times New Roman" pitchFamily="18" charset="0"/>
                <a:cs typeface="Times New Roman" pitchFamily="18" charset="0"/>
              </a:rPr>
              <a:t>IV renal tubular acidosis </a:t>
            </a:r>
            <a:r>
              <a:rPr lang="en-US" altLang="fa-IR" sz="2800" smtClean="0">
                <a:latin typeface="Times New Roman" pitchFamily="18" charset="0"/>
                <a:cs typeface="Times New Roman" pitchFamily="18" charset="0"/>
              </a:rPr>
              <a:t>(hyporeninemic hypoaldosteronism) may occur in type 1 or 2 DM.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These individuals develop a propensity to </a:t>
            </a:r>
            <a:r>
              <a:rPr lang="en-US" altLang="fa-IR" sz="2800" smtClean="0">
                <a:solidFill>
                  <a:srgbClr val="FFFF00"/>
                </a:solidFill>
                <a:latin typeface="Times New Roman" pitchFamily="18" charset="0"/>
                <a:cs typeface="Times New Roman" pitchFamily="18" charset="0"/>
              </a:rPr>
              <a:t>hyperkalemia</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May be </a:t>
            </a:r>
            <a:r>
              <a:rPr lang="en-US" altLang="fa-IR" sz="2800" smtClean="0">
                <a:solidFill>
                  <a:srgbClr val="FFFF00"/>
                </a:solidFill>
                <a:latin typeface="Times New Roman" pitchFamily="18" charset="0"/>
                <a:cs typeface="Times New Roman" pitchFamily="18" charset="0"/>
              </a:rPr>
              <a:t>exacerbated</a:t>
            </a:r>
            <a:r>
              <a:rPr lang="en-US" altLang="fa-IR" sz="2800" smtClean="0">
                <a:latin typeface="Times New Roman" pitchFamily="18" charset="0"/>
                <a:cs typeface="Times New Roman" pitchFamily="18" charset="0"/>
              </a:rPr>
              <a:t> by medications [especially </a:t>
            </a:r>
            <a:r>
              <a:rPr lang="en-US" altLang="fa-IR" sz="2800" smtClean="0">
                <a:solidFill>
                  <a:srgbClr val="FFFF00"/>
                </a:solidFill>
                <a:latin typeface="Times New Roman" pitchFamily="18" charset="0"/>
                <a:cs typeface="Times New Roman" pitchFamily="18" charset="0"/>
              </a:rPr>
              <a:t>ACE </a:t>
            </a:r>
            <a:r>
              <a:rPr lang="en-US" altLang="fa-IR" sz="2800" smtClean="0">
                <a:latin typeface="Times New Roman" pitchFamily="18" charset="0"/>
                <a:cs typeface="Times New Roman" pitchFamily="18" charset="0"/>
              </a:rPr>
              <a:t>inhibitors and angiotensin receptor blockers (</a:t>
            </a:r>
            <a:r>
              <a:rPr lang="en-US" altLang="fa-IR" sz="2800" smtClean="0">
                <a:solidFill>
                  <a:srgbClr val="FFFF00"/>
                </a:solidFill>
                <a:latin typeface="Times New Roman" pitchFamily="18" charset="0"/>
                <a:cs typeface="Times New Roman" pitchFamily="18" charset="0"/>
              </a:rPr>
              <a:t>ARBs</a:t>
            </a:r>
            <a:r>
              <a:rPr lang="en-US" altLang="fa-IR" sz="2800" smtClean="0">
                <a:latin typeface="Times New Roman" pitchFamily="18" charset="0"/>
                <a:cs typeface="Times New Roman" pitchFamily="18" charset="0"/>
              </a:rPr>
              <a:t>)]. </a:t>
            </a:r>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2AA82CE1-D4A1-4F47-B73D-D8E737577090}" type="slidenum">
              <a:rPr lang="en-US" altLang="en-US" sz="1200">
                <a:solidFill>
                  <a:srgbClr val="FFFFFF"/>
                </a:solidFill>
              </a:rPr>
              <a:pPr>
                <a:spcBef>
                  <a:spcPct val="0"/>
                </a:spcBef>
                <a:buFontTx/>
                <a:buNone/>
              </a:pPr>
              <a:t>51</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457200" y="274638"/>
            <a:ext cx="8229600" cy="1095375"/>
          </a:xfrm>
        </p:spPr>
        <p:txBody>
          <a:bodyPr/>
          <a:lstStyle/>
          <a:p>
            <a:pPr eaLnBrk="1" hangingPunct="1"/>
            <a:r>
              <a:rPr lang="en-US" altLang="fa-IR" sz="3600" smtClean="0">
                <a:solidFill>
                  <a:srgbClr val="FFFF00"/>
                </a:solidFill>
                <a:latin typeface="Times New Roman" pitchFamily="18" charset="0"/>
              </a:rPr>
              <a:t>Radiocontrast Nephrotoxicity </a:t>
            </a:r>
            <a:endParaRPr lang="en-US" altLang="fa-IR" sz="3600" smtClean="0">
              <a:latin typeface="Times New Roman" pitchFamily="18" charset="0"/>
            </a:endParaRPr>
          </a:p>
        </p:txBody>
      </p:sp>
      <p:sp>
        <p:nvSpPr>
          <p:cNvPr id="74755"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Patients with DM are predisposed to </a:t>
            </a:r>
            <a:r>
              <a:rPr lang="en-US" altLang="fa-IR" sz="2800" smtClean="0">
                <a:solidFill>
                  <a:srgbClr val="FFFF00"/>
                </a:solidFill>
                <a:latin typeface="Times New Roman" pitchFamily="18" charset="0"/>
                <a:cs typeface="Times New Roman" pitchFamily="18" charset="0"/>
              </a:rPr>
              <a:t>radiocontras</a:t>
            </a:r>
            <a:r>
              <a:rPr lang="en-US" altLang="fa-IR" sz="2800" smtClean="0">
                <a:latin typeface="Times New Roman" pitchFamily="18" charset="0"/>
                <a:cs typeface="Times New Roman" pitchFamily="18" charset="0"/>
              </a:rPr>
              <a:t>t-induced nephrotoxicity.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Risk factors for radiocontrast-induced nephrotoxicity are:</a:t>
            </a:r>
          </a:p>
          <a:p>
            <a:pPr eaLnBrk="1" hangingPunct="1"/>
            <a:r>
              <a:rPr lang="en-US" altLang="fa-IR" sz="2800" smtClean="0">
                <a:solidFill>
                  <a:srgbClr val="FFFF00"/>
                </a:solidFill>
                <a:latin typeface="Times New Roman" pitchFamily="18" charset="0"/>
                <a:cs typeface="Times New Roman" pitchFamily="18" charset="0"/>
              </a:rPr>
              <a:t>preexisting nephropathy </a:t>
            </a:r>
          </a:p>
          <a:p>
            <a:pPr eaLnBrk="1" hangingPunct="1"/>
            <a:r>
              <a:rPr lang="en-US" altLang="fa-IR" sz="2800" smtClean="0">
                <a:solidFill>
                  <a:srgbClr val="FFFF00"/>
                </a:solidFill>
                <a:latin typeface="Times New Roman" pitchFamily="18" charset="0"/>
                <a:cs typeface="Times New Roman" pitchFamily="18" charset="0"/>
              </a:rPr>
              <a:t>volume depletion</a:t>
            </a:r>
            <a:r>
              <a:rPr lang="en-US" altLang="fa-IR" sz="2800" smtClean="0">
                <a:latin typeface="Times New Roman" pitchFamily="18" charset="0"/>
                <a:cs typeface="Times New Roman" pitchFamily="18" charset="0"/>
              </a:rPr>
              <a:t>.</a:t>
            </a:r>
          </a:p>
        </p:txBody>
      </p:sp>
      <p:sp>
        <p:nvSpPr>
          <p:cNvPr id="747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D5E8966B-960D-4266-B498-FBAD5848805E}" type="slidenum">
              <a:rPr lang="en-US" altLang="en-US" sz="1200">
                <a:solidFill>
                  <a:srgbClr val="FFFFFF"/>
                </a:solidFill>
              </a:rPr>
              <a:pPr>
                <a:spcBef>
                  <a:spcPct val="0"/>
                </a:spcBef>
                <a:buFontTx/>
                <a:buNone/>
              </a:pPr>
              <a:t>52</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pPr eaLnBrk="1" hangingPunct="1"/>
            <a:r>
              <a:rPr lang="en-US" altLang="fa-IR" smtClean="0">
                <a:solidFill>
                  <a:srgbClr val="FFFF00"/>
                </a:solidFill>
                <a:latin typeface="Times New Roman" pitchFamily="18" charset="0"/>
              </a:rPr>
              <a:t>Renal Complicati</a:t>
            </a:r>
            <a:r>
              <a:rPr lang="en-US" altLang="fa-IR" smtClean="0">
                <a:solidFill>
                  <a:srgbClr val="FFFF00"/>
                </a:solidFill>
              </a:rPr>
              <a:t>ons </a:t>
            </a:r>
            <a:endParaRPr lang="en-US" altLang="fa-IR" smtClean="0"/>
          </a:p>
        </p:txBody>
      </p:sp>
      <p:sp>
        <p:nvSpPr>
          <p:cNvPr id="75779" name="Content Placeholder 2"/>
          <p:cNvSpPr>
            <a:spLocks noGrp="1"/>
          </p:cNvSpPr>
          <p:nvPr>
            <p:ph idx="1"/>
          </p:nvPr>
        </p:nvSpPr>
        <p:spPr/>
        <p:txBody>
          <a:bodyPr/>
          <a:lstStyle/>
          <a:p>
            <a:pPr eaLnBrk="1" hangingPunct="1"/>
            <a:r>
              <a:rPr lang="en-US" altLang="fa-IR" smtClean="0">
                <a:latin typeface="Times New Roman" pitchFamily="18" charset="0"/>
                <a:cs typeface="Times New Roman" pitchFamily="18" charset="0"/>
              </a:rPr>
              <a:t>Individuals with DM undergoing radiographic procedures with contrast dye should be well </a:t>
            </a:r>
            <a:r>
              <a:rPr lang="en-US" altLang="fa-IR" smtClean="0">
                <a:solidFill>
                  <a:srgbClr val="FFFF00"/>
                </a:solidFill>
                <a:latin typeface="Times New Roman" pitchFamily="18" charset="0"/>
                <a:cs typeface="Times New Roman" pitchFamily="18" charset="0"/>
              </a:rPr>
              <a:t>hydrated before and after dye</a:t>
            </a:r>
            <a:r>
              <a:rPr lang="en-US" altLang="fa-IR" smtClean="0">
                <a:latin typeface="Times New Roman" pitchFamily="18" charset="0"/>
                <a:cs typeface="Times New Roman" pitchFamily="18" charset="0"/>
              </a:rPr>
              <a:t> exposure</a:t>
            </a:r>
          </a:p>
          <a:p>
            <a:pPr eaLnBrk="1" hangingPunct="1">
              <a:buFont typeface="Arial" pitchFamily="34" charset="0"/>
              <a:buNone/>
            </a:pPr>
            <a:endParaRPr lang="en-US" altLang="fa-IR" smtClean="0">
              <a:latin typeface="Times New Roman" pitchFamily="18" charset="0"/>
              <a:cs typeface="Times New Roman" pitchFamily="18" charset="0"/>
            </a:endParaRPr>
          </a:p>
          <a:p>
            <a:pPr eaLnBrk="1" hangingPunct="1"/>
            <a:r>
              <a:rPr lang="en-US" altLang="fa-IR" smtClean="0">
                <a:latin typeface="Times New Roman" pitchFamily="18" charset="0"/>
                <a:cs typeface="Times New Roman" pitchFamily="18" charset="0"/>
              </a:rPr>
              <a:t>serum </a:t>
            </a:r>
            <a:r>
              <a:rPr lang="en-US" altLang="fa-IR" smtClean="0">
                <a:solidFill>
                  <a:srgbClr val="FFFF00"/>
                </a:solidFill>
                <a:latin typeface="Times New Roman" pitchFamily="18" charset="0"/>
                <a:cs typeface="Times New Roman" pitchFamily="18" charset="0"/>
              </a:rPr>
              <a:t>creatinine</a:t>
            </a:r>
            <a:r>
              <a:rPr lang="en-US" altLang="fa-IR" smtClean="0">
                <a:latin typeface="Times New Roman" pitchFamily="18" charset="0"/>
                <a:cs typeface="Times New Roman" pitchFamily="18" charset="0"/>
              </a:rPr>
              <a:t> should be </a:t>
            </a:r>
            <a:r>
              <a:rPr lang="en-US" altLang="fa-IR" smtClean="0">
                <a:solidFill>
                  <a:srgbClr val="FFFF00"/>
                </a:solidFill>
                <a:latin typeface="Times New Roman" pitchFamily="18" charset="0"/>
                <a:cs typeface="Times New Roman" pitchFamily="18" charset="0"/>
              </a:rPr>
              <a:t>monitored</a:t>
            </a:r>
            <a:r>
              <a:rPr lang="en-US" altLang="fa-IR" smtClean="0">
                <a:latin typeface="Times New Roman" pitchFamily="18" charset="0"/>
                <a:cs typeface="Times New Roman" pitchFamily="18" charset="0"/>
              </a:rPr>
              <a:t> for 24 h following the procedure.</a:t>
            </a:r>
          </a:p>
        </p:txBody>
      </p:sp>
      <p:sp>
        <p:nvSpPr>
          <p:cNvPr id="757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C044693-9751-4279-9CB5-E15C9C060AEF}" type="slidenum">
              <a:rPr lang="en-US" altLang="en-US" sz="1200">
                <a:solidFill>
                  <a:srgbClr val="FFFFFF"/>
                </a:solidFill>
              </a:rPr>
              <a:pPr>
                <a:spcBef>
                  <a:spcPct val="0"/>
                </a:spcBef>
                <a:buFontTx/>
                <a:buNone/>
              </a:pPr>
              <a:t>53</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fa-IR" smtClean="0">
                <a:latin typeface="Times New Roman" pitchFamily="18" charset="0"/>
              </a:rPr>
              <a:t> </a:t>
            </a:r>
            <a:r>
              <a:rPr lang="en-US" altLang="fa-IR" smtClean="0">
                <a:solidFill>
                  <a:srgbClr val="FFFF00"/>
                </a:solidFill>
                <a:latin typeface="Times New Roman" pitchFamily="18" charset="0"/>
              </a:rPr>
              <a:t>Nephropathy: Treatment</a:t>
            </a:r>
          </a:p>
        </p:txBody>
      </p:sp>
      <p:sp>
        <p:nvSpPr>
          <p:cNvPr id="76803" name="Content Placeholder 2"/>
          <p:cNvSpPr>
            <a:spLocks noGrp="1"/>
          </p:cNvSpPr>
          <p:nvPr>
            <p:ph idx="1"/>
          </p:nvPr>
        </p:nvSpPr>
        <p:spPr/>
        <p:txBody>
          <a:bodyPr/>
          <a:lstStyle/>
          <a:p>
            <a:pPr eaLnBrk="1" hangingPunct="1"/>
            <a:r>
              <a:rPr lang="en-US" altLang="fa-IR" sz="2400" smtClean="0">
                <a:latin typeface="Times New Roman" pitchFamily="18" charset="0"/>
                <a:cs typeface="Times New Roman" pitchFamily="18" charset="0"/>
              </a:rPr>
              <a:t>The optimal therapy for diabetic nephropathy is </a:t>
            </a:r>
            <a:r>
              <a:rPr lang="en-US" altLang="fa-IR" sz="2400" smtClean="0">
                <a:solidFill>
                  <a:srgbClr val="FFFF00"/>
                </a:solidFill>
                <a:latin typeface="Times New Roman" pitchFamily="18" charset="0"/>
                <a:cs typeface="Times New Roman" pitchFamily="18" charset="0"/>
              </a:rPr>
              <a:t>prevention</a:t>
            </a:r>
            <a:r>
              <a:rPr lang="en-US" altLang="fa-IR" sz="2400" smtClean="0">
                <a:latin typeface="Times New Roman" pitchFamily="18" charset="0"/>
                <a:cs typeface="Times New Roman" pitchFamily="18" charset="0"/>
              </a:rPr>
              <a:t> by control of glycemia.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As part of comprehensive diabetes care, </a:t>
            </a:r>
            <a:r>
              <a:rPr lang="en-US" altLang="fa-IR" sz="2400" smtClean="0">
                <a:solidFill>
                  <a:srgbClr val="FFFF00"/>
                </a:solidFill>
                <a:latin typeface="Times New Roman" pitchFamily="18" charset="0"/>
                <a:cs typeface="Times New Roman" pitchFamily="18" charset="0"/>
              </a:rPr>
              <a:t>microalbuminuria </a:t>
            </a:r>
            <a:r>
              <a:rPr lang="en-US" altLang="fa-IR" sz="2400" smtClean="0">
                <a:latin typeface="Times New Roman" pitchFamily="18" charset="0"/>
                <a:cs typeface="Times New Roman" pitchFamily="18" charset="0"/>
              </a:rPr>
              <a:t>should be detected at an early stage when effective therapies can be instituted.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solidFill>
                  <a:srgbClr val="FFFF00"/>
                </a:solidFill>
                <a:latin typeface="Times New Roman" pitchFamily="18" charset="0"/>
                <a:cs typeface="Times New Roman" pitchFamily="18" charset="0"/>
              </a:rPr>
              <a:t>Annual measurement </a:t>
            </a:r>
            <a:r>
              <a:rPr lang="en-US" altLang="fa-IR" sz="2400" smtClean="0">
                <a:latin typeface="Times New Roman" pitchFamily="18" charset="0"/>
                <a:cs typeface="Times New Roman" pitchFamily="18" charset="0"/>
              </a:rPr>
              <a:t>of </a:t>
            </a:r>
            <a:r>
              <a:rPr lang="en-US" altLang="fa-IR" sz="2400" smtClean="0">
                <a:solidFill>
                  <a:srgbClr val="FFFF00"/>
                </a:solidFill>
                <a:latin typeface="Times New Roman" pitchFamily="18" charset="0"/>
                <a:cs typeface="Times New Roman" pitchFamily="18" charset="0"/>
              </a:rPr>
              <a:t>serum creatinine </a:t>
            </a:r>
            <a:r>
              <a:rPr lang="en-US" altLang="fa-IR" sz="2400" smtClean="0">
                <a:latin typeface="Times New Roman" pitchFamily="18" charset="0"/>
                <a:cs typeface="Times New Roman" pitchFamily="18" charset="0"/>
              </a:rPr>
              <a:t>to estimate GFR. </a:t>
            </a:r>
          </a:p>
          <a:p>
            <a:pPr eaLnBrk="1" hangingPunct="1">
              <a:buFont typeface="Arial" pitchFamily="34" charset="0"/>
              <a:buNone/>
            </a:pPr>
            <a:endParaRPr lang="en-US" altLang="fa-IR" sz="2400" smtClean="0"/>
          </a:p>
        </p:txBody>
      </p:sp>
      <p:sp>
        <p:nvSpPr>
          <p:cNvPr id="768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29C7502-F431-46C8-B72B-1A56F6225FF8}" type="slidenum">
              <a:rPr lang="en-US" altLang="en-US" sz="1200">
                <a:solidFill>
                  <a:srgbClr val="FFFFFF"/>
                </a:solidFill>
              </a:rPr>
              <a:pPr>
                <a:spcBef>
                  <a:spcPct val="0"/>
                </a:spcBef>
                <a:buFontTx/>
                <a:buNone/>
              </a:pPr>
              <a:t>54</a:t>
            </a:fld>
            <a:endParaRPr lang="en-US" altLang="en-US" sz="1200">
              <a:solidFill>
                <a:srgbClr val="FFFFFF"/>
              </a:solidFill>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a:xfrm>
            <a:off x="500063" y="214313"/>
            <a:ext cx="8229600" cy="1143000"/>
          </a:xfrm>
        </p:spPr>
        <p:txBody>
          <a:bodyPr/>
          <a:lstStyle/>
          <a:p>
            <a:pPr eaLnBrk="1" hangingPunct="1"/>
            <a:r>
              <a:rPr lang="en-US" altLang="fa-IR" smtClean="0">
                <a:solidFill>
                  <a:srgbClr val="FFFF00"/>
                </a:solidFill>
                <a:latin typeface="Times New Roman" pitchFamily="18" charset="0"/>
              </a:rPr>
              <a:t>Treatment</a:t>
            </a:r>
            <a:endParaRPr lang="en-US" altLang="fa-IR" smtClean="0">
              <a:latin typeface="Times New Roman" pitchFamily="18" charset="0"/>
            </a:endParaRPr>
          </a:p>
        </p:txBody>
      </p:sp>
      <p:sp>
        <p:nvSpPr>
          <p:cNvPr id="77827" name="Content Placeholder 2"/>
          <p:cNvSpPr>
            <a:spLocks noGrp="1"/>
          </p:cNvSpPr>
          <p:nvPr>
            <p:ph idx="1"/>
          </p:nvPr>
        </p:nvSpPr>
        <p:spPr/>
        <p:txBody>
          <a:bodyPr/>
          <a:lstStyle/>
          <a:p>
            <a:pPr eaLnBrk="1" hangingPunct="1">
              <a:buFont typeface="Arial" pitchFamily="34" charset="0"/>
              <a:buNone/>
            </a:pPr>
            <a:r>
              <a:rPr lang="en-US" altLang="fa-IR" smtClean="0">
                <a:latin typeface="Times New Roman" pitchFamily="18" charset="0"/>
                <a:cs typeface="Times New Roman" pitchFamily="18" charset="0"/>
              </a:rPr>
              <a:t>Interventions effective in slowing progression from microalbuminuria to macroalbuminuria include: </a:t>
            </a:r>
          </a:p>
          <a:p>
            <a:pPr eaLnBrk="1" hangingPunct="1">
              <a:buFont typeface="Arial" pitchFamily="34" charset="0"/>
              <a:buNone/>
            </a:pPr>
            <a:r>
              <a:rPr lang="en-US" altLang="fa-IR" smtClean="0">
                <a:latin typeface="Times New Roman" pitchFamily="18" charset="0"/>
                <a:cs typeface="Times New Roman" pitchFamily="18" charset="0"/>
              </a:rPr>
              <a:t>(1) Normalization of glycemia </a:t>
            </a:r>
          </a:p>
          <a:p>
            <a:pPr eaLnBrk="1" hangingPunct="1">
              <a:buFont typeface="Arial" pitchFamily="34" charset="0"/>
              <a:buNone/>
            </a:pPr>
            <a:r>
              <a:rPr lang="en-US" altLang="fa-IR" smtClean="0">
                <a:latin typeface="Times New Roman" pitchFamily="18" charset="0"/>
                <a:cs typeface="Times New Roman" pitchFamily="18" charset="0"/>
              </a:rPr>
              <a:t>(2) Strict blood pressure control</a:t>
            </a:r>
          </a:p>
          <a:p>
            <a:pPr eaLnBrk="1" hangingPunct="1">
              <a:buFont typeface="Arial" pitchFamily="34" charset="0"/>
              <a:buNone/>
            </a:pPr>
            <a:r>
              <a:rPr lang="en-US" altLang="fa-IR" smtClean="0">
                <a:latin typeface="Times New Roman" pitchFamily="18" charset="0"/>
                <a:cs typeface="Times New Roman" pitchFamily="18" charset="0"/>
              </a:rPr>
              <a:t>(3) Administration of ACE inhibitors or ARBs. </a:t>
            </a:r>
          </a:p>
          <a:p>
            <a:pPr eaLnBrk="1" hangingPunct="1"/>
            <a:r>
              <a:rPr lang="en-US" altLang="fa-IR" smtClean="0">
                <a:solidFill>
                  <a:srgbClr val="FFFF00"/>
                </a:solidFill>
                <a:latin typeface="Times New Roman" pitchFamily="18" charset="0"/>
                <a:cs typeface="Times New Roman" pitchFamily="18" charset="0"/>
              </a:rPr>
              <a:t>Dyslipidemia should also be treated</a:t>
            </a:r>
            <a:r>
              <a:rPr lang="en-US" altLang="fa-IR" smtClean="0">
                <a:latin typeface="Times New Roman" pitchFamily="18" charset="0"/>
                <a:cs typeface="Times New Roman" pitchFamily="18" charset="0"/>
              </a:rPr>
              <a:t>.</a:t>
            </a:r>
          </a:p>
          <a:p>
            <a:pPr eaLnBrk="1" hangingPunct="1"/>
            <a:endParaRPr lang="en-US" altLang="fa-IR" smtClean="0">
              <a:latin typeface="Times New Roman" pitchFamily="18" charset="0"/>
              <a:cs typeface="Times New Roman" pitchFamily="18" charset="0"/>
            </a:endParaRPr>
          </a:p>
          <a:p>
            <a:pPr eaLnBrk="1" hangingPunct="1">
              <a:buFont typeface="Arial" pitchFamily="34" charset="0"/>
              <a:buNone/>
            </a:pPr>
            <a:endParaRPr lang="en-US" altLang="fa-IR" smtClean="0"/>
          </a:p>
        </p:txBody>
      </p:sp>
      <p:sp>
        <p:nvSpPr>
          <p:cNvPr id="7782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9E565970-A62A-49C7-8F08-2E04974770D1}" type="slidenum">
              <a:rPr lang="en-US" altLang="en-US" sz="1200">
                <a:solidFill>
                  <a:srgbClr val="FFFFFF"/>
                </a:solidFill>
              </a:rPr>
              <a:pPr>
                <a:spcBef>
                  <a:spcPct val="0"/>
                </a:spcBef>
                <a:buFontTx/>
                <a:buNone/>
              </a:pPr>
              <a:t>55</a:t>
            </a:fld>
            <a:endParaRPr lang="en-US" altLang="en-US" sz="1200">
              <a:solidFill>
                <a:srgbClr val="FFFFFF"/>
              </a:solidFill>
            </a:endParaRP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2"/>
          </a:solidFill>
        </p:spPr>
        <p:txBody>
          <a:bodyPr/>
          <a:lstStyle/>
          <a:p>
            <a:r>
              <a:rPr lang="en-US" altLang="fa-IR" b="1" dirty="0" smtClean="0">
                <a:solidFill>
                  <a:srgbClr val="FFFF00"/>
                </a:solidFill>
                <a:latin typeface="Times New Roman" pitchFamily="18" charset="0"/>
              </a:rPr>
              <a:t>Neuropathy </a:t>
            </a:r>
            <a:endParaRPr lang="fa-IR" dirty="0"/>
          </a:p>
        </p:txBody>
      </p:sp>
      <p:sp>
        <p:nvSpPr>
          <p:cNvPr id="3" name="Subtitle 2"/>
          <p:cNvSpPr>
            <a:spLocks noGrp="1"/>
          </p:cNvSpPr>
          <p:nvPr>
            <p:ph type="subTitle" idx="1"/>
          </p:nvPr>
        </p:nvSpPr>
        <p:spPr/>
        <p:txBody>
          <a:bodyPr/>
          <a:lstStyle/>
          <a:p>
            <a:endParaRPr lang="fa-IR" dirty="0"/>
          </a:p>
        </p:txBody>
      </p:sp>
      <p:sp>
        <p:nvSpPr>
          <p:cNvPr id="4" name="Slide Number Placeholder 3"/>
          <p:cNvSpPr>
            <a:spLocks noGrp="1"/>
          </p:cNvSpPr>
          <p:nvPr>
            <p:ph type="sldNum" sz="quarter" idx="12"/>
          </p:nvPr>
        </p:nvSpPr>
        <p:spPr/>
        <p:txBody>
          <a:bodyPr/>
          <a:lstStyle/>
          <a:p>
            <a:fld id="{09487119-3A35-427E-A529-32DF201F2566}" type="slidenum">
              <a:rPr lang="en-US" altLang="en-US" smtClean="0"/>
              <a:pPr/>
              <a:t>56</a:t>
            </a:fld>
            <a:endParaRPr lang="en-US" altLang="en-US"/>
          </a:p>
        </p:txBody>
      </p:sp>
    </p:spTree>
    <p:extLst>
      <p:ext uri="{BB962C8B-B14F-4D97-AF65-F5344CB8AC3E}">
        <p14:creationId xmlns:p14="http://schemas.microsoft.com/office/powerpoint/2010/main" val="40396111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a:xfrm>
            <a:off x="457200" y="274638"/>
            <a:ext cx="8229600" cy="922337"/>
          </a:xfrm>
        </p:spPr>
        <p:txBody>
          <a:bodyPr/>
          <a:lstStyle/>
          <a:p>
            <a:pPr eaLnBrk="1" hangingPunct="1"/>
            <a:r>
              <a:rPr lang="en-US" altLang="fa-IR" sz="4000" b="1" smtClean="0">
                <a:solidFill>
                  <a:srgbClr val="FFFF00"/>
                </a:solidFill>
                <a:latin typeface="Times New Roman" pitchFamily="18" charset="0"/>
              </a:rPr>
              <a:t>Neuropathy </a:t>
            </a:r>
          </a:p>
        </p:txBody>
      </p:sp>
      <p:sp>
        <p:nvSpPr>
          <p:cNvPr id="3" name="Content Placeholder 2"/>
          <p:cNvSpPr>
            <a:spLocks noGrp="1"/>
          </p:cNvSpPr>
          <p:nvPr>
            <p:ph sz="half" idx="1"/>
          </p:nvPr>
        </p:nvSpPr>
        <p:spPr>
          <a:xfrm>
            <a:off x="457200" y="1268413"/>
            <a:ext cx="4038600" cy="4857750"/>
          </a:xfrm>
        </p:spPr>
        <p:txBody>
          <a:bodyPr rtlCol="0">
            <a:normAutofit/>
          </a:bodyPr>
          <a:lstStyle/>
          <a:p>
            <a:pPr eaLnBrk="1" fontAlgn="auto" hangingPunct="1">
              <a:spcAft>
                <a:spcPts val="0"/>
              </a:spcAft>
              <a:defRPr/>
            </a:pPr>
            <a:r>
              <a:rPr lang="en-US" dirty="0">
                <a:latin typeface="Times New Roman" pitchFamily="18" charset="0"/>
                <a:cs typeface="Times New Roman" pitchFamily="18" charset="0"/>
              </a:rPr>
              <a:t>Diabetic neuropathy occurs in </a:t>
            </a:r>
            <a:r>
              <a:rPr lang="en-US" dirty="0">
                <a:solidFill>
                  <a:srgbClr val="FFFF00"/>
                </a:solidFill>
                <a:latin typeface="Times New Roman" pitchFamily="18" charset="0"/>
                <a:cs typeface="Times New Roman" pitchFamily="18" charset="0"/>
              </a:rPr>
              <a:t>~50% </a:t>
            </a:r>
            <a:r>
              <a:rPr lang="en-US" dirty="0">
                <a:latin typeface="Times New Roman" pitchFamily="18" charset="0"/>
                <a:cs typeface="Times New Roman" pitchFamily="18" charset="0"/>
              </a:rPr>
              <a:t>of individuals with long-standing type 1 and type 2 DM.</a:t>
            </a:r>
          </a:p>
          <a:p>
            <a:pPr eaLnBrk="1" fontAlgn="auto" hangingPunct="1">
              <a:spcAft>
                <a:spcPts val="0"/>
              </a:spcAft>
              <a:buFont typeface="Arial" pitchFamily="34" charset="0"/>
              <a:buNone/>
              <a:defRPr/>
            </a:pPr>
            <a:r>
              <a:rPr lang="en-US" dirty="0">
                <a:latin typeface="Times New Roman" pitchFamily="18" charset="0"/>
                <a:cs typeface="Times New Roman" pitchFamily="18" charset="0"/>
              </a:rPr>
              <a:t> </a:t>
            </a:r>
            <a:r>
              <a:rPr lang="en-US" sz="2400" dirty="0">
                <a:latin typeface="Times New Roman" pitchFamily="18" charset="0"/>
                <a:cs typeface="Times New Roman" pitchFamily="18" charset="0"/>
              </a:rPr>
              <a:t>It may manifest as</a:t>
            </a:r>
          </a:p>
          <a:p>
            <a:pPr marL="514350" indent="-514350" eaLnBrk="1" fontAlgn="auto" hangingPunct="1">
              <a:spcAft>
                <a:spcPts val="0"/>
              </a:spcAft>
              <a:buFont typeface="+mj-lt"/>
              <a:buAutoNum type="arabicPeriod"/>
              <a:defRPr/>
            </a:pPr>
            <a:r>
              <a:rPr lang="en-US" sz="2400" dirty="0">
                <a:latin typeface="Times New Roman" pitchFamily="18" charset="0"/>
                <a:cs typeface="Times New Roman" pitchFamily="18" charset="0"/>
              </a:rPr>
              <a:t>Polyneuropathy</a:t>
            </a:r>
          </a:p>
          <a:p>
            <a:pPr marL="514350" indent="-514350" eaLnBrk="1" fontAlgn="auto" hangingPunct="1">
              <a:spcAft>
                <a:spcPts val="0"/>
              </a:spcAft>
              <a:buFont typeface="+mj-lt"/>
              <a:buAutoNum type="arabicPeriod"/>
              <a:defRPr/>
            </a:pPr>
            <a:r>
              <a:rPr lang="en-US" sz="2400" dirty="0">
                <a:latin typeface="Times New Roman" pitchFamily="18" charset="0"/>
                <a:cs typeface="Times New Roman" pitchFamily="18" charset="0"/>
              </a:rPr>
              <a:t>Mononeuropathy </a:t>
            </a:r>
          </a:p>
          <a:p>
            <a:pPr marL="514350" indent="-514350" eaLnBrk="1" fontAlgn="auto" hangingPunct="1">
              <a:spcAft>
                <a:spcPts val="0"/>
              </a:spcAft>
              <a:buFont typeface="+mj-lt"/>
              <a:buAutoNum type="arabicPeriod"/>
              <a:defRPr/>
            </a:pPr>
            <a:r>
              <a:rPr lang="en-US" sz="2400" dirty="0">
                <a:latin typeface="Times New Roman" pitchFamily="18" charset="0"/>
                <a:cs typeface="Times New Roman" pitchFamily="18" charset="0"/>
              </a:rPr>
              <a:t>Autonomic neuropathy.</a:t>
            </a:r>
          </a:p>
        </p:txBody>
      </p:sp>
      <p:sp>
        <p:nvSpPr>
          <p:cNvPr id="99332" name="Content Placeholder 3"/>
          <p:cNvSpPr>
            <a:spLocks noGrp="1"/>
          </p:cNvSpPr>
          <p:nvPr>
            <p:ph sz="half" idx="2"/>
          </p:nvPr>
        </p:nvSpPr>
        <p:spPr>
          <a:xfrm>
            <a:off x="4648200" y="1196975"/>
            <a:ext cx="4171950" cy="4929188"/>
          </a:xfrm>
        </p:spPr>
        <p:txBody>
          <a:bodyPr/>
          <a:lstStyle/>
          <a:p>
            <a:pPr eaLnBrk="1" hangingPunct="1">
              <a:defRPr/>
            </a:pPr>
            <a:r>
              <a:rPr lang="en-US" altLang="fa-IR" sz="2400" dirty="0">
                <a:latin typeface="Times New Roman" panose="02020603050405020304" pitchFamily="18" charset="0"/>
                <a:cs typeface="Times New Roman" panose="02020603050405020304" pitchFamily="18" charset="0"/>
              </a:rPr>
              <a:t>As with other complications of DM, the development of neuropathy correlates with: </a:t>
            </a:r>
          </a:p>
          <a:p>
            <a:pPr eaLnBrk="1" hangingPunct="1">
              <a:defRPr/>
            </a:pPr>
            <a:r>
              <a:rPr lang="en-US" altLang="fa-IR" sz="2400" dirty="0">
                <a:solidFill>
                  <a:srgbClr val="FFFF00"/>
                </a:solidFill>
                <a:latin typeface="Times New Roman" panose="02020603050405020304" pitchFamily="18" charset="0"/>
                <a:cs typeface="Times New Roman" panose="02020603050405020304" pitchFamily="18" charset="0"/>
              </a:rPr>
              <a:t>Duration of diabetes </a:t>
            </a:r>
          </a:p>
          <a:p>
            <a:pPr eaLnBrk="1" hangingPunct="1">
              <a:defRPr/>
            </a:pPr>
            <a:r>
              <a:rPr lang="en-US" altLang="fa-IR" sz="2400" dirty="0">
                <a:solidFill>
                  <a:srgbClr val="FFFF00"/>
                </a:solidFill>
                <a:latin typeface="Times New Roman" panose="02020603050405020304" pitchFamily="18" charset="0"/>
                <a:cs typeface="Times New Roman" panose="02020603050405020304" pitchFamily="18" charset="0"/>
              </a:rPr>
              <a:t>Glycemic control </a:t>
            </a:r>
          </a:p>
          <a:p>
            <a:pPr eaLnBrk="1" hangingPunct="1">
              <a:buFont typeface="Arial" pitchFamily="34" charset="0"/>
              <a:buNone/>
              <a:defRPr/>
            </a:pPr>
            <a:endParaRPr lang="en-US" altLang="fa-IR" sz="2400" dirty="0">
              <a:latin typeface="Times New Roman" panose="02020603050405020304" pitchFamily="18" charset="0"/>
              <a:cs typeface="Times New Roman" panose="02020603050405020304" pitchFamily="18" charset="0"/>
            </a:endParaRPr>
          </a:p>
          <a:p>
            <a:pPr marL="0" indent="0" eaLnBrk="1" hangingPunct="1">
              <a:buFont typeface="Arial" pitchFamily="34" charset="0"/>
              <a:buNone/>
              <a:defRPr/>
            </a:pPr>
            <a:r>
              <a:rPr lang="en-US" altLang="fa-IR" sz="2400" dirty="0">
                <a:latin typeface="Times New Roman" panose="02020603050405020304" pitchFamily="18" charset="0"/>
                <a:cs typeface="Times New Roman" panose="02020603050405020304" pitchFamily="18" charset="0"/>
              </a:rPr>
              <a:t>Additional risk factors are:</a:t>
            </a:r>
          </a:p>
          <a:p>
            <a:pPr eaLnBrk="1" hangingPunct="1">
              <a:defRPr/>
            </a:pPr>
            <a:r>
              <a:rPr lang="en-US" altLang="fa-IR" sz="2400" dirty="0">
                <a:latin typeface="Times New Roman" panose="02020603050405020304" pitchFamily="18" charset="0"/>
                <a:cs typeface="Times New Roman" panose="02020603050405020304" pitchFamily="18" charset="0"/>
              </a:rPr>
              <a:t> </a:t>
            </a:r>
            <a:r>
              <a:rPr lang="en-US" altLang="fa-IR" sz="2400" dirty="0">
                <a:solidFill>
                  <a:srgbClr val="FFFF00"/>
                </a:solidFill>
                <a:latin typeface="Times New Roman" panose="02020603050405020304" pitchFamily="18" charset="0"/>
                <a:cs typeface="Times New Roman" panose="02020603050405020304" pitchFamily="18" charset="0"/>
              </a:rPr>
              <a:t>BMI</a:t>
            </a:r>
            <a:r>
              <a:rPr lang="en-US" altLang="fa-IR" sz="2400" dirty="0">
                <a:latin typeface="Times New Roman" panose="02020603050405020304" pitchFamily="18" charset="0"/>
                <a:cs typeface="Times New Roman" panose="02020603050405020304" pitchFamily="18" charset="0"/>
              </a:rPr>
              <a:t> (greater BMI, greater risk of neuropathy)</a:t>
            </a:r>
          </a:p>
          <a:p>
            <a:pPr marL="0" indent="0" eaLnBrk="1" hangingPunct="1">
              <a:buFont typeface="Arial" pitchFamily="34" charset="0"/>
              <a:buNone/>
              <a:defRPr/>
            </a:pPr>
            <a:endParaRPr lang="en-US" altLang="fa-IR" sz="2400" dirty="0">
              <a:latin typeface="Times New Roman" panose="02020603050405020304" pitchFamily="18" charset="0"/>
              <a:cs typeface="Times New Roman" panose="02020603050405020304" pitchFamily="18" charset="0"/>
            </a:endParaRPr>
          </a:p>
          <a:p>
            <a:pPr eaLnBrk="1" hangingPunct="1">
              <a:defRPr/>
            </a:pPr>
            <a:r>
              <a:rPr lang="en-US" altLang="fa-IR" sz="2400" dirty="0">
                <a:solidFill>
                  <a:srgbClr val="FFFF00"/>
                </a:solidFill>
                <a:latin typeface="Times New Roman" panose="02020603050405020304" pitchFamily="18" charset="0"/>
                <a:cs typeface="Times New Roman" panose="02020603050405020304" pitchFamily="18" charset="0"/>
              </a:rPr>
              <a:t>Smoking</a:t>
            </a:r>
          </a:p>
          <a:p>
            <a:pPr>
              <a:defRPr/>
            </a:pPr>
            <a:endParaRPr lang="fa-IR" altLang="fa-IR" sz="2400" dirty="0">
              <a:latin typeface="Times New Roman" panose="02020603050405020304" pitchFamily="18" charset="0"/>
              <a:cs typeface="Times New Roman" panose="02020603050405020304" pitchFamily="18" charset="0"/>
            </a:endParaRPr>
          </a:p>
        </p:txBody>
      </p:sp>
      <p:sp>
        <p:nvSpPr>
          <p:cNvPr id="7885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60112B8-B10C-461A-B5A1-3E84546C68FF}" type="slidenum">
              <a:rPr lang="en-US" altLang="en-US" sz="1200">
                <a:solidFill>
                  <a:srgbClr val="FFFFFF"/>
                </a:solidFill>
              </a:rPr>
              <a:pPr>
                <a:spcBef>
                  <a:spcPct val="0"/>
                </a:spcBef>
                <a:buFontTx/>
                <a:buNone/>
              </a:pPr>
              <a:t>57</a:t>
            </a:fld>
            <a:endParaRPr lang="en-US" altLang="en-US" sz="1200">
              <a:solidFill>
                <a:srgbClr val="FFFFFF"/>
              </a:solidFill>
            </a:endParaRPr>
          </a:p>
        </p:txBody>
      </p:sp>
    </p:spTree>
    <p:extLst>
      <p:ext uri="{BB962C8B-B14F-4D97-AF65-F5344CB8AC3E}">
        <p14:creationId xmlns:p14="http://schemas.microsoft.com/office/powerpoint/2010/main" val="13453934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468313" y="274638"/>
            <a:ext cx="8218487" cy="777875"/>
          </a:xfrm>
        </p:spPr>
        <p:txBody>
          <a:bodyPr/>
          <a:lstStyle/>
          <a:p>
            <a:pPr eaLnBrk="1" hangingPunct="1"/>
            <a:r>
              <a:rPr lang="en-US" altLang="fa-IR" sz="3600" b="1" smtClean="0">
                <a:solidFill>
                  <a:srgbClr val="FFFF00"/>
                </a:solidFill>
                <a:latin typeface="Times New Roman" pitchFamily="18" charset="0"/>
              </a:rPr>
              <a:t>Neuropathy </a:t>
            </a:r>
            <a:endParaRPr lang="en-US" altLang="fa-IR" sz="3600" smtClean="0">
              <a:latin typeface="Times New Roman" pitchFamily="18" charset="0"/>
            </a:endParaRPr>
          </a:p>
        </p:txBody>
      </p:sp>
      <p:sp>
        <p:nvSpPr>
          <p:cNvPr id="92163" name="Content Placeholder 2"/>
          <p:cNvSpPr>
            <a:spLocks noGrp="1"/>
          </p:cNvSpPr>
          <p:nvPr>
            <p:ph idx="1"/>
          </p:nvPr>
        </p:nvSpPr>
        <p:spPr>
          <a:xfrm>
            <a:off x="457200" y="1196975"/>
            <a:ext cx="8229600" cy="4929188"/>
          </a:xfrm>
        </p:spPr>
        <p:txBody>
          <a:bodyPr/>
          <a:lstStyle/>
          <a:p>
            <a:pPr eaLnBrk="1" hangingPunct="1"/>
            <a:endParaRPr lang="en-US" altLang="fa-IR" sz="2800" dirty="0" smtClean="0">
              <a:latin typeface="Times New Roman" pitchFamily="18" charset="0"/>
              <a:cs typeface="Times New Roman" pitchFamily="18" charset="0"/>
            </a:endParaRPr>
          </a:p>
          <a:p>
            <a:pPr eaLnBrk="1" hangingPunct="1"/>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Both </a:t>
            </a:r>
            <a:r>
              <a:rPr lang="en-US" altLang="fa-IR" sz="2800" dirty="0" err="1" smtClean="0">
                <a:solidFill>
                  <a:srgbClr val="FFFF00"/>
                </a:solidFill>
                <a:latin typeface="Times New Roman" pitchFamily="18" charset="0"/>
                <a:cs typeface="Times New Roman" pitchFamily="18" charset="0"/>
              </a:rPr>
              <a:t>myelinated</a:t>
            </a:r>
            <a:r>
              <a:rPr lang="en-US" altLang="fa-IR" sz="2800" dirty="0" smtClean="0">
                <a:solidFill>
                  <a:srgbClr val="FFFF00"/>
                </a:solidFill>
                <a:latin typeface="Times New Roman" pitchFamily="18" charset="0"/>
                <a:cs typeface="Times New Roman" pitchFamily="18" charset="0"/>
              </a:rPr>
              <a:t> </a:t>
            </a:r>
            <a:r>
              <a:rPr lang="en-US" altLang="fa-IR" sz="2800" dirty="0" smtClean="0">
                <a:latin typeface="Times New Roman" pitchFamily="18" charset="0"/>
                <a:cs typeface="Times New Roman" pitchFamily="18" charset="0"/>
              </a:rPr>
              <a:t>and </a:t>
            </a:r>
            <a:r>
              <a:rPr lang="en-US" altLang="fa-IR" sz="2800" dirty="0" smtClean="0">
                <a:solidFill>
                  <a:srgbClr val="FFFF00"/>
                </a:solidFill>
                <a:latin typeface="Times New Roman" pitchFamily="18" charset="0"/>
                <a:cs typeface="Times New Roman" pitchFamily="18" charset="0"/>
              </a:rPr>
              <a:t>unmyelinated</a:t>
            </a:r>
            <a:r>
              <a:rPr lang="en-US" altLang="fa-IR" sz="2800" dirty="0" smtClean="0">
                <a:latin typeface="Times New Roman" pitchFamily="18" charset="0"/>
                <a:cs typeface="Times New Roman" pitchFamily="18" charset="0"/>
              </a:rPr>
              <a:t> nerve fibers are lost.</a:t>
            </a:r>
          </a:p>
        </p:txBody>
      </p:sp>
      <p:sp>
        <p:nvSpPr>
          <p:cNvPr id="9216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2C0291B0-632B-450C-B7E3-45E6E68319FA}" type="slidenum">
              <a:rPr lang="en-US" altLang="en-US" sz="1200">
                <a:solidFill>
                  <a:srgbClr val="FFFFFF"/>
                </a:solidFill>
              </a:rPr>
              <a:pPr>
                <a:spcBef>
                  <a:spcPct val="0"/>
                </a:spcBef>
                <a:buFontTx/>
                <a:buNone/>
              </a:pPr>
              <a:t>58</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Neuropathy </a:t>
            </a:r>
            <a:endParaRPr lang="en-US" altLang="fa-IR" sz="4000" smtClean="0">
              <a:latin typeface="Times New Roman" pitchFamily="18" charset="0"/>
            </a:endParaRPr>
          </a:p>
        </p:txBody>
      </p:sp>
      <p:sp>
        <p:nvSpPr>
          <p:cNvPr id="93187"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Because the clinical features of diabetic neuropathy are </a:t>
            </a:r>
            <a:r>
              <a:rPr lang="en-US" altLang="fa-IR" sz="2800" u="sng" smtClean="0">
                <a:solidFill>
                  <a:srgbClr val="FFFF00"/>
                </a:solidFill>
                <a:latin typeface="Times New Roman" pitchFamily="18" charset="0"/>
                <a:cs typeface="Times New Roman" pitchFamily="18" charset="0"/>
              </a:rPr>
              <a:t>similar to those of other neuropathies</a:t>
            </a:r>
            <a:r>
              <a:rPr lang="en-US" altLang="fa-IR" sz="2800" smtClean="0">
                <a:latin typeface="Times New Roman" pitchFamily="18" charset="0"/>
                <a:cs typeface="Times New Roman" pitchFamily="18" charset="0"/>
              </a:rPr>
              <a:t>, the diagnosis of diabetic neuropathy should be </a:t>
            </a:r>
            <a:r>
              <a:rPr lang="en-US" altLang="fa-IR" sz="2800" smtClean="0">
                <a:solidFill>
                  <a:srgbClr val="FFFF00"/>
                </a:solidFill>
                <a:latin typeface="Times New Roman" pitchFamily="18" charset="0"/>
                <a:cs typeface="Times New Roman" pitchFamily="18" charset="0"/>
              </a:rPr>
              <a:t>made only after other possible etiologies are excluded </a:t>
            </a:r>
          </a:p>
        </p:txBody>
      </p:sp>
      <p:sp>
        <p:nvSpPr>
          <p:cNvPr id="9318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559CD7F-1317-4310-BE36-8FE73CEFF4BC}" type="slidenum">
              <a:rPr lang="en-US" altLang="en-US" sz="1200">
                <a:solidFill>
                  <a:srgbClr val="FFFFFF"/>
                </a:solidFill>
              </a:rPr>
              <a:pPr>
                <a:spcBef>
                  <a:spcPct val="0"/>
                </a:spcBef>
                <a:buFontTx/>
                <a:buNone/>
              </a:pPr>
              <a:t>59</a:t>
            </a:fld>
            <a:endParaRPr lang="en-US" altLang="en-US" sz="1200">
              <a:solidFill>
                <a:srgbClr val="FFFFFF"/>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238125"/>
            <a:ext cx="7772400" cy="762000"/>
          </a:xfrm>
          <a:solidFill>
            <a:srgbClr val="CC0000"/>
          </a:solidFill>
        </p:spPr>
        <p:txBody>
          <a:bodyPr/>
          <a:lstStyle/>
          <a:p>
            <a:pPr eaLnBrk="1" hangingPunct="1"/>
            <a:r>
              <a:rPr lang="en-US" altLang="ar-SA" sz="3200" b="1" smtClean="0">
                <a:solidFill>
                  <a:srgbClr val="FFFF66"/>
                </a:solidFill>
              </a:rPr>
              <a:t>Classification -   Age</a:t>
            </a:r>
          </a:p>
        </p:txBody>
      </p:sp>
      <p:sp>
        <p:nvSpPr>
          <p:cNvPr id="8195" name="Rectangle 3"/>
          <p:cNvSpPr>
            <a:spLocks noGrp="1" noChangeArrowheads="1"/>
          </p:cNvSpPr>
          <p:nvPr>
            <p:ph sz="half" idx="1"/>
          </p:nvPr>
        </p:nvSpPr>
        <p:spPr>
          <a:xfrm>
            <a:off x="228600" y="1371600"/>
            <a:ext cx="4578350" cy="5029200"/>
          </a:xfrm>
        </p:spPr>
        <p:txBody>
          <a:bodyPr/>
          <a:lstStyle/>
          <a:p>
            <a:pPr eaLnBrk="1" hangingPunct="1">
              <a:defRPr/>
            </a:pPr>
            <a:r>
              <a:rPr lang="en-US" altLang="ar-SA" sz="2400" dirty="0" smtClean="0"/>
              <a:t>A</a:t>
            </a:r>
            <a:r>
              <a:rPr lang="en-US" altLang="ar-SA" sz="2400" u="sng" dirty="0" smtClean="0">
                <a:effectLst/>
              </a:rPr>
              <a:t>ge is no longer used as a criterion</a:t>
            </a:r>
            <a:r>
              <a:rPr lang="en-US" altLang="ar-SA" sz="2400" dirty="0" smtClean="0"/>
              <a:t> in the new classification system</a:t>
            </a:r>
            <a:r>
              <a:rPr lang="en-US" altLang="ar-SA" sz="2400" dirty="0" smtClean="0">
                <a:solidFill>
                  <a:srgbClr val="FFFF66"/>
                </a:solidFill>
              </a:rPr>
              <a:t>.</a:t>
            </a:r>
          </a:p>
          <a:p>
            <a:pPr eaLnBrk="1" hangingPunct="1">
              <a:defRPr/>
            </a:pPr>
            <a:endParaRPr lang="en-US" altLang="ar-SA" sz="2400" dirty="0" smtClean="0">
              <a:solidFill>
                <a:srgbClr val="FFFF66"/>
              </a:solidFill>
            </a:endParaRPr>
          </a:p>
          <a:p>
            <a:pPr eaLnBrk="1" hangingPunct="1">
              <a:defRPr/>
            </a:pPr>
            <a:r>
              <a:rPr lang="en-US" altLang="ar-SA" dirty="0" smtClean="0"/>
              <a:t>An autoimmune </a:t>
            </a:r>
            <a:r>
              <a:rPr lang="el-GR" altLang="ar-SA" dirty="0" smtClean="0"/>
              <a:t>β</a:t>
            </a:r>
            <a:r>
              <a:rPr lang="en-US" altLang="ar-SA" dirty="0" smtClean="0"/>
              <a:t> cell destructive process can </a:t>
            </a:r>
            <a:r>
              <a:rPr lang="en-US" altLang="ar-SA" sz="2400" dirty="0" smtClean="0">
                <a:solidFill>
                  <a:srgbClr val="FFFF66"/>
                </a:solidFill>
              </a:rPr>
              <a:t>develop at any age.</a:t>
            </a:r>
            <a:r>
              <a:rPr lang="en-US" altLang="ar-SA" sz="2400" b="1" dirty="0" smtClean="0">
                <a:solidFill>
                  <a:srgbClr val="FFFF66"/>
                </a:solidFill>
              </a:rPr>
              <a:t> </a:t>
            </a:r>
          </a:p>
          <a:p>
            <a:pPr marL="0" indent="0" eaLnBrk="1" hangingPunct="1">
              <a:buFont typeface="Wingdings" pitchFamily="2" charset="2"/>
              <a:buNone/>
              <a:defRPr/>
            </a:pPr>
            <a:endParaRPr lang="en-US" altLang="ar-SA" sz="2400" dirty="0">
              <a:solidFill>
                <a:srgbClr val="FFFF66"/>
              </a:solidFill>
              <a:cs typeface="Times New Roman" pitchFamily="18" charset="0"/>
            </a:endParaRPr>
          </a:p>
          <a:p>
            <a:pPr eaLnBrk="1" hangingPunct="1">
              <a:defRPr/>
            </a:pPr>
            <a:r>
              <a:rPr lang="en-US" altLang="ar-SA" dirty="0" smtClean="0"/>
              <a:t>Although </a:t>
            </a:r>
            <a:r>
              <a:rPr lang="en-US" altLang="ar-SA" dirty="0"/>
              <a:t>type 1 </a:t>
            </a:r>
            <a:r>
              <a:rPr lang="en-US" altLang="ar-SA" u="sng" dirty="0"/>
              <a:t>DM</a:t>
            </a:r>
            <a:r>
              <a:rPr lang="en-US" altLang="ar-SA" dirty="0"/>
              <a:t> most commonly develops &lt; </a:t>
            </a:r>
            <a:r>
              <a:rPr lang="en-US" altLang="ar-SA" dirty="0">
                <a:solidFill>
                  <a:srgbClr val="FFFF66"/>
                </a:solidFill>
              </a:rPr>
              <a:t>age of 30</a:t>
            </a:r>
          </a:p>
          <a:p>
            <a:pPr marL="0" indent="0" eaLnBrk="1" hangingPunct="1">
              <a:buFont typeface="Wingdings" pitchFamily="2" charset="2"/>
              <a:buNone/>
              <a:defRPr/>
            </a:pPr>
            <a:endParaRPr lang="en-US" altLang="ar-SA" dirty="0">
              <a:solidFill>
                <a:srgbClr val="FFFF66"/>
              </a:solidFill>
            </a:endParaRPr>
          </a:p>
          <a:p>
            <a:pPr eaLnBrk="1" hangingPunct="1">
              <a:buFont typeface="Wingdings" pitchFamily="2" charset="2"/>
              <a:buNone/>
              <a:defRPr/>
            </a:pPr>
            <a:r>
              <a:rPr lang="en-US" altLang="ar-SA" dirty="0" smtClean="0">
                <a:solidFill>
                  <a:srgbClr val="FFFF66"/>
                </a:solidFill>
                <a:cs typeface="Times New Roman" pitchFamily="18" charset="0"/>
              </a:rPr>
              <a:t>			</a:t>
            </a:r>
            <a:endParaRPr lang="en-US" altLang="ar-SA" dirty="0" smtClean="0">
              <a:solidFill>
                <a:srgbClr val="FFFF66"/>
              </a:solidFill>
            </a:endParaRPr>
          </a:p>
        </p:txBody>
      </p:sp>
      <p:sp>
        <p:nvSpPr>
          <p:cNvPr id="5" name="Content Placeholder 4"/>
          <p:cNvSpPr>
            <a:spLocks noGrp="1"/>
          </p:cNvSpPr>
          <p:nvPr>
            <p:ph sz="half" idx="2"/>
          </p:nvPr>
        </p:nvSpPr>
        <p:spPr>
          <a:xfrm>
            <a:off x="4876800" y="1447800"/>
            <a:ext cx="4065588" cy="4613275"/>
          </a:xfrm>
        </p:spPr>
        <p:txBody>
          <a:bodyPr/>
          <a:lstStyle/>
          <a:p>
            <a:pPr eaLnBrk="1" hangingPunct="1">
              <a:defRPr/>
            </a:pPr>
            <a:r>
              <a:rPr lang="en-US" altLang="ar-SA" sz="2400" dirty="0" smtClean="0"/>
              <a:t>It is estimated that  </a:t>
            </a:r>
            <a:r>
              <a:rPr lang="en-US" altLang="ar-SA" sz="2400" dirty="0" smtClean="0">
                <a:solidFill>
                  <a:srgbClr val="FFFF66"/>
                </a:solidFill>
              </a:rPr>
              <a:t>5 - 10% of individuals who develop DM &gt; age 30 have type 1A DM. </a:t>
            </a:r>
          </a:p>
          <a:p>
            <a:pPr marL="0" indent="0" eaLnBrk="1" hangingPunct="1">
              <a:buFont typeface="Wingdings" pitchFamily="2" charset="2"/>
              <a:buNone/>
              <a:defRPr/>
            </a:pPr>
            <a:endParaRPr lang="en-US" altLang="ar-SA" sz="2400" dirty="0" smtClean="0">
              <a:solidFill>
                <a:srgbClr val="FFFF66"/>
              </a:solidFill>
            </a:endParaRPr>
          </a:p>
          <a:p>
            <a:pPr eaLnBrk="1" hangingPunct="1">
              <a:defRPr/>
            </a:pPr>
            <a:endParaRPr lang="en-US" altLang="ar-SA" sz="2400" dirty="0" smtClean="0">
              <a:solidFill>
                <a:srgbClr val="FFFF66"/>
              </a:solidFill>
            </a:endParaRPr>
          </a:p>
          <a:p>
            <a:pPr eaLnBrk="1" hangingPunct="1">
              <a:defRPr/>
            </a:pPr>
            <a:r>
              <a:rPr lang="en-US" altLang="ar-SA" sz="2400" dirty="0" smtClean="0"/>
              <a:t>Although type 2 DM more typically develops with increasing age, it occurs in children, particularly in obese adolescents</a:t>
            </a:r>
            <a:r>
              <a:rPr lang="en-US" altLang="ar-SA" dirty="0" smtClean="0"/>
              <a:t>.                                            </a:t>
            </a:r>
            <a:endParaRPr lang="en-US" altLang="ar-SA" sz="2000" dirty="0" smtClean="0"/>
          </a:p>
          <a:p>
            <a:pPr>
              <a:defRPr/>
            </a:pPr>
            <a:endParaRPr lang="en-US" sz="2400" dirty="0"/>
          </a:p>
        </p:txBody>
      </p:sp>
      <p:sp>
        <p:nvSpPr>
          <p:cNvPr id="31749" name="Rectangle 3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A58FA420-7B53-45CE-999A-A8B0F5341A37}" type="slidenum">
              <a:rPr lang="en-US" altLang="en-US" sz="1400" smtClean="0"/>
              <a:pPr>
                <a:spcBef>
                  <a:spcPct val="0"/>
                </a:spcBef>
                <a:buClrTx/>
                <a:buSzTx/>
                <a:buFontTx/>
                <a:buNone/>
              </a:pPr>
              <a:t>6</a:t>
            </a:fld>
            <a:endParaRPr lang="en-US" altLang="en-US" sz="1400" smtClean="0"/>
          </a:p>
        </p:txBody>
      </p:sp>
    </p:spTree>
    <p:extLst>
      <p:ext uri="{BB962C8B-B14F-4D97-AF65-F5344CB8AC3E}">
        <p14:creationId xmlns:p14="http://schemas.microsoft.com/office/powerpoint/2010/main" val="1545430633"/>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a:xfrm>
            <a:off x="354013" y="228600"/>
            <a:ext cx="8435975" cy="822325"/>
          </a:xfrm>
        </p:spPr>
        <p:txBody>
          <a:bodyPr/>
          <a:lstStyle/>
          <a:p>
            <a:r>
              <a:rPr lang="en-US" altLang="en-US" sz="1800" smtClean="0">
                <a:latin typeface="Arial" pitchFamily="34" charset="0"/>
                <a:cs typeface="Arial" pitchFamily="34" charset="0"/>
              </a:rPr>
              <a:t>Approach to the diagnosis of diabetic peripheral neuropathy in the clinical setting.</a:t>
            </a:r>
            <a:br>
              <a:rPr lang="en-US" altLang="en-US" sz="1800" smtClean="0">
                <a:latin typeface="Arial" pitchFamily="34" charset="0"/>
                <a:cs typeface="Arial" pitchFamily="34" charset="0"/>
              </a:rPr>
            </a:br>
            <a:endParaRPr lang="en-US" altLang="en-US" sz="1800" smtClean="0">
              <a:latin typeface="Arial" pitchFamily="34" charset="0"/>
              <a:cs typeface="Arial" pitchFamily="34" charset="0"/>
            </a:endParaRPr>
          </a:p>
        </p:txBody>
      </p:sp>
      <p:pic>
        <p:nvPicPr>
          <p:cNvPr id="80898" name="Content Placeholder 5" descr="A diagram of a medical history&#10;&#10;Description automatically generated"/>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67544" y="836712"/>
            <a:ext cx="7975600" cy="5348288"/>
          </a:xfrm>
        </p:spPr>
      </p:pic>
      <p:sp>
        <p:nvSpPr>
          <p:cNvPr id="80899"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0A1EE6E-E821-4F66-91CB-C34165D9D0DF}" type="slidenum">
              <a:rPr lang="en-US" altLang="en-US" sz="1200">
                <a:solidFill>
                  <a:srgbClr val="FFFFFF"/>
                </a:solidFill>
              </a:rPr>
              <a:pPr>
                <a:spcBef>
                  <a:spcPct val="0"/>
                </a:spcBef>
                <a:buFontTx/>
                <a:buNone/>
              </a:pPr>
              <a:t>60</a:t>
            </a:fld>
            <a:endParaRPr lang="en-US" altLang="en-US" sz="1200">
              <a:solidFill>
                <a:srgbClr val="FFFFFF"/>
              </a:solidFill>
            </a:endParaRPr>
          </a:p>
        </p:txBody>
      </p:sp>
    </p:spTree>
    <p:extLst>
      <p:ext uri="{BB962C8B-B14F-4D97-AF65-F5344CB8AC3E}">
        <p14:creationId xmlns:p14="http://schemas.microsoft.com/office/powerpoint/2010/main" val="236902706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Neuropathy  screening</a:t>
            </a:r>
            <a:endParaRPr lang="en-US" altLang="fa-IR" sz="4000" smtClean="0">
              <a:latin typeface="Times New Roman" pitchFamily="18" charset="0"/>
            </a:endParaRPr>
          </a:p>
        </p:txBody>
      </p:sp>
      <p:sp>
        <p:nvSpPr>
          <p:cNvPr id="84994" name="Content Placeholder 2"/>
          <p:cNvSpPr>
            <a:spLocks noGrp="1"/>
          </p:cNvSpPr>
          <p:nvPr>
            <p:ph idx="1"/>
          </p:nvPr>
        </p:nvSpPr>
        <p:spPr/>
        <p:txBody>
          <a:bodyPr/>
          <a:lstStyle/>
          <a:p>
            <a:pPr eaLnBrk="1" hangingPunct="1"/>
            <a:r>
              <a:rPr lang="en-US" altLang="fa-IR" sz="2400" smtClean="0">
                <a:latin typeface="Times New Roman" pitchFamily="18" charset="0"/>
                <a:cs typeface="Times New Roman" pitchFamily="18" charset="0"/>
              </a:rPr>
              <a:t>The ADA recommends screening for </a:t>
            </a:r>
            <a:r>
              <a:rPr lang="en-US" altLang="fa-IR" sz="2400" smtClean="0">
                <a:solidFill>
                  <a:srgbClr val="FFFF00"/>
                </a:solidFill>
                <a:latin typeface="Times New Roman" pitchFamily="18" charset="0"/>
                <a:cs typeface="Times New Roman" pitchFamily="18" charset="0"/>
              </a:rPr>
              <a:t>distal symmetric neuropathy</a:t>
            </a:r>
            <a:r>
              <a:rPr lang="en-US" altLang="fa-IR" sz="2400" smtClean="0">
                <a:latin typeface="Times New Roman" pitchFamily="18" charset="0"/>
                <a:cs typeface="Times New Roman" pitchFamily="18" charset="0"/>
              </a:rPr>
              <a:t> beginning with the </a:t>
            </a:r>
            <a:r>
              <a:rPr lang="en-US" altLang="fa-IR" sz="2400" smtClean="0">
                <a:solidFill>
                  <a:srgbClr val="FFFF00"/>
                </a:solidFill>
                <a:latin typeface="Times New Roman" pitchFamily="18" charset="0"/>
                <a:cs typeface="Times New Roman" pitchFamily="18" charset="0"/>
              </a:rPr>
              <a:t>initial diagnosis </a:t>
            </a:r>
            <a:r>
              <a:rPr lang="en-US" altLang="fa-IR" sz="2400" smtClean="0">
                <a:latin typeface="Times New Roman" pitchFamily="18" charset="0"/>
                <a:cs typeface="Times New Roman" pitchFamily="18" charset="0"/>
              </a:rPr>
              <a:t>of diabetes </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Screening for </a:t>
            </a:r>
            <a:r>
              <a:rPr lang="en-US" altLang="fa-IR" sz="2400" smtClean="0">
                <a:solidFill>
                  <a:srgbClr val="FFFF00"/>
                </a:solidFill>
                <a:latin typeface="Times New Roman" pitchFamily="18" charset="0"/>
                <a:cs typeface="Times New Roman" pitchFamily="18" charset="0"/>
              </a:rPr>
              <a:t>autonomic</a:t>
            </a:r>
            <a:r>
              <a:rPr lang="en-US" altLang="fa-IR" sz="2400" smtClean="0">
                <a:latin typeface="Times New Roman" pitchFamily="18" charset="0"/>
                <a:cs typeface="Times New Roman" pitchFamily="18" charset="0"/>
              </a:rPr>
              <a:t> neuropathy </a:t>
            </a:r>
            <a:r>
              <a:rPr lang="en-US" altLang="fa-IR" sz="2400" smtClean="0">
                <a:solidFill>
                  <a:srgbClr val="FFFF00"/>
                </a:solidFill>
                <a:latin typeface="Times New Roman" pitchFamily="18" charset="0"/>
                <a:cs typeface="Times New Roman" pitchFamily="18" charset="0"/>
              </a:rPr>
              <a:t>5 years </a:t>
            </a:r>
            <a:r>
              <a:rPr lang="en-US" altLang="fa-IR" sz="2400" smtClean="0">
                <a:latin typeface="Times New Roman" pitchFamily="18" charset="0"/>
                <a:cs typeface="Times New Roman" pitchFamily="18" charset="0"/>
              </a:rPr>
              <a:t>after diagnosis of </a:t>
            </a:r>
            <a:r>
              <a:rPr lang="en-US" altLang="fa-IR" sz="2400" smtClean="0">
                <a:solidFill>
                  <a:srgbClr val="FFFF00"/>
                </a:solidFill>
                <a:latin typeface="Times New Roman" pitchFamily="18" charset="0"/>
                <a:cs typeface="Times New Roman" pitchFamily="18" charset="0"/>
              </a:rPr>
              <a:t>type 1</a:t>
            </a:r>
            <a:r>
              <a:rPr lang="en-US" altLang="fa-IR" sz="2400" smtClean="0">
                <a:latin typeface="Times New Roman" pitchFamily="18" charset="0"/>
                <a:cs typeface="Times New Roman" pitchFamily="18" charset="0"/>
              </a:rPr>
              <a:t> DM and at the time of </a:t>
            </a:r>
            <a:r>
              <a:rPr lang="en-US" altLang="fa-IR" sz="2400" smtClean="0">
                <a:solidFill>
                  <a:srgbClr val="FFFF00"/>
                </a:solidFill>
                <a:latin typeface="Times New Roman" pitchFamily="18" charset="0"/>
                <a:cs typeface="Times New Roman" pitchFamily="18" charset="0"/>
              </a:rPr>
              <a:t>diagnosis</a:t>
            </a:r>
            <a:r>
              <a:rPr lang="en-US" altLang="fa-IR" sz="2400" smtClean="0">
                <a:latin typeface="Times New Roman" pitchFamily="18" charset="0"/>
                <a:cs typeface="Times New Roman" pitchFamily="18" charset="0"/>
              </a:rPr>
              <a:t> of </a:t>
            </a:r>
            <a:r>
              <a:rPr lang="en-US" altLang="fa-IR" sz="2400" smtClean="0">
                <a:solidFill>
                  <a:srgbClr val="FFFF00"/>
                </a:solidFill>
                <a:latin typeface="Times New Roman" pitchFamily="18" charset="0"/>
                <a:cs typeface="Times New Roman" pitchFamily="18" charset="0"/>
              </a:rPr>
              <a:t>type 2</a:t>
            </a:r>
            <a:r>
              <a:rPr lang="en-US" altLang="fa-IR" sz="2400" smtClean="0">
                <a:latin typeface="Times New Roman" pitchFamily="18" charset="0"/>
                <a:cs typeface="Times New Roman" pitchFamily="18" charset="0"/>
              </a:rPr>
              <a:t> DM.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All individuals with diabetes should then be screened annually for both forms of neuropathy.</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endParaRPr lang="en-US" altLang="fa-IR" smtClean="0">
              <a:latin typeface="Times New Roman" pitchFamily="18" charset="0"/>
              <a:cs typeface="Times New Roman" pitchFamily="18" charset="0"/>
            </a:endParaRPr>
          </a:p>
        </p:txBody>
      </p:sp>
      <p:sp>
        <p:nvSpPr>
          <p:cNvPr id="849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8AE2DD9-0A51-4253-8D42-850610DB895E}" type="slidenum">
              <a:rPr lang="en-US" altLang="en-US" sz="1200">
                <a:solidFill>
                  <a:srgbClr val="FFFFFF"/>
                </a:solidFill>
              </a:rPr>
              <a:pPr>
                <a:spcBef>
                  <a:spcPct val="0"/>
                </a:spcBef>
                <a:buFontTx/>
                <a:buNone/>
              </a:pPr>
              <a:t>61</a:t>
            </a:fld>
            <a:endParaRPr lang="en-US" altLang="en-US" sz="1200">
              <a:solidFill>
                <a:srgbClr val="FFFFFF"/>
              </a:solidFill>
            </a:endParaRPr>
          </a:p>
        </p:txBody>
      </p:sp>
    </p:spTree>
    <p:extLst>
      <p:ext uri="{BB962C8B-B14F-4D97-AF65-F5344CB8AC3E}">
        <p14:creationId xmlns:p14="http://schemas.microsoft.com/office/powerpoint/2010/main" val="353937923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638800"/>
            <a:ext cx="6934200" cy="1181100"/>
          </a:xfrm>
          <a:solidFill>
            <a:srgbClr val="FFFFFF"/>
          </a:solidFill>
        </p:spPr>
        <p:txBody>
          <a:bodyPr/>
          <a:lstStyle/>
          <a:p>
            <a:pPr algn="ctr">
              <a:buFont typeface="Arial" pitchFamily="34" charset="0"/>
              <a:buNone/>
            </a:pPr>
            <a:r>
              <a:rPr lang="en-US" altLang="fa-IR" smtClean="0">
                <a:solidFill>
                  <a:srgbClr val="FF0000"/>
                </a:solidFill>
                <a:latin typeface="Times New Roman" pitchFamily="18" charset="0"/>
                <a:cs typeface="Times New Roman" pitchFamily="18" charset="0"/>
              </a:rPr>
              <a:t>Refer to neurology if non-diabetic neuropathy is suspected</a:t>
            </a:r>
            <a:endParaRPr lang="en-CA" altLang="fa-IR" smtClean="0">
              <a:solidFill>
                <a:srgbClr val="FF0000"/>
              </a:solidFill>
              <a:latin typeface="Times New Roman" pitchFamily="18" charset="0"/>
              <a:cs typeface="Times New Roman" pitchFamily="18" charset="0"/>
            </a:endParaRPr>
          </a:p>
        </p:txBody>
      </p:sp>
      <p:pic>
        <p:nvPicPr>
          <p:cNvPr id="8601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01775"/>
            <a:ext cx="9144000" cy="413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itle 3"/>
          <p:cNvSpPr>
            <a:spLocks noGrp="1"/>
          </p:cNvSpPr>
          <p:nvPr>
            <p:ph type="title"/>
          </p:nvPr>
        </p:nvSpPr>
        <p:spPr/>
        <p:txBody>
          <a:bodyPr/>
          <a:lstStyle/>
          <a:p>
            <a:r>
              <a:rPr lang="en-CA" altLang="fa-IR" smtClean="0">
                <a:solidFill>
                  <a:srgbClr val="FFFF00"/>
                </a:solidFill>
                <a:latin typeface="Times New Roman" pitchFamily="18" charset="0"/>
              </a:rPr>
              <a:t>Screening</a:t>
            </a:r>
          </a:p>
        </p:txBody>
      </p:sp>
      <p:sp>
        <p:nvSpPr>
          <p:cNvPr id="86020"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6633A31-5752-4EAA-B323-A7F4A022B578}" type="slidenum">
              <a:rPr lang="en-US" altLang="en-US" sz="1200">
                <a:solidFill>
                  <a:srgbClr val="FFFFFF"/>
                </a:solidFill>
              </a:rPr>
              <a:pPr>
                <a:spcBef>
                  <a:spcPct val="0"/>
                </a:spcBef>
                <a:buFontTx/>
                <a:buNone/>
              </a:pPr>
              <a:t>62</a:t>
            </a:fld>
            <a:endParaRPr lang="en-US" altLang="en-US" sz="1200">
              <a:solidFill>
                <a:srgbClr val="FFFFFF"/>
              </a:solidFill>
            </a:endParaRPr>
          </a:p>
        </p:txBody>
      </p:sp>
      <p:sp>
        <p:nvSpPr>
          <p:cNvPr id="2" name="Oval 1"/>
          <p:cNvSpPr/>
          <p:nvPr/>
        </p:nvSpPr>
        <p:spPr>
          <a:xfrm>
            <a:off x="457200" y="4076700"/>
            <a:ext cx="2962275" cy="381000"/>
          </a:xfrm>
          <a:prstGeom prst="ellipse">
            <a:avLst/>
          </a:prstGeom>
          <a:noFill/>
          <a:ln w="317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5" name="Straight Connector 4"/>
          <p:cNvCxnSpPr/>
          <p:nvPr/>
        </p:nvCxnSpPr>
        <p:spPr>
          <a:xfrm>
            <a:off x="1476375" y="5516563"/>
            <a:ext cx="5183188"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4716463" y="4868863"/>
            <a:ext cx="1584325" cy="215900"/>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fa-IR"/>
          </a:p>
        </p:txBody>
      </p:sp>
    </p:spTree>
    <p:extLst>
      <p:ext uri="{BB962C8B-B14F-4D97-AF65-F5344CB8AC3E}">
        <p14:creationId xmlns:p14="http://schemas.microsoft.com/office/powerpoint/2010/main" val="28925766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a:xfrm>
            <a:off x="685800" y="228600"/>
            <a:ext cx="7772400" cy="608013"/>
          </a:xfrm>
        </p:spPr>
        <p:txBody>
          <a:bodyPr/>
          <a:lstStyle/>
          <a:p>
            <a:r>
              <a:rPr lang="en-CA" altLang="fa-IR" smtClean="0">
                <a:solidFill>
                  <a:srgbClr val="FFFF00"/>
                </a:solidFill>
                <a:latin typeface="Times New Roman" pitchFamily="18" charset="0"/>
              </a:rPr>
              <a:t>Screening</a:t>
            </a:r>
          </a:p>
        </p:txBody>
      </p:sp>
      <p:sp>
        <p:nvSpPr>
          <p:cNvPr id="3" name="Content Placeholder 2"/>
          <p:cNvSpPr>
            <a:spLocks noGrp="1"/>
          </p:cNvSpPr>
          <p:nvPr>
            <p:ph idx="1"/>
          </p:nvPr>
        </p:nvSpPr>
        <p:spPr>
          <a:xfrm>
            <a:off x="0" y="5905500"/>
            <a:ext cx="6934200" cy="952500"/>
          </a:xfrm>
          <a:solidFill>
            <a:schemeClr val="bg1"/>
          </a:solidFill>
        </p:spPr>
        <p:txBody>
          <a:bodyPr/>
          <a:lstStyle/>
          <a:p>
            <a:pPr algn="ctr">
              <a:buFont typeface="Arial" pitchFamily="34" charset="0"/>
              <a:buNone/>
            </a:pPr>
            <a:r>
              <a:rPr lang="en-US" altLang="fa-IR" sz="2800" smtClean="0">
                <a:solidFill>
                  <a:srgbClr val="FFFF00"/>
                </a:solidFill>
                <a:latin typeface="Times New Roman" pitchFamily="18" charset="0"/>
                <a:cs typeface="Times New Roman" pitchFamily="18" charset="0"/>
              </a:rPr>
              <a:t>Refer to neurology if non-diabetic neuropathy is suspected</a:t>
            </a:r>
            <a:endParaRPr lang="en-CA" altLang="fa-IR" sz="2800" smtClean="0">
              <a:solidFill>
                <a:srgbClr val="FFFF00"/>
              </a:solidFill>
              <a:latin typeface="Times New Roman" pitchFamily="18" charset="0"/>
              <a:cs typeface="Times New Roman" pitchFamily="18" charset="0"/>
            </a:endParaRPr>
          </a:p>
        </p:txBody>
      </p:sp>
      <p:pic>
        <p:nvPicPr>
          <p:cNvPr id="8806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066800"/>
            <a:ext cx="888365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7711062-FFFB-483D-9E3A-2452257D0D4F}" type="slidenum">
              <a:rPr lang="en-US" altLang="en-US" sz="1200">
                <a:solidFill>
                  <a:srgbClr val="FFFFFF"/>
                </a:solidFill>
              </a:rPr>
              <a:pPr>
                <a:spcBef>
                  <a:spcPct val="0"/>
                </a:spcBef>
                <a:buFontTx/>
                <a:buNone/>
              </a:pPr>
              <a:t>63</a:t>
            </a:fld>
            <a:endParaRPr lang="en-US" altLang="en-US" sz="1200">
              <a:solidFill>
                <a:srgbClr val="FFFFFF"/>
              </a:solidFill>
            </a:endParaRPr>
          </a:p>
        </p:txBody>
      </p:sp>
    </p:spTree>
    <p:extLst>
      <p:ext uri="{BB962C8B-B14F-4D97-AF65-F5344CB8AC3E}">
        <p14:creationId xmlns:p14="http://schemas.microsoft.com/office/powerpoint/2010/main" val="33866718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p:txBody>
          <a:bodyPr/>
          <a:lstStyle/>
          <a:p>
            <a:r>
              <a:rPr lang="en-US" altLang="en-US" smtClean="0">
                <a:solidFill>
                  <a:srgbClr val="FFFF00"/>
                </a:solidFill>
                <a:latin typeface="Times New Roman" pitchFamily="18" charset="0"/>
                <a:cs typeface="Times New Roman" pitchFamily="18" charset="0"/>
              </a:rPr>
              <a:t>Monofilament test</a:t>
            </a:r>
            <a:endParaRPr lang="fa-IR" altLang="en-US" smtClean="0">
              <a:solidFill>
                <a:srgbClr val="FFFF00"/>
              </a:solidFill>
              <a:latin typeface="Times New Roman" pitchFamily="18" charset="0"/>
            </a:endParaRPr>
          </a:p>
        </p:txBody>
      </p:sp>
      <p:sp>
        <p:nvSpPr>
          <p:cNvPr id="9011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06D2792-6B94-4BD1-AB6E-5B86220F6409}" type="slidenum">
              <a:rPr lang="en-US" altLang="en-US" sz="1200">
                <a:solidFill>
                  <a:srgbClr val="FFFFFF"/>
                </a:solidFill>
              </a:rPr>
              <a:pPr>
                <a:spcBef>
                  <a:spcPct val="0"/>
                </a:spcBef>
                <a:buFontTx/>
                <a:buNone/>
              </a:pPr>
              <a:t>64</a:t>
            </a:fld>
            <a:endParaRPr lang="en-US" altLang="en-US" sz="1200">
              <a:solidFill>
                <a:srgbClr val="FFFFFF"/>
              </a:solidFill>
            </a:endParaRPr>
          </a:p>
        </p:txBody>
      </p:sp>
      <p:pic>
        <p:nvPicPr>
          <p:cNvPr id="9011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16013" y="1557338"/>
            <a:ext cx="6777037" cy="44307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352804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a:xfrm>
            <a:off x="468313" y="274638"/>
            <a:ext cx="8218487" cy="777875"/>
          </a:xfrm>
        </p:spPr>
        <p:txBody>
          <a:bodyPr/>
          <a:lstStyle/>
          <a:p>
            <a:pPr eaLnBrk="1" hangingPunct="1"/>
            <a:r>
              <a:rPr lang="en-US" altLang="fa-IR" sz="4000" smtClean="0">
                <a:solidFill>
                  <a:srgbClr val="FFFF00"/>
                </a:solidFill>
                <a:latin typeface="Times New Roman" pitchFamily="18" charset="0"/>
              </a:rPr>
              <a:t>1-Polyneuropathy</a:t>
            </a:r>
          </a:p>
        </p:txBody>
      </p:sp>
      <p:sp>
        <p:nvSpPr>
          <p:cNvPr id="91138" name="Content Placeholder 2"/>
          <p:cNvSpPr>
            <a:spLocks noGrp="1"/>
          </p:cNvSpPr>
          <p:nvPr>
            <p:ph idx="1"/>
          </p:nvPr>
        </p:nvSpPr>
        <p:spPr>
          <a:xfrm>
            <a:off x="357188" y="1268413"/>
            <a:ext cx="8329612" cy="4857750"/>
          </a:xfrm>
        </p:spPr>
        <p:txBody>
          <a:bodyPr/>
          <a:lstStyle/>
          <a:p>
            <a:pPr eaLnBrk="1" hangingPunct="1"/>
            <a:r>
              <a:rPr lang="en-US" altLang="fa-IR" sz="2400" dirty="0" smtClean="0">
                <a:latin typeface="Times New Roman" pitchFamily="18" charset="0"/>
                <a:cs typeface="Times New Roman" pitchFamily="18" charset="0"/>
              </a:rPr>
              <a:t>Most common form of diabetic neuropathy is </a:t>
            </a:r>
            <a:r>
              <a:rPr lang="en-US" altLang="fa-IR" sz="2400" dirty="0" smtClean="0">
                <a:solidFill>
                  <a:srgbClr val="FFFF00"/>
                </a:solidFill>
                <a:latin typeface="Times New Roman" pitchFamily="18" charset="0"/>
                <a:cs typeface="Times New Roman" pitchFamily="18" charset="0"/>
              </a:rPr>
              <a:t>distal symmetric polyneuropathy. </a:t>
            </a:r>
          </a:p>
          <a:p>
            <a:pPr eaLnBrk="1" hangingPunct="1"/>
            <a:endParaRPr lang="en-US" altLang="fa-IR" sz="2400" dirty="0" smtClean="0">
              <a:latin typeface="Times New Roman" pitchFamily="18" charset="0"/>
              <a:cs typeface="Times New Roman" pitchFamily="18" charset="0"/>
            </a:endParaRPr>
          </a:p>
          <a:p>
            <a:pPr eaLnBrk="1" hangingPunct="1"/>
            <a:r>
              <a:rPr lang="en-US" altLang="fa-IR" sz="2400" dirty="0" smtClean="0">
                <a:latin typeface="Times New Roman" pitchFamily="18" charset="0"/>
                <a:cs typeface="Times New Roman" pitchFamily="18" charset="0"/>
              </a:rPr>
              <a:t>Most frequently presents </a:t>
            </a:r>
            <a:r>
              <a:rPr lang="en-US" altLang="fa-IR" sz="2400" dirty="0" smtClean="0">
                <a:solidFill>
                  <a:srgbClr val="FFFF00"/>
                </a:solidFill>
                <a:latin typeface="Times New Roman" pitchFamily="18" charset="0"/>
                <a:cs typeface="Times New Roman" pitchFamily="18" charset="0"/>
              </a:rPr>
              <a:t>with distal sensory loss </a:t>
            </a:r>
          </a:p>
          <a:p>
            <a:pPr eaLnBrk="1" hangingPunct="1"/>
            <a:endParaRPr lang="en-US" altLang="fa-IR" sz="2400" dirty="0" smtClean="0">
              <a:latin typeface="Times New Roman" pitchFamily="18" charset="0"/>
              <a:cs typeface="Times New Roman" pitchFamily="18" charset="0"/>
            </a:endParaRPr>
          </a:p>
          <a:p>
            <a:pPr eaLnBrk="1" hangingPunct="1"/>
            <a:r>
              <a:rPr lang="en-US" altLang="fa-IR" sz="2400" dirty="0" smtClean="0">
                <a:latin typeface="Times New Roman" pitchFamily="18" charset="0"/>
                <a:cs typeface="Times New Roman" pitchFamily="18" charset="0"/>
              </a:rPr>
              <a:t>Up to </a:t>
            </a:r>
            <a:r>
              <a:rPr lang="en-US" altLang="fa-IR" sz="2400" u="sng" dirty="0" smtClean="0">
                <a:solidFill>
                  <a:srgbClr val="FF0000"/>
                </a:solidFill>
                <a:latin typeface="Times New Roman" pitchFamily="18" charset="0"/>
                <a:cs typeface="Times New Roman" pitchFamily="18" charset="0"/>
              </a:rPr>
              <a:t>50% </a:t>
            </a:r>
            <a:r>
              <a:rPr lang="en-US" altLang="fa-IR" sz="2400" dirty="0" smtClean="0">
                <a:latin typeface="Times New Roman" pitchFamily="18" charset="0"/>
                <a:cs typeface="Times New Roman" pitchFamily="18" charset="0"/>
              </a:rPr>
              <a:t>of patients </a:t>
            </a:r>
            <a:r>
              <a:rPr lang="en-US" altLang="fa-IR" sz="2400" dirty="0" smtClean="0">
                <a:solidFill>
                  <a:srgbClr val="FF0000"/>
                </a:solidFill>
                <a:latin typeface="Times New Roman" pitchFamily="18" charset="0"/>
                <a:cs typeface="Times New Roman" pitchFamily="18" charset="0"/>
              </a:rPr>
              <a:t>do not have symptoms</a:t>
            </a:r>
            <a:r>
              <a:rPr lang="en-US" altLang="fa-IR" sz="2400" dirty="0" smtClean="0">
                <a:latin typeface="Times New Roman" pitchFamily="18" charset="0"/>
                <a:cs typeface="Times New Roman" pitchFamily="18" charset="0"/>
              </a:rPr>
              <a:t> of neuropathy</a:t>
            </a:r>
          </a:p>
          <a:p>
            <a:pPr eaLnBrk="1" hangingPunct="1"/>
            <a:endParaRPr lang="en-US" altLang="fa-IR" sz="2400" dirty="0" smtClean="0">
              <a:latin typeface="Times New Roman" pitchFamily="18" charset="0"/>
              <a:cs typeface="Times New Roman" pitchFamily="18" charset="0"/>
            </a:endParaRPr>
          </a:p>
          <a:p>
            <a:pPr eaLnBrk="1" hangingPunct="1"/>
            <a:r>
              <a:rPr lang="en-US" altLang="fa-IR" sz="2400" dirty="0" smtClean="0">
                <a:solidFill>
                  <a:srgbClr val="FFFF00"/>
                </a:solidFill>
                <a:latin typeface="Times New Roman" pitchFamily="18" charset="0"/>
                <a:cs typeface="Times New Roman" pitchFamily="18" charset="0"/>
              </a:rPr>
              <a:t>Hyperesthesia, paresthesia, and </a:t>
            </a:r>
            <a:r>
              <a:rPr lang="en-US" altLang="fa-IR" sz="2400" dirty="0" err="1" smtClean="0">
                <a:solidFill>
                  <a:srgbClr val="FFFF00"/>
                </a:solidFill>
                <a:latin typeface="Times New Roman" pitchFamily="18" charset="0"/>
                <a:cs typeface="Times New Roman" pitchFamily="18" charset="0"/>
              </a:rPr>
              <a:t>dysesthesia</a:t>
            </a:r>
            <a:r>
              <a:rPr lang="en-US" altLang="fa-IR" sz="2400" dirty="0" smtClean="0">
                <a:solidFill>
                  <a:srgbClr val="FFFF00"/>
                </a:solidFill>
                <a:latin typeface="Times New Roman" pitchFamily="18" charset="0"/>
                <a:cs typeface="Times New Roman" pitchFamily="18" charset="0"/>
              </a:rPr>
              <a:t> </a:t>
            </a:r>
            <a:r>
              <a:rPr lang="en-US" altLang="fa-IR" sz="2400" dirty="0" smtClean="0">
                <a:latin typeface="Times New Roman" pitchFamily="18" charset="0"/>
                <a:cs typeface="Times New Roman" pitchFamily="18" charset="0"/>
              </a:rPr>
              <a:t>also may occur.</a:t>
            </a:r>
          </a:p>
          <a:p>
            <a:pPr eaLnBrk="1" hangingPunct="1"/>
            <a:endParaRPr lang="en-US" altLang="fa-IR" sz="2400" dirty="0" smtClean="0">
              <a:latin typeface="Times New Roman" pitchFamily="18" charset="0"/>
              <a:cs typeface="Times New Roman" pitchFamily="18" charset="0"/>
            </a:endParaRPr>
          </a:p>
          <a:p>
            <a:pPr eaLnBrk="1" hangingPunct="1"/>
            <a:r>
              <a:rPr lang="en-US" altLang="fa-IR" sz="2400" dirty="0" smtClean="0">
                <a:latin typeface="Times New Roman" pitchFamily="18" charset="0"/>
                <a:cs typeface="Times New Roman" pitchFamily="18" charset="0"/>
              </a:rPr>
              <a:t> Any combination of these symptoms may develop as neuropathy progresses.</a:t>
            </a:r>
          </a:p>
          <a:p>
            <a:pPr eaLnBrk="1" hangingPunct="1">
              <a:buFont typeface="Arial" pitchFamily="34" charset="0"/>
              <a:buNone/>
            </a:pPr>
            <a:endParaRPr lang="en-US" altLang="fa-IR" sz="2400" dirty="0" smtClean="0">
              <a:latin typeface="Times New Roman" pitchFamily="18" charset="0"/>
              <a:cs typeface="Times New Roman" pitchFamily="18" charset="0"/>
            </a:endParaRPr>
          </a:p>
        </p:txBody>
      </p:sp>
      <p:sp>
        <p:nvSpPr>
          <p:cNvPr id="911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02C3D53-DAFC-4E5A-B426-FE53446E07F0}" type="slidenum">
              <a:rPr lang="en-US" altLang="en-US" sz="1200">
                <a:solidFill>
                  <a:srgbClr val="FFFFFF"/>
                </a:solidFill>
              </a:rPr>
              <a:pPr>
                <a:spcBef>
                  <a:spcPct val="0"/>
                </a:spcBef>
                <a:buFontTx/>
                <a:buNone/>
              </a:pPr>
              <a:t>65</a:t>
            </a:fld>
            <a:endParaRPr lang="en-US" altLang="en-US" sz="1200">
              <a:solidFill>
                <a:srgbClr val="FFFFFF"/>
              </a:solidFill>
            </a:endParaRPr>
          </a:p>
        </p:txBody>
      </p:sp>
    </p:spTree>
    <p:extLst>
      <p:ext uri="{BB962C8B-B14F-4D97-AF65-F5344CB8AC3E}">
        <p14:creationId xmlns:p14="http://schemas.microsoft.com/office/powerpoint/2010/main" val="230182013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Polyneuropathy</a:t>
            </a:r>
            <a:endParaRPr lang="en-US" altLang="fa-IR" sz="4000" smtClean="0">
              <a:latin typeface="Times New Roman" pitchFamily="18" charset="0"/>
            </a:endParaRPr>
          </a:p>
        </p:txBody>
      </p:sp>
      <p:sp>
        <p:nvSpPr>
          <p:cNvPr id="92162"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Symptoms may include a sensation of </a:t>
            </a:r>
            <a:r>
              <a:rPr lang="en-US" altLang="fa-IR" sz="2800" smtClean="0">
                <a:solidFill>
                  <a:srgbClr val="FFFF00"/>
                </a:solidFill>
                <a:latin typeface="Times New Roman" pitchFamily="18" charset="0"/>
                <a:cs typeface="Times New Roman" pitchFamily="18" charset="0"/>
              </a:rPr>
              <a:t>numbness, tingling, sharpness, or burning </a:t>
            </a:r>
            <a:r>
              <a:rPr lang="en-US" altLang="fa-IR" sz="2800" smtClean="0">
                <a:latin typeface="Times New Roman" pitchFamily="18" charset="0"/>
                <a:cs typeface="Times New Roman" pitchFamily="18" charset="0"/>
              </a:rPr>
              <a:t>that begins in the feet and spreads proximally.</a:t>
            </a:r>
          </a:p>
          <a:p>
            <a:pPr eaLnBrk="1" hangingPunct="1"/>
            <a:endParaRPr lang="en-US" altLang="fa-IR" sz="2800" smtClean="0">
              <a:latin typeface="Times New Roman" pitchFamily="18" charset="0"/>
              <a:cs typeface="Times New Roman" pitchFamily="18" charset="0"/>
            </a:endParaRP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 Neuropathic pain develops in some of these individuals, </a:t>
            </a:r>
            <a:r>
              <a:rPr lang="en-US" altLang="fa-IR" sz="2800" smtClean="0">
                <a:solidFill>
                  <a:srgbClr val="FFFF00"/>
                </a:solidFill>
                <a:latin typeface="Times New Roman" pitchFamily="18" charset="0"/>
                <a:cs typeface="Times New Roman" pitchFamily="18" charset="0"/>
              </a:rPr>
              <a:t>occasionally preceded by improvement in their glycemic control.</a:t>
            </a:r>
          </a:p>
        </p:txBody>
      </p:sp>
      <p:sp>
        <p:nvSpPr>
          <p:cNvPr id="921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A9F9E93-11D1-410C-9461-449D71B2B5BA}" type="slidenum">
              <a:rPr lang="en-US" altLang="en-US" sz="1200">
                <a:solidFill>
                  <a:srgbClr val="FFFFFF"/>
                </a:solidFill>
              </a:rPr>
              <a:pPr>
                <a:spcBef>
                  <a:spcPct val="0"/>
                </a:spcBef>
                <a:buFontTx/>
                <a:buNone/>
              </a:pPr>
              <a:t>66</a:t>
            </a:fld>
            <a:endParaRPr lang="en-US" altLang="en-US" sz="1200">
              <a:solidFill>
                <a:srgbClr val="FFFFFF"/>
              </a:solidFill>
            </a:endParaRPr>
          </a:p>
        </p:txBody>
      </p:sp>
    </p:spTree>
    <p:extLst>
      <p:ext uri="{BB962C8B-B14F-4D97-AF65-F5344CB8AC3E}">
        <p14:creationId xmlns:p14="http://schemas.microsoft.com/office/powerpoint/2010/main" val="1313099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p:cNvSpPr>
            <a:spLocks noGrp="1"/>
          </p:cNvSpPr>
          <p:nvPr>
            <p:ph type="title"/>
          </p:nvPr>
        </p:nvSpPr>
        <p:spPr>
          <a:xfrm>
            <a:off x="468313" y="274638"/>
            <a:ext cx="8218487" cy="850900"/>
          </a:xfrm>
        </p:spPr>
        <p:txBody>
          <a:bodyPr/>
          <a:lstStyle/>
          <a:p>
            <a:pPr eaLnBrk="1" hangingPunct="1"/>
            <a:r>
              <a:rPr lang="en-US" altLang="fa-IR" sz="4000" smtClean="0">
                <a:solidFill>
                  <a:srgbClr val="FFFF00"/>
                </a:solidFill>
                <a:latin typeface="Times New Roman" pitchFamily="18" charset="0"/>
              </a:rPr>
              <a:t>Polyneuropathy</a:t>
            </a:r>
            <a:endParaRPr lang="en-US" altLang="fa-IR" sz="4000" smtClean="0">
              <a:latin typeface="Times New Roman" pitchFamily="18" charset="0"/>
            </a:endParaRPr>
          </a:p>
        </p:txBody>
      </p:sp>
      <p:sp>
        <p:nvSpPr>
          <p:cNvPr id="93186" name="Content Placeholder 2"/>
          <p:cNvSpPr>
            <a:spLocks noGrp="1"/>
          </p:cNvSpPr>
          <p:nvPr>
            <p:ph idx="1"/>
          </p:nvPr>
        </p:nvSpPr>
        <p:spPr>
          <a:xfrm>
            <a:off x="457200" y="1341438"/>
            <a:ext cx="8229600" cy="4784725"/>
          </a:xfrm>
        </p:spPr>
        <p:txBody>
          <a:bodyPr/>
          <a:lstStyle/>
          <a:p>
            <a:pPr eaLnBrk="1" hangingPunct="1"/>
            <a:r>
              <a:rPr lang="en-US" altLang="fa-IR" sz="2400" dirty="0" smtClean="0">
                <a:latin typeface="Times New Roman" pitchFamily="18" charset="0"/>
                <a:cs typeface="Times New Roman" pitchFamily="18" charset="0"/>
              </a:rPr>
              <a:t>Pain typically involves lower extremities, usually at </a:t>
            </a:r>
            <a:r>
              <a:rPr lang="en-US" altLang="fa-IR" sz="2400" dirty="0" smtClean="0">
                <a:solidFill>
                  <a:srgbClr val="FFFF00"/>
                </a:solidFill>
                <a:latin typeface="Times New Roman" pitchFamily="18" charset="0"/>
                <a:cs typeface="Times New Roman" pitchFamily="18" charset="0"/>
              </a:rPr>
              <a:t>rest, and worsens at night. </a:t>
            </a:r>
          </a:p>
          <a:p>
            <a:pPr eaLnBrk="1" hangingPunct="1"/>
            <a:endParaRPr lang="en-US" altLang="fa-IR" sz="2400" dirty="0" smtClean="0">
              <a:latin typeface="Times New Roman" pitchFamily="18" charset="0"/>
              <a:cs typeface="Times New Roman" pitchFamily="18" charset="0"/>
            </a:endParaRPr>
          </a:p>
          <a:p>
            <a:pPr eaLnBrk="1" hangingPunct="1"/>
            <a:r>
              <a:rPr lang="en-US" altLang="fa-IR" sz="2400" dirty="0" smtClean="0">
                <a:latin typeface="Times New Roman" pitchFamily="18" charset="0"/>
                <a:cs typeface="Times New Roman" pitchFamily="18" charset="0"/>
              </a:rPr>
              <a:t>As diabetic neuropathy </a:t>
            </a:r>
            <a:r>
              <a:rPr lang="en-US" altLang="fa-IR" sz="2400" dirty="0" smtClean="0">
                <a:solidFill>
                  <a:srgbClr val="FFFF00"/>
                </a:solidFill>
                <a:latin typeface="Times New Roman" pitchFamily="18" charset="0"/>
                <a:cs typeface="Times New Roman" pitchFamily="18" charset="0"/>
              </a:rPr>
              <a:t>progresses</a:t>
            </a:r>
            <a:r>
              <a:rPr lang="en-US" altLang="fa-IR" sz="2400" dirty="0" smtClean="0">
                <a:latin typeface="Times New Roman" pitchFamily="18" charset="0"/>
                <a:cs typeface="Times New Roman" pitchFamily="18" charset="0"/>
              </a:rPr>
              <a:t>, </a:t>
            </a:r>
            <a:r>
              <a:rPr lang="en-US" altLang="fa-IR" sz="2400" dirty="0" smtClean="0">
                <a:solidFill>
                  <a:srgbClr val="FFFF00"/>
                </a:solidFill>
                <a:latin typeface="Times New Roman" pitchFamily="18" charset="0"/>
                <a:cs typeface="Times New Roman" pitchFamily="18" charset="0"/>
              </a:rPr>
              <a:t>pain</a:t>
            </a:r>
            <a:r>
              <a:rPr lang="en-US" altLang="fa-IR" sz="2400" dirty="0" smtClean="0">
                <a:latin typeface="Times New Roman" pitchFamily="18" charset="0"/>
                <a:cs typeface="Times New Roman" pitchFamily="18" charset="0"/>
              </a:rPr>
              <a:t> </a:t>
            </a:r>
            <a:r>
              <a:rPr lang="en-US" altLang="fa-IR" sz="2400" dirty="0" smtClean="0">
                <a:solidFill>
                  <a:srgbClr val="FFFF00"/>
                </a:solidFill>
                <a:latin typeface="Times New Roman" pitchFamily="18" charset="0"/>
                <a:cs typeface="Times New Roman" pitchFamily="18" charset="0"/>
              </a:rPr>
              <a:t>subsides</a:t>
            </a:r>
            <a:r>
              <a:rPr lang="en-US" altLang="fa-IR" sz="2400" dirty="0" smtClean="0">
                <a:latin typeface="Times New Roman" pitchFamily="18" charset="0"/>
                <a:cs typeface="Times New Roman" pitchFamily="18" charset="0"/>
              </a:rPr>
              <a:t> and eventually disappears, but </a:t>
            </a:r>
            <a:r>
              <a:rPr lang="en-US" altLang="fa-IR" sz="2400" dirty="0" smtClean="0">
                <a:solidFill>
                  <a:srgbClr val="FFC000"/>
                </a:solidFill>
                <a:latin typeface="Times New Roman" pitchFamily="18" charset="0"/>
                <a:cs typeface="Times New Roman" pitchFamily="18" charset="0"/>
              </a:rPr>
              <a:t>a sensory deficit </a:t>
            </a:r>
            <a:r>
              <a:rPr lang="en-US" altLang="fa-IR" sz="2400" dirty="0" smtClean="0">
                <a:latin typeface="Times New Roman" pitchFamily="18" charset="0"/>
                <a:cs typeface="Times New Roman" pitchFamily="18" charset="0"/>
              </a:rPr>
              <a:t>in the lower extremities persists.</a:t>
            </a:r>
          </a:p>
          <a:p>
            <a:pPr eaLnBrk="1" hangingPunct="1">
              <a:buFont typeface="Arial" pitchFamily="34" charset="0"/>
              <a:buNone/>
            </a:pPr>
            <a:endParaRPr lang="en-US" altLang="fa-IR" sz="2400" dirty="0" smtClean="0">
              <a:latin typeface="Times New Roman" pitchFamily="18" charset="0"/>
              <a:cs typeface="Times New Roman" pitchFamily="18" charset="0"/>
            </a:endParaRPr>
          </a:p>
        </p:txBody>
      </p:sp>
      <p:sp>
        <p:nvSpPr>
          <p:cNvPr id="9318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7BAE81D-3B62-4EF8-939A-FED7392BF6E5}" type="slidenum">
              <a:rPr lang="en-US" altLang="en-US" sz="1200">
                <a:solidFill>
                  <a:srgbClr val="FFFFFF"/>
                </a:solidFill>
              </a:rPr>
              <a:pPr>
                <a:spcBef>
                  <a:spcPct val="0"/>
                </a:spcBef>
                <a:buFontTx/>
                <a:buNone/>
              </a:pPr>
              <a:t>67</a:t>
            </a:fld>
            <a:endParaRPr lang="en-US" altLang="en-US" sz="1200">
              <a:solidFill>
                <a:srgbClr val="FFFFFF"/>
              </a:solidFill>
            </a:endParaRPr>
          </a:p>
        </p:txBody>
      </p:sp>
    </p:spTree>
    <p:extLst>
      <p:ext uri="{BB962C8B-B14F-4D97-AF65-F5344CB8AC3E}">
        <p14:creationId xmlns:p14="http://schemas.microsoft.com/office/powerpoint/2010/main" val="10390656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Polyneuropathy</a:t>
            </a:r>
            <a:endParaRPr lang="en-US" altLang="fa-IR" sz="4000" smtClean="0">
              <a:latin typeface="Times New Roman" pitchFamily="18" charset="0"/>
            </a:endParaRP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a:latin typeface="Times New Roman" pitchFamily="18" charset="0"/>
                <a:cs typeface="Times New Roman" pitchFamily="18" charset="0"/>
              </a:rPr>
              <a:t>Physical examination reveals :</a:t>
            </a:r>
          </a:p>
          <a:p>
            <a:pPr marL="514350" indent="-514350" eaLnBrk="1" fontAlgn="auto" hangingPunct="1">
              <a:spcAft>
                <a:spcPts val="0"/>
              </a:spcAft>
              <a:buFont typeface="+mj-lt"/>
              <a:buAutoNum type="arabicPeriod"/>
              <a:defRPr/>
            </a:pPr>
            <a:r>
              <a:rPr lang="en-US" dirty="0">
                <a:solidFill>
                  <a:srgbClr val="FFFF00"/>
                </a:solidFill>
                <a:latin typeface="Times New Roman" pitchFamily="18" charset="0"/>
                <a:cs typeface="Times New Roman" pitchFamily="18" charset="0"/>
              </a:rPr>
              <a:t>Sensory loss </a:t>
            </a:r>
          </a:p>
          <a:p>
            <a:pPr marL="514350" indent="-514350" eaLnBrk="1" fontAlgn="auto" hangingPunct="1">
              <a:spcAft>
                <a:spcPts val="0"/>
              </a:spcAft>
              <a:buFont typeface="+mj-lt"/>
              <a:buAutoNum type="arabicPeriod"/>
              <a:defRPr/>
            </a:pPr>
            <a:r>
              <a:rPr lang="en-US" dirty="0">
                <a:solidFill>
                  <a:srgbClr val="FFFF00"/>
                </a:solidFill>
                <a:latin typeface="Times New Roman" pitchFamily="18" charset="0"/>
                <a:cs typeface="Times New Roman" pitchFamily="18" charset="0"/>
              </a:rPr>
              <a:t>Loss of ankle </a:t>
            </a:r>
            <a:r>
              <a:rPr lang="en-US" dirty="0">
                <a:latin typeface="Times New Roman" pitchFamily="18" charset="0"/>
                <a:cs typeface="Times New Roman" pitchFamily="18" charset="0"/>
              </a:rPr>
              <a:t>reflexes</a:t>
            </a:r>
          </a:p>
          <a:p>
            <a:pPr marL="514350" indent="-514350" eaLnBrk="1" fontAlgn="auto" hangingPunct="1">
              <a:spcAft>
                <a:spcPts val="0"/>
              </a:spcAft>
              <a:buFont typeface="+mj-lt"/>
              <a:buAutoNum type="arabicPeriod"/>
              <a:defRPr/>
            </a:pPr>
            <a:r>
              <a:rPr lang="en-US" dirty="0">
                <a:solidFill>
                  <a:srgbClr val="FFFF00"/>
                </a:solidFill>
                <a:latin typeface="Times New Roman" pitchFamily="18" charset="0"/>
                <a:cs typeface="Times New Roman" pitchFamily="18" charset="0"/>
              </a:rPr>
              <a:t>Abnormal position </a:t>
            </a:r>
            <a:r>
              <a:rPr lang="en-US" dirty="0">
                <a:latin typeface="Times New Roman" pitchFamily="18" charset="0"/>
                <a:cs typeface="Times New Roman" pitchFamily="18" charset="0"/>
              </a:rPr>
              <a:t>sense.</a:t>
            </a:r>
          </a:p>
        </p:txBody>
      </p:sp>
      <p:sp>
        <p:nvSpPr>
          <p:cNvPr id="9421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ADAC11D-8497-4E63-9983-051BF62E9957}" type="slidenum">
              <a:rPr lang="en-US" altLang="en-US" sz="1200">
                <a:solidFill>
                  <a:srgbClr val="FFFFFF"/>
                </a:solidFill>
              </a:rPr>
              <a:pPr>
                <a:spcBef>
                  <a:spcPct val="0"/>
                </a:spcBef>
                <a:buFontTx/>
                <a:buNone/>
              </a:pPr>
              <a:t>68</a:t>
            </a:fld>
            <a:endParaRPr lang="en-US" altLang="en-US" sz="1200">
              <a:solidFill>
                <a:srgbClr val="FFFFFF"/>
              </a:solidFill>
            </a:endParaRPr>
          </a:p>
        </p:txBody>
      </p:sp>
    </p:spTree>
    <p:extLst>
      <p:ext uri="{BB962C8B-B14F-4D97-AF65-F5344CB8AC3E}">
        <p14:creationId xmlns:p14="http://schemas.microsoft.com/office/powerpoint/2010/main" val="10876990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a:xfrm>
            <a:off x="457200" y="274638"/>
            <a:ext cx="8229600" cy="582612"/>
          </a:xfrm>
        </p:spPr>
        <p:txBody>
          <a:bodyPr/>
          <a:lstStyle/>
          <a:p>
            <a:pPr eaLnBrk="1" hangingPunct="1"/>
            <a:r>
              <a:rPr lang="en-US" altLang="fa-IR" sz="4000" smtClean="0">
                <a:solidFill>
                  <a:srgbClr val="FFFF00"/>
                </a:solidFill>
                <a:latin typeface="Times New Roman" pitchFamily="18" charset="0"/>
              </a:rPr>
              <a:t>2-Diabetic polyradiculopathy </a:t>
            </a:r>
          </a:p>
        </p:txBody>
      </p:sp>
      <p:sp>
        <p:nvSpPr>
          <p:cNvPr id="95234" name="Content Placeholder 2"/>
          <p:cNvSpPr>
            <a:spLocks noGrp="1"/>
          </p:cNvSpPr>
          <p:nvPr>
            <p:ph idx="1"/>
          </p:nvPr>
        </p:nvSpPr>
        <p:spPr>
          <a:xfrm>
            <a:off x="214313" y="1000125"/>
            <a:ext cx="8572500" cy="5286375"/>
          </a:xfrm>
        </p:spPr>
        <p:txBody>
          <a:bodyPr/>
          <a:lstStyle/>
          <a:p>
            <a:pPr eaLnBrk="1" hangingPunct="1"/>
            <a:r>
              <a:rPr lang="en-US" altLang="fa-IR" sz="2000" smtClean="0">
                <a:latin typeface="Times New Roman" pitchFamily="18" charset="0"/>
                <a:cs typeface="Times New Roman" pitchFamily="18" charset="0"/>
              </a:rPr>
              <a:t>Characterized by severe </a:t>
            </a:r>
            <a:r>
              <a:rPr lang="en-US" altLang="fa-IR" sz="2000" smtClean="0">
                <a:solidFill>
                  <a:srgbClr val="FFFF00"/>
                </a:solidFill>
                <a:latin typeface="Times New Roman" pitchFamily="18" charset="0"/>
                <a:cs typeface="Times New Roman" pitchFamily="18" charset="0"/>
              </a:rPr>
              <a:t>pain</a:t>
            </a:r>
            <a:r>
              <a:rPr lang="en-US" altLang="fa-IR" sz="2000" smtClean="0">
                <a:latin typeface="Times New Roman" pitchFamily="18" charset="0"/>
                <a:cs typeface="Times New Roman" pitchFamily="18" charset="0"/>
              </a:rPr>
              <a:t> in  distribution of </a:t>
            </a:r>
            <a:r>
              <a:rPr lang="en-US" altLang="fa-IR" sz="2000" smtClean="0">
                <a:solidFill>
                  <a:srgbClr val="FFFF00"/>
                </a:solidFill>
                <a:latin typeface="Times New Roman" pitchFamily="18" charset="0"/>
                <a:cs typeface="Times New Roman" pitchFamily="18" charset="0"/>
              </a:rPr>
              <a:t>one or more nerve roots. </a:t>
            </a:r>
          </a:p>
          <a:p>
            <a:pPr eaLnBrk="1" hangingPunct="1"/>
            <a:endParaRPr lang="en-US" altLang="fa-IR" sz="2000" smtClean="0">
              <a:latin typeface="Times New Roman" pitchFamily="18" charset="0"/>
              <a:cs typeface="Times New Roman" pitchFamily="18" charset="0"/>
            </a:endParaRPr>
          </a:p>
          <a:p>
            <a:pPr eaLnBrk="1" hangingPunct="1"/>
            <a:r>
              <a:rPr lang="en-US" altLang="fa-IR" sz="2000" smtClean="0">
                <a:latin typeface="Times New Roman" pitchFamily="18" charset="0"/>
                <a:cs typeface="Times New Roman" pitchFamily="18" charset="0"/>
              </a:rPr>
              <a:t>May be accompanied </a:t>
            </a:r>
            <a:r>
              <a:rPr lang="en-US" altLang="fa-IR" sz="2000" smtClean="0">
                <a:solidFill>
                  <a:srgbClr val="FFFF00"/>
                </a:solidFill>
                <a:latin typeface="Times New Roman" pitchFamily="18" charset="0"/>
                <a:cs typeface="Times New Roman" pitchFamily="18" charset="0"/>
              </a:rPr>
              <a:t>by motor weakness</a:t>
            </a:r>
            <a:r>
              <a:rPr lang="en-US" altLang="fa-IR" sz="2000" smtClean="0">
                <a:latin typeface="Times New Roman" pitchFamily="18" charset="0"/>
                <a:cs typeface="Times New Roman" pitchFamily="18" charset="0"/>
              </a:rPr>
              <a:t>.</a:t>
            </a:r>
          </a:p>
          <a:p>
            <a:pPr eaLnBrk="1" hangingPunct="1"/>
            <a:endParaRPr lang="en-US" altLang="fa-IR" sz="2000" smtClean="0">
              <a:latin typeface="Times New Roman" pitchFamily="18" charset="0"/>
              <a:cs typeface="Times New Roman" pitchFamily="18" charset="0"/>
            </a:endParaRPr>
          </a:p>
          <a:p>
            <a:pPr eaLnBrk="1" hangingPunct="1"/>
            <a:r>
              <a:rPr lang="en-US" altLang="fa-IR" sz="2000" smtClean="0">
                <a:solidFill>
                  <a:srgbClr val="FFFF00"/>
                </a:solidFill>
                <a:latin typeface="Times New Roman" pitchFamily="18" charset="0"/>
                <a:cs typeface="Times New Roman" pitchFamily="18" charset="0"/>
              </a:rPr>
              <a:t>Intercostal or truncal </a:t>
            </a:r>
            <a:r>
              <a:rPr lang="en-US" altLang="fa-IR" sz="2000" smtClean="0">
                <a:latin typeface="Times New Roman" pitchFamily="18" charset="0"/>
                <a:cs typeface="Times New Roman" pitchFamily="18" charset="0"/>
              </a:rPr>
              <a:t>radiculopathy causes </a:t>
            </a:r>
            <a:r>
              <a:rPr lang="en-US" altLang="fa-IR" sz="2000" smtClean="0">
                <a:solidFill>
                  <a:srgbClr val="FFFF00"/>
                </a:solidFill>
                <a:latin typeface="Times New Roman" pitchFamily="18" charset="0"/>
                <a:cs typeface="Times New Roman" pitchFamily="18" charset="0"/>
              </a:rPr>
              <a:t>pain</a:t>
            </a:r>
            <a:r>
              <a:rPr lang="en-US" altLang="fa-IR" sz="2000" smtClean="0">
                <a:latin typeface="Times New Roman" pitchFamily="18" charset="0"/>
                <a:cs typeface="Times New Roman" pitchFamily="18" charset="0"/>
              </a:rPr>
              <a:t> over  </a:t>
            </a:r>
            <a:r>
              <a:rPr lang="en-US" altLang="fa-IR" sz="2000" smtClean="0">
                <a:solidFill>
                  <a:srgbClr val="FFFF00"/>
                </a:solidFill>
                <a:latin typeface="Times New Roman" pitchFamily="18" charset="0"/>
                <a:cs typeface="Times New Roman" pitchFamily="18" charset="0"/>
              </a:rPr>
              <a:t>thorax or abdomen. </a:t>
            </a:r>
          </a:p>
          <a:p>
            <a:pPr eaLnBrk="1" hangingPunct="1"/>
            <a:endParaRPr lang="en-US" altLang="fa-IR" sz="2000" smtClean="0">
              <a:latin typeface="Times New Roman" pitchFamily="18" charset="0"/>
              <a:cs typeface="Times New Roman" pitchFamily="18" charset="0"/>
            </a:endParaRPr>
          </a:p>
          <a:p>
            <a:pPr eaLnBrk="1" hangingPunct="1"/>
            <a:r>
              <a:rPr lang="en-US" altLang="fa-IR" sz="2000" smtClean="0">
                <a:latin typeface="Times New Roman" pitchFamily="18" charset="0"/>
                <a:cs typeface="Times New Roman" pitchFamily="18" charset="0"/>
              </a:rPr>
              <a:t>Involvement of </a:t>
            </a:r>
            <a:r>
              <a:rPr lang="en-US" altLang="fa-IR" sz="2000" smtClean="0">
                <a:solidFill>
                  <a:srgbClr val="FFFF00"/>
                </a:solidFill>
                <a:latin typeface="Times New Roman" pitchFamily="18" charset="0"/>
                <a:cs typeface="Times New Roman" pitchFamily="18" charset="0"/>
              </a:rPr>
              <a:t>lumbar plexus or femoral </a:t>
            </a:r>
            <a:r>
              <a:rPr lang="en-US" altLang="fa-IR" sz="2000" smtClean="0">
                <a:latin typeface="Times New Roman" pitchFamily="18" charset="0"/>
                <a:cs typeface="Times New Roman" pitchFamily="18" charset="0"/>
              </a:rPr>
              <a:t>nerve cause  severe pain in thigh or hip</a:t>
            </a:r>
          </a:p>
          <a:p>
            <a:pPr eaLnBrk="1" hangingPunct="1"/>
            <a:r>
              <a:rPr lang="en-US" altLang="fa-IR" sz="2000" smtClean="0">
                <a:latin typeface="Times New Roman" pitchFamily="18" charset="0"/>
                <a:cs typeface="Times New Roman" pitchFamily="18" charset="0"/>
              </a:rPr>
              <a:t>May be associated with </a:t>
            </a:r>
            <a:r>
              <a:rPr lang="en-US" altLang="fa-IR" sz="2000" smtClean="0">
                <a:solidFill>
                  <a:srgbClr val="FFFF00"/>
                </a:solidFill>
                <a:latin typeface="Times New Roman" pitchFamily="18" charset="0"/>
                <a:cs typeface="Times New Roman" pitchFamily="18" charset="0"/>
              </a:rPr>
              <a:t>muscle weakness</a:t>
            </a:r>
            <a:r>
              <a:rPr lang="en-US" altLang="fa-IR" sz="2000" smtClean="0">
                <a:latin typeface="Times New Roman" pitchFamily="18" charset="0"/>
                <a:cs typeface="Times New Roman" pitchFamily="18" charset="0"/>
              </a:rPr>
              <a:t> in  hip flexors or extensors (diabetic amyotrophy)</a:t>
            </a:r>
          </a:p>
          <a:p>
            <a:pPr eaLnBrk="1" hangingPunct="1"/>
            <a:endParaRPr lang="en-US" altLang="fa-IR" sz="2000" smtClean="0">
              <a:latin typeface="Times New Roman" pitchFamily="18" charset="0"/>
              <a:cs typeface="Times New Roman" pitchFamily="18" charset="0"/>
            </a:endParaRPr>
          </a:p>
          <a:p>
            <a:pPr eaLnBrk="1" hangingPunct="1"/>
            <a:r>
              <a:rPr lang="en-US" altLang="fa-IR" sz="2000" smtClean="0">
                <a:latin typeface="Times New Roman" pitchFamily="18" charset="0"/>
                <a:cs typeface="Times New Roman" pitchFamily="18" charset="0"/>
              </a:rPr>
              <a:t>Fortunately, diabetic </a:t>
            </a:r>
            <a:r>
              <a:rPr lang="en-US" altLang="fa-IR" sz="2000" smtClean="0">
                <a:solidFill>
                  <a:srgbClr val="FFFF00"/>
                </a:solidFill>
                <a:latin typeface="Times New Roman" pitchFamily="18" charset="0"/>
                <a:cs typeface="Times New Roman" pitchFamily="18" charset="0"/>
              </a:rPr>
              <a:t>polyradiculopathies are self-limited </a:t>
            </a:r>
            <a:r>
              <a:rPr lang="en-US" altLang="fa-IR" sz="2000" smtClean="0">
                <a:latin typeface="Times New Roman" pitchFamily="18" charset="0"/>
                <a:cs typeface="Times New Roman" pitchFamily="18" charset="0"/>
              </a:rPr>
              <a:t>and resolve over 6–12 months.</a:t>
            </a:r>
          </a:p>
          <a:p>
            <a:pPr eaLnBrk="1" hangingPunct="1">
              <a:buFont typeface="Arial" pitchFamily="34" charset="0"/>
              <a:buNone/>
            </a:pPr>
            <a:endParaRPr lang="en-US" altLang="fa-IR" sz="2000" smtClean="0">
              <a:latin typeface="Times New Roman" pitchFamily="18" charset="0"/>
              <a:cs typeface="Times New Roman" pitchFamily="18" charset="0"/>
            </a:endParaRPr>
          </a:p>
        </p:txBody>
      </p:sp>
      <p:sp>
        <p:nvSpPr>
          <p:cNvPr id="9523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AA2A8E2-6F9C-4126-BDBD-64B4412A2BA2}" type="slidenum">
              <a:rPr lang="en-US" altLang="en-US" sz="1200">
                <a:solidFill>
                  <a:srgbClr val="FFFFFF"/>
                </a:solidFill>
              </a:rPr>
              <a:pPr>
                <a:spcBef>
                  <a:spcPct val="0"/>
                </a:spcBef>
                <a:buFontTx/>
                <a:buNone/>
              </a:pPr>
              <a:t>69</a:t>
            </a:fld>
            <a:endParaRPr lang="en-US" altLang="en-US" sz="1200">
              <a:solidFill>
                <a:srgbClr val="FFFFFF"/>
              </a:solidFill>
            </a:endParaRPr>
          </a:p>
        </p:txBody>
      </p:sp>
    </p:spTree>
    <p:extLst>
      <p:ext uri="{BB962C8B-B14F-4D97-AF65-F5344CB8AC3E}">
        <p14:creationId xmlns:p14="http://schemas.microsoft.com/office/powerpoint/2010/main" val="2468273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57183D57-1FE8-4410-9E71-F3D471AE3312}" type="slidenum">
              <a:rPr lang="en-US" altLang="en-US" sz="1400" smtClean="0"/>
              <a:pPr>
                <a:spcBef>
                  <a:spcPct val="0"/>
                </a:spcBef>
                <a:buClrTx/>
                <a:buSzTx/>
                <a:buFontTx/>
                <a:buNone/>
              </a:pPr>
              <a:t>7</a:t>
            </a:fld>
            <a:endParaRPr lang="en-US" altLang="en-US" sz="1400" smtClean="0"/>
          </a:p>
        </p:txBody>
      </p:sp>
      <p:pic>
        <p:nvPicPr>
          <p:cNvPr id="33795" name="Picture 2" descr="Presentation - Complete_Page_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3"/>
          <p:cNvSpPr>
            <a:spLocks noChangeArrowheads="1"/>
          </p:cNvSpPr>
          <p:nvPr/>
        </p:nvSpPr>
        <p:spPr bwMode="auto">
          <a:xfrm>
            <a:off x="0" y="152400"/>
            <a:ext cx="9144000" cy="914400"/>
          </a:xfrm>
          <a:prstGeom prst="rect">
            <a:avLst/>
          </a:prstGeom>
          <a:solidFill>
            <a:srgbClr val="8901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33797" name="Rectangle 4"/>
          <p:cNvSpPr>
            <a:spLocks noGrp="1" noChangeArrowheads="1"/>
          </p:cNvSpPr>
          <p:nvPr>
            <p:ph type="title" idx="4294967295"/>
          </p:nvPr>
        </p:nvSpPr>
        <p:spPr>
          <a:xfrm>
            <a:off x="0" y="0"/>
            <a:ext cx="9144000" cy="1143000"/>
          </a:xfrm>
        </p:spPr>
        <p:txBody>
          <a:bodyPr/>
          <a:lstStyle/>
          <a:p>
            <a:pPr eaLnBrk="1" hangingPunct="1">
              <a:lnSpc>
                <a:spcPts val="3400"/>
              </a:lnSpc>
            </a:pPr>
            <a:r>
              <a:rPr lang="en-US" altLang="en-US" sz="2400" smtClean="0">
                <a:solidFill>
                  <a:srgbClr val="FFFF00"/>
                </a:solidFill>
                <a:cs typeface="Times New Roman" pitchFamily="18" charset="0"/>
              </a:rPr>
              <a:t>Risk of type 2 diabetes is increasing</a:t>
            </a:r>
            <a:br>
              <a:rPr lang="en-US" altLang="en-US" sz="2400" smtClean="0">
                <a:solidFill>
                  <a:srgbClr val="FFFF00"/>
                </a:solidFill>
                <a:cs typeface="Times New Roman" pitchFamily="18" charset="0"/>
              </a:rPr>
            </a:br>
            <a:r>
              <a:rPr lang="en-US" altLang="en-US" sz="2400" smtClean="0">
                <a:solidFill>
                  <a:srgbClr val="FFFF00"/>
                </a:solidFill>
                <a:cs typeface="Times New Roman" pitchFamily="18" charset="0"/>
              </a:rPr>
              <a:t>in children and adolescents</a:t>
            </a:r>
          </a:p>
        </p:txBody>
      </p:sp>
      <p:sp>
        <p:nvSpPr>
          <p:cNvPr id="33798" name="Rectangle 5"/>
          <p:cNvSpPr>
            <a:spLocks noChangeArrowheads="1"/>
          </p:cNvSpPr>
          <p:nvPr/>
        </p:nvSpPr>
        <p:spPr bwMode="auto">
          <a:xfrm>
            <a:off x="9067800" y="0"/>
            <a:ext cx="76200" cy="228600"/>
          </a:xfrm>
          <a:prstGeom prst="rect">
            <a:avLst/>
          </a:prstGeom>
          <a:solidFill>
            <a:srgbClr val="8901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33799" name="Rectangle 6"/>
          <p:cNvSpPr>
            <a:spLocks noChangeArrowheads="1"/>
          </p:cNvSpPr>
          <p:nvPr/>
        </p:nvSpPr>
        <p:spPr bwMode="auto">
          <a:xfrm>
            <a:off x="9067800" y="914400"/>
            <a:ext cx="76200" cy="228600"/>
          </a:xfrm>
          <a:prstGeom prst="rect">
            <a:avLst/>
          </a:prstGeom>
          <a:solidFill>
            <a:srgbClr val="89014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
        <p:nvSpPr>
          <p:cNvPr id="33800" name="Rectangle 7"/>
          <p:cNvSpPr>
            <a:spLocks noChangeArrowheads="1"/>
          </p:cNvSpPr>
          <p:nvPr/>
        </p:nvSpPr>
        <p:spPr bwMode="auto">
          <a:xfrm>
            <a:off x="8763000" y="1123950"/>
            <a:ext cx="381000" cy="55563"/>
          </a:xfrm>
          <a:prstGeom prst="rect">
            <a:avLst/>
          </a:prstGeom>
          <a:solidFill>
            <a:srgbClr val="FFCC4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lgn="ctr" eaLnBrk="1" hangingPunct="1">
              <a:spcBef>
                <a:spcPct val="0"/>
              </a:spcBef>
              <a:buClrTx/>
              <a:buSzTx/>
              <a:buFontTx/>
              <a:buNone/>
            </a:pPr>
            <a:endParaRPr lang="fa-IR" altLang="en-US" sz="2400"/>
          </a:p>
        </p:txBody>
      </p:sp>
    </p:spTree>
    <p:extLst>
      <p:ext uri="{BB962C8B-B14F-4D97-AF65-F5344CB8AC3E}">
        <p14:creationId xmlns:p14="http://schemas.microsoft.com/office/powerpoint/2010/main" val="368593686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3-Mononeuropathy</a:t>
            </a:r>
          </a:p>
        </p:txBody>
      </p:sp>
      <p:sp>
        <p:nvSpPr>
          <p:cNvPr id="96258" name="Content Placeholder 2"/>
          <p:cNvSpPr>
            <a:spLocks noGrp="1"/>
          </p:cNvSpPr>
          <p:nvPr>
            <p:ph idx="1"/>
          </p:nvPr>
        </p:nvSpPr>
        <p:spPr>
          <a:xfrm>
            <a:off x="457200" y="1428750"/>
            <a:ext cx="8229600" cy="4697413"/>
          </a:xfrm>
        </p:spPr>
        <p:txBody>
          <a:bodyPr/>
          <a:lstStyle/>
          <a:p>
            <a:pPr eaLnBrk="1" hangingPunct="1"/>
            <a:r>
              <a:rPr lang="en-US" altLang="fa-IR" sz="2400" smtClean="0">
                <a:latin typeface="Times New Roman" pitchFamily="18" charset="0"/>
                <a:cs typeface="Times New Roman" pitchFamily="18" charset="0"/>
              </a:rPr>
              <a:t>Dysfunction of </a:t>
            </a:r>
            <a:r>
              <a:rPr lang="en-US" altLang="fa-IR" sz="2400" smtClean="0">
                <a:solidFill>
                  <a:srgbClr val="FFFF00"/>
                </a:solidFill>
                <a:latin typeface="Times New Roman" pitchFamily="18" charset="0"/>
                <a:cs typeface="Times New Roman" pitchFamily="18" charset="0"/>
              </a:rPr>
              <a:t>isolated cranial or peripheral </a:t>
            </a:r>
            <a:r>
              <a:rPr lang="en-US" altLang="fa-IR" sz="2400" smtClean="0">
                <a:latin typeface="Times New Roman" pitchFamily="18" charset="0"/>
                <a:cs typeface="Times New Roman" pitchFamily="18" charset="0"/>
              </a:rPr>
              <a:t>nerves  is less common than polyneuropathy in DM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Presents with </a:t>
            </a:r>
            <a:r>
              <a:rPr lang="en-US" altLang="fa-IR" sz="2400" smtClean="0">
                <a:solidFill>
                  <a:srgbClr val="FFFF00"/>
                </a:solidFill>
                <a:latin typeface="Times New Roman" pitchFamily="18" charset="0"/>
                <a:cs typeface="Times New Roman" pitchFamily="18" charset="0"/>
              </a:rPr>
              <a:t>pain and motor weakness </a:t>
            </a:r>
            <a:r>
              <a:rPr lang="en-US" altLang="fa-IR" sz="2400" smtClean="0">
                <a:latin typeface="Times New Roman" pitchFamily="18" charset="0"/>
                <a:cs typeface="Times New Roman" pitchFamily="18" charset="0"/>
              </a:rPr>
              <a:t>in the distribution of </a:t>
            </a:r>
            <a:r>
              <a:rPr lang="en-US" altLang="fa-IR" sz="2400" smtClean="0">
                <a:solidFill>
                  <a:srgbClr val="FFFF00"/>
                </a:solidFill>
                <a:latin typeface="Times New Roman" pitchFamily="18" charset="0"/>
                <a:cs typeface="Times New Roman" pitchFamily="18" charset="0"/>
              </a:rPr>
              <a:t>a single nerve</a:t>
            </a:r>
          </a:p>
          <a:p>
            <a:pPr eaLnBrk="1" hangingPunct="1"/>
            <a:endParaRPr lang="en-US" altLang="fa-IR" sz="2400" smtClean="0">
              <a:solidFill>
                <a:srgbClr val="FFFF00"/>
              </a:solidFill>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A </a:t>
            </a:r>
            <a:r>
              <a:rPr lang="en-US" altLang="fa-IR" sz="2400" smtClean="0">
                <a:solidFill>
                  <a:srgbClr val="FFFF00"/>
                </a:solidFill>
                <a:latin typeface="Times New Roman" pitchFamily="18" charset="0"/>
                <a:cs typeface="Times New Roman" pitchFamily="18" charset="0"/>
              </a:rPr>
              <a:t>vascular</a:t>
            </a:r>
            <a:r>
              <a:rPr lang="en-US" altLang="fa-IR" sz="2400" smtClean="0">
                <a:latin typeface="Times New Roman" pitchFamily="18" charset="0"/>
                <a:cs typeface="Times New Roman" pitchFamily="18" charset="0"/>
              </a:rPr>
              <a:t> etiology has been suggested, but the pathogenesis is unknown.</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 Involvement of </a:t>
            </a:r>
            <a:r>
              <a:rPr lang="en-US" altLang="fa-IR" sz="2400" smtClean="0">
                <a:solidFill>
                  <a:srgbClr val="FFFF00"/>
                </a:solidFill>
                <a:latin typeface="Times New Roman" pitchFamily="18" charset="0"/>
                <a:cs typeface="Times New Roman" pitchFamily="18" charset="0"/>
              </a:rPr>
              <a:t>third cranial </a:t>
            </a:r>
            <a:r>
              <a:rPr lang="en-US" altLang="fa-IR" sz="2400" smtClean="0">
                <a:latin typeface="Times New Roman" pitchFamily="18" charset="0"/>
                <a:cs typeface="Times New Roman" pitchFamily="18" charset="0"/>
              </a:rPr>
              <a:t>nerve is </a:t>
            </a:r>
            <a:r>
              <a:rPr lang="en-US" altLang="fa-IR" sz="2400" smtClean="0">
                <a:solidFill>
                  <a:srgbClr val="FFFF00"/>
                </a:solidFill>
                <a:latin typeface="Times New Roman" pitchFamily="18" charset="0"/>
                <a:cs typeface="Times New Roman" pitchFamily="18" charset="0"/>
              </a:rPr>
              <a:t>most</a:t>
            </a:r>
            <a:r>
              <a:rPr lang="en-US" altLang="fa-IR" sz="2400" smtClean="0">
                <a:latin typeface="Times New Roman" pitchFamily="18" charset="0"/>
                <a:cs typeface="Times New Roman" pitchFamily="18" charset="0"/>
              </a:rPr>
              <a:t> </a:t>
            </a:r>
            <a:r>
              <a:rPr lang="en-US" altLang="fa-IR" sz="2400" smtClean="0">
                <a:solidFill>
                  <a:srgbClr val="FFFF00"/>
                </a:solidFill>
                <a:latin typeface="Times New Roman" pitchFamily="18" charset="0"/>
                <a:cs typeface="Times New Roman" pitchFamily="18" charset="0"/>
              </a:rPr>
              <a:t>common</a:t>
            </a:r>
            <a:r>
              <a:rPr lang="en-US" altLang="fa-IR" sz="2400" smtClean="0">
                <a:latin typeface="Times New Roman" pitchFamily="18" charset="0"/>
                <a:cs typeface="Times New Roman" pitchFamily="18" charset="0"/>
              </a:rPr>
              <a:t> and is heralded </a:t>
            </a:r>
            <a:r>
              <a:rPr lang="en-US" altLang="fa-IR" sz="2400" smtClean="0">
                <a:solidFill>
                  <a:srgbClr val="FFFF00"/>
                </a:solidFill>
                <a:latin typeface="Times New Roman" pitchFamily="18" charset="0"/>
                <a:cs typeface="Times New Roman" pitchFamily="18" charset="0"/>
              </a:rPr>
              <a:t>by diplopia</a:t>
            </a:r>
            <a:r>
              <a:rPr lang="en-US" altLang="fa-IR" sz="2400" smtClean="0">
                <a:latin typeface="Times New Roman" pitchFamily="18" charset="0"/>
                <a:cs typeface="Times New Roman" pitchFamily="18" charset="0"/>
              </a:rPr>
              <a:t>. </a:t>
            </a:r>
          </a:p>
          <a:p>
            <a:pPr eaLnBrk="1" hangingPunct="1">
              <a:buFont typeface="Arial" pitchFamily="34" charset="0"/>
              <a:buNone/>
            </a:pPr>
            <a:endParaRPr lang="en-US" altLang="fa-IR" sz="2400" smtClean="0">
              <a:solidFill>
                <a:srgbClr val="FFFF00"/>
              </a:solidFill>
              <a:latin typeface="Times New Roman" pitchFamily="18" charset="0"/>
              <a:cs typeface="Times New Roman" pitchFamily="18" charset="0"/>
            </a:endParaRPr>
          </a:p>
        </p:txBody>
      </p:sp>
      <p:sp>
        <p:nvSpPr>
          <p:cNvPr id="9625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A84D6FDA-6A40-48B1-8FC2-53E65DDFB1A8}" type="slidenum">
              <a:rPr lang="en-US" altLang="en-US" sz="1200">
                <a:solidFill>
                  <a:srgbClr val="FFFFFF"/>
                </a:solidFill>
              </a:rPr>
              <a:pPr>
                <a:spcBef>
                  <a:spcPct val="0"/>
                </a:spcBef>
                <a:buFontTx/>
                <a:buNone/>
              </a:pPr>
              <a:t>70</a:t>
            </a:fld>
            <a:endParaRPr lang="en-US" altLang="en-US" sz="1200">
              <a:solidFill>
                <a:srgbClr val="FFFFFF"/>
              </a:solidFill>
            </a:endParaRPr>
          </a:p>
        </p:txBody>
      </p:sp>
    </p:spTree>
    <p:extLst>
      <p:ext uri="{BB962C8B-B14F-4D97-AF65-F5344CB8AC3E}">
        <p14:creationId xmlns:p14="http://schemas.microsoft.com/office/powerpoint/2010/main" val="19242701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468313" y="274638"/>
            <a:ext cx="8218487" cy="850900"/>
          </a:xfrm>
        </p:spPr>
        <p:txBody>
          <a:bodyPr/>
          <a:lstStyle/>
          <a:p>
            <a:pPr eaLnBrk="1" hangingPunct="1"/>
            <a:r>
              <a:rPr lang="en-US" altLang="fa-IR" sz="4000" smtClean="0">
                <a:solidFill>
                  <a:srgbClr val="FFFF00"/>
                </a:solidFill>
                <a:latin typeface="Times New Roman" pitchFamily="18" charset="0"/>
              </a:rPr>
              <a:t>Mononeuropathy</a:t>
            </a:r>
            <a:endParaRPr lang="en-US" altLang="fa-IR" sz="4000" smtClean="0">
              <a:latin typeface="Times New Roman" pitchFamily="18" charset="0"/>
            </a:endParaRPr>
          </a:p>
        </p:txBody>
      </p:sp>
      <p:sp>
        <p:nvSpPr>
          <p:cNvPr id="3" name="Content Placeholder 2"/>
          <p:cNvSpPr>
            <a:spLocks noGrp="1"/>
          </p:cNvSpPr>
          <p:nvPr>
            <p:ph idx="1"/>
          </p:nvPr>
        </p:nvSpPr>
        <p:spPr>
          <a:xfrm>
            <a:off x="457200" y="1285875"/>
            <a:ext cx="8229600" cy="4840288"/>
          </a:xfrm>
        </p:spPr>
        <p:txBody>
          <a:bodyPr rtlCol="0">
            <a:normAutofit/>
          </a:bodyPr>
          <a:lstStyle/>
          <a:p>
            <a:pPr eaLnBrk="1" fontAlgn="auto" hangingPunct="1">
              <a:spcAft>
                <a:spcPts val="0"/>
              </a:spcAft>
              <a:defRPr/>
            </a:pPr>
            <a:r>
              <a:rPr lang="en-US" sz="2400" dirty="0">
                <a:latin typeface="Times New Roman" pitchFamily="18" charset="0"/>
                <a:cs typeface="Times New Roman" pitchFamily="18" charset="0"/>
              </a:rPr>
              <a:t>Physical examination reveals </a:t>
            </a:r>
          </a:p>
          <a:p>
            <a:pPr marL="514350" indent="-514350" eaLnBrk="1" fontAlgn="auto" hangingPunct="1">
              <a:spcAft>
                <a:spcPts val="0"/>
              </a:spcAft>
              <a:buFont typeface="+mj-lt"/>
              <a:buAutoNum type="arabicPeriod"/>
              <a:defRPr/>
            </a:pPr>
            <a:r>
              <a:rPr lang="en-US" sz="2400" dirty="0">
                <a:latin typeface="Times New Roman" pitchFamily="18" charset="0"/>
                <a:cs typeface="Times New Roman" pitchFamily="18" charset="0"/>
              </a:rPr>
              <a:t>Ptosis </a:t>
            </a:r>
          </a:p>
          <a:p>
            <a:pPr marL="514350" indent="-514350" eaLnBrk="1" fontAlgn="auto" hangingPunct="1">
              <a:spcAft>
                <a:spcPts val="0"/>
              </a:spcAft>
              <a:buFont typeface="+mj-lt"/>
              <a:buAutoNum type="arabicPeriod"/>
              <a:defRPr/>
            </a:pPr>
            <a:r>
              <a:rPr lang="en-US" sz="2400" dirty="0" err="1">
                <a:latin typeface="Times New Roman" pitchFamily="18" charset="0"/>
                <a:cs typeface="Times New Roman" pitchFamily="18" charset="0"/>
              </a:rPr>
              <a:t>Ophthalmoplegia</a:t>
            </a:r>
            <a:endParaRPr lang="en-US" sz="2400" dirty="0">
              <a:latin typeface="Times New Roman" pitchFamily="18" charset="0"/>
              <a:cs typeface="Times New Roman" pitchFamily="18" charset="0"/>
            </a:endParaRPr>
          </a:p>
          <a:p>
            <a:pPr marL="514350" indent="-514350" eaLnBrk="1" fontAlgn="auto" hangingPunct="1">
              <a:spcAft>
                <a:spcPts val="0"/>
              </a:spcAft>
              <a:buFont typeface="+mj-lt"/>
              <a:buAutoNum type="arabicPeriod"/>
              <a:defRPr/>
            </a:pPr>
            <a:r>
              <a:rPr lang="en-US" sz="2400" b="1" u="sng" dirty="0">
                <a:solidFill>
                  <a:srgbClr val="FFFF00"/>
                </a:solidFill>
                <a:latin typeface="Times New Roman" pitchFamily="18" charset="0"/>
                <a:cs typeface="Times New Roman" pitchFamily="18" charset="0"/>
              </a:rPr>
              <a:t>Normal pupillary constriction to light.</a:t>
            </a:r>
          </a:p>
          <a:p>
            <a:pPr marL="514350" indent="-514350" eaLnBrk="1" fontAlgn="auto" hangingPunct="1">
              <a:spcAft>
                <a:spcPts val="0"/>
              </a:spcAft>
              <a:buFont typeface="+mj-lt"/>
              <a:buAutoNum type="arabicPeriod"/>
              <a:defRPr/>
            </a:pPr>
            <a:endParaRPr lang="en-US" sz="2400" b="1" u="sng" dirty="0">
              <a:solidFill>
                <a:srgbClr val="FFFF00"/>
              </a:solidFill>
              <a:latin typeface="Times New Roman" pitchFamily="18" charset="0"/>
              <a:cs typeface="Times New Roman" pitchFamily="18" charset="0"/>
            </a:endParaRPr>
          </a:p>
          <a:p>
            <a:pPr eaLnBrk="1" hangingPunct="1">
              <a:defRPr/>
            </a:pPr>
            <a:r>
              <a:rPr lang="en-US" sz="2400" dirty="0">
                <a:latin typeface="Times New Roman" pitchFamily="18" charset="0"/>
                <a:cs typeface="Times New Roman" pitchFamily="18" charset="0"/>
              </a:rPr>
              <a:t>Sometimes other cranial nerves </a:t>
            </a:r>
            <a:r>
              <a:rPr lang="en-US" sz="2400" dirty="0">
                <a:solidFill>
                  <a:srgbClr val="FFFF00"/>
                </a:solidFill>
                <a:latin typeface="Times New Roman" pitchFamily="18" charset="0"/>
                <a:cs typeface="Times New Roman" pitchFamily="18" charset="0"/>
              </a:rPr>
              <a:t>IV, VI, or VII </a:t>
            </a:r>
            <a:r>
              <a:rPr lang="en-US" sz="2400" dirty="0">
                <a:latin typeface="Times New Roman" pitchFamily="18" charset="0"/>
                <a:cs typeface="Times New Roman" pitchFamily="18" charset="0"/>
              </a:rPr>
              <a:t>(Bell's palsy) are affected.</a:t>
            </a:r>
          </a:p>
          <a:p>
            <a:pPr eaLnBrk="1" hangingPunct="1">
              <a:defRPr/>
            </a:pPr>
            <a:endParaRPr lang="en-US" sz="2400" dirty="0">
              <a:latin typeface="Times New Roman" pitchFamily="18" charset="0"/>
              <a:cs typeface="Times New Roman" pitchFamily="18" charset="0"/>
            </a:endParaRPr>
          </a:p>
          <a:p>
            <a:pPr marL="0" indent="0" eaLnBrk="1" fontAlgn="auto" hangingPunct="1">
              <a:spcAft>
                <a:spcPts val="0"/>
              </a:spcAft>
              <a:buNone/>
              <a:defRPr/>
            </a:pPr>
            <a:endParaRPr lang="en-US" sz="2400" b="1" u="sng" dirty="0">
              <a:solidFill>
                <a:srgbClr val="FFFF00"/>
              </a:solidFill>
              <a:latin typeface="Times New Roman" pitchFamily="18" charset="0"/>
              <a:cs typeface="Times New Roman" pitchFamily="18" charset="0"/>
            </a:endParaRPr>
          </a:p>
          <a:p>
            <a:pPr marL="514350" indent="-514350" eaLnBrk="1" fontAlgn="auto" hangingPunct="1">
              <a:spcAft>
                <a:spcPts val="0"/>
              </a:spcAft>
              <a:buFont typeface="Arial" pitchFamily="34" charset="0"/>
              <a:buNone/>
              <a:defRPr/>
            </a:pPr>
            <a:endParaRPr lang="en-US" sz="2400" b="1" u="sng" dirty="0">
              <a:solidFill>
                <a:srgbClr val="FFFF00"/>
              </a:solidFill>
              <a:latin typeface="Times New Roman" pitchFamily="18" charset="0"/>
              <a:cs typeface="Times New Roman" pitchFamily="18" charset="0"/>
            </a:endParaRPr>
          </a:p>
        </p:txBody>
      </p:sp>
      <p:sp>
        <p:nvSpPr>
          <p:cNvPr id="9728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E7C0D5D-B52F-437B-B651-0219E82679F5}" type="slidenum">
              <a:rPr lang="en-US" altLang="en-US" sz="1200">
                <a:solidFill>
                  <a:srgbClr val="FFFFFF"/>
                </a:solidFill>
              </a:rPr>
              <a:pPr>
                <a:spcBef>
                  <a:spcPct val="0"/>
                </a:spcBef>
                <a:buFontTx/>
                <a:buNone/>
              </a:pPr>
              <a:t>71</a:t>
            </a:fld>
            <a:endParaRPr lang="en-US" altLang="en-US" sz="1200">
              <a:solidFill>
                <a:srgbClr val="FFFFFF"/>
              </a:solidFill>
            </a:endParaRPr>
          </a:p>
        </p:txBody>
      </p:sp>
    </p:spTree>
    <p:extLst>
      <p:ext uri="{BB962C8B-B14F-4D97-AF65-F5344CB8AC3E}">
        <p14:creationId xmlns:p14="http://schemas.microsoft.com/office/powerpoint/2010/main" val="53985288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Autonomic Neuropathy</a:t>
            </a:r>
            <a:endParaRPr lang="en-US" altLang="fa-IR" sz="4000" smtClean="0">
              <a:latin typeface="Times New Roman" pitchFamily="18" charset="0"/>
            </a:endParaRPr>
          </a:p>
        </p:txBody>
      </p:sp>
      <p:sp>
        <p:nvSpPr>
          <p:cNvPr id="99330" name="Content Placeholder 2"/>
          <p:cNvSpPr>
            <a:spLocks noGrp="1"/>
          </p:cNvSpPr>
          <p:nvPr>
            <p:ph idx="1"/>
          </p:nvPr>
        </p:nvSpPr>
        <p:spPr>
          <a:xfrm>
            <a:off x="395288" y="1600200"/>
            <a:ext cx="8291512" cy="4525963"/>
          </a:xfrm>
        </p:spPr>
        <p:txBody>
          <a:bodyPr/>
          <a:lstStyle/>
          <a:p>
            <a:pPr eaLnBrk="1" hangingPunct="1"/>
            <a:r>
              <a:rPr lang="en-US" altLang="fa-IR" sz="2800" dirty="0" smtClean="0">
                <a:latin typeface="Times New Roman" pitchFamily="18" charset="0"/>
                <a:cs typeface="Times New Roman" pitchFamily="18" charset="0"/>
              </a:rPr>
              <a:t>DM-related autonomic neuropathy can involve multiple systems, including:</a:t>
            </a:r>
          </a:p>
          <a:p>
            <a:pPr eaLnBrk="1" hangingPunct="1"/>
            <a:r>
              <a:rPr lang="en-US" altLang="fa-IR" sz="2800" dirty="0" smtClean="0">
                <a:latin typeface="Times New Roman" pitchFamily="18" charset="0"/>
                <a:cs typeface="Times New Roman" pitchFamily="18" charset="0"/>
              </a:rPr>
              <a:t>Cardiovascular</a:t>
            </a:r>
          </a:p>
          <a:p>
            <a:pPr eaLnBrk="1" hangingPunct="1"/>
            <a:r>
              <a:rPr lang="en-US" altLang="fa-IR" sz="2800" dirty="0" smtClean="0">
                <a:latin typeface="Times New Roman" pitchFamily="18" charset="0"/>
                <a:cs typeface="Times New Roman" pitchFamily="18" charset="0"/>
              </a:rPr>
              <a:t>Gastrointestinal</a:t>
            </a:r>
          </a:p>
          <a:p>
            <a:pPr eaLnBrk="1" hangingPunct="1"/>
            <a:r>
              <a:rPr lang="en-US" altLang="fa-IR" sz="2800" dirty="0" smtClean="0">
                <a:latin typeface="Times New Roman" pitchFamily="18" charset="0"/>
                <a:cs typeface="Times New Roman" pitchFamily="18" charset="0"/>
              </a:rPr>
              <a:t>Genitourinary</a:t>
            </a:r>
          </a:p>
          <a:p>
            <a:pPr eaLnBrk="1" hangingPunct="1"/>
            <a:r>
              <a:rPr lang="en-US" altLang="fa-IR" sz="2800" dirty="0" err="1" smtClean="0">
                <a:latin typeface="Times New Roman" pitchFamily="18" charset="0"/>
                <a:cs typeface="Times New Roman" pitchFamily="18" charset="0"/>
              </a:rPr>
              <a:t>Sudomotor</a:t>
            </a:r>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 Metabolic systems.</a:t>
            </a:r>
          </a:p>
        </p:txBody>
      </p:sp>
      <p:sp>
        <p:nvSpPr>
          <p:cNvPr id="993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931B71DD-3583-4695-B9D9-72BC3B736582}" type="slidenum">
              <a:rPr lang="en-US" altLang="en-US" sz="1200">
                <a:solidFill>
                  <a:srgbClr val="FFFFFF"/>
                </a:solidFill>
              </a:rPr>
              <a:pPr>
                <a:spcBef>
                  <a:spcPct val="0"/>
                </a:spcBef>
                <a:buFontTx/>
                <a:buNone/>
              </a:pPr>
              <a:t>72</a:t>
            </a:fld>
            <a:endParaRPr lang="en-US" altLang="en-US" sz="1200">
              <a:solidFill>
                <a:srgbClr val="FFFFFF"/>
              </a:solidFill>
            </a:endParaRPr>
          </a:p>
        </p:txBody>
      </p:sp>
    </p:spTree>
    <p:extLst>
      <p:ext uri="{BB962C8B-B14F-4D97-AF65-F5344CB8AC3E}">
        <p14:creationId xmlns:p14="http://schemas.microsoft.com/office/powerpoint/2010/main" val="218401591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p:nvPr>
        </p:nvSpPr>
        <p:spPr>
          <a:xfrm>
            <a:off x="395288" y="188913"/>
            <a:ext cx="8229600" cy="792162"/>
          </a:xfrm>
        </p:spPr>
        <p:txBody>
          <a:bodyPr/>
          <a:lstStyle/>
          <a:p>
            <a:pPr eaLnBrk="1" hangingPunct="1"/>
            <a:r>
              <a:rPr lang="en-US" altLang="fa-IR" sz="4000" b="1" smtClean="0">
                <a:solidFill>
                  <a:srgbClr val="FFFF00"/>
                </a:solidFill>
                <a:latin typeface="Times New Roman" pitchFamily="18" charset="0"/>
              </a:rPr>
              <a:t>Autonomic Neuropathy</a:t>
            </a:r>
            <a:endParaRPr lang="en-US" altLang="fa-IR" sz="4000" smtClean="0">
              <a:latin typeface="Times New Roman" pitchFamily="18" charset="0"/>
            </a:endParaRPr>
          </a:p>
        </p:txBody>
      </p:sp>
      <p:sp>
        <p:nvSpPr>
          <p:cNvPr id="100354" name="Content Placeholder 2"/>
          <p:cNvSpPr>
            <a:spLocks noGrp="1"/>
          </p:cNvSpPr>
          <p:nvPr>
            <p:ph idx="1"/>
          </p:nvPr>
        </p:nvSpPr>
        <p:spPr>
          <a:xfrm>
            <a:off x="468313" y="1125538"/>
            <a:ext cx="8218487" cy="5256212"/>
          </a:xfrm>
        </p:spPr>
        <p:txBody>
          <a:bodyPr/>
          <a:lstStyle/>
          <a:p>
            <a:pPr eaLnBrk="1" hangingPunct="1"/>
            <a:r>
              <a:rPr lang="en-US" altLang="fa-IR" sz="2400" smtClean="0">
                <a:latin typeface="Times New Roman" pitchFamily="18" charset="0"/>
                <a:cs typeface="Times New Roman" pitchFamily="18" charset="0"/>
              </a:rPr>
              <a:t>Autonomic neuropathies affecting the </a:t>
            </a:r>
            <a:r>
              <a:rPr lang="en-US" altLang="fa-IR" sz="2400" smtClean="0">
                <a:solidFill>
                  <a:srgbClr val="FFFF00"/>
                </a:solidFill>
                <a:latin typeface="Times New Roman" pitchFamily="18" charset="0"/>
                <a:cs typeface="Times New Roman" pitchFamily="18" charset="0"/>
              </a:rPr>
              <a:t>cardiovascular</a:t>
            </a:r>
            <a:r>
              <a:rPr lang="en-US" altLang="fa-IR" sz="2400" smtClean="0">
                <a:latin typeface="Times New Roman" pitchFamily="18" charset="0"/>
                <a:cs typeface="Times New Roman" pitchFamily="18" charset="0"/>
              </a:rPr>
              <a:t> system (CAN) cause: </a:t>
            </a:r>
            <a:endParaRPr lang="en-US" altLang="fa-IR" sz="2400" smtClean="0">
              <a:solidFill>
                <a:srgbClr val="FFFF00"/>
              </a:solidFill>
              <a:latin typeface="Times New Roman" pitchFamily="18" charset="0"/>
              <a:cs typeface="Times New Roman" pitchFamily="18" charset="0"/>
            </a:endParaRPr>
          </a:p>
          <a:p>
            <a:pPr eaLnBrk="1" hangingPunct="1">
              <a:buFont typeface="Arial" pitchFamily="34" charset="0"/>
              <a:buNone/>
            </a:pPr>
            <a:endParaRPr lang="en-US" altLang="fa-IR" sz="2400" smtClean="0">
              <a:solidFill>
                <a:srgbClr val="FFFF00"/>
              </a:solidFill>
              <a:latin typeface="Times New Roman" pitchFamily="18" charset="0"/>
              <a:cs typeface="Times New Roman" pitchFamily="18" charset="0"/>
            </a:endParaRPr>
          </a:p>
          <a:p>
            <a:pPr eaLnBrk="1" hangingPunct="1"/>
            <a:r>
              <a:rPr lang="en-US" altLang="fa-IR" sz="2400" smtClean="0">
                <a:solidFill>
                  <a:srgbClr val="FFFF00"/>
                </a:solidFill>
                <a:latin typeface="Times New Roman" pitchFamily="18" charset="0"/>
                <a:cs typeface="Times New Roman" pitchFamily="18" charset="0"/>
              </a:rPr>
              <a:t>Resting tachycardia</a:t>
            </a:r>
          </a:p>
          <a:p>
            <a:pPr eaLnBrk="1" hangingPunct="1"/>
            <a:r>
              <a:rPr lang="en-US" altLang="fa-IR" sz="2400" smtClean="0">
                <a:solidFill>
                  <a:srgbClr val="FFFF00"/>
                </a:solidFill>
                <a:latin typeface="Times New Roman" pitchFamily="18" charset="0"/>
                <a:cs typeface="Times New Roman" pitchFamily="18" charset="0"/>
              </a:rPr>
              <a:t>Orthostatic hypotension</a:t>
            </a:r>
            <a:endParaRPr lang="en-US" altLang="fa-IR" smtClean="0">
              <a:latin typeface="Times New Roman" pitchFamily="18" charset="0"/>
              <a:cs typeface="Times New Roman" pitchFamily="18" charset="0"/>
            </a:endParaRPr>
          </a:p>
          <a:p>
            <a:pPr eaLnBrk="1" hangingPunct="1"/>
            <a:endParaRPr lang="en-US" altLang="fa-IR"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Reports of </a:t>
            </a:r>
            <a:r>
              <a:rPr lang="en-US" altLang="fa-IR" sz="2400" smtClean="0">
                <a:solidFill>
                  <a:srgbClr val="FFFF00"/>
                </a:solidFill>
                <a:latin typeface="Times New Roman" pitchFamily="18" charset="0"/>
                <a:cs typeface="Times New Roman" pitchFamily="18" charset="0"/>
              </a:rPr>
              <a:t>sudden death </a:t>
            </a:r>
            <a:r>
              <a:rPr lang="en-US" altLang="fa-IR" sz="2400" smtClean="0">
                <a:latin typeface="Times New Roman" pitchFamily="18" charset="0"/>
                <a:cs typeface="Times New Roman" pitchFamily="18" charset="0"/>
              </a:rPr>
              <a:t>have also been attributed to autonomic neuropathy.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solidFill>
                  <a:srgbClr val="FFFF00"/>
                </a:solidFill>
                <a:latin typeface="Times New Roman" pitchFamily="18" charset="0"/>
                <a:cs typeface="Times New Roman" pitchFamily="18" charset="0"/>
              </a:rPr>
              <a:t>Gastroparesis</a:t>
            </a:r>
            <a:r>
              <a:rPr lang="en-US" altLang="fa-IR" sz="2400" smtClean="0">
                <a:latin typeface="Times New Roman" pitchFamily="18" charset="0"/>
                <a:cs typeface="Times New Roman" pitchFamily="18" charset="0"/>
              </a:rPr>
              <a:t> and </a:t>
            </a:r>
            <a:r>
              <a:rPr lang="en-US" altLang="fa-IR" sz="2400" smtClean="0">
                <a:solidFill>
                  <a:srgbClr val="FFFF00"/>
                </a:solidFill>
                <a:latin typeface="Times New Roman" pitchFamily="18" charset="0"/>
                <a:cs typeface="Times New Roman" pitchFamily="18" charset="0"/>
              </a:rPr>
              <a:t>bladder-emptying</a:t>
            </a:r>
            <a:r>
              <a:rPr lang="en-US" altLang="fa-IR" sz="2400" smtClean="0">
                <a:latin typeface="Times New Roman" pitchFamily="18" charset="0"/>
                <a:cs typeface="Times New Roman" pitchFamily="18" charset="0"/>
              </a:rPr>
              <a:t> abnormalities are often caused by the autonomic neuropathy seen in DM.</a:t>
            </a:r>
          </a:p>
        </p:txBody>
      </p:sp>
      <p:sp>
        <p:nvSpPr>
          <p:cNvPr id="1003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1FCC68BA-7B72-414C-A59D-D6AFE32B77F1}" type="slidenum">
              <a:rPr lang="en-US" altLang="en-US" sz="1200">
                <a:solidFill>
                  <a:srgbClr val="FFFFFF"/>
                </a:solidFill>
              </a:rPr>
              <a:pPr>
                <a:spcBef>
                  <a:spcPct val="0"/>
                </a:spcBef>
                <a:buFontTx/>
                <a:buNone/>
              </a:pPr>
              <a:t>73</a:t>
            </a:fld>
            <a:endParaRPr lang="en-US" altLang="en-US" sz="1200">
              <a:solidFill>
                <a:srgbClr val="FFFFFF"/>
              </a:solidFill>
            </a:endParaRPr>
          </a:p>
        </p:txBody>
      </p:sp>
    </p:spTree>
    <p:extLst>
      <p:ext uri="{BB962C8B-B14F-4D97-AF65-F5344CB8AC3E}">
        <p14:creationId xmlns:p14="http://schemas.microsoft.com/office/powerpoint/2010/main" val="282938627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Autonomic Neuropathy</a:t>
            </a:r>
            <a:endParaRPr lang="en-US" altLang="fa-IR" sz="4000" smtClean="0">
              <a:latin typeface="Times New Roman" pitchFamily="18" charset="0"/>
            </a:endParaRPr>
          </a:p>
        </p:txBody>
      </p:sp>
      <p:sp>
        <p:nvSpPr>
          <p:cNvPr id="101378" name="Content Placeholder 2"/>
          <p:cNvSpPr>
            <a:spLocks noGrp="1"/>
          </p:cNvSpPr>
          <p:nvPr>
            <p:ph idx="1"/>
          </p:nvPr>
        </p:nvSpPr>
        <p:spPr>
          <a:xfrm>
            <a:off x="457200" y="1500188"/>
            <a:ext cx="8229600" cy="4929187"/>
          </a:xfrm>
        </p:spPr>
        <p:txBody>
          <a:bodyPr/>
          <a:lstStyle/>
          <a:p>
            <a:pPr eaLnBrk="1" hangingPunct="1"/>
            <a:r>
              <a:rPr lang="en-US" altLang="fa-IR" sz="2800" smtClean="0">
                <a:solidFill>
                  <a:srgbClr val="FFFF00"/>
                </a:solidFill>
                <a:latin typeface="Times New Roman" pitchFamily="18" charset="0"/>
                <a:cs typeface="Times New Roman" pitchFamily="18" charset="0"/>
              </a:rPr>
              <a:t>Hyperhidrosis</a:t>
            </a:r>
            <a:r>
              <a:rPr lang="en-US" altLang="fa-IR" sz="2800" smtClean="0">
                <a:latin typeface="Times New Roman" pitchFamily="18" charset="0"/>
                <a:cs typeface="Times New Roman" pitchFamily="18" charset="0"/>
              </a:rPr>
              <a:t> of the upper extremities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 </a:t>
            </a:r>
            <a:r>
              <a:rPr lang="en-US" altLang="fa-IR" sz="2800" smtClean="0">
                <a:solidFill>
                  <a:srgbClr val="FFFF00"/>
                </a:solidFill>
                <a:latin typeface="Times New Roman" pitchFamily="18" charset="0"/>
                <a:cs typeface="Times New Roman" pitchFamily="18" charset="0"/>
              </a:rPr>
              <a:t>Anhidrosis</a:t>
            </a:r>
            <a:r>
              <a:rPr lang="en-US" altLang="fa-IR" sz="2800" smtClean="0">
                <a:latin typeface="Times New Roman" pitchFamily="18" charset="0"/>
                <a:cs typeface="Times New Roman" pitchFamily="18" charset="0"/>
              </a:rPr>
              <a:t> of the lower extremities result from </a:t>
            </a:r>
            <a:r>
              <a:rPr lang="en-US" altLang="fa-IR" sz="2800" smtClean="0">
                <a:solidFill>
                  <a:srgbClr val="FFFF00"/>
                </a:solidFill>
                <a:latin typeface="Times New Roman" pitchFamily="18" charset="0"/>
                <a:cs typeface="Times New Roman" pitchFamily="18" charset="0"/>
              </a:rPr>
              <a:t>sympathetic nervous system </a:t>
            </a:r>
            <a:r>
              <a:rPr lang="en-US" altLang="fa-IR" sz="2800" smtClean="0">
                <a:latin typeface="Times New Roman" pitchFamily="18" charset="0"/>
                <a:cs typeface="Times New Roman" pitchFamily="18" charset="0"/>
              </a:rPr>
              <a:t>dysfunction.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Anhidrosis of the feet can promote dry skin with cracking, which increases the risk of foot ulcers</a:t>
            </a:r>
          </a:p>
        </p:txBody>
      </p:sp>
      <p:sp>
        <p:nvSpPr>
          <p:cNvPr id="10137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240CF508-C006-441E-93F4-4D113C0E2C28}" type="slidenum">
              <a:rPr lang="en-US" altLang="en-US" sz="1200">
                <a:solidFill>
                  <a:srgbClr val="FFFFFF"/>
                </a:solidFill>
              </a:rPr>
              <a:pPr>
                <a:spcBef>
                  <a:spcPct val="0"/>
                </a:spcBef>
                <a:buFontTx/>
                <a:buNone/>
              </a:pPr>
              <a:t>74</a:t>
            </a:fld>
            <a:endParaRPr lang="en-US" altLang="en-US" sz="1200">
              <a:solidFill>
                <a:srgbClr val="FFFFFF"/>
              </a:solidFill>
            </a:endParaRPr>
          </a:p>
        </p:txBody>
      </p:sp>
    </p:spTree>
    <p:extLst>
      <p:ext uri="{BB962C8B-B14F-4D97-AF65-F5344CB8AC3E}">
        <p14:creationId xmlns:p14="http://schemas.microsoft.com/office/powerpoint/2010/main" val="27581075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p:txBody>
          <a:bodyPr/>
          <a:lstStyle/>
          <a:p>
            <a:pPr eaLnBrk="1" hangingPunct="1"/>
            <a:r>
              <a:rPr lang="en-US" altLang="fa-IR" sz="4000" b="1" smtClean="0">
                <a:solidFill>
                  <a:srgbClr val="FFFF00"/>
                </a:solidFill>
                <a:latin typeface="Times New Roman" pitchFamily="18" charset="0"/>
              </a:rPr>
              <a:t>Autonomic Neuropathy</a:t>
            </a:r>
            <a:endParaRPr lang="en-US" altLang="fa-IR" sz="4000" smtClean="0">
              <a:latin typeface="Times New Roman" pitchFamily="18" charset="0"/>
            </a:endParaRPr>
          </a:p>
        </p:txBody>
      </p:sp>
      <p:sp>
        <p:nvSpPr>
          <p:cNvPr id="102402" name="Content Placeholder 2"/>
          <p:cNvSpPr>
            <a:spLocks noGrp="1"/>
          </p:cNvSpPr>
          <p:nvPr>
            <p:ph idx="1"/>
          </p:nvPr>
        </p:nvSpPr>
        <p:spPr>
          <a:xfrm>
            <a:off x="457200" y="1357313"/>
            <a:ext cx="8229600" cy="5000625"/>
          </a:xfrm>
        </p:spPr>
        <p:txBody>
          <a:bodyPr/>
          <a:lstStyle/>
          <a:p>
            <a:pPr eaLnBrk="1" hangingPunct="1">
              <a:buFont typeface="Arial" pitchFamily="34" charset="0"/>
              <a:buNone/>
            </a:pPr>
            <a:r>
              <a:rPr lang="en-US" altLang="fa-IR" sz="2800" dirty="0" smtClean="0">
                <a:latin typeface="Times New Roman" pitchFamily="18" charset="0"/>
                <a:cs typeface="Times New Roman" pitchFamily="18" charset="0"/>
              </a:rPr>
              <a:t>                     Autonomic neuropathy </a:t>
            </a:r>
          </a:p>
          <a:p>
            <a:pPr eaLnBrk="1" hangingPunct="1"/>
            <a:r>
              <a:rPr lang="en-US" altLang="fa-IR" sz="2800" dirty="0" smtClean="0">
                <a:latin typeface="Times New Roman" pitchFamily="18" charset="0"/>
                <a:cs typeface="Times New Roman" pitchFamily="18" charset="0"/>
              </a:rPr>
              <a:t>May reduce </a:t>
            </a:r>
            <a:r>
              <a:rPr lang="en-US" altLang="fa-IR" sz="2800" dirty="0" err="1" smtClean="0">
                <a:latin typeface="Times New Roman" pitchFamily="18" charset="0"/>
                <a:cs typeface="Times New Roman" pitchFamily="18" charset="0"/>
              </a:rPr>
              <a:t>counterregulatory</a:t>
            </a:r>
            <a:r>
              <a:rPr lang="en-US" altLang="fa-IR" sz="2800" dirty="0" smtClean="0">
                <a:latin typeface="Times New Roman" pitchFamily="18" charset="0"/>
                <a:cs typeface="Times New Roman" pitchFamily="18" charset="0"/>
              </a:rPr>
              <a:t> hormone release</a:t>
            </a:r>
          </a:p>
          <a:p>
            <a:pPr eaLnBrk="1" hangingPunct="1">
              <a:buFont typeface="Arial" pitchFamily="34" charset="0"/>
              <a:buNone/>
            </a:pPr>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Leading to an </a:t>
            </a:r>
            <a:r>
              <a:rPr lang="en-US" altLang="fa-IR" sz="2800" dirty="0" smtClean="0">
                <a:solidFill>
                  <a:srgbClr val="FFFF00"/>
                </a:solidFill>
                <a:latin typeface="Times New Roman" pitchFamily="18" charset="0"/>
                <a:cs typeface="Times New Roman" pitchFamily="18" charset="0"/>
              </a:rPr>
              <a:t>inability to sense hypoglycemia </a:t>
            </a:r>
            <a:r>
              <a:rPr lang="en-US" altLang="fa-IR" sz="2800" dirty="0" smtClean="0">
                <a:latin typeface="Times New Roman" pitchFamily="18" charset="0"/>
                <a:cs typeface="Times New Roman" pitchFamily="18" charset="0"/>
              </a:rPr>
              <a:t>appropriately (hypoglycemia unawareness)</a:t>
            </a:r>
          </a:p>
          <a:p>
            <a:pPr eaLnBrk="1" hangingPunct="1"/>
            <a:endParaRPr lang="en-US" altLang="fa-IR" sz="2800" dirty="0" smtClean="0">
              <a:latin typeface="Times New Roman" pitchFamily="18" charset="0"/>
              <a:cs typeface="Times New Roman" pitchFamily="18" charset="0"/>
            </a:endParaRPr>
          </a:p>
          <a:p>
            <a:pPr eaLnBrk="1" hangingPunct="1"/>
            <a:r>
              <a:rPr lang="en-US" altLang="fa-IR" sz="2800" dirty="0" smtClean="0">
                <a:latin typeface="Times New Roman" pitchFamily="18" charset="0"/>
                <a:cs typeface="Times New Roman" pitchFamily="18" charset="0"/>
              </a:rPr>
              <a:t>Subjecting the patient to the risk of severe hypoglycemia </a:t>
            </a:r>
          </a:p>
          <a:p>
            <a:pPr marL="0" indent="0" eaLnBrk="1" hangingPunct="1">
              <a:buNone/>
            </a:pPr>
            <a:endParaRPr lang="en-US" altLang="fa-IR" sz="2800" dirty="0" smtClean="0">
              <a:latin typeface="Times New Roman" pitchFamily="18" charset="0"/>
              <a:cs typeface="Times New Roman" pitchFamily="18" charset="0"/>
            </a:endParaRPr>
          </a:p>
        </p:txBody>
      </p:sp>
      <p:sp>
        <p:nvSpPr>
          <p:cNvPr id="10240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CF6C63F2-A584-4ADA-B61E-2DF9E0C1E846}" type="slidenum">
              <a:rPr lang="en-US" altLang="en-US" sz="1200">
                <a:solidFill>
                  <a:srgbClr val="FFFFFF"/>
                </a:solidFill>
              </a:rPr>
              <a:pPr>
                <a:spcBef>
                  <a:spcPct val="0"/>
                </a:spcBef>
                <a:buFontTx/>
                <a:buNone/>
              </a:pPr>
              <a:t>75</a:t>
            </a:fld>
            <a:endParaRPr lang="en-US" altLang="en-US" sz="1200">
              <a:solidFill>
                <a:srgbClr val="FFFFFF"/>
              </a:solidFill>
            </a:endParaRPr>
          </a:p>
        </p:txBody>
      </p:sp>
    </p:spTree>
    <p:extLst>
      <p:ext uri="{BB962C8B-B14F-4D97-AF65-F5344CB8AC3E}">
        <p14:creationId xmlns:p14="http://schemas.microsoft.com/office/powerpoint/2010/main" val="358082407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Gl and GU Dysfunction</a:t>
            </a:r>
          </a:p>
        </p:txBody>
      </p:sp>
      <p:sp>
        <p:nvSpPr>
          <p:cNvPr id="103426" name="Content Placeholder 2"/>
          <p:cNvSpPr>
            <a:spLocks noGrp="1"/>
          </p:cNvSpPr>
          <p:nvPr>
            <p:ph idx="1"/>
          </p:nvPr>
        </p:nvSpPr>
        <p:spPr>
          <a:xfrm>
            <a:off x="457200" y="1428750"/>
            <a:ext cx="8229600" cy="4697413"/>
          </a:xfrm>
        </p:spPr>
        <p:txBody>
          <a:bodyPr/>
          <a:lstStyle/>
          <a:p>
            <a:pPr eaLnBrk="1" hangingPunct="1"/>
            <a:r>
              <a:rPr lang="en-US" altLang="fa-IR" sz="2400" smtClean="0">
                <a:latin typeface="Times New Roman" pitchFamily="18" charset="0"/>
                <a:cs typeface="Times New Roman" pitchFamily="18" charset="0"/>
              </a:rPr>
              <a:t>Long-standing type 1 and 2 DM may affect the motility and function of gastrointestinal (GI) and genitourinary systems.</a:t>
            </a:r>
          </a:p>
          <a:p>
            <a:pPr eaLnBrk="1" hangingPunct="1"/>
            <a:endParaRPr lang="en-US" altLang="fa-IR" sz="2400" smtClean="0">
              <a:latin typeface="Times New Roman" pitchFamily="18" charset="0"/>
              <a:cs typeface="Times New Roman" pitchFamily="18" charset="0"/>
            </a:endParaRPr>
          </a:p>
          <a:p>
            <a:pPr eaLnBrk="1" hangingPunct="1">
              <a:buFont typeface="Arial" pitchFamily="34" charset="0"/>
              <a:buNone/>
            </a:pPr>
            <a:r>
              <a:rPr lang="en-US" altLang="fa-IR" sz="2400" smtClean="0">
                <a:latin typeface="Times New Roman" pitchFamily="18" charset="0"/>
                <a:cs typeface="Times New Roman" pitchFamily="18" charset="0"/>
              </a:rPr>
              <a:t>The most prominent GI symptoms are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Delayed gastric emptying </a:t>
            </a:r>
            <a:r>
              <a:rPr lang="en-US" altLang="fa-IR" sz="2400" smtClean="0">
                <a:solidFill>
                  <a:srgbClr val="FFFF00"/>
                </a:solidFill>
                <a:latin typeface="Times New Roman" pitchFamily="18" charset="0"/>
                <a:cs typeface="Times New Roman" pitchFamily="18" charset="0"/>
              </a:rPr>
              <a:t>(gastroparesis) </a:t>
            </a:r>
          </a:p>
          <a:p>
            <a:pPr eaLnBrk="1" hangingPunct="1"/>
            <a:endParaRPr lang="en-US" altLang="fa-IR" sz="2400" smtClean="0">
              <a:latin typeface="Times New Roman" pitchFamily="18" charset="0"/>
              <a:cs typeface="Times New Roman" pitchFamily="18" charset="0"/>
            </a:endParaRPr>
          </a:p>
          <a:p>
            <a:pPr eaLnBrk="1" hangingPunct="1"/>
            <a:r>
              <a:rPr lang="en-US" altLang="fa-IR" sz="2400" smtClean="0">
                <a:latin typeface="Times New Roman" pitchFamily="18" charset="0"/>
                <a:cs typeface="Times New Roman" pitchFamily="18" charset="0"/>
              </a:rPr>
              <a:t>Altered small- and large-bowel motility </a:t>
            </a:r>
            <a:r>
              <a:rPr lang="en-US" altLang="fa-IR" sz="2400" smtClean="0">
                <a:solidFill>
                  <a:srgbClr val="FFFF00"/>
                </a:solidFill>
                <a:latin typeface="Times New Roman" pitchFamily="18" charset="0"/>
                <a:cs typeface="Times New Roman" pitchFamily="18" charset="0"/>
              </a:rPr>
              <a:t>(constipation or diarrhea). </a:t>
            </a:r>
          </a:p>
          <a:p>
            <a:pPr eaLnBrk="1" hangingPunct="1">
              <a:buFont typeface="Arial" pitchFamily="34" charset="0"/>
              <a:buNone/>
            </a:pPr>
            <a:r>
              <a:rPr lang="en-US" altLang="fa-IR" sz="2400" smtClean="0">
                <a:solidFill>
                  <a:srgbClr val="FFFF00"/>
                </a:solidFill>
                <a:latin typeface="Times New Roman" pitchFamily="18" charset="0"/>
                <a:cs typeface="Times New Roman" pitchFamily="18" charset="0"/>
              </a:rPr>
              <a:t> </a:t>
            </a:r>
          </a:p>
          <a:p>
            <a:pPr eaLnBrk="1" hangingPunct="1">
              <a:buFont typeface="Arial" pitchFamily="34" charset="0"/>
              <a:buNone/>
            </a:pPr>
            <a:endParaRPr lang="en-US" altLang="fa-IR" smtClean="0">
              <a:latin typeface="Times New Roman" pitchFamily="18" charset="0"/>
              <a:cs typeface="Times New Roman" pitchFamily="18" charset="0"/>
            </a:endParaRPr>
          </a:p>
        </p:txBody>
      </p:sp>
      <p:sp>
        <p:nvSpPr>
          <p:cNvPr id="10342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26920A87-5714-48E2-880E-37C75C3D8935}" type="slidenum">
              <a:rPr lang="en-US" altLang="en-US" sz="1200">
                <a:solidFill>
                  <a:srgbClr val="FFFFFF"/>
                </a:solidFill>
              </a:rPr>
              <a:pPr>
                <a:spcBef>
                  <a:spcPct val="0"/>
                </a:spcBef>
                <a:buFontTx/>
                <a:buNone/>
              </a:pPr>
              <a:t>76</a:t>
            </a:fld>
            <a:endParaRPr lang="en-US" altLang="en-US" sz="1200">
              <a:solidFill>
                <a:srgbClr val="FFFFFF"/>
              </a:solidFill>
            </a:endParaRPr>
          </a:p>
        </p:txBody>
      </p:sp>
    </p:spTree>
    <p:extLst>
      <p:ext uri="{BB962C8B-B14F-4D97-AF65-F5344CB8AC3E}">
        <p14:creationId xmlns:p14="http://schemas.microsoft.com/office/powerpoint/2010/main" val="39654340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p:cNvSpPr>
            <a:spLocks noGrp="1"/>
          </p:cNvSpPr>
          <p:nvPr>
            <p:ph type="title"/>
          </p:nvPr>
        </p:nvSpPr>
        <p:spPr>
          <a:xfrm>
            <a:off x="468313" y="274638"/>
            <a:ext cx="8218487" cy="1354137"/>
          </a:xfrm>
        </p:spPr>
        <p:txBody>
          <a:bodyPr/>
          <a:lstStyle/>
          <a:p>
            <a:pPr eaLnBrk="1" hangingPunct="1"/>
            <a:r>
              <a:rPr lang="en-US" altLang="fa-IR" sz="4000" smtClean="0">
                <a:solidFill>
                  <a:srgbClr val="FFFF00"/>
                </a:solidFill>
                <a:latin typeface="Times New Roman" pitchFamily="18" charset="0"/>
              </a:rPr>
              <a:t>Gl Dysfunction</a:t>
            </a:r>
            <a:endParaRPr lang="en-US" altLang="fa-IR" sz="4000" smtClean="0">
              <a:latin typeface="Times New Roman" pitchFamily="18" charset="0"/>
            </a:endParaRPr>
          </a:p>
        </p:txBody>
      </p:sp>
      <p:sp>
        <p:nvSpPr>
          <p:cNvPr id="104450" name="Content Placeholder 2"/>
          <p:cNvSpPr>
            <a:spLocks noGrp="1"/>
          </p:cNvSpPr>
          <p:nvPr>
            <p:ph idx="1"/>
          </p:nvPr>
        </p:nvSpPr>
        <p:spPr/>
        <p:txBody>
          <a:bodyPr/>
          <a:lstStyle/>
          <a:p>
            <a:pPr eaLnBrk="1" hangingPunct="1">
              <a:buFont typeface="Arial" pitchFamily="34" charset="0"/>
              <a:buNone/>
            </a:pPr>
            <a:r>
              <a:rPr lang="en-US" altLang="fa-IR" sz="2800" dirty="0" err="1" smtClean="0">
                <a:solidFill>
                  <a:srgbClr val="FFC000"/>
                </a:solidFill>
                <a:latin typeface="Times New Roman" pitchFamily="18" charset="0"/>
                <a:cs typeface="Times New Roman" pitchFamily="18" charset="0"/>
              </a:rPr>
              <a:t>Gastroparesis</a:t>
            </a:r>
            <a:r>
              <a:rPr lang="en-US" altLang="fa-IR" sz="2800" dirty="0" smtClean="0">
                <a:latin typeface="Times New Roman" pitchFamily="18" charset="0"/>
                <a:cs typeface="Times New Roman" pitchFamily="18" charset="0"/>
              </a:rPr>
              <a:t> may present with :</a:t>
            </a:r>
          </a:p>
          <a:p>
            <a:pPr eaLnBrk="1" hangingPunct="1"/>
            <a:r>
              <a:rPr lang="en-US" altLang="fa-IR" sz="2800" dirty="0" smtClean="0">
                <a:latin typeface="Times New Roman" pitchFamily="18" charset="0"/>
                <a:cs typeface="Times New Roman" pitchFamily="18" charset="0"/>
              </a:rPr>
              <a:t>Anorexia </a:t>
            </a:r>
          </a:p>
          <a:p>
            <a:pPr eaLnBrk="1" hangingPunct="1"/>
            <a:r>
              <a:rPr lang="en-US" altLang="fa-IR" sz="2800" dirty="0" smtClean="0">
                <a:latin typeface="Times New Roman" pitchFamily="18" charset="0"/>
                <a:cs typeface="Times New Roman" pitchFamily="18" charset="0"/>
              </a:rPr>
              <a:t>Nausea </a:t>
            </a:r>
          </a:p>
          <a:p>
            <a:pPr eaLnBrk="1" hangingPunct="1"/>
            <a:r>
              <a:rPr lang="en-US" altLang="fa-IR" sz="2800" dirty="0" smtClean="0">
                <a:latin typeface="Times New Roman" pitchFamily="18" charset="0"/>
                <a:cs typeface="Times New Roman" pitchFamily="18" charset="0"/>
              </a:rPr>
              <a:t>Vomiting</a:t>
            </a:r>
          </a:p>
          <a:p>
            <a:pPr eaLnBrk="1" hangingPunct="1"/>
            <a:r>
              <a:rPr lang="en-US" altLang="fa-IR" sz="2800" dirty="0" smtClean="0">
                <a:latin typeface="Times New Roman" pitchFamily="18" charset="0"/>
                <a:cs typeface="Times New Roman" pitchFamily="18" charset="0"/>
              </a:rPr>
              <a:t>Early satiety </a:t>
            </a:r>
          </a:p>
          <a:p>
            <a:pPr eaLnBrk="1" hangingPunct="1"/>
            <a:r>
              <a:rPr lang="en-US" altLang="fa-IR" sz="2800" dirty="0" smtClean="0">
                <a:latin typeface="Times New Roman" pitchFamily="18" charset="0"/>
                <a:cs typeface="Times New Roman" pitchFamily="18" charset="0"/>
              </a:rPr>
              <a:t>Abdominal bloating</a:t>
            </a:r>
          </a:p>
        </p:txBody>
      </p:sp>
      <p:sp>
        <p:nvSpPr>
          <p:cNvPr id="10445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835CF8D5-E6F3-490D-9E3D-8C3C04B45FA4}" type="slidenum">
              <a:rPr lang="en-US" altLang="en-US" sz="1200">
                <a:solidFill>
                  <a:srgbClr val="FFFFFF"/>
                </a:solidFill>
              </a:rPr>
              <a:pPr>
                <a:spcBef>
                  <a:spcPct val="0"/>
                </a:spcBef>
                <a:buFontTx/>
                <a:buNone/>
              </a:pPr>
              <a:t>77</a:t>
            </a:fld>
            <a:endParaRPr lang="en-US" altLang="en-US" sz="1200">
              <a:solidFill>
                <a:srgbClr val="FFFFFF"/>
              </a:solidFill>
            </a:endParaRPr>
          </a:p>
        </p:txBody>
      </p:sp>
    </p:spTree>
    <p:extLst>
      <p:ext uri="{BB962C8B-B14F-4D97-AF65-F5344CB8AC3E}">
        <p14:creationId xmlns:p14="http://schemas.microsoft.com/office/powerpoint/2010/main" val="216577710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Gl Dysfunction</a:t>
            </a:r>
            <a:endParaRPr lang="en-US" altLang="fa-IR" sz="4000" smtClean="0">
              <a:latin typeface="Times New Roman" pitchFamily="18" charset="0"/>
            </a:endParaRPr>
          </a:p>
        </p:txBody>
      </p:sp>
      <p:sp>
        <p:nvSpPr>
          <p:cNvPr id="105474"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Microvascular complications (</a:t>
            </a:r>
            <a:r>
              <a:rPr lang="en-US" altLang="fa-IR" sz="2800" smtClean="0">
                <a:solidFill>
                  <a:srgbClr val="FFFF00"/>
                </a:solidFill>
                <a:latin typeface="Times New Roman" pitchFamily="18" charset="0"/>
                <a:cs typeface="Times New Roman" pitchFamily="18" charset="0"/>
              </a:rPr>
              <a:t>retinopathy and neuropathy</a:t>
            </a:r>
            <a:r>
              <a:rPr lang="en-US" altLang="fa-IR" sz="2800" smtClean="0">
                <a:latin typeface="Times New Roman" pitchFamily="18" charset="0"/>
                <a:cs typeface="Times New Roman" pitchFamily="18" charset="0"/>
              </a:rPr>
              <a:t>) are usually present. </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Nuclear medicine scintigraphy after ingestion of a </a:t>
            </a:r>
            <a:r>
              <a:rPr lang="en-US" altLang="fa-IR" sz="2800" smtClean="0">
                <a:solidFill>
                  <a:srgbClr val="FFFF00"/>
                </a:solidFill>
                <a:latin typeface="Times New Roman" pitchFamily="18" charset="0"/>
                <a:cs typeface="Times New Roman" pitchFamily="18" charset="0"/>
              </a:rPr>
              <a:t>radiolabeled meal </a:t>
            </a:r>
            <a:r>
              <a:rPr lang="en-US" altLang="fa-IR" sz="2800" smtClean="0">
                <a:latin typeface="Times New Roman" pitchFamily="18" charset="0"/>
                <a:cs typeface="Times New Roman" pitchFamily="18" charset="0"/>
              </a:rPr>
              <a:t>is the best study to </a:t>
            </a:r>
            <a:r>
              <a:rPr lang="en-US" altLang="fa-IR" sz="2800" smtClean="0">
                <a:solidFill>
                  <a:srgbClr val="FFFF00"/>
                </a:solidFill>
                <a:latin typeface="Times New Roman" pitchFamily="18" charset="0"/>
                <a:cs typeface="Times New Roman" pitchFamily="18" charset="0"/>
              </a:rPr>
              <a:t>document delayed </a:t>
            </a:r>
            <a:r>
              <a:rPr lang="en-US" altLang="fa-IR" sz="2800" smtClean="0">
                <a:latin typeface="Times New Roman" pitchFamily="18" charset="0"/>
                <a:cs typeface="Times New Roman" pitchFamily="18" charset="0"/>
              </a:rPr>
              <a:t>gastric emptying, but may not correlate well with symptoms. </a:t>
            </a:r>
          </a:p>
        </p:txBody>
      </p:sp>
      <p:sp>
        <p:nvSpPr>
          <p:cNvPr id="10547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440C929E-58FC-4AFF-BBDB-F0EDDCC59097}" type="slidenum">
              <a:rPr lang="en-US" altLang="en-US" sz="1200">
                <a:solidFill>
                  <a:srgbClr val="FFFFFF"/>
                </a:solidFill>
              </a:rPr>
              <a:pPr>
                <a:spcBef>
                  <a:spcPct val="0"/>
                </a:spcBef>
                <a:buFontTx/>
                <a:buNone/>
              </a:pPr>
              <a:t>78</a:t>
            </a:fld>
            <a:endParaRPr lang="en-US" altLang="en-US" sz="1200">
              <a:solidFill>
                <a:srgbClr val="FFFFFF"/>
              </a:solidFill>
            </a:endParaRPr>
          </a:p>
        </p:txBody>
      </p:sp>
    </p:spTree>
    <p:extLst>
      <p:ext uri="{BB962C8B-B14F-4D97-AF65-F5344CB8AC3E}">
        <p14:creationId xmlns:p14="http://schemas.microsoft.com/office/powerpoint/2010/main" val="108888565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title"/>
          </p:nvPr>
        </p:nvSpPr>
        <p:spPr>
          <a:xfrm>
            <a:off x="457200" y="274638"/>
            <a:ext cx="8229600" cy="868362"/>
          </a:xfrm>
        </p:spPr>
        <p:txBody>
          <a:bodyPr/>
          <a:lstStyle/>
          <a:p>
            <a:pPr eaLnBrk="1" hangingPunct="1"/>
            <a:r>
              <a:rPr lang="en-US" altLang="fa-IR" sz="4000" smtClean="0">
                <a:solidFill>
                  <a:srgbClr val="FFFF00"/>
                </a:solidFill>
                <a:latin typeface="Times New Roman" pitchFamily="18" charset="0"/>
              </a:rPr>
              <a:t>Gl  Dysfunction</a:t>
            </a:r>
            <a:endParaRPr lang="en-US" altLang="fa-IR" sz="4000" smtClean="0">
              <a:latin typeface="Times New Roman" pitchFamily="18" charset="0"/>
            </a:endParaRPr>
          </a:p>
        </p:txBody>
      </p:sp>
      <p:sp>
        <p:nvSpPr>
          <p:cNvPr id="106498" name="Content Placeholder 2"/>
          <p:cNvSpPr>
            <a:spLocks noGrp="1"/>
          </p:cNvSpPr>
          <p:nvPr>
            <p:ph idx="1"/>
          </p:nvPr>
        </p:nvSpPr>
        <p:spPr>
          <a:xfrm>
            <a:off x="457200" y="1214438"/>
            <a:ext cx="8229600" cy="4911725"/>
          </a:xfrm>
        </p:spPr>
        <p:txBody>
          <a:bodyPr/>
          <a:lstStyle/>
          <a:p>
            <a:pPr eaLnBrk="1" hangingPunct="1">
              <a:buFont typeface="Arial" pitchFamily="34" charset="0"/>
              <a:buNone/>
            </a:pPr>
            <a:r>
              <a:rPr lang="en-US" altLang="fa-IR" sz="2400" smtClean="0">
                <a:latin typeface="Times New Roman" pitchFamily="18" charset="0"/>
                <a:cs typeface="Times New Roman" pitchFamily="18" charset="0"/>
              </a:rPr>
              <a:t>   </a:t>
            </a:r>
            <a:r>
              <a:rPr lang="en-US" altLang="fa-IR" sz="2400" smtClean="0">
                <a:solidFill>
                  <a:srgbClr val="FFFF00"/>
                </a:solidFill>
                <a:latin typeface="Times New Roman" pitchFamily="18" charset="0"/>
                <a:cs typeface="Times New Roman" pitchFamily="18" charset="0"/>
              </a:rPr>
              <a:t>Parasympathetic dysfunction </a:t>
            </a:r>
            <a:r>
              <a:rPr lang="en-US" altLang="fa-IR" sz="2400" smtClean="0">
                <a:latin typeface="Times New Roman" pitchFamily="18" charset="0"/>
                <a:cs typeface="Times New Roman" pitchFamily="18" charset="0"/>
              </a:rPr>
              <a:t>: is important in the development of gastroparesis</a:t>
            </a:r>
          </a:p>
          <a:p>
            <a:pPr eaLnBrk="1" hangingPunct="1">
              <a:buFont typeface="Arial" pitchFamily="34" charset="0"/>
              <a:buNone/>
            </a:pPr>
            <a:r>
              <a:rPr lang="en-US" altLang="fa-IR" sz="2400" smtClean="0">
                <a:latin typeface="Times New Roman" pitchFamily="18" charset="0"/>
                <a:cs typeface="Times New Roman" pitchFamily="18" charset="0"/>
              </a:rPr>
              <a:t> </a:t>
            </a:r>
          </a:p>
          <a:p>
            <a:pPr eaLnBrk="1" hangingPunct="1"/>
            <a:r>
              <a:rPr lang="en-US" altLang="fa-IR" sz="2400" smtClean="0">
                <a:solidFill>
                  <a:srgbClr val="FFFF00"/>
                </a:solidFill>
                <a:latin typeface="Times New Roman" pitchFamily="18" charset="0"/>
                <a:cs typeface="Times New Roman" pitchFamily="18" charset="0"/>
              </a:rPr>
              <a:t>Hyperglycemia itself </a:t>
            </a:r>
            <a:r>
              <a:rPr lang="en-US" altLang="fa-IR" sz="2400" smtClean="0">
                <a:latin typeface="Times New Roman" pitchFamily="18" charset="0"/>
                <a:cs typeface="Times New Roman" pitchFamily="18" charset="0"/>
              </a:rPr>
              <a:t>also impairs gastric emptying. </a:t>
            </a:r>
          </a:p>
          <a:p>
            <a:pPr eaLnBrk="1" hangingPunct="1">
              <a:buFont typeface="Arial" pitchFamily="34" charset="0"/>
              <a:buNone/>
            </a:pPr>
            <a:endParaRPr lang="en-US" altLang="fa-IR" sz="2400" smtClean="0">
              <a:latin typeface="Times New Roman" pitchFamily="18" charset="0"/>
              <a:cs typeface="Times New Roman" pitchFamily="18" charset="0"/>
            </a:endParaRPr>
          </a:p>
          <a:p>
            <a:pPr eaLnBrk="1" hangingPunct="1">
              <a:buFont typeface="Arial" pitchFamily="34" charset="0"/>
              <a:buNone/>
            </a:pPr>
            <a:r>
              <a:rPr lang="en-US" altLang="fa-IR" sz="2400" smtClean="0">
                <a:solidFill>
                  <a:srgbClr val="FFFF00"/>
                </a:solidFill>
                <a:latin typeface="Times New Roman" pitchFamily="18" charset="0"/>
                <a:cs typeface="Times New Roman" pitchFamily="18" charset="0"/>
              </a:rPr>
              <a:t>Nocturnal diarrhea</a:t>
            </a:r>
            <a:r>
              <a:rPr lang="en-US" altLang="fa-IR" sz="2400" smtClean="0">
                <a:latin typeface="Times New Roman" pitchFamily="18" charset="0"/>
                <a:cs typeface="Times New Roman" pitchFamily="18" charset="0"/>
              </a:rPr>
              <a:t>, alternating with </a:t>
            </a:r>
            <a:r>
              <a:rPr lang="en-US" altLang="fa-IR" sz="2400" smtClean="0">
                <a:solidFill>
                  <a:srgbClr val="FFFF00"/>
                </a:solidFill>
                <a:latin typeface="Times New Roman" pitchFamily="18" charset="0"/>
                <a:cs typeface="Times New Roman" pitchFamily="18" charset="0"/>
              </a:rPr>
              <a:t>constipation</a:t>
            </a:r>
            <a:r>
              <a:rPr lang="en-US" altLang="fa-IR" sz="2400" smtClean="0">
                <a:latin typeface="Times New Roman" pitchFamily="18" charset="0"/>
                <a:cs typeface="Times New Roman" pitchFamily="18" charset="0"/>
              </a:rPr>
              <a:t>, is a feature of DM-related GI autonomic neuropathy. </a:t>
            </a:r>
          </a:p>
          <a:p>
            <a:pPr eaLnBrk="1" hangingPunct="1">
              <a:buFont typeface="Arial" pitchFamily="34" charset="0"/>
              <a:buNone/>
            </a:pPr>
            <a:endParaRPr lang="en-US" altLang="fa-IR" sz="2400" smtClean="0">
              <a:latin typeface="Times New Roman" pitchFamily="18" charset="0"/>
              <a:cs typeface="Times New Roman" pitchFamily="18" charset="0"/>
            </a:endParaRPr>
          </a:p>
        </p:txBody>
      </p:sp>
      <p:sp>
        <p:nvSpPr>
          <p:cNvPr id="1064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2ADADBEE-4DAC-46E9-BD3A-F7253F8E938F}" type="slidenum">
              <a:rPr lang="en-US" altLang="en-US" sz="1200">
                <a:solidFill>
                  <a:srgbClr val="FFFFFF"/>
                </a:solidFill>
              </a:rPr>
              <a:pPr>
                <a:spcBef>
                  <a:spcPct val="0"/>
                </a:spcBef>
                <a:buFontTx/>
                <a:buNone/>
              </a:pPr>
              <a:t>79</a:t>
            </a:fld>
            <a:endParaRPr lang="en-US" altLang="en-US" sz="1200">
              <a:solidFill>
                <a:srgbClr val="FFFFFF"/>
              </a:solidFill>
            </a:endParaRPr>
          </a:p>
        </p:txBody>
      </p:sp>
    </p:spTree>
    <p:extLst>
      <p:ext uri="{BB962C8B-B14F-4D97-AF65-F5344CB8AC3E}">
        <p14:creationId xmlns:p14="http://schemas.microsoft.com/office/powerpoint/2010/main" val="29589421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050"/>
          <p:cNvSpPr>
            <a:spLocks noGrp="1" noChangeArrowheads="1"/>
          </p:cNvSpPr>
          <p:nvPr>
            <p:ph type="title"/>
          </p:nvPr>
        </p:nvSpPr>
        <p:spPr>
          <a:xfrm>
            <a:off x="644525" y="207963"/>
            <a:ext cx="7620000" cy="990600"/>
          </a:xfrm>
          <a:solidFill>
            <a:srgbClr val="C00000"/>
          </a:solidFill>
        </p:spPr>
        <p:txBody>
          <a:bodyPr/>
          <a:lstStyle/>
          <a:p>
            <a:r>
              <a:rPr lang="en-US" altLang="en-US" sz="2800" smtClean="0">
                <a:solidFill>
                  <a:srgbClr val="FFFF00"/>
                </a:solidFill>
              </a:rPr>
              <a:t>Differential Diagnosis</a:t>
            </a:r>
            <a:r>
              <a:rPr lang="en-US" altLang="en-US" sz="2800" smtClean="0"/>
              <a:t/>
            </a:r>
            <a:br>
              <a:rPr lang="en-US" altLang="en-US" sz="2800" smtClean="0"/>
            </a:br>
            <a:r>
              <a:rPr lang="en-US" altLang="en-US" sz="2000" smtClean="0">
                <a:solidFill>
                  <a:srgbClr val="FBC93D"/>
                </a:solidFill>
              </a:rPr>
              <a:t>Type 1 and Type 2 Diabetes</a:t>
            </a:r>
          </a:p>
        </p:txBody>
      </p:sp>
      <p:sp>
        <p:nvSpPr>
          <p:cNvPr id="208899" name="Rectangle 2051"/>
          <p:cNvSpPr>
            <a:spLocks noGrp="1" noChangeArrowheads="1"/>
          </p:cNvSpPr>
          <p:nvPr>
            <p:ph type="body" idx="1"/>
          </p:nvPr>
        </p:nvSpPr>
        <p:spPr>
          <a:xfrm>
            <a:off x="338138" y="1600200"/>
            <a:ext cx="8670925" cy="4953000"/>
          </a:xfrm>
        </p:spPr>
        <p:txBody>
          <a:bodyPr/>
          <a:lstStyle/>
          <a:p>
            <a:pPr marL="0" indent="0">
              <a:lnSpc>
                <a:spcPct val="95000"/>
              </a:lnSpc>
              <a:spcBef>
                <a:spcPct val="55000"/>
              </a:spcBef>
              <a:buFontTx/>
              <a:buNone/>
              <a:tabLst>
                <a:tab pos="3429000" algn="l"/>
                <a:tab pos="6565900" algn="l"/>
              </a:tabLst>
              <a:defRPr/>
            </a:pPr>
            <a:r>
              <a:rPr lang="en-US" sz="1800" dirty="0"/>
              <a:t>	</a:t>
            </a:r>
            <a:r>
              <a:rPr lang="en-US" sz="1800" b="1" dirty="0">
                <a:solidFill>
                  <a:srgbClr val="FBC93D"/>
                </a:solidFill>
              </a:rPr>
              <a:t>Type 1 Diabetes	Type 2 Diabetes</a:t>
            </a:r>
          </a:p>
          <a:p>
            <a:pPr marL="0" indent="0">
              <a:lnSpc>
                <a:spcPct val="95000"/>
              </a:lnSpc>
              <a:spcBef>
                <a:spcPct val="55000"/>
              </a:spcBef>
              <a:buFontTx/>
              <a:buNone/>
              <a:tabLst>
                <a:tab pos="3429000" algn="l"/>
                <a:tab pos="6565900" algn="l"/>
              </a:tabLst>
              <a:defRPr/>
            </a:pPr>
            <a:r>
              <a:rPr lang="en-US" sz="1800" dirty="0">
                <a:solidFill>
                  <a:srgbClr val="FBC93D"/>
                </a:solidFill>
              </a:rPr>
              <a:t>Usual clinical course</a:t>
            </a:r>
            <a:r>
              <a:rPr lang="en-US" sz="1800" dirty="0"/>
              <a:t>	Insulin-dependent	Initially non</a:t>
            </a:r>
            <a:r>
              <a:rPr lang="en-US" sz="1800" dirty="0">
                <a:cs typeface="Arial" charset="0"/>
              </a:rPr>
              <a:t>-</a:t>
            </a:r>
            <a:r>
              <a:rPr lang="en-US" sz="1800" dirty="0"/>
              <a:t>insulin-</a:t>
            </a:r>
            <a:br>
              <a:rPr lang="en-US" sz="1800" dirty="0"/>
            </a:br>
            <a:r>
              <a:rPr lang="en-US" sz="1800" dirty="0"/>
              <a:t>		dependent</a:t>
            </a:r>
          </a:p>
          <a:p>
            <a:pPr marL="0" indent="0">
              <a:lnSpc>
                <a:spcPct val="95000"/>
              </a:lnSpc>
              <a:spcBef>
                <a:spcPct val="55000"/>
              </a:spcBef>
              <a:buFontTx/>
              <a:buNone/>
              <a:tabLst>
                <a:tab pos="3429000" algn="l"/>
                <a:tab pos="6565900" algn="l"/>
              </a:tabLst>
              <a:defRPr/>
            </a:pPr>
            <a:r>
              <a:rPr lang="en-US" sz="1800" dirty="0">
                <a:solidFill>
                  <a:srgbClr val="FBC93D"/>
                </a:solidFill>
              </a:rPr>
              <a:t>Usual age of onset</a:t>
            </a:r>
            <a:r>
              <a:rPr lang="en-US" sz="1800" dirty="0"/>
              <a:t>	&lt;20 years (but ~50%	&gt;40 years but</a:t>
            </a:r>
            <a:br>
              <a:rPr lang="en-US" sz="1800" dirty="0"/>
            </a:br>
            <a:r>
              <a:rPr lang="en-US" sz="1800" dirty="0"/>
              <a:t>	over 20 years)	increasingly earlier</a:t>
            </a:r>
          </a:p>
          <a:p>
            <a:pPr marL="0" indent="0">
              <a:lnSpc>
                <a:spcPct val="95000"/>
              </a:lnSpc>
              <a:spcBef>
                <a:spcPct val="55000"/>
              </a:spcBef>
              <a:buFontTx/>
              <a:buNone/>
              <a:tabLst>
                <a:tab pos="3429000" algn="l"/>
                <a:tab pos="6565900" algn="l"/>
              </a:tabLst>
              <a:defRPr/>
            </a:pPr>
            <a:r>
              <a:rPr lang="en-US" sz="1800" dirty="0">
                <a:solidFill>
                  <a:srgbClr val="FBC93D"/>
                </a:solidFill>
              </a:rPr>
              <a:t>Body weight</a:t>
            </a:r>
            <a:r>
              <a:rPr lang="en-US" sz="1800" dirty="0"/>
              <a:t>	Usually lean	Usually obese</a:t>
            </a:r>
          </a:p>
          <a:p>
            <a:pPr marL="0" indent="0">
              <a:lnSpc>
                <a:spcPct val="95000"/>
              </a:lnSpc>
              <a:spcBef>
                <a:spcPct val="55000"/>
              </a:spcBef>
              <a:buFontTx/>
              <a:buNone/>
              <a:tabLst>
                <a:tab pos="3429000" algn="l"/>
                <a:tab pos="6565900" algn="l"/>
              </a:tabLst>
              <a:defRPr/>
            </a:pPr>
            <a:r>
              <a:rPr lang="en-US" sz="1800" dirty="0">
                <a:solidFill>
                  <a:srgbClr val="FBC93D"/>
                </a:solidFill>
              </a:rPr>
              <a:t>Clinical onset</a:t>
            </a:r>
            <a:r>
              <a:rPr lang="en-US" sz="1800" dirty="0"/>
              <a:t>	Often acute	Subtle, slow</a:t>
            </a:r>
          </a:p>
          <a:p>
            <a:pPr marL="0" indent="0">
              <a:lnSpc>
                <a:spcPct val="95000"/>
              </a:lnSpc>
              <a:spcBef>
                <a:spcPct val="55000"/>
              </a:spcBef>
              <a:buFontTx/>
              <a:buNone/>
              <a:tabLst>
                <a:tab pos="3429000" algn="l"/>
                <a:tab pos="6565900" algn="l"/>
              </a:tabLst>
              <a:defRPr/>
            </a:pPr>
            <a:r>
              <a:rPr lang="en-US" sz="1800" dirty="0">
                <a:solidFill>
                  <a:srgbClr val="FBC93D"/>
                </a:solidFill>
              </a:rPr>
              <a:t>Ketosis-prone</a:t>
            </a:r>
            <a:r>
              <a:rPr lang="en-US" sz="1800" dirty="0"/>
              <a:t>	Yes	</a:t>
            </a:r>
            <a:r>
              <a:rPr lang="en-US" sz="1800" dirty="0" smtClean="0"/>
              <a:t>ketosis prone T2</a:t>
            </a:r>
            <a:endParaRPr lang="en-US" sz="1800" dirty="0"/>
          </a:p>
          <a:p>
            <a:pPr marL="0" indent="0">
              <a:lnSpc>
                <a:spcPct val="95000"/>
              </a:lnSpc>
              <a:spcBef>
                <a:spcPct val="55000"/>
              </a:spcBef>
              <a:buFontTx/>
              <a:buNone/>
              <a:tabLst>
                <a:tab pos="3429000" algn="l"/>
                <a:tab pos="6565900" algn="l"/>
              </a:tabLst>
              <a:defRPr/>
            </a:pPr>
            <a:r>
              <a:rPr lang="en-US" sz="1800" dirty="0">
                <a:solidFill>
                  <a:srgbClr val="FBC93D"/>
                </a:solidFill>
              </a:rPr>
              <a:t>Family history</a:t>
            </a:r>
            <a:r>
              <a:rPr lang="en-US" sz="1800" dirty="0"/>
              <a:t>	</a:t>
            </a:r>
            <a:r>
              <a:rPr lang="en-US" sz="1800" dirty="0">
                <a:sym typeface="Symbol" pitchFamily="18" charset="2"/>
              </a:rPr>
              <a:t>15% with 1</a:t>
            </a:r>
            <a:r>
              <a:rPr lang="en-US" sz="1800" dirty="0">
                <a:cs typeface="Arial" charset="0"/>
                <a:sym typeface="Symbol" pitchFamily="18" charset="2"/>
              </a:rPr>
              <a:t>° relative	</a:t>
            </a:r>
            <a:r>
              <a:rPr lang="en-US" sz="1800" dirty="0" smtClean="0">
                <a:cs typeface="Arial" charset="0"/>
                <a:sym typeface="Symbol" pitchFamily="18" charset="2"/>
              </a:rPr>
              <a:t>Common</a:t>
            </a:r>
          </a:p>
          <a:p>
            <a:pPr marL="0" indent="0">
              <a:lnSpc>
                <a:spcPct val="95000"/>
              </a:lnSpc>
              <a:spcBef>
                <a:spcPct val="55000"/>
              </a:spcBef>
              <a:buFontTx/>
              <a:buNone/>
              <a:tabLst>
                <a:tab pos="3429000" algn="l"/>
                <a:tab pos="6565900" algn="l"/>
              </a:tabLst>
              <a:defRPr/>
            </a:pPr>
            <a:r>
              <a:rPr lang="en-US" sz="1800" dirty="0" smtClean="0">
                <a:solidFill>
                  <a:srgbClr val="FBC93D"/>
                </a:solidFill>
                <a:cs typeface="Arial" charset="0"/>
                <a:sym typeface="Symbol" pitchFamily="18" charset="2"/>
              </a:rPr>
              <a:t>Frequency of HLA-DR3,</a:t>
            </a:r>
            <a:r>
              <a:rPr lang="en-US" sz="1800" dirty="0" smtClean="0">
                <a:cs typeface="Arial" charset="0"/>
                <a:sym typeface="Symbol" pitchFamily="18" charset="2"/>
              </a:rPr>
              <a:t>	Increased	Not increased</a:t>
            </a:r>
            <a:br>
              <a:rPr lang="en-US" sz="1800" dirty="0" smtClean="0">
                <a:cs typeface="Arial" charset="0"/>
                <a:sym typeface="Symbol" pitchFamily="18" charset="2"/>
              </a:rPr>
            </a:br>
            <a:r>
              <a:rPr lang="en-US" sz="1800" dirty="0" smtClean="0">
                <a:solidFill>
                  <a:srgbClr val="FBC93D"/>
                </a:solidFill>
                <a:cs typeface="Arial" charset="0"/>
                <a:sym typeface="Symbol" pitchFamily="18" charset="2"/>
              </a:rPr>
              <a:t>DR4, DQB1*0201, *0302</a:t>
            </a:r>
          </a:p>
          <a:p>
            <a:pPr marL="0" indent="0">
              <a:lnSpc>
                <a:spcPct val="95000"/>
              </a:lnSpc>
              <a:spcBef>
                <a:spcPct val="55000"/>
              </a:spcBef>
              <a:buFontTx/>
              <a:buNone/>
              <a:tabLst>
                <a:tab pos="3429000" algn="l"/>
                <a:tab pos="6565900" algn="l"/>
              </a:tabLst>
              <a:defRPr/>
            </a:pPr>
            <a:r>
              <a:rPr lang="en-US" sz="1800" dirty="0" smtClean="0">
                <a:solidFill>
                  <a:srgbClr val="FBC93D"/>
                </a:solidFill>
                <a:cs typeface="Arial" charset="0"/>
                <a:sym typeface="Symbol" pitchFamily="18" charset="2"/>
              </a:rPr>
              <a:t>Islet </a:t>
            </a:r>
            <a:r>
              <a:rPr lang="en-US" sz="1800" dirty="0">
                <a:solidFill>
                  <a:srgbClr val="FBC93D"/>
                </a:solidFill>
                <a:cs typeface="Arial" charset="0"/>
                <a:sym typeface="Symbol" pitchFamily="18" charset="2"/>
              </a:rPr>
              <a:t>autoantibodies</a:t>
            </a:r>
            <a:r>
              <a:rPr lang="en-US" sz="1800" dirty="0">
                <a:cs typeface="Arial" charset="0"/>
                <a:sym typeface="Symbol" pitchFamily="18" charset="2"/>
              </a:rPr>
              <a:t>	Present	</a:t>
            </a:r>
            <a:r>
              <a:rPr lang="en-US" sz="1800" dirty="0" smtClean="0">
                <a:cs typeface="Arial" charset="0"/>
                <a:sym typeface="Symbol" pitchFamily="18" charset="2"/>
              </a:rPr>
              <a:t>Absent-rare</a:t>
            </a:r>
            <a:r>
              <a:rPr lang="en-US" sz="1800" dirty="0">
                <a:cs typeface="Arial" charset="0"/>
                <a:sym typeface="Symbol" pitchFamily="18" charset="2"/>
              </a:rPr>
              <a:t/>
            </a:r>
            <a:br>
              <a:rPr lang="en-US" sz="1800" dirty="0">
                <a:cs typeface="Arial" charset="0"/>
                <a:sym typeface="Symbol" pitchFamily="18" charset="2"/>
              </a:rPr>
            </a:br>
            <a:r>
              <a:rPr lang="en-US" sz="1800" dirty="0">
                <a:solidFill>
                  <a:srgbClr val="FBC93D"/>
                </a:solidFill>
                <a:cs typeface="Arial" charset="0"/>
                <a:sym typeface="Symbol" pitchFamily="18" charset="2"/>
              </a:rPr>
              <a:t>(GADA, ICA, IA-2A, IAA)</a:t>
            </a:r>
            <a:endParaRPr lang="en-US" sz="1800" dirty="0">
              <a:solidFill>
                <a:srgbClr val="FBC93D"/>
              </a:solidFill>
            </a:endParaRPr>
          </a:p>
        </p:txBody>
      </p:sp>
      <p:grpSp>
        <p:nvGrpSpPr>
          <p:cNvPr id="34820" name="Group 2067"/>
          <p:cNvGrpSpPr>
            <a:grpSpLocks/>
          </p:cNvGrpSpPr>
          <p:nvPr/>
        </p:nvGrpSpPr>
        <p:grpSpPr bwMode="auto">
          <a:xfrm>
            <a:off x="344488" y="1603375"/>
            <a:ext cx="8799512" cy="5070475"/>
            <a:chOff x="244" y="1010"/>
            <a:chExt cx="6236" cy="3194"/>
          </a:xfrm>
        </p:grpSpPr>
        <p:sp>
          <p:nvSpPr>
            <p:cNvPr id="34822" name="Line 2054"/>
            <p:cNvSpPr>
              <a:spLocks noChangeShapeType="1"/>
            </p:cNvSpPr>
            <p:nvPr/>
          </p:nvSpPr>
          <p:spPr bwMode="auto">
            <a:xfrm flipV="1">
              <a:off x="244" y="1245"/>
              <a:ext cx="6031" cy="1"/>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23" name="Line 2055"/>
            <p:cNvSpPr>
              <a:spLocks noChangeShapeType="1"/>
            </p:cNvSpPr>
            <p:nvPr/>
          </p:nvSpPr>
          <p:spPr bwMode="auto">
            <a:xfrm>
              <a:off x="244" y="1650"/>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24" name="Line 2056"/>
            <p:cNvSpPr>
              <a:spLocks noChangeShapeType="1"/>
            </p:cNvSpPr>
            <p:nvPr/>
          </p:nvSpPr>
          <p:spPr bwMode="auto">
            <a:xfrm>
              <a:off x="244" y="2078"/>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25" name="Line 2057"/>
            <p:cNvSpPr>
              <a:spLocks noChangeShapeType="1"/>
            </p:cNvSpPr>
            <p:nvPr/>
          </p:nvSpPr>
          <p:spPr bwMode="auto">
            <a:xfrm>
              <a:off x="244" y="2348"/>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26" name="Line 2058"/>
            <p:cNvSpPr>
              <a:spLocks noChangeShapeType="1"/>
            </p:cNvSpPr>
            <p:nvPr/>
          </p:nvSpPr>
          <p:spPr bwMode="auto">
            <a:xfrm>
              <a:off x="244" y="2619"/>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27" name="Line 2059"/>
            <p:cNvSpPr>
              <a:spLocks noChangeShapeType="1"/>
            </p:cNvSpPr>
            <p:nvPr/>
          </p:nvSpPr>
          <p:spPr bwMode="auto">
            <a:xfrm>
              <a:off x="244" y="2863"/>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28" name="Line 2060"/>
            <p:cNvSpPr>
              <a:spLocks noChangeShapeType="1"/>
            </p:cNvSpPr>
            <p:nvPr/>
          </p:nvSpPr>
          <p:spPr bwMode="auto">
            <a:xfrm>
              <a:off x="244" y="3143"/>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29" name="Line 2061"/>
            <p:cNvSpPr>
              <a:spLocks noChangeShapeType="1"/>
            </p:cNvSpPr>
            <p:nvPr/>
          </p:nvSpPr>
          <p:spPr bwMode="auto">
            <a:xfrm>
              <a:off x="441" y="3504"/>
              <a:ext cx="6039"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30" name="Line 2062"/>
            <p:cNvSpPr>
              <a:spLocks noChangeShapeType="1"/>
            </p:cNvSpPr>
            <p:nvPr/>
          </p:nvSpPr>
          <p:spPr bwMode="auto">
            <a:xfrm flipV="1">
              <a:off x="449" y="3984"/>
              <a:ext cx="6031" cy="1"/>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31" name="Line 2064"/>
            <p:cNvSpPr>
              <a:spLocks noChangeShapeType="1"/>
            </p:cNvSpPr>
            <p:nvPr/>
          </p:nvSpPr>
          <p:spPr bwMode="auto">
            <a:xfrm rot="-5400000">
              <a:off x="664" y="2607"/>
              <a:ext cx="3194" cy="0"/>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32" name="Line 2065"/>
            <p:cNvSpPr>
              <a:spLocks noChangeShapeType="1"/>
            </p:cNvSpPr>
            <p:nvPr/>
          </p:nvSpPr>
          <p:spPr bwMode="auto">
            <a:xfrm rot="5400000" flipH="1">
              <a:off x="2650" y="2603"/>
              <a:ext cx="3192" cy="9"/>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sp>
          <p:nvSpPr>
            <p:cNvPr id="34833" name="Line 2066"/>
            <p:cNvSpPr>
              <a:spLocks noChangeShapeType="1"/>
            </p:cNvSpPr>
            <p:nvPr/>
          </p:nvSpPr>
          <p:spPr bwMode="auto">
            <a:xfrm flipV="1">
              <a:off x="244" y="1010"/>
              <a:ext cx="6031" cy="1"/>
            </a:xfrm>
            <a:prstGeom prst="line">
              <a:avLst/>
            </a:prstGeom>
            <a:noFill/>
            <a:ln w="25400">
              <a:solidFill>
                <a:srgbClr val="D46602"/>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fa-IR"/>
            </a:p>
          </p:txBody>
        </p:sp>
      </p:grpSp>
      <p:sp>
        <p:nvSpPr>
          <p:cNvPr id="34821"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SzPct val="75000"/>
              <a:buFont typeface="Wingdings" pitchFamily="2" charset="2"/>
              <a:buChar char="n"/>
              <a:defRPr sz="3200">
                <a:solidFill>
                  <a:schemeClr val="tx1"/>
                </a:solidFill>
                <a:latin typeface="Times New Roman" pitchFamily="18" charset="0"/>
              </a:defRPr>
            </a:lvl1pPr>
            <a:lvl2pPr marL="742950" indent="-285750">
              <a:spcBef>
                <a:spcPct val="20000"/>
              </a:spcBef>
              <a:buClr>
                <a:schemeClr val="folHlink"/>
              </a:buClr>
              <a:buSzPct val="60000"/>
              <a:buFont typeface="Wingdings" pitchFamily="2" charset="2"/>
              <a:buChar char="u"/>
              <a:defRPr sz="3200">
                <a:solidFill>
                  <a:schemeClr val="tx1"/>
                </a:solidFill>
                <a:latin typeface="Times New Roman" pitchFamily="18" charset="0"/>
              </a:defRPr>
            </a:lvl2pPr>
            <a:lvl3pPr marL="1143000" indent="-228600">
              <a:spcBef>
                <a:spcPct val="20000"/>
              </a:spcBef>
              <a:buClr>
                <a:schemeClr val="tx2"/>
              </a:buClr>
              <a:buSzPct val="60000"/>
              <a:buFont typeface="Wingdings" pitchFamily="2" charset="2"/>
              <a:buChar char="t"/>
              <a:defRPr sz="3200">
                <a:solidFill>
                  <a:schemeClr val="tx1"/>
                </a:solidFill>
                <a:latin typeface="Times New Roman" pitchFamily="18" charset="0"/>
              </a:defRPr>
            </a:lvl3pPr>
            <a:lvl4pPr marL="1600200" indent="-228600">
              <a:spcBef>
                <a:spcPct val="20000"/>
              </a:spcBef>
              <a:buClr>
                <a:schemeClr val="tx1"/>
              </a:buClr>
              <a:buSzPct val="100000"/>
              <a:buChar char="•"/>
              <a:defRPr sz="3200">
                <a:solidFill>
                  <a:schemeClr val="tx1"/>
                </a:solidFill>
                <a:latin typeface="Times New Roman" pitchFamily="18" charset="0"/>
              </a:defRPr>
            </a:lvl4pPr>
            <a:lvl5pPr marL="2057400" indent="-228600">
              <a:spcBef>
                <a:spcPct val="20000"/>
              </a:spcBef>
              <a:buClr>
                <a:schemeClr val="tx1"/>
              </a:buClr>
              <a:buSzPct val="100000"/>
              <a:buChar char="–"/>
              <a:defRPr sz="3200">
                <a:solidFill>
                  <a:schemeClr val="tx1"/>
                </a:solidFill>
                <a:latin typeface="Times New Roman" pitchFamily="18" charset="0"/>
              </a:defRPr>
            </a:lvl5pPr>
            <a:lvl6pPr marL="25146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6pPr>
            <a:lvl7pPr marL="29718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7pPr>
            <a:lvl8pPr marL="34290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8pPr>
            <a:lvl9pPr marL="3886200" indent="-228600" algn="l" rtl="0" eaLnBrk="0" fontAlgn="base" hangingPunct="0">
              <a:spcBef>
                <a:spcPct val="20000"/>
              </a:spcBef>
              <a:spcAft>
                <a:spcPct val="0"/>
              </a:spcAft>
              <a:buClr>
                <a:schemeClr val="tx1"/>
              </a:buClr>
              <a:buSzPct val="100000"/>
              <a:buChar char="–"/>
              <a:defRPr sz="3200">
                <a:solidFill>
                  <a:schemeClr val="tx1"/>
                </a:solidFill>
                <a:latin typeface="Times New Roman" pitchFamily="18" charset="0"/>
              </a:defRPr>
            </a:lvl9pPr>
          </a:lstStyle>
          <a:p>
            <a:pPr>
              <a:spcBef>
                <a:spcPct val="0"/>
              </a:spcBef>
              <a:buClrTx/>
              <a:buSzTx/>
              <a:buFontTx/>
              <a:buNone/>
            </a:pPr>
            <a:fld id="{552DCA68-62B2-4049-A1C0-A81BD06E6640}" type="slidenum">
              <a:rPr lang="en-US" altLang="en-US" sz="1400" smtClean="0"/>
              <a:pPr>
                <a:spcBef>
                  <a:spcPct val="0"/>
                </a:spcBef>
                <a:buClrTx/>
                <a:buSzTx/>
                <a:buFontTx/>
                <a:buNone/>
              </a:pPr>
              <a:t>8</a:t>
            </a:fld>
            <a:endParaRPr lang="en-US" altLang="en-US" sz="1400" smtClean="0"/>
          </a:p>
        </p:txBody>
      </p:sp>
    </p:spTree>
    <p:extLst>
      <p:ext uri="{BB962C8B-B14F-4D97-AF65-F5344CB8AC3E}">
        <p14:creationId xmlns:p14="http://schemas.microsoft.com/office/powerpoint/2010/main" val="1150873632"/>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7521"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Gl Dysfunction</a:t>
            </a:r>
            <a:endParaRPr lang="en-US" altLang="fa-IR" sz="4000" smtClean="0">
              <a:latin typeface="Times New Roman" pitchFamily="18" charset="0"/>
            </a:endParaRPr>
          </a:p>
        </p:txBody>
      </p:sp>
      <p:sp>
        <p:nvSpPr>
          <p:cNvPr id="107522" name="Content Placeholder 2"/>
          <p:cNvSpPr>
            <a:spLocks noGrp="1"/>
          </p:cNvSpPr>
          <p:nvPr>
            <p:ph idx="1"/>
          </p:nvPr>
        </p:nvSpPr>
        <p:spPr/>
        <p:txBody>
          <a:bodyPr/>
          <a:lstStyle/>
          <a:p>
            <a:pPr eaLnBrk="1" hangingPunct="1"/>
            <a:r>
              <a:rPr lang="en-US" altLang="fa-IR" sz="2800" dirty="0" smtClean="0">
                <a:latin typeface="Times New Roman" pitchFamily="18" charset="0"/>
                <a:cs typeface="Times New Roman" pitchFamily="18" charset="0"/>
              </a:rPr>
              <a:t>In type 1 DM, these symptoms should also prompt </a:t>
            </a:r>
            <a:r>
              <a:rPr lang="en-US" altLang="fa-IR" sz="2800" dirty="0" smtClean="0">
                <a:solidFill>
                  <a:srgbClr val="FFFF00"/>
                </a:solidFill>
                <a:latin typeface="Times New Roman" pitchFamily="18" charset="0"/>
                <a:cs typeface="Times New Roman" pitchFamily="18" charset="0"/>
              </a:rPr>
              <a:t>evaluation for celiac </a:t>
            </a:r>
            <a:r>
              <a:rPr lang="en-US" altLang="fa-IR" sz="2800" dirty="0" err="1" smtClean="0">
                <a:solidFill>
                  <a:srgbClr val="FFFF00"/>
                </a:solidFill>
                <a:latin typeface="Times New Roman" pitchFamily="18" charset="0"/>
                <a:cs typeface="Times New Roman" pitchFamily="18" charset="0"/>
              </a:rPr>
              <a:t>sprue</a:t>
            </a:r>
            <a:r>
              <a:rPr lang="en-US" altLang="fa-IR" sz="2800" dirty="0" smtClean="0">
                <a:solidFill>
                  <a:srgbClr val="FFFF00"/>
                </a:solidFill>
                <a:latin typeface="Times New Roman" pitchFamily="18" charset="0"/>
                <a:cs typeface="Times New Roman" pitchFamily="18" charset="0"/>
              </a:rPr>
              <a:t> </a:t>
            </a:r>
            <a:r>
              <a:rPr lang="en-US" altLang="fa-IR" sz="2800" dirty="0" smtClean="0">
                <a:latin typeface="Times New Roman" pitchFamily="18" charset="0"/>
                <a:cs typeface="Times New Roman" pitchFamily="18" charset="0"/>
              </a:rPr>
              <a:t>because of its increased frequency. </a:t>
            </a:r>
          </a:p>
          <a:p>
            <a:pPr eaLnBrk="1" hangingPunct="1"/>
            <a:endParaRPr lang="en-US" altLang="fa-IR" sz="2800" dirty="0" smtClean="0">
              <a:latin typeface="Times New Roman" pitchFamily="18" charset="0"/>
              <a:cs typeface="Times New Roman" pitchFamily="18" charset="0"/>
            </a:endParaRPr>
          </a:p>
          <a:p>
            <a:pPr eaLnBrk="1" hangingPunct="1"/>
            <a:endParaRPr lang="en-US" altLang="fa-IR" sz="2800" dirty="0" smtClean="0">
              <a:latin typeface="Times New Roman" pitchFamily="18" charset="0"/>
              <a:cs typeface="Times New Roman" pitchFamily="18" charset="0"/>
            </a:endParaRPr>
          </a:p>
        </p:txBody>
      </p:sp>
      <p:sp>
        <p:nvSpPr>
          <p:cNvPr id="10752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4D4CDA4-CDD4-4129-83F8-66EBB8FA19FE}" type="slidenum">
              <a:rPr lang="en-US" altLang="en-US" sz="1200">
                <a:solidFill>
                  <a:srgbClr val="FFFFFF"/>
                </a:solidFill>
              </a:rPr>
              <a:pPr>
                <a:spcBef>
                  <a:spcPct val="0"/>
                </a:spcBef>
                <a:buFontTx/>
                <a:buNone/>
              </a:pPr>
              <a:t>80</a:t>
            </a:fld>
            <a:endParaRPr lang="en-US" altLang="en-US" sz="1200">
              <a:solidFill>
                <a:srgbClr val="FFFFFF"/>
              </a:solidFill>
            </a:endParaRPr>
          </a:p>
        </p:txBody>
      </p:sp>
    </p:spTree>
    <p:extLst>
      <p:ext uri="{BB962C8B-B14F-4D97-AF65-F5344CB8AC3E}">
        <p14:creationId xmlns:p14="http://schemas.microsoft.com/office/powerpoint/2010/main" val="430250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 GU Dysfunction</a:t>
            </a:r>
            <a:endParaRPr lang="en-US" altLang="fa-IR" sz="4000" smtClean="0">
              <a:latin typeface="Times New Roman" pitchFamily="18" charset="0"/>
            </a:endParaRPr>
          </a:p>
        </p:txBody>
      </p:sp>
      <p:sp>
        <p:nvSpPr>
          <p:cNvPr id="126979" name="Content Placeholder 2"/>
          <p:cNvSpPr>
            <a:spLocks noGrp="1"/>
          </p:cNvSpPr>
          <p:nvPr>
            <p:ph idx="1"/>
          </p:nvPr>
        </p:nvSpPr>
        <p:spPr>
          <a:xfrm>
            <a:off x="457200" y="1500188"/>
            <a:ext cx="8229600" cy="4625975"/>
          </a:xfrm>
        </p:spPr>
        <p:txBody>
          <a:bodyPr/>
          <a:lstStyle/>
          <a:p>
            <a:pPr eaLnBrk="1" hangingPunct="1">
              <a:defRPr/>
            </a:pPr>
            <a:r>
              <a:rPr lang="en-US" altLang="fa-IR" sz="2800" dirty="0">
                <a:latin typeface="Times New Roman" pitchFamily="18" charset="0"/>
                <a:cs typeface="Times New Roman" pitchFamily="18" charset="0"/>
              </a:rPr>
              <a:t>Diabetic autonomic neuropathy may lead to genitourinary dysfunction including :</a:t>
            </a:r>
          </a:p>
          <a:p>
            <a:pPr eaLnBrk="1" hangingPunct="1">
              <a:defRPr/>
            </a:pPr>
            <a:r>
              <a:rPr lang="en-US" altLang="fa-IR" sz="2800" dirty="0" err="1">
                <a:latin typeface="Times New Roman" pitchFamily="18" charset="0"/>
                <a:cs typeface="Times New Roman" pitchFamily="18" charset="0"/>
              </a:rPr>
              <a:t>Cystopathy</a:t>
            </a:r>
            <a:endParaRPr lang="en-US" altLang="fa-IR" sz="2800" dirty="0">
              <a:latin typeface="Times New Roman" pitchFamily="18" charset="0"/>
              <a:cs typeface="Times New Roman" pitchFamily="18" charset="0"/>
            </a:endParaRPr>
          </a:p>
          <a:p>
            <a:pPr eaLnBrk="1" hangingPunct="1">
              <a:defRPr/>
            </a:pPr>
            <a:r>
              <a:rPr lang="en-US" altLang="fa-IR" sz="2800" dirty="0">
                <a:latin typeface="Times New Roman" pitchFamily="18" charset="0"/>
                <a:cs typeface="Times New Roman" pitchFamily="18" charset="0"/>
              </a:rPr>
              <a:t> </a:t>
            </a:r>
            <a:r>
              <a:rPr lang="en-US" altLang="fa-IR" sz="2800" dirty="0">
                <a:solidFill>
                  <a:srgbClr val="FFFF00"/>
                </a:solidFill>
                <a:latin typeface="Times New Roman" pitchFamily="18" charset="0"/>
                <a:cs typeface="Times New Roman" pitchFamily="18" charset="0"/>
              </a:rPr>
              <a:t>Male sexual (Erectile) dysfunction </a:t>
            </a:r>
          </a:p>
          <a:p>
            <a:pPr marL="0" indent="0" eaLnBrk="1" hangingPunct="1">
              <a:buFont typeface="Arial" pitchFamily="34" charset="0"/>
              <a:buNone/>
              <a:defRPr/>
            </a:pPr>
            <a:r>
              <a:rPr lang="en-US" altLang="fa-IR" sz="2800" dirty="0">
                <a:solidFill>
                  <a:srgbClr val="FFFF00"/>
                </a:solidFill>
                <a:latin typeface="Times New Roman" pitchFamily="18" charset="0"/>
                <a:cs typeface="Times New Roman" pitchFamily="18" charset="0"/>
              </a:rPr>
              <a:t>Female sexual dysfunction</a:t>
            </a:r>
            <a:r>
              <a:rPr lang="en-US" altLang="fa-IR" sz="2800" dirty="0">
                <a:latin typeface="Times New Roman" pitchFamily="18" charset="0"/>
                <a:cs typeface="Times New Roman" pitchFamily="18" charset="0"/>
              </a:rPr>
              <a:t>:</a:t>
            </a:r>
          </a:p>
          <a:p>
            <a:pPr eaLnBrk="1" hangingPunct="1">
              <a:defRPr/>
            </a:pPr>
            <a:r>
              <a:rPr lang="en-US" altLang="fa-IR" sz="2800" dirty="0">
                <a:latin typeface="Times New Roman" pitchFamily="18" charset="0"/>
                <a:cs typeface="Times New Roman" pitchFamily="18" charset="0"/>
              </a:rPr>
              <a:t>Reduced sexual desire</a:t>
            </a:r>
          </a:p>
          <a:p>
            <a:pPr eaLnBrk="1" hangingPunct="1">
              <a:defRPr/>
            </a:pPr>
            <a:r>
              <a:rPr lang="en-US" altLang="fa-IR" sz="2800" dirty="0">
                <a:latin typeface="Times New Roman" pitchFamily="18" charset="0"/>
                <a:cs typeface="Times New Roman" pitchFamily="18" charset="0"/>
              </a:rPr>
              <a:t>Reduced vaginal lubrication</a:t>
            </a:r>
          </a:p>
          <a:p>
            <a:pPr eaLnBrk="1" hangingPunct="1">
              <a:defRPr/>
            </a:pPr>
            <a:r>
              <a:rPr lang="en-US" altLang="fa-IR" sz="2800" dirty="0">
                <a:latin typeface="Times New Roman" pitchFamily="18" charset="0"/>
                <a:cs typeface="Times New Roman" pitchFamily="18" charset="0"/>
              </a:rPr>
              <a:t>Dyspareunia</a:t>
            </a:r>
          </a:p>
        </p:txBody>
      </p:sp>
      <p:sp>
        <p:nvSpPr>
          <p:cNvPr id="10854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C7B1490-B2A9-4C8F-AC85-DC70073F8A99}" type="slidenum">
              <a:rPr lang="en-US" altLang="en-US" sz="1200">
                <a:solidFill>
                  <a:srgbClr val="FFFFFF"/>
                </a:solidFill>
              </a:rPr>
              <a:pPr>
                <a:spcBef>
                  <a:spcPct val="0"/>
                </a:spcBef>
                <a:buFontTx/>
                <a:buNone/>
              </a:pPr>
              <a:t>81</a:t>
            </a:fld>
            <a:endParaRPr lang="en-US" altLang="en-US" sz="1200">
              <a:solidFill>
                <a:srgbClr val="FFFFFF"/>
              </a:solidFill>
            </a:endParaRPr>
          </a:p>
        </p:txBody>
      </p:sp>
    </p:spTree>
    <p:extLst>
      <p:ext uri="{BB962C8B-B14F-4D97-AF65-F5344CB8AC3E}">
        <p14:creationId xmlns:p14="http://schemas.microsoft.com/office/powerpoint/2010/main" val="295403743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GU Dysfunction</a:t>
            </a:r>
            <a:endParaRPr lang="en-US" altLang="fa-IR" sz="4000" smtClean="0">
              <a:latin typeface="Times New Roman" pitchFamily="18" charset="0"/>
            </a:endParaRPr>
          </a:p>
        </p:txBody>
      </p:sp>
      <p:sp>
        <p:nvSpPr>
          <p:cNvPr id="110594" name="Content Placeholder 2"/>
          <p:cNvSpPr>
            <a:spLocks noGrp="1"/>
          </p:cNvSpPr>
          <p:nvPr>
            <p:ph idx="1"/>
          </p:nvPr>
        </p:nvSpPr>
        <p:spPr/>
        <p:txBody>
          <a:bodyPr/>
          <a:lstStyle/>
          <a:p>
            <a:pPr eaLnBrk="1" hangingPunct="1"/>
            <a:r>
              <a:rPr lang="en-US" altLang="fa-IR" sz="2800" smtClean="0">
                <a:solidFill>
                  <a:srgbClr val="FFFF00"/>
                </a:solidFill>
                <a:latin typeface="Times New Roman" pitchFamily="18" charset="0"/>
                <a:cs typeface="Times New Roman" pitchFamily="18" charset="0"/>
              </a:rPr>
              <a:t>Erectile dysfunction </a:t>
            </a:r>
            <a:r>
              <a:rPr lang="en-US" altLang="fa-IR" sz="2800" smtClean="0">
                <a:latin typeface="Times New Roman" pitchFamily="18" charset="0"/>
                <a:cs typeface="Times New Roman" pitchFamily="18" charset="0"/>
              </a:rPr>
              <a:t>and </a:t>
            </a:r>
            <a:r>
              <a:rPr lang="en-US" altLang="fa-IR" sz="2800" smtClean="0">
                <a:solidFill>
                  <a:srgbClr val="FFFF00"/>
                </a:solidFill>
                <a:latin typeface="Times New Roman" pitchFamily="18" charset="0"/>
                <a:cs typeface="Times New Roman" pitchFamily="18" charset="0"/>
              </a:rPr>
              <a:t>retrograde</a:t>
            </a:r>
            <a:r>
              <a:rPr lang="en-US" altLang="fa-IR" sz="2800" smtClean="0">
                <a:latin typeface="Times New Roman" pitchFamily="18" charset="0"/>
                <a:cs typeface="Times New Roman" pitchFamily="18" charset="0"/>
              </a:rPr>
              <a:t> ejaculation are very common in DM and may be one of the </a:t>
            </a:r>
            <a:r>
              <a:rPr lang="en-US" altLang="fa-IR" sz="2800" smtClean="0">
                <a:solidFill>
                  <a:srgbClr val="FFFF00"/>
                </a:solidFill>
                <a:latin typeface="Times New Roman" pitchFamily="18" charset="0"/>
                <a:cs typeface="Times New Roman" pitchFamily="18" charset="0"/>
              </a:rPr>
              <a:t>earliest signs of diabetic neuropathy.</a:t>
            </a:r>
          </a:p>
          <a:p>
            <a:pPr eaLnBrk="1" hangingPunct="1"/>
            <a:endParaRPr lang="en-US" altLang="fa-IR" sz="2800" smtClean="0">
              <a:latin typeface="Times New Roman" pitchFamily="18" charset="0"/>
              <a:cs typeface="Times New Roman" pitchFamily="18" charset="0"/>
            </a:endParaRPr>
          </a:p>
          <a:p>
            <a:pPr eaLnBrk="1" hangingPunct="1"/>
            <a:endParaRPr lang="en-US" altLang="fa-IR" sz="2800" smtClean="0">
              <a:latin typeface="Times New Roman" pitchFamily="18" charset="0"/>
              <a:cs typeface="Times New Roman" pitchFamily="18" charset="0"/>
            </a:endParaRPr>
          </a:p>
          <a:p>
            <a:pPr eaLnBrk="1" hangingPunct="1"/>
            <a:endParaRPr lang="en-US" altLang="fa-IR" sz="2800" smtClean="0">
              <a:latin typeface="Times New Roman" pitchFamily="18" charset="0"/>
              <a:cs typeface="Times New Roman" pitchFamily="18" charset="0"/>
            </a:endParaRPr>
          </a:p>
        </p:txBody>
      </p:sp>
      <p:sp>
        <p:nvSpPr>
          <p:cNvPr id="1105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A10B436-6DFE-48F9-892F-BB189533E471}" type="slidenum">
              <a:rPr lang="en-US" altLang="en-US" sz="1200">
                <a:solidFill>
                  <a:srgbClr val="FFFFFF"/>
                </a:solidFill>
              </a:rPr>
              <a:pPr>
                <a:spcBef>
                  <a:spcPct val="0"/>
                </a:spcBef>
                <a:buFontTx/>
                <a:buNone/>
              </a:pPr>
              <a:t>82</a:t>
            </a:fld>
            <a:endParaRPr lang="en-US" altLang="en-US" sz="1200">
              <a:solidFill>
                <a:srgbClr val="FFFFFF"/>
              </a:solidFill>
            </a:endParaRPr>
          </a:p>
        </p:txBody>
      </p:sp>
    </p:spTree>
    <p:extLst>
      <p:ext uri="{BB962C8B-B14F-4D97-AF65-F5344CB8AC3E}">
        <p14:creationId xmlns:p14="http://schemas.microsoft.com/office/powerpoint/2010/main" val="63100639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p:cNvSpPr>
            <a:spLocks noGrp="1"/>
          </p:cNvSpPr>
          <p:nvPr>
            <p:ph type="title"/>
          </p:nvPr>
        </p:nvSpPr>
        <p:spPr/>
        <p:txBody>
          <a:bodyPr/>
          <a:lstStyle/>
          <a:p>
            <a:r>
              <a:rPr lang="en-US" altLang="en-US" sz="3000" dirty="0" smtClean="0">
                <a:latin typeface="Arial" pitchFamily="34" charset="0"/>
                <a:cs typeface="Arial" pitchFamily="34" charset="0"/>
              </a:rPr>
              <a:t>Neuropathy</a:t>
            </a:r>
          </a:p>
        </p:txBody>
      </p:sp>
      <p:sp>
        <p:nvSpPr>
          <p:cNvPr id="112642" name="Content Placeholder 2"/>
          <p:cNvSpPr>
            <a:spLocks noGrp="1"/>
          </p:cNvSpPr>
          <p:nvPr>
            <p:ph idx="1"/>
          </p:nvPr>
        </p:nvSpPr>
        <p:spPr>
          <a:xfrm>
            <a:off x="457200" y="2025650"/>
            <a:ext cx="8058150" cy="3543300"/>
          </a:xfrm>
        </p:spPr>
        <p:txBody>
          <a:bodyPr/>
          <a:lstStyle/>
          <a:p>
            <a:pPr marL="0" indent="0">
              <a:buFont typeface="Arial" pitchFamily="34" charset="0"/>
              <a:buNone/>
            </a:pPr>
            <a:r>
              <a:rPr lang="en-US" altLang="en-US" sz="2400" dirty="0" smtClean="0">
                <a:latin typeface="Arial" pitchFamily="34" charset="0"/>
                <a:cs typeface="Arial" pitchFamily="34" charset="0"/>
              </a:rPr>
              <a:t>All people with diabetes should be assessed for diabetic peripheral neuropathy starting at diagnosis of type 2 diabetes and 5 years after the diagnosis of type 1 diabetes and </a:t>
            </a:r>
            <a:r>
              <a:rPr lang="en-US" altLang="en-US" sz="2400" dirty="0" smtClean="0">
                <a:solidFill>
                  <a:srgbClr val="FFC000"/>
                </a:solidFill>
                <a:latin typeface="Arial" pitchFamily="34" charset="0"/>
                <a:cs typeface="Arial" pitchFamily="34" charset="0"/>
              </a:rPr>
              <a:t>at least annually </a:t>
            </a:r>
            <a:r>
              <a:rPr lang="en-US" altLang="en-US" sz="2400" dirty="0" smtClean="0">
                <a:latin typeface="Arial" pitchFamily="34" charset="0"/>
                <a:cs typeface="Arial" pitchFamily="34" charset="0"/>
              </a:rPr>
              <a:t>thereafter. </a:t>
            </a:r>
            <a:r>
              <a:rPr lang="en-US" altLang="en-US" sz="2400" b="1" dirty="0" smtClean="0">
                <a:latin typeface="Arial" pitchFamily="34" charset="0"/>
                <a:cs typeface="Arial" pitchFamily="34" charset="0"/>
              </a:rPr>
              <a:t>B</a:t>
            </a:r>
          </a:p>
          <a:p>
            <a:pPr marL="0" indent="0">
              <a:buFont typeface="Arial" pitchFamily="34" charset="0"/>
              <a:buNone/>
            </a:pPr>
            <a:endParaRPr lang="en-US" altLang="en-US" sz="2400" b="1" dirty="0" smtClean="0">
              <a:latin typeface="Arial" pitchFamily="34" charset="0"/>
              <a:cs typeface="Arial" pitchFamily="34" charset="0"/>
            </a:endParaRPr>
          </a:p>
          <a:p>
            <a:pPr marL="0" indent="0">
              <a:buFont typeface="Arial" pitchFamily="34" charset="0"/>
              <a:buNone/>
            </a:pPr>
            <a:endParaRPr lang="en-US" altLang="en-US" sz="1600" b="1" dirty="0" smtClean="0">
              <a:latin typeface="Arial" pitchFamily="34" charset="0"/>
              <a:cs typeface="Arial" pitchFamily="34" charset="0"/>
            </a:endParaRPr>
          </a:p>
        </p:txBody>
      </p:sp>
      <p:sp>
        <p:nvSpPr>
          <p:cNvPr id="112643"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D8456C7-A4C0-46C5-82ED-BEF13461F4D4}" type="slidenum">
              <a:rPr lang="en-US" altLang="en-US" sz="1200">
                <a:solidFill>
                  <a:srgbClr val="FFFFFF"/>
                </a:solidFill>
                <a:latin typeface="Arial" pitchFamily="34" charset="0"/>
              </a:rPr>
              <a:pPr>
                <a:spcBef>
                  <a:spcPct val="0"/>
                </a:spcBef>
                <a:buFontTx/>
                <a:buNone/>
              </a:pPr>
              <a:t>83</a:t>
            </a:fld>
            <a:endParaRPr lang="en-US" altLang="en-US" sz="1200">
              <a:solidFill>
                <a:srgbClr val="FFFFFF"/>
              </a:solidFill>
              <a:latin typeface="Arial" pitchFamily="34" charset="0"/>
            </a:endParaRPr>
          </a:p>
        </p:txBody>
      </p:sp>
    </p:spTree>
    <p:extLst>
      <p:ext uri="{BB962C8B-B14F-4D97-AF65-F5344CB8AC3E}">
        <p14:creationId xmlns:p14="http://schemas.microsoft.com/office/powerpoint/2010/main" val="116774739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p:txBody>
          <a:bodyPr/>
          <a:lstStyle/>
          <a:p>
            <a:pPr algn="l"/>
            <a:r>
              <a:rPr lang="en-US" altLang="en-US" sz="3000" smtClean="0">
                <a:latin typeface="Arial" pitchFamily="34" charset="0"/>
                <a:cs typeface="Arial" pitchFamily="34" charset="0"/>
              </a:rPr>
              <a:t>Neuropathy</a:t>
            </a:r>
          </a:p>
        </p:txBody>
      </p:sp>
      <p:sp>
        <p:nvSpPr>
          <p:cNvPr id="113666" name="Content Placeholder 2"/>
          <p:cNvSpPr>
            <a:spLocks noGrp="1"/>
          </p:cNvSpPr>
          <p:nvPr>
            <p:ph idx="1"/>
          </p:nvPr>
        </p:nvSpPr>
        <p:spPr>
          <a:xfrm>
            <a:off x="457200" y="2025650"/>
            <a:ext cx="8362950" cy="3543300"/>
          </a:xfrm>
        </p:spPr>
        <p:txBody>
          <a:bodyPr/>
          <a:lstStyle/>
          <a:p>
            <a:pPr marL="0" indent="0">
              <a:buFont typeface="Arial" pitchFamily="34" charset="0"/>
              <a:buNone/>
            </a:pPr>
            <a:endParaRPr lang="en-US" altLang="en-US" sz="1600" b="1" dirty="0" smtClean="0">
              <a:latin typeface="Arial" pitchFamily="34" charset="0"/>
              <a:cs typeface="Arial" pitchFamily="34" charset="0"/>
            </a:endParaRPr>
          </a:p>
          <a:p>
            <a:pPr marL="0" indent="0">
              <a:buFont typeface="Arial" pitchFamily="34" charset="0"/>
              <a:buNone/>
            </a:pPr>
            <a:r>
              <a:rPr lang="en-US" altLang="en-US" sz="2000" b="1" dirty="0" smtClean="0">
                <a:latin typeface="Arial" pitchFamily="34" charset="0"/>
                <a:cs typeface="Arial" pitchFamily="34" charset="0"/>
              </a:rPr>
              <a:t>12.18 </a:t>
            </a:r>
            <a:r>
              <a:rPr lang="en-US" altLang="en-US" sz="2000" dirty="0" smtClean="0">
                <a:latin typeface="Arial" pitchFamily="34" charset="0"/>
                <a:cs typeface="Arial" pitchFamily="34" charset="0"/>
              </a:rPr>
              <a:t>Assessment for distal symmetric polyneuropathy should include a careful history and assessment of either </a:t>
            </a:r>
            <a:r>
              <a:rPr lang="en-US" altLang="en-US" sz="2000" dirty="0" smtClean="0">
                <a:solidFill>
                  <a:srgbClr val="FFC000"/>
                </a:solidFill>
                <a:latin typeface="Arial" pitchFamily="34" charset="0"/>
                <a:cs typeface="Arial" pitchFamily="34" charset="0"/>
              </a:rPr>
              <a:t>temperature or pinprick </a:t>
            </a:r>
            <a:r>
              <a:rPr lang="en-US" altLang="en-US" sz="2000" dirty="0" smtClean="0">
                <a:latin typeface="Arial" pitchFamily="34" charset="0"/>
                <a:cs typeface="Arial" pitchFamily="34" charset="0"/>
              </a:rPr>
              <a:t>sensation (small-fiber function) and </a:t>
            </a:r>
            <a:r>
              <a:rPr lang="en-US" altLang="en-US" sz="2000" dirty="0" smtClean="0">
                <a:solidFill>
                  <a:srgbClr val="FFC000"/>
                </a:solidFill>
                <a:latin typeface="Arial" pitchFamily="34" charset="0"/>
                <a:cs typeface="Arial" pitchFamily="34" charset="0"/>
              </a:rPr>
              <a:t>vibration sensation </a:t>
            </a:r>
            <a:r>
              <a:rPr lang="en-US" altLang="en-US" sz="2000" dirty="0" smtClean="0">
                <a:latin typeface="Arial" pitchFamily="34" charset="0"/>
                <a:cs typeface="Arial" pitchFamily="34" charset="0"/>
              </a:rPr>
              <a:t>using a 128-Hz tuning fork (for large-fiber function).</a:t>
            </a:r>
          </a:p>
          <a:p>
            <a:pPr marL="0" indent="0">
              <a:buFont typeface="Arial" pitchFamily="34" charset="0"/>
              <a:buNone/>
            </a:pPr>
            <a:endParaRPr lang="en-US" altLang="en-US" sz="2000" dirty="0" smtClean="0">
              <a:latin typeface="Arial" pitchFamily="34" charset="0"/>
              <a:cs typeface="Arial" pitchFamily="34" charset="0"/>
            </a:endParaRPr>
          </a:p>
          <a:p>
            <a:pPr marL="0" indent="0">
              <a:buFont typeface="Arial" pitchFamily="34" charset="0"/>
              <a:buNone/>
            </a:pPr>
            <a:r>
              <a:rPr lang="en-US" altLang="en-US" sz="2000" dirty="0" smtClean="0">
                <a:latin typeface="Arial" pitchFamily="34" charset="0"/>
                <a:cs typeface="Arial" pitchFamily="34" charset="0"/>
              </a:rPr>
              <a:t> All people with diabetes should have </a:t>
            </a:r>
            <a:r>
              <a:rPr lang="en-US" altLang="en-US" sz="2000" dirty="0" smtClean="0">
                <a:solidFill>
                  <a:srgbClr val="FFC000"/>
                </a:solidFill>
                <a:latin typeface="Arial" pitchFamily="34" charset="0"/>
                <a:cs typeface="Arial" pitchFamily="34" charset="0"/>
              </a:rPr>
              <a:t>annual 10-g monofilament </a:t>
            </a:r>
            <a:r>
              <a:rPr lang="en-US" altLang="en-US" sz="2000" dirty="0" smtClean="0">
                <a:latin typeface="Arial" pitchFamily="34" charset="0"/>
                <a:cs typeface="Arial" pitchFamily="34" charset="0"/>
              </a:rPr>
              <a:t>testing to identify feet at risk for ulceration and amputation. </a:t>
            </a:r>
            <a:r>
              <a:rPr lang="en-US" altLang="en-US" sz="2000" b="1" dirty="0" smtClean="0">
                <a:latin typeface="Arial" pitchFamily="34" charset="0"/>
                <a:cs typeface="Arial" pitchFamily="34" charset="0"/>
              </a:rPr>
              <a:t>B</a:t>
            </a:r>
          </a:p>
        </p:txBody>
      </p:sp>
      <p:sp>
        <p:nvSpPr>
          <p:cNvPr id="113667"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E47737D3-522E-4006-99B7-8BC2041C5D41}" type="slidenum">
              <a:rPr lang="en-US" altLang="en-US" sz="1200">
                <a:solidFill>
                  <a:srgbClr val="FFFFFF"/>
                </a:solidFill>
                <a:latin typeface="Arial" pitchFamily="34" charset="0"/>
              </a:rPr>
              <a:pPr>
                <a:spcBef>
                  <a:spcPct val="0"/>
                </a:spcBef>
                <a:buFontTx/>
                <a:buNone/>
              </a:pPr>
              <a:t>84</a:t>
            </a:fld>
            <a:endParaRPr lang="en-US" altLang="en-US" sz="1200">
              <a:solidFill>
                <a:srgbClr val="FFFFFF"/>
              </a:solidFill>
              <a:latin typeface="Arial" pitchFamily="34" charset="0"/>
            </a:endParaRPr>
          </a:p>
        </p:txBody>
      </p:sp>
    </p:spTree>
    <p:extLst>
      <p:ext uri="{BB962C8B-B14F-4D97-AF65-F5344CB8AC3E}">
        <p14:creationId xmlns:p14="http://schemas.microsoft.com/office/powerpoint/2010/main" val="9868554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itle 1"/>
          <p:cNvSpPr>
            <a:spLocks noGrp="1"/>
          </p:cNvSpPr>
          <p:nvPr>
            <p:ph type="title"/>
          </p:nvPr>
        </p:nvSpPr>
        <p:spPr/>
        <p:txBody>
          <a:bodyPr/>
          <a:lstStyle/>
          <a:p>
            <a:pPr algn="l"/>
            <a:r>
              <a:rPr lang="en-US" altLang="en-US" sz="3000" smtClean="0">
                <a:latin typeface="Arial" pitchFamily="34" charset="0"/>
                <a:cs typeface="Arial" pitchFamily="34" charset="0"/>
              </a:rPr>
              <a:t>Neuropathy</a:t>
            </a:r>
          </a:p>
        </p:txBody>
      </p:sp>
      <p:sp>
        <p:nvSpPr>
          <p:cNvPr id="114690" name="Content Placeholder 2"/>
          <p:cNvSpPr>
            <a:spLocks noGrp="1"/>
          </p:cNvSpPr>
          <p:nvPr>
            <p:ph idx="1"/>
          </p:nvPr>
        </p:nvSpPr>
        <p:spPr>
          <a:xfrm>
            <a:off x="457200" y="1844675"/>
            <a:ext cx="8058150" cy="3724275"/>
          </a:xfrm>
        </p:spPr>
        <p:txBody>
          <a:bodyPr/>
          <a:lstStyle/>
          <a:p>
            <a:pPr marL="0" indent="0">
              <a:buFont typeface="Arial" pitchFamily="34" charset="0"/>
              <a:buNone/>
            </a:pPr>
            <a:r>
              <a:rPr lang="en-US" altLang="en-US" sz="1800" b="1" dirty="0" smtClean="0">
                <a:latin typeface="Arial" pitchFamily="34" charset="0"/>
                <a:cs typeface="Arial" pitchFamily="34" charset="0"/>
              </a:rPr>
              <a:t>12.19</a:t>
            </a:r>
            <a:r>
              <a:rPr lang="en-US" altLang="en-US" sz="1800" dirty="0" smtClean="0">
                <a:latin typeface="Arial" pitchFamily="34" charset="0"/>
                <a:cs typeface="Arial" pitchFamily="34" charset="0"/>
              </a:rPr>
              <a:t> Symptoms and signs of </a:t>
            </a:r>
            <a:r>
              <a:rPr lang="en-US" altLang="en-US" sz="1800" dirty="0" smtClean="0">
                <a:solidFill>
                  <a:srgbClr val="FFC000"/>
                </a:solidFill>
                <a:latin typeface="Arial" pitchFamily="34" charset="0"/>
                <a:cs typeface="Arial" pitchFamily="34" charset="0"/>
              </a:rPr>
              <a:t>autonomic neuropathy </a:t>
            </a:r>
            <a:r>
              <a:rPr lang="en-US" altLang="en-US" sz="1800" dirty="0" smtClean="0">
                <a:latin typeface="Arial" pitchFamily="34" charset="0"/>
                <a:cs typeface="Arial" pitchFamily="34" charset="0"/>
              </a:rPr>
              <a:t>should be assessed in people with diabetes starting at diagnosis of type 2 diabetes and 5 years after the diagnosis of type 1 diabetes, and at least annually thereafter, and with evidence of other microvascular complications, particularly kidney disease and diabetic peripheral neuropathy.</a:t>
            </a:r>
          </a:p>
          <a:p>
            <a:pPr marL="0" indent="0">
              <a:buFont typeface="Arial" pitchFamily="34" charset="0"/>
              <a:buNone/>
            </a:pPr>
            <a:endParaRPr lang="en-US" altLang="en-US" sz="1800" dirty="0" smtClean="0">
              <a:latin typeface="Arial" pitchFamily="34" charset="0"/>
              <a:cs typeface="Arial" pitchFamily="34" charset="0"/>
            </a:endParaRPr>
          </a:p>
          <a:p>
            <a:pPr marL="0" indent="0">
              <a:buFont typeface="Arial" pitchFamily="34" charset="0"/>
              <a:buNone/>
            </a:pPr>
            <a:endParaRPr lang="en-US" altLang="en-US" sz="1800" dirty="0" smtClean="0">
              <a:latin typeface="Arial" pitchFamily="34" charset="0"/>
              <a:cs typeface="Arial" pitchFamily="34" charset="0"/>
            </a:endParaRPr>
          </a:p>
          <a:p>
            <a:pPr marL="0" indent="0">
              <a:buFont typeface="Arial" pitchFamily="34" charset="0"/>
              <a:buNone/>
            </a:pPr>
            <a:r>
              <a:rPr lang="en-US" altLang="en-US" sz="1800" dirty="0" smtClean="0">
                <a:latin typeface="Arial" pitchFamily="34" charset="0"/>
                <a:cs typeface="Arial" pitchFamily="34" charset="0"/>
              </a:rPr>
              <a:t> Screening can include asking about </a:t>
            </a:r>
            <a:r>
              <a:rPr lang="en-US" altLang="en-US" sz="1800" dirty="0" smtClean="0">
                <a:solidFill>
                  <a:srgbClr val="FFC000"/>
                </a:solidFill>
                <a:latin typeface="Arial" pitchFamily="34" charset="0"/>
                <a:cs typeface="Arial" pitchFamily="34" charset="0"/>
              </a:rPr>
              <a:t>orthostatic dizziness</a:t>
            </a:r>
            <a:r>
              <a:rPr lang="en-US" altLang="en-US" sz="1800" dirty="0" smtClean="0">
                <a:latin typeface="Arial" pitchFamily="34" charset="0"/>
                <a:cs typeface="Arial" pitchFamily="34" charset="0"/>
              </a:rPr>
              <a:t>, syncope, early satiety, erectile dysfunction, changes in sweating patterns, or dry cracked skin in the extremities. </a:t>
            </a:r>
            <a:endParaRPr lang="en-US" altLang="en-US" sz="1800" b="1" dirty="0" smtClean="0">
              <a:latin typeface="Arial" pitchFamily="34" charset="0"/>
              <a:ea typeface="Calibri" pitchFamily="34" charset="0"/>
              <a:cs typeface="Arial" pitchFamily="34" charset="0"/>
            </a:endParaRPr>
          </a:p>
        </p:txBody>
      </p:sp>
      <p:sp>
        <p:nvSpPr>
          <p:cNvPr id="114691"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88AAB10-9C46-446F-9339-FC3E910A4F24}" type="slidenum">
              <a:rPr lang="en-US" altLang="en-US" sz="1200">
                <a:solidFill>
                  <a:srgbClr val="FFFFFF"/>
                </a:solidFill>
                <a:latin typeface="Arial" pitchFamily="34" charset="0"/>
              </a:rPr>
              <a:pPr>
                <a:spcBef>
                  <a:spcPct val="0"/>
                </a:spcBef>
                <a:buFontTx/>
                <a:buNone/>
              </a:pPr>
              <a:t>85</a:t>
            </a:fld>
            <a:endParaRPr lang="en-US" altLang="en-US" sz="1200">
              <a:solidFill>
                <a:srgbClr val="FFFFFF"/>
              </a:solidFill>
              <a:latin typeface="Arial" pitchFamily="34" charset="0"/>
            </a:endParaRPr>
          </a:p>
        </p:txBody>
      </p:sp>
      <p:sp>
        <p:nvSpPr>
          <p:cNvPr id="114692" name="TextBox 2"/>
          <p:cNvSpPr txBox="1">
            <a:spLocks noChangeArrowheads="1"/>
          </p:cNvSpPr>
          <p:nvPr/>
        </p:nvSpPr>
        <p:spPr bwMode="auto">
          <a:xfrm>
            <a:off x="3175" y="862013"/>
            <a:ext cx="25892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itchFamily="34" charset="0"/>
              <a:buChar char="•"/>
              <a:defRPr sz="3200">
                <a:solidFill>
                  <a:schemeClr val="tx1"/>
                </a:solidFill>
                <a:latin typeface="Calibri" pitchFamily="34" charset="0"/>
              </a:defRPr>
            </a:lvl1pPr>
            <a:lvl2pPr marL="742950" indent="-285750" defTabSz="457200">
              <a:spcBef>
                <a:spcPct val="20000"/>
              </a:spcBef>
              <a:buFont typeface="Arial" pitchFamily="34" charset="0"/>
              <a:buChar char="–"/>
              <a:defRPr sz="2800">
                <a:solidFill>
                  <a:schemeClr val="tx1"/>
                </a:solidFill>
                <a:latin typeface="Calibri" pitchFamily="34" charset="0"/>
              </a:defRPr>
            </a:lvl2pPr>
            <a:lvl3pPr marL="1143000" indent="-228600" defTabSz="457200">
              <a:spcBef>
                <a:spcPct val="20000"/>
              </a:spcBef>
              <a:buFont typeface="Arial" pitchFamily="34" charset="0"/>
              <a:buChar char="•"/>
              <a:defRPr sz="2400">
                <a:solidFill>
                  <a:schemeClr val="tx1"/>
                </a:solidFill>
                <a:latin typeface="Calibri" pitchFamily="34" charset="0"/>
              </a:defRPr>
            </a:lvl3pPr>
            <a:lvl4pPr marL="1600200" indent="-228600" defTabSz="457200">
              <a:spcBef>
                <a:spcPct val="20000"/>
              </a:spcBef>
              <a:buFont typeface="Arial" pitchFamily="34" charset="0"/>
              <a:buChar char="–"/>
              <a:defRPr sz="2000">
                <a:solidFill>
                  <a:schemeClr val="tx1"/>
                </a:solidFill>
                <a:latin typeface="Calibri" pitchFamily="34" charset="0"/>
              </a:defRPr>
            </a:lvl4pPr>
            <a:lvl5pPr marL="2057400" indent="-228600" defTabSz="457200">
              <a:spcBef>
                <a:spcPct val="20000"/>
              </a:spcBef>
              <a:buFont typeface="Arial" pitchFamily="34" charset="0"/>
              <a:buChar char="»"/>
              <a:defRPr sz="2000">
                <a:solidFill>
                  <a:schemeClr val="tx1"/>
                </a:solidFill>
                <a:latin typeface="Calibri" pitchFamily="34" charset="0"/>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900" b="1">
                <a:solidFill>
                  <a:srgbClr val="008996"/>
                </a:solidFill>
                <a:latin typeface="Arial" pitchFamily="34" charset="0"/>
              </a:rPr>
              <a:t>12. Retinopathy, Neuropathy, and Foot Care</a:t>
            </a:r>
          </a:p>
        </p:txBody>
      </p:sp>
    </p:spTree>
    <p:extLst>
      <p:ext uri="{BB962C8B-B14F-4D97-AF65-F5344CB8AC3E}">
        <p14:creationId xmlns:p14="http://schemas.microsoft.com/office/powerpoint/2010/main" val="83729442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p:cNvSpPr>
            <a:spLocks noGrp="1"/>
          </p:cNvSpPr>
          <p:nvPr>
            <p:ph type="title"/>
          </p:nvPr>
        </p:nvSpPr>
        <p:spPr/>
        <p:txBody>
          <a:bodyPr/>
          <a:lstStyle/>
          <a:p>
            <a:pPr algn="l"/>
            <a:r>
              <a:rPr lang="en-US" altLang="en-US" sz="3000" smtClean="0">
                <a:latin typeface="Arial" pitchFamily="34" charset="0"/>
                <a:cs typeface="Arial" pitchFamily="34" charset="0"/>
              </a:rPr>
              <a:t>Neuropathy – Treatment</a:t>
            </a:r>
          </a:p>
        </p:txBody>
      </p:sp>
      <p:sp>
        <p:nvSpPr>
          <p:cNvPr id="115714" name="Content Placeholder 2"/>
          <p:cNvSpPr>
            <a:spLocks noGrp="1"/>
          </p:cNvSpPr>
          <p:nvPr>
            <p:ph idx="1"/>
          </p:nvPr>
        </p:nvSpPr>
        <p:spPr>
          <a:xfrm>
            <a:off x="395288" y="2020888"/>
            <a:ext cx="8291512" cy="3544887"/>
          </a:xfrm>
        </p:spPr>
        <p:txBody>
          <a:bodyPr/>
          <a:lstStyle/>
          <a:p>
            <a:pPr marL="0" indent="0">
              <a:buFont typeface="Arial" pitchFamily="34" charset="0"/>
              <a:buNone/>
            </a:pPr>
            <a:r>
              <a:rPr lang="en-US" altLang="en-US" sz="2000" b="1" smtClean="0">
                <a:latin typeface="Arial" pitchFamily="34" charset="0"/>
                <a:cs typeface="Arial" pitchFamily="34" charset="0"/>
              </a:rPr>
              <a:t>12.20</a:t>
            </a:r>
            <a:r>
              <a:rPr lang="en-US" altLang="en-US" sz="2000" smtClean="0">
                <a:latin typeface="Arial" pitchFamily="34" charset="0"/>
                <a:cs typeface="Arial" pitchFamily="34" charset="0"/>
              </a:rPr>
              <a:t> Optimize glucose management to prevent or delay the development of neuropathy in people with type 1 diabetes</a:t>
            </a:r>
            <a:r>
              <a:rPr lang="en-US" altLang="en-US" sz="2000" b="1" smtClean="0">
                <a:latin typeface="Arial" pitchFamily="34" charset="0"/>
                <a:cs typeface="Arial" pitchFamily="34" charset="0"/>
              </a:rPr>
              <a:t> A </a:t>
            </a:r>
            <a:r>
              <a:rPr lang="en-US" altLang="en-US" sz="2000" smtClean="0">
                <a:latin typeface="Arial" pitchFamily="34" charset="0"/>
                <a:cs typeface="Arial" pitchFamily="34" charset="0"/>
              </a:rPr>
              <a:t>and to slow the progression of neuropathy in people with type 2 diabetes. </a:t>
            </a:r>
            <a:r>
              <a:rPr lang="en-US" altLang="en-US" sz="2000" b="1" smtClean="0">
                <a:latin typeface="Arial" pitchFamily="34" charset="0"/>
                <a:cs typeface="Arial" pitchFamily="34" charset="0"/>
              </a:rPr>
              <a:t>C</a:t>
            </a:r>
          </a:p>
          <a:p>
            <a:pPr marL="0" indent="0">
              <a:buFont typeface="Arial" pitchFamily="34" charset="0"/>
              <a:buNone/>
            </a:pPr>
            <a:endParaRPr lang="en-US" altLang="en-US" sz="2000" b="1" smtClean="0">
              <a:latin typeface="Arial" pitchFamily="34" charset="0"/>
              <a:cs typeface="Arial" pitchFamily="34" charset="0"/>
            </a:endParaRPr>
          </a:p>
          <a:p>
            <a:pPr marL="0" indent="0">
              <a:buFont typeface="Arial" pitchFamily="34" charset="0"/>
              <a:buNone/>
            </a:pPr>
            <a:r>
              <a:rPr lang="en-US" altLang="en-US" sz="2000" smtClean="0">
                <a:latin typeface="Arial" pitchFamily="34" charset="0"/>
                <a:cs typeface="Arial" pitchFamily="34" charset="0"/>
              </a:rPr>
              <a:t> Optimize weight, blood pressure, and serum lipid management to reduce the risk or slow the progression of diabetic neuropathy. </a:t>
            </a:r>
            <a:r>
              <a:rPr lang="en-US" altLang="en-US" sz="2000" b="1" smtClean="0">
                <a:latin typeface="Arial" pitchFamily="34" charset="0"/>
                <a:cs typeface="Arial" pitchFamily="34" charset="0"/>
              </a:rPr>
              <a:t>B</a:t>
            </a:r>
          </a:p>
        </p:txBody>
      </p:sp>
      <p:sp>
        <p:nvSpPr>
          <p:cNvPr id="115715"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A95D0DE-335B-4D8F-AFD8-B4B2644444CF}" type="slidenum">
              <a:rPr lang="en-US" altLang="en-US" sz="1200">
                <a:solidFill>
                  <a:srgbClr val="FFFFFF"/>
                </a:solidFill>
                <a:latin typeface="Arial" pitchFamily="34" charset="0"/>
              </a:rPr>
              <a:pPr>
                <a:spcBef>
                  <a:spcPct val="0"/>
                </a:spcBef>
                <a:buFontTx/>
                <a:buNone/>
              </a:pPr>
              <a:t>86</a:t>
            </a:fld>
            <a:endParaRPr lang="en-US" altLang="en-US" sz="1200">
              <a:solidFill>
                <a:srgbClr val="FFFFFF"/>
              </a:solidFill>
              <a:latin typeface="Arial" pitchFamily="34" charset="0"/>
            </a:endParaRPr>
          </a:p>
        </p:txBody>
      </p:sp>
      <p:sp>
        <p:nvSpPr>
          <p:cNvPr id="115716" name="TextBox 2"/>
          <p:cNvSpPr txBox="1">
            <a:spLocks noChangeArrowheads="1"/>
          </p:cNvSpPr>
          <p:nvPr/>
        </p:nvSpPr>
        <p:spPr bwMode="auto">
          <a:xfrm>
            <a:off x="3175" y="862013"/>
            <a:ext cx="25892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itchFamily="34" charset="0"/>
              <a:buChar char="•"/>
              <a:defRPr sz="3200">
                <a:solidFill>
                  <a:schemeClr val="tx1"/>
                </a:solidFill>
                <a:latin typeface="Calibri" pitchFamily="34" charset="0"/>
              </a:defRPr>
            </a:lvl1pPr>
            <a:lvl2pPr marL="742950" indent="-285750" defTabSz="457200">
              <a:spcBef>
                <a:spcPct val="20000"/>
              </a:spcBef>
              <a:buFont typeface="Arial" pitchFamily="34" charset="0"/>
              <a:buChar char="–"/>
              <a:defRPr sz="2800">
                <a:solidFill>
                  <a:schemeClr val="tx1"/>
                </a:solidFill>
                <a:latin typeface="Calibri" pitchFamily="34" charset="0"/>
              </a:defRPr>
            </a:lvl2pPr>
            <a:lvl3pPr marL="1143000" indent="-228600" defTabSz="457200">
              <a:spcBef>
                <a:spcPct val="20000"/>
              </a:spcBef>
              <a:buFont typeface="Arial" pitchFamily="34" charset="0"/>
              <a:buChar char="•"/>
              <a:defRPr sz="2400">
                <a:solidFill>
                  <a:schemeClr val="tx1"/>
                </a:solidFill>
                <a:latin typeface="Calibri" pitchFamily="34" charset="0"/>
              </a:defRPr>
            </a:lvl3pPr>
            <a:lvl4pPr marL="1600200" indent="-228600" defTabSz="457200">
              <a:spcBef>
                <a:spcPct val="20000"/>
              </a:spcBef>
              <a:buFont typeface="Arial" pitchFamily="34" charset="0"/>
              <a:buChar char="–"/>
              <a:defRPr sz="2000">
                <a:solidFill>
                  <a:schemeClr val="tx1"/>
                </a:solidFill>
                <a:latin typeface="Calibri" pitchFamily="34" charset="0"/>
              </a:defRPr>
            </a:lvl4pPr>
            <a:lvl5pPr marL="2057400" indent="-228600" defTabSz="457200">
              <a:spcBef>
                <a:spcPct val="20000"/>
              </a:spcBef>
              <a:buFont typeface="Arial" pitchFamily="34" charset="0"/>
              <a:buChar char="»"/>
              <a:defRPr sz="2000">
                <a:solidFill>
                  <a:schemeClr val="tx1"/>
                </a:solidFill>
                <a:latin typeface="Calibri" pitchFamily="34" charset="0"/>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900" b="1">
                <a:solidFill>
                  <a:srgbClr val="008996"/>
                </a:solidFill>
                <a:latin typeface="Arial" pitchFamily="34" charset="0"/>
              </a:rPr>
              <a:t>12. Retinopathy, Neuropathy, and Foot Care</a:t>
            </a:r>
          </a:p>
        </p:txBody>
      </p:sp>
    </p:spTree>
    <p:extLst>
      <p:ext uri="{BB962C8B-B14F-4D97-AF65-F5344CB8AC3E}">
        <p14:creationId xmlns:p14="http://schemas.microsoft.com/office/powerpoint/2010/main" val="369250472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1"/>
          <p:cNvSpPr>
            <a:spLocks noGrp="1"/>
          </p:cNvSpPr>
          <p:nvPr>
            <p:ph type="title"/>
          </p:nvPr>
        </p:nvSpPr>
        <p:spPr/>
        <p:txBody>
          <a:bodyPr/>
          <a:lstStyle/>
          <a:p>
            <a:pPr algn="l"/>
            <a:r>
              <a:rPr lang="en-US" altLang="en-US" sz="3000" smtClean="0">
                <a:latin typeface="Arial" pitchFamily="34" charset="0"/>
                <a:cs typeface="Arial" pitchFamily="34" charset="0"/>
              </a:rPr>
              <a:t>Neuropathy – Treatment</a:t>
            </a:r>
          </a:p>
        </p:txBody>
      </p:sp>
      <p:sp>
        <p:nvSpPr>
          <p:cNvPr id="116738" name="Content Placeholder 2"/>
          <p:cNvSpPr>
            <a:spLocks noGrp="1"/>
          </p:cNvSpPr>
          <p:nvPr>
            <p:ph idx="1"/>
          </p:nvPr>
        </p:nvSpPr>
        <p:spPr>
          <a:xfrm>
            <a:off x="457200" y="1844675"/>
            <a:ext cx="8058150" cy="4151313"/>
          </a:xfrm>
        </p:spPr>
        <p:txBody>
          <a:bodyPr/>
          <a:lstStyle/>
          <a:p>
            <a:pPr marL="0" indent="0">
              <a:buFont typeface="Arial" pitchFamily="34" charset="0"/>
              <a:buNone/>
            </a:pPr>
            <a:r>
              <a:rPr lang="en-US" altLang="en-US" sz="2000" b="1" smtClean="0">
                <a:latin typeface="Arial" pitchFamily="34" charset="0"/>
                <a:cs typeface="Arial" pitchFamily="34" charset="0"/>
              </a:rPr>
              <a:t>12.21</a:t>
            </a:r>
            <a:r>
              <a:rPr lang="en-US" altLang="en-US" sz="2000" smtClean="0">
                <a:latin typeface="Arial" pitchFamily="34" charset="0"/>
                <a:cs typeface="Arial" pitchFamily="34" charset="0"/>
              </a:rPr>
              <a:t> Assess and treat pain related to diabetic peripheral neuropathy </a:t>
            </a:r>
            <a:r>
              <a:rPr lang="en-US" altLang="en-US" sz="2000" b="1" smtClean="0">
                <a:latin typeface="Arial" pitchFamily="34" charset="0"/>
                <a:cs typeface="Arial" pitchFamily="34" charset="0"/>
              </a:rPr>
              <a:t>B</a:t>
            </a:r>
            <a:r>
              <a:rPr lang="en-US" altLang="en-US" sz="2000" smtClean="0">
                <a:latin typeface="Arial" pitchFamily="34" charset="0"/>
                <a:cs typeface="Arial" pitchFamily="34" charset="0"/>
              </a:rPr>
              <a:t> and symptoms of autonomic neuropathy to improve quality of life. </a:t>
            </a:r>
            <a:r>
              <a:rPr lang="en-US" altLang="en-US" sz="2000" b="1" smtClean="0">
                <a:latin typeface="Arial" pitchFamily="34" charset="0"/>
                <a:cs typeface="Arial" pitchFamily="34" charset="0"/>
              </a:rPr>
              <a:t>E</a:t>
            </a:r>
          </a:p>
          <a:p>
            <a:pPr marL="0" indent="0">
              <a:buFont typeface="Arial" pitchFamily="34" charset="0"/>
              <a:buNone/>
            </a:pPr>
            <a:endParaRPr lang="en-US" altLang="en-US" sz="2000" b="1" smtClean="0">
              <a:latin typeface="Arial" pitchFamily="34" charset="0"/>
              <a:cs typeface="Arial" pitchFamily="34" charset="0"/>
            </a:endParaRPr>
          </a:p>
          <a:p>
            <a:pPr marL="0" indent="0">
              <a:buFont typeface="Arial" pitchFamily="34" charset="0"/>
              <a:buNone/>
            </a:pPr>
            <a:endParaRPr lang="en-US" altLang="en-US" sz="2000" b="1" smtClean="0">
              <a:latin typeface="Arial" pitchFamily="34" charset="0"/>
              <a:cs typeface="Arial" pitchFamily="34" charset="0"/>
            </a:endParaRPr>
          </a:p>
          <a:p>
            <a:pPr marL="0" indent="0">
              <a:buFont typeface="Arial" pitchFamily="34" charset="0"/>
              <a:buNone/>
            </a:pPr>
            <a:r>
              <a:rPr lang="en-US" altLang="en-US" sz="2000" b="1" smtClean="0">
                <a:latin typeface="Arial" pitchFamily="34" charset="0"/>
                <a:cs typeface="Arial" pitchFamily="34" charset="0"/>
              </a:rPr>
              <a:t>12.22</a:t>
            </a:r>
            <a:r>
              <a:rPr lang="en-US" altLang="en-US" sz="2000" smtClean="0">
                <a:latin typeface="Arial" pitchFamily="34" charset="0"/>
                <a:cs typeface="Arial" pitchFamily="34" charset="0"/>
              </a:rPr>
              <a:t> Gabapentinoids, serotoninnorepinephrine reuptake inhibitors, tricyclic antidepressants, and sodium channel blockers are recommended as initial pharmacologic treatments for neuropathic pain in diabetes. </a:t>
            </a:r>
            <a:r>
              <a:rPr lang="en-US" altLang="en-US" sz="2000" b="1" smtClean="0">
                <a:latin typeface="Arial" pitchFamily="34" charset="0"/>
                <a:cs typeface="Arial" pitchFamily="34" charset="0"/>
              </a:rPr>
              <a:t>A</a:t>
            </a:r>
            <a:r>
              <a:rPr lang="en-US" altLang="en-US" sz="2000" smtClean="0">
                <a:latin typeface="Arial" pitchFamily="34" charset="0"/>
                <a:cs typeface="Arial" pitchFamily="34" charset="0"/>
              </a:rPr>
              <a:t> </a:t>
            </a:r>
          </a:p>
          <a:p>
            <a:pPr marL="0" indent="0">
              <a:buFont typeface="Arial" pitchFamily="34" charset="0"/>
              <a:buNone/>
            </a:pPr>
            <a:endParaRPr lang="en-US" altLang="en-US" sz="2000" smtClean="0">
              <a:latin typeface="Arial" pitchFamily="34" charset="0"/>
              <a:cs typeface="Arial" pitchFamily="34" charset="0"/>
            </a:endParaRPr>
          </a:p>
          <a:p>
            <a:pPr marL="0" indent="0">
              <a:buFont typeface="Arial" pitchFamily="34" charset="0"/>
              <a:buNone/>
            </a:pPr>
            <a:r>
              <a:rPr lang="en-US" altLang="en-US" sz="2000" smtClean="0">
                <a:latin typeface="Arial" pitchFamily="34" charset="0"/>
                <a:cs typeface="Arial" pitchFamily="34" charset="0"/>
              </a:rPr>
              <a:t>Opioids, including tramadol and tapentadol, should not be used for neuropathic pain treatment in diabetes given the potential for adverse events. </a:t>
            </a:r>
            <a:r>
              <a:rPr lang="en-US" altLang="en-US" sz="2000" b="1" smtClean="0">
                <a:latin typeface="Arial" pitchFamily="34" charset="0"/>
                <a:cs typeface="Arial" pitchFamily="34" charset="0"/>
              </a:rPr>
              <a:t>B</a:t>
            </a:r>
            <a:endParaRPr lang="en-US" altLang="en-US" sz="2000" b="1" smtClean="0">
              <a:latin typeface="Arial" pitchFamily="34" charset="0"/>
              <a:ea typeface="Calibri" pitchFamily="34" charset="0"/>
              <a:cs typeface="Arial" pitchFamily="34" charset="0"/>
            </a:endParaRPr>
          </a:p>
        </p:txBody>
      </p:sp>
      <p:sp>
        <p:nvSpPr>
          <p:cNvPr id="116739"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7DE830A8-7596-42A2-843C-287A15029BD4}" type="slidenum">
              <a:rPr lang="en-US" altLang="en-US" sz="1200">
                <a:solidFill>
                  <a:srgbClr val="FFFFFF"/>
                </a:solidFill>
                <a:latin typeface="Arial" pitchFamily="34" charset="0"/>
              </a:rPr>
              <a:pPr>
                <a:spcBef>
                  <a:spcPct val="0"/>
                </a:spcBef>
                <a:buFontTx/>
                <a:buNone/>
              </a:pPr>
              <a:t>87</a:t>
            </a:fld>
            <a:endParaRPr lang="en-US" altLang="en-US" sz="1200">
              <a:solidFill>
                <a:srgbClr val="FFFFFF"/>
              </a:solidFill>
              <a:latin typeface="Arial" pitchFamily="34" charset="0"/>
            </a:endParaRPr>
          </a:p>
        </p:txBody>
      </p:sp>
      <p:sp>
        <p:nvSpPr>
          <p:cNvPr id="116740" name="TextBox 2"/>
          <p:cNvSpPr txBox="1">
            <a:spLocks noChangeArrowheads="1"/>
          </p:cNvSpPr>
          <p:nvPr/>
        </p:nvSpPr>
        <p:spPr bwMode="auto">
          <a:xfrm>
            <a:off x="3175" y="862013"/>
            <a:ext cx="25892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itchFamily="34" charset="0"/>
              <a:buChar char="•"/>
              <a:defRPr sz="3200">
                <a:solidFill>
                  <a:schemeClr val="tx1"/>
                </a:solidFill>
                <a:latin typeface="Calibri" pitchFamily="34" charset="0"/>
              </a:defRPr>
            </a:lvl1pPr>
            <a:lvl2pPr marL="742950" indent="-285750" defTabSz="457200">
              <a:spcBef>
                <a:spcPct val="20000"/>
              </a:spcBef>
              <a:buFont typeface="Arial" pitchFamily="34" charset="0"/>
              <a:buChar char="–"/>
              <a:defRPr sz="2800">
                <a:solidFill>
                  <a:schemeClr val="tx1"/>
                </a:solidFill>
                <a:latin typeface="Calibri" pitchFamily="34" charset="0"/>
              </a:defRPr>
            </a:lvl2pPr>
            <a:lvl3pPr marL="1143000" indent="-228600" defTabSz="457200">
              <a:spcBef>
                <a:spcPct val="20000"/>
              </a:spcBef>
              <a:buFont typeface="Arial" pitchFamily="34" charset="0"/>
              <a:buChar char="•"/>
              <a:defRPr sz="2400">
                <a:solidFill>
                  <a:schemeClr val="tx1"/>
                </a:solidFill>
                <a:latin typeface="Calibri" pitchFamily="34" charset="0"/>
              </a:defRPr>
            </a:lvl3pPr>
            <a:lvl4pPr marL="1600200" indent="-228600" defTabSz="457200">
              <a:spcBef>
                <a:spcPct val="20000"/>
              </a:spcBef>
              <a:buFont typeface="Arial" pitchFamily="34" charset="0"/>
              <a:buChar char="–"/>
              <a:defRPr sz="2000">
                <a:solidFill>
                  <a:schemeClr val="tx1"/>
                </a:solidFill>
                <a:latin typeface="Calibri" pitchFamily="34" charset="0"/>
              </a:defRPr>
            </a:lvl4pPr>
            <a:lvl5pPr marL="2057400" indent="-228600" defTabSz="457200">
              <a:spcBef>
                <a:spcPct val="20000"/>
              </a:spcBef>
              <a:buFont typeface="Arial" pitchFamily="34" charset="0"/>
              <a:buChar char="»"/>
              <a:defRPr sz="2000">
                <a:solidFill>
                  <a:schemeClr val="tx1"/>
                </a:solidFill>
                <a:latin typeface="Calibri" pitchFamily="34" charset="0"/>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900" b="1">
                <a:solidFill>
                  <a:srgbClr val="008996"/>
                </a:solidFill>
                <a:latin typeface="Arial" pitchFamily="34" charset="0"/>
              </a:rPr>
              <a:t>12. Retinopathy, Neuropathy, and Foot Care</a:t>
            </a:r>
          </a:p>
        </p:txBody>
      </p:sp>
    </p:spTree>
    <p:extLst>
      <p:ext uri="{BB962C8B-B14F-4D97-AF65-F5344CB8AC3E}">
        <p14:creationId xmlns:p14="http://schemas.microsoft.com/office/powerpoint/2010/main" val="81557988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p:txBody>
          <a:bodyPr/>
          <a:lstStyle/>
          <a:p>
            <a:pPr algn="l"/>
            <a:r>
              <a:rPr lang="en-US" altLang="en-US" sz="3000" smtClean="0">
                <a:latin typeface="Arial" pitchFamily="34" charset="0"/>
                <a:cs typeface="Arial" pitchFamily="34" charset="0"/>
              </a:rPr>
              <a:t>Foot Care (continued)</a:t>
            </a:r>
          </a:p>
        </p:txBody>
      </p:sp>
      <p:sp>
        <p:nvSpPr>
          <p:cNvPr id="3" name="Content Placeholder 2"/>
          <p:cNvSpPr>
            <a:spLocks noGrp="1"/>
          </p:cNvSpPr>
          <p:nvPr>
            <p:ph idx="1"/>
          </p:nvPr>
        </p:nvSpPr>
        <p:spPr>
          <a:xfrm>
            <a:off x="323850" y="1844675"/>
            <a:ext cx="8496300" cy="3744913"/>
          </a:xfrm>
        </p:spPr>
        <p:txBody>
          <a:bodyPr>
            <a:normAutofit/>
          </a:bodyPr>
          <a:lstStyle/>
          <a:p>
            <a:pPr marL="0" indent="0">
              <a:buFont typeface="Arial" pitchFamily="34" charset="0"/>
              <a:buNone/>
              <a:defRPr/>
            </a:pPr>
            <a:r>
              <a:rPr lang="en-US" sz="2000" b="1" dirty="0">
                <a:latin typeface="Arial" panose="020B0604020202020204" pitchFamily="34" charset="0"/>
                <a:cs typeface="Arial" panose="020B0604020202020204" pitchFamily="34" charset="0"/>
              </a:rPr>
              <a:t>12.27</a:t>
            </a:r>
            <a:r>
              <a:rPr lang="en-US" sz="2000" dirty="0">
                <a:latin typeface="Arial" panose="020B0604020202020204" pitchFamily="34" charset="0"/>
                <a:cs typeface="Arial" panose="020B0604020202020204" pitchFamily="34" charset="0"/>
              </a:rPr>
              <a:t> Initial screening for peripheral arterial disease (PAD) should include assessment of lower-extremity pulses, capillary refill time, rubor on dependency, pallor on </a:t>
            </a:r>
            <a:r>
              <a:rPr lang="en-US" sz="2000" dirty="0" smtClean="0">
                <a:latin typeface="Arial" panose="020B0604020202020204" pitchFamily="34" charset="0"/>
                <a:cs typeface="Arial" panose="020B0604020202020204" pitchFamily="34" charset="0"/>
              </a:rPr>
              <a:t>elevation</a:t>
            </a:r>
            <a:endParaRPr lang="en-US" sz="2000" dirty="0">
              <a:latin typeface="Arial" panose="020B0604020202020204" pitchFamily="34" charset="0"/>
              <a:cs typeface="Arial" panose="020B0604020202020204" pitchFamily="34" charset="0"/>
            </a:endParaRPr>
          </a:p>
          <a:p>
            <a:pPr marL="0" indent="0">
              <a:buFont typeface="Arial" pitchFamily="34" charset="0"/>
              <a:buNone/>
              <a:defRPr/>
            </a:pPr>
            <a:endParaRPr lang="en-US" sz="2000" dirty="0">
              <a:latin typeface="Arial" panose="020B0604020202020204" pitchFamily="34" charset="0"/>
              <a:cs typeface="Arial" panose="020B0604020202020204" pitchFamily="34" charset="0"/>
            </a:endParaRPr>
          </a:p>
          <a:p>
            <a:pPr marL="0" indent="0">
              <a:buFont typeface="Arial" pitchFamily="34" charset="0"/>
              <a:buNone/>
              <a:defRPr/>
            </a:pPr>
            <a:r>
              <a:rPr lang="en-US" sz="2000" dirty="0">
                <a:latin typeface="Arial" panose="020B0604020202020204" pitchFamily="34" charset="0"/>
                <a:cs typeface="Arial" panose="020B0604020202020204" pitchFamily="34" charset="0"/>
              </a:rPr>
              <a:t> Individuals with a history of leg fatigue, claudication, and rest pain relieved with dependency or decreased or absent pedal pulses should be referred for ankle-brachial index with toe pressures and for further vascular assessment as appropriate. </a:t>
            </a:r>
            <a:r>
              <a:rPr lang="en-US" sz="2000" b="1" dirty="0">
                <a:latin typeface="Arial" panose="020B0604020202020204" pitchFamily="34" charset="0"/>
                <a:cs typeface="Arial" panose="020B0604020202020204" pitchFamily="34" charset="0"/>
              </a:rPr>
              <a:t>B </a:t>
            </a:r>
          </a:p>
          <a:p>
            <a:pPr>
              <a:defRPr/>
            </a:pPr>
            <a:endParaRPr lang="en-US" sz="1500" b="1" dirty="0">
              <a:latin typeface="Arial" panose="020B0604020202020204" pitchFamily="34" charset="0"/>
              <a:ea typeface="Calibri" panose="020F0502020204030204" pitchFamily="34" charset="0"/>
              <a:cs typeface="Arial" panose="020B0604020202020204" pitchFamily="34" charset="0"/>
            </a:endParaRPr>
          </a:p>
        </p:txBody>
      </p:sp>
      <p:sp>
        <p:nvSpPr>
          <p:cNvPr id="119811"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F0B02723-D936-406C-9684-32DF86AEE8BE}" type="slidenum">
              <a:rPr lang="en-US" altLang="en-US" sz="1200">
                <a:solidFill>
                  <a:srgbClr val="FFFFFF"/>
                </a:solidFill>
                <a:latin typeface="Arial" pitchFamily="34" charset="0"/>
              </a:rPr>
              <a:pPr>
                <a:spcBef>
                  <a:spcPct val="0"/>
                </a:spcBef>
                <a:buFontTx/>
                <a:buNone/>
              </a:pPr>
              <a:t>88</a:t>
            </a:fld>
            <a:endParaRPr lang="en-US" altLang="en-US" sz="1200">
              <a:solidFill>
                <a:srgbClr val="FFFFFF"/>
              </a:solidFill>
              <a:latin typeface="Arial" pitchFamily="34" charset="0"/>
            </a:endParaRPr>
          </a:p>
        </p:txBody>
      </p:sp>
      <p:sp>
        <p:nvSpPr>
          <p:cNvPr id="119812" name="TextBox 2"/>
          <p:cNvSpPr txBox="1">
            <a:spLocks noChangeArrowheads="1"/>
          </p:cNvSpPr>
          <p:nvPr/>
        </p:nvSpPr>
        <p:spPr bwMode="auto">
          <a:xfrm>
            <a:off x="3175" y="862013"/>
            <a:ext cx="25892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itchFamily="34" charset="0"/>
              <a:buChar char="•"/>
              <a:defRPr sz="3200">
                <a:solidFill>
                  <a:schemeClr val="tx1"/>
                </a:solidFill>
                <a:latin typeface="Calibri" pitchFamily="34" charset="0"/>
              </a:defRPr>
            </a:lvl1pPr>
            <a:lvl2pPr marL="742950" indent="-285750" defTabSz="457200">
              <a:spcBef>
                <a:spcPct val="20000"/>
              </a:spcBef>
              <a:buFont typeface="Arial" pitchFamily="34" charset="0"/>
              <a:buChar char="–"/>
              <a:defRPr sz="2800">
                <a:solidFill>
                  <a:schemeClr val="tx1"/>
                </a:solidFill>
                <a:latin typeface="Calibri" pitchFamily="34" charset="0"/>
              </a:defRPr>
            </a:lvl2pPr>
            <a:lvl3pPr marL="1143000" indent="-228600" defTabSz="457200">
              <a:spcBef>
                <a:spcPct val="20000"/>
              </a:spcBef>
              <a:buFont typeface="Arial" pitchFamily="34" charset="0"/>
              <a:buChar char="•"/>
              <a:defRPr sz="2400">
                <a:solidFill>
                  <a:schemeClr val="tx1"/>
                </a:solidFill>
                <a:latin typeface="Calibri" pitchFamily="34" charset="0"/>
              </a:defRPr>
            </a:lvl3pPr>
            <a:lvl4pPr marL="1600200" indent="-228600" defTabSz="457200">
              <a:spcBef>
                <a:spcPct val="20000"/>
              </a:spcBef>
              <a:buFont typeface="Arial" pitchFamily="34" charset="0"/>
              <a:buChar char="–"/>
              <a:defRPr sz="2000">
                <a:solidFill>
                  <a:schemeClr val="tx1"/>
                </a:solidFill>
                <a:latin typeface="Calibri" pitchFamily="34" charset="0"/>
              </a:defRPr>
            </a:lvl4pPr>
            <a:lvl5pPr marL="2057400" indent="-228600" defTabSz="457200">
              <a:spcBef>
                <a:spcPct val="20000"/>
              </a:spcBef>
              <a:buFont typeface="Arial" pitchFamily="34" charset="0"/>
              <a:buChar char="»"/>
              <a:defRPr sz="2000">
                <a:solidFill>
                  <a:schemeClr val="tx1"/>
                </a:solidFill>
                <a:latin typeface="Calibri" pitchFamily="34" charset="0"/>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900" b="1">
                <a:solidFill>
                  <a:srgbClr val="008996"/>
                </a:solidFill>
                <a:latin typeface="Arial" pitchFamily="34" charset="0"/>
              </a:rPr>
              <a:t>12. Retinopathy, Neuropathy, and Foot Care</a:t>
            </a:r>
          </a:p>
        </p:txBody>
      </p:sp>
    </p:spTree>
    <p:extLst>
      <p:ext uri="{BB962C8B-B14F-4D97-AF65-F5344CB8AC3E}">
        <p14:creationId xmlns:p14="http://schemas.microsoft.com/office/powerpoint/2010/main" val="385600430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p:cNvSpPr>
            <a:spLocks noGrp="1"/>
          </p:cNvSpPr>
          <p:nvPr>
            <p:ph type="title"/>
          </p:nvPr>
        </p:nvSpPr>
        <p:spPr/>
        <p:txBody>
          <a:bodyPr/>
          <a:lstStyle/>
          <a:p>
            <a:pPr algn="l"/>
            <a:r>
              <a:rPr lang="en-US" altLang="en-US" sz="3000" smtClean="0">
                <a:latin typeface="Arial" pitchFamily="34" charset="0"/>
                <a:cs typeface="Arial" pitchFamily="34" charset="0"/>
              </a:rPr>
              <a:t>Foot Care (continued)</a:t>
            </a:r>
          </a:p>
        </p:txBody>
      </p:sp>
      <p:sp>
        <p:nvSpPr>
          <p:cNvPr id="3" name="Content Placeholder 2"/>
          <p:cNvSpPr>
            <a:spLocks noGrp="1"/>
          </p:cNvSpPr>
          <p:nvPr>
            <p:ph idx="1"/>
          </p:nvPr>
        </p:nvSpPr>
        <p:spPr>
          <a:xfrm>
            <a:off x="506413" y="1668463"/>
            <a:ext cx="8335962" cy="4013200"/>
          </a:xfrm>
        </p:spPr>
        <p:txBody>
          <a:bodyPr>
            <a:normAutofit/>
          </a:bodyPr>
          <a:lstStyle/>
          <a:p>
            <a:pPr marL="0" indent="0">
              <a:buFont typeface="Arial" pitchFamily="34" charset="0"/>
              <a:buNone/>
              <a:defRPr/>
            </a:pPr>
            <a:r>
              <a:rPr lang="en-US" sz="2400" b="1" dirty="0">
                <a:latin typeface="Arial" panose="020B0604020202020204" pitchFamily="34" charset="0"/>
                <a:cs typeface="Arial" panose="020B0604020202020204" pitchFamily="34" charset="0"/>
              </a:rPr>
              <a:t>12.30</a:t>
            </a:r>
            <a:r>
              <a:rPr lang="en-US" sz="2400" dirty="0">
                <a:latin typeface="Arial" panose="020B0604020202020204" pitchFamily="34" charset="0"/>
                <a:cs typeface="Arial" panose="020B0604020202020204" pitchFamily="34" charset="0"/>
              </a:rPr>
              <a:t> Provide general preventive foot self-care education to all people with diabetes, including those with loss of protective sensation, on appropriate ways to examine their feet (palpation or visual inspection with an unbreakable mirror) for daily surveillance of early foot problems.</a:t>
            </a:r>
            <a:r>
              <a:rPr lang="en-US" sz="2400" b="1" dirty="0">
                <a:latin typeface="Arial" panose="020B0604020202020204" pitchFamily="34" charset="0"/>
                <a:cs typeface="Arial" panose="020B0604020202020204" pitchFamily="34" charset="0"/>
              </a:rPr>
              <a:t> B</a:t>
            </a:r>
          </a:p>
          <a:p>
            <a:pPr>
              <a:defRPr/>
            </a:pPr>
            <a:endParaRPr lang="en-US" sz="1500" b="1" dirty="0">
              <a:latin typeface="Arial" panose="020B0604020202020204" pitchFamily="34" charset="0"/>
              <a:ea typeface="Calibri" panose="020F0502020204030204" pitchFamily="34" charset="0"/>
              <a:cs typeface="Arial" panose="020B0604020202020204" pitchFamily="34" charset="0"/>
            </a:endParaRPr>
          </a:p>
        </p:txBody>
      </p:sp>
      <p:sp>
        <p:nvSpPr>
          <p:cNvPr id="122883"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57366336-EEDF-4CE2-8607-99A9E8722B8C}" type="slidenum">
              <a:rPr lang="en-US" altLang="en-US" sz="1200">
                <a:solidFill>
                  <a:srgbClr val="FFFFFF"/>
                </a:solidFill>
                <a:latin typeface="Arial" pitchFamily="34" charset="0"/>
              </a:rPr>
              <a:pPr>
                <a:spcBef>
                  <a:spcPct val="0"/>
                </a:spcBef>
                <a:buFontTx/>
                <a:buNone/>
              </a:pPr>
              <a:t>89</a:t>
            </a:fld>
            <a:endParaRPr lang="en-US" altLang="en-US" sz="1200">
              <a:solidFill>
                <a:srgbClr val="FFFFFF"/>
              </a:solidFill>
              <a:latin typeface="Arial" pitchFamily="34" charset="0"/>
            </a:endParaRPr>
          </a:p>
        </p:txBody>
      </p:sp>
      <p:sp>
        <p:nvSpPr>
          <p:cNvPr id="122884" name="TextBox 2"/>
          <p:cNvSpPr txBox="1">
            <a:spLocks noChangeArrowheads="1"/>
          </p:cNvSpPr>
          <p:nvPr/>
        </p:nvSpPr>
        <p:spPr bwMode="auto">
          <a:xfrm>
            <a:off x="3175" y="862013"/>
            <a:ext cx="25892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itchFamily="34" charset="0"/>
              <a:buChar char="•"/>
              <a:defRPr sz="3200">
                <a:solidFill>
                  <a:schemeClr val="tx1"/>
                </a:solidFill>
                <a:latin typeface="Calibri" pitchFamily="34" charset="0"/>
              </a:defRPr>
            </a:lvl1pPr>
            <a:lvl2pPr marL="742950" indent="-285750" defTabSz="457200">
              <a:spcBef>
                <a:spcPct val="20000"/>
              </a:spcBef>
              <a:buFont typeface="Arial" pitchFamily="34" charset="0"/>
              <a:buChar char="–"/>
              <a:defRPr sz="2800">
                <a:solidFill>
                  <a:schemeClr val="tx1"/>
                </a:solidFill>
                <a:latin typeface="Calibri" pitchFamily="34" charset="0"/>
              </a:defRPr>
            </a:lvl2pPr>
            <a:lvl3pPr marL="1143000" indent="-228600" defTabSz="457200">
              <a:spcBef>
                <a:spcPct val="20000"/>
              </a:spcBef>
              <a:buFont typeface="Arial" pitchFamily="34" charset="0"/>
              <a:buChar char="•"/>
              <a:defRPr sz="2400">
                <a:solidFill>
                  <a:schemeClr val="tx1"/>
                </a:solidFill>
                <a:latin typeface="Calibri" pitchFamily="34" charset="0"/>
              </a:defRPr>
            </a:lvl3pPr>
            <a:lvl4pPr marL="1600200" indent="-228600" defTabSz="457200">
              <a:spcBef>
                <a:spcPct val="20000"/>
              </a:spcBef>
              <a:buFont typeface="Arial" pitchFamily="34" charset="0"/>
              <a:buChar char="–"/>
              <a:defRPr sz="2000">
                <a:solidFill>
                  <a:schemeClr val="tx1"/>
                </a:solidFill>
                <a:latin typeface="Calibri" pitchFamily="34" charset="0"/>
              </a:defRPr>
            </a:lvl4pPr>
            <a:lvl5pPr marL="2057400" indent="-228600" defTabSz="457200">
              <a:spcBef>
                <a:spcPct val="20000"/>
              </a:spcBef>
              <a:buFont typeface="Arial" pitchFamily="34" charset="0"/>
              <a:buChar char="»"/>
              <a:defRPr sz="2000">
                <a:solidFill>
                  <a:schemeClr val="tx1"/>
                </a:solidFill>
                <a:latin typeface="Calibri" pitchFamily="34" charset="0"/>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900" b="1">
                <a:solidFill>
                  <a:srgbClr val="008996"/>
                </a:solidFill>
                <a:latin typeface="Arial" pitchFamily="34" charset="0"/>
              </a:rPr>
              <a:t>12. Retinopathy, Neuropathy, and Foot Care</a:t>
            </a:r>
          </a:p>
        </p:txBody>
      </p:sp>
    </p:spTree>
    <p:extLst>
      <p:ext uri="{BB962C8B-B14F-4D97-AF65-F5344CB8AC3E}">
        <p14:creationId xmlns:p14="http://schemas.microsoft.com/office/powerpoint/2010/main" val="29856237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fa-IR" b="1" dirty="0">
                <a:solidFill>
                  <a:srgbClr val="FFFF00"/>
                </a:solidFill>
                <a:latin typeface="Times New Roman" pitchFamily="18" charset="0"/>
              </a:rPr>
              <a:t>Chronic Complications of DM</a:t>
            </a:r>
            <a:endParaRPr lang="en-US" dirty="0"/>
          </a:p>
        </p:txBody>
      </p:sp>
      <p:sp>
        <p:nvSpPr>
          <p:cNvPr id="3" name="Subtitle 2"/>
          <p:cNvSpPr>
            <a:spLocks noGrp="1"/>
          </p:cNvSpPr>
          <p:nvPr>
            <p:ph type="subTitle" idx="1"/>
          </p:nvPr>
        </p:nvSpPr>
        <p:spPr/>
        <p:txBody>
          <a:bodyPr/>
          <a:lstStyle/>
          <a:p>
            <a:endParaRPr lang="en-US"/>
          </a:p>
        </p:txBody>
      </p:sp>
      <p:sp>
        <p:nvSpPr>
          <p:cNvPr id="4" name="Slide Number Placeholder 3"/>
          <p:cNvSpPr>
            <a:spLocks noGrp="1"/>
          </p:cNvSpPr>
          <p:nvPr>
            <p:ph type="sldNum" sz="quarter" idx="12"/>
          </p:nvPr>
        </p:nvSpPr>
        <p:spPr/>
        <p:txBody>
          <a:bodyPr/>
          <a:lstStyle/>
          <a:p>
            <a:fld id="{09487119-3A35-427E-A529-32DF201F2566}" type="slidenum">
              <a:rPr lang="en-US" altLang="en-US" smtClean="0"/>
              <a:pPr/>
              <a:t>9</a:t>
            </a:fld>
            <a:endParaRPr lang="en-US" altLang="en-US"/>
          </a:p>
        </p:txBody>
      </p:sp>
    </p:spTree>
    <p:extLst>
      <p:ext uri="{BB962C8B-B14F-4D97-AF65-F5344CB8AC3E}">
        <p14:creationId xmlns:p14="http://schemas.microsoft.com/office/powerpoint/2010/main" val="264126916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p:cNvSpPr>
            <a:spLocks noGrp="1"/>
          </p:cNvSpPr>
          <p:nvPr>
            <p:ph type="title"/>
          </p:nvPr>
        </p:nvSpPr>
        <p:spPr/>
        <p:txBody>
          <a:bodyPr/>
          <a:lstStyle/>
          <a:p>
            <a:pPr algn="l"/>
            <a:r>
              <a:rPr lang="en-US" altLang="en-US" sz="3000" smtClean="0">
                <a:latin typeface="Arial" pitchFamily="34" charset="0"/>
                <a:cs typeface="Arial" pitchFamily="34" charset="0"/>
              </a:rPr>
              <a:t>Foot Care (continued)</a:t>
            </a:r>
          </a:p>
        </p:txBody>
      </p:sp>
      <p:sp>
        <p:nvSpPr>
          <p:cNvPr id="3" name="Content Placeholder 2"/>
          <p:cNvSpPr>
            <a:spLocks noGrp="1"/>
          </p:cNvSpPr>
          <p:nvPr>
            <p:ph idx="1"/>
          </p:nvPr>
        </p:nvSpPr>
        <p:spPr>
          <a:xfrm>
            <a:off x="628650" y="2025650"/>
            <a:ext cx="7886700" cy="3543300"/>
          </a:xfrm>
        </p:spPr>
        <p:txBody>
          <a:bodyPr>
            <a:normAutofit/>
          </a:bodyPr>
          <a:lstStyle/>
          <a:p>
            <a:pPr marL="0" indent="0">
              <a:buFont typeface="Arial" pitchFamily="34" charset="0"/>
              <a:buNone/>
              <a:defRPr/>
            </a:pPr>
            <a:r>
              <a:rPr lang="en-US" sz="2800" b="1" dirty="0">
                <a:latin typeface="Arial" panose="020B0604020202020204" pitchFamily="34" charset="0"/>
                <a:cs typeface="Arial" panose="020B0604020202020204" pitchFamily="34" charset="0"/>
              </a:rPr>
              <a:t>12.31 </a:t>
            </a:r>
            <a:r>
              <a:rPr lang="en-US" sz="2800" dirty="0">
                <a:latin typeface="Arial" panose="020B0604020202020204" pitchFamily="34" charset="0"/>
                <a:cs typeface="Arial" panose="020B0604020202020204" pitchFamily="34" charset="0"/>
              </a:rPr>
              <a:t>The use of specialized therapeutic footwear is recommended for people with diabetes at high risk for ulceration, including those with loss of protective sensation, foot deformities, ulcers, callous formation, poor peripheral circulation, or history of amputation. </a:t>
            </a:r>
            <a:r>
              <a:rPr lang="en-US" sz="2800" b="1" dirty="0">
                <a:latin typeface="Arial" panose="020B0604020202020204" pitchFamily="34" charset="0"/>
                <a:cs typeface="Arial" panose="020B0604020202020204" pitchFamily="34" charset="0"/>
              </a:rPr>
              <a:t>B </a:t>
            </a:r>
          </a:p>
          <a:p>
            <a:pPr>
              <a:defRPr/>
            </a:pPr>
            <a:endParaRPr lang="en-US" sz="1500" b="1" dirty="0">
              <a:latin typeface="Arial" panose="020B0604020202020204" pitchFamily="34" charset="0"/>
              <a:ea typeface="Calibri" panose="020F0502020204030204" pitchFamily="34" charset="0"/>
              <a:cs typeface="Arial" panose="020B0604020202020204" pitchFamily="34" charset="0"/>
            </a:endParaRPr>
          </a:p>
        </p:txBody>
      </p:sp>
      <p:sp>
        <p:nvSpPr>
          <p:cNvPr id="123907"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0E95B03E-C142-4E37-965E-63DCB9BFD47A}" type="slidenum">
              <a:rPr lang="en-US" altLang="en-US" sz="1200">
                <a:solidFill>
                  <a:srgbClr val="FFFFFF"/>
                </a:solidFill>
                <a:latin typeface="Arial" pitchFamily="34" charset="0"/>
              </a:rPr>
              <a:pPr>
                <a:spcBef>
                  <a:spcPct val="0"/>
                </a:spcBef>
                <a:buFontTx/>
                <a:buNone/>
              </a:pPr>
              <a:t>90</a:t>
            </a:fld>
            <a:endParaRPr lang="en-US" altLang="en-US" sz="1200">
              <a:solidFill>
                <a:srgbClr val="FFFFFF"/>
              </a:solidFill>
              <a:latin typeface="Arial" pitchFamily="34" charset="0"/>
            </a:endParaRPr>
          </a:p>
        </p:txBody>
      </p:sp>
      <p:sp>
        <p:nvSpPr>
          <p:cNvPr id="123908" name="TextBox 2"/>
          <p:cNvSpPr txBox="1">
            <a:spLocks noChangeArrowheads="1"/>
          </p:cNvSpPr>
          <p:nvPr/>
        </p:nvSpPr>
        <p:spPr bwMode="auto">
          <a:xfrm>
            <a:off x="3175" y="862013"/>
            <a:ext cx="25892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itchFamily="34" charset="0"/>
              <a:buChar char="•"/>
              <a:defRPr sz="3200">
                <a:solidFill>
                  <a:schemeClr val="tx1"/>
                </a:solidFill>
                <a:latin typeface="Calibri" pitchFamily="34" charset="0"/>
              </a:defRPr>
            </a:lvl1pPr>
            <a:lvl2pPr marL="742950" indent="-285750" defTabSz="457200">
              <a:spcBef>
                <a:spcPct val="20000"/>
              </a:spcBef>
              <a:buFont typeface="Arial" pitchFamily="34" charset="0"/>
              <a:buChar char="–"/>
              <a:defRPr sz="2800">
                <a:solidFill>
                  <a:schemeClr val="tx1"/>
                </a:solidFill>
                <a:latin typeface="Calibri" pitchFamily="34" charset="0"/>
              </a:defRPr>
            </a:lvl2pPr>
            <a:lvl3pPr marL="1143000" indent="-228600" defTabSz="457200">
              <a:spcBef>
                <a:spcPct val="20000"/>
              </a:spcBef>
              <a:buFont typeface="Arial" pitchFamily="34" charset="0"/>
              <a:buChar char="•"/>
              <a:defRPr sz="2400">
                <a:solidFill>
                  <a:schemeClr val="tx1"/>
                </a:solidFill>
                <a:latin typeface="Calibri" pitchFamily="34" charset="0"/>
              </a:defRPr>
            </a:lvl3pPr>
            <a:lvl4pPr marL="1600200" indent="-228600" defTabSz="457200">
              <a:spcBef>
                <a:spcPct val="20000"/>
              </a:spcBef>
              <a:buFont typeface="Arial" pitchFamily="34" charset="0"/>
              <a:buChar char="–"/>
              <a:defRPr sz="2000">
                <a:solidFill>
                  <a:schemeClr val="tx1"/>
                </a:solidFill>
                <a:latin typeface="Calibri" pitchFamily="34" charset="0"/>
              </a:defRPr>
            </a:lvl4pPr>
            <a:lvl5pPr marL="2057400" indent="-228600" defTabSz="457200">
              <a:spcBef>
                <a:spcPct val="20000"/>
              </a:spcBef>
              <a:buFont typeface="Arial" pitchFamily="34" charset="0"/>
              <a:buChar char="»"/>
              <a:defRPr sz="2000">
                <a:solidFill>
                  <a:schemeClr val="tx1"/>
                </a:solidFill>
                <a:latin typeface="Calibri" pitchFamily="34" charset="0"/>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900" b="1">
                <a:solidFill>
                  <a:srgbClr val="008996"/>
                </a:solidFill>
                <a:latin typeface="Arial" pitchFamily="34" charset="0"/>
              </a:rPr>
              <a:t>12. Retinopathy, Neuropathy, and Foot Care</a:t>
            </a:r>
          </a:p>
        </p:txBody>
      </p:sp>
    </p:spTree>
    <p:extLst>
      <p:ext uri="{BB962C8B-B14F-4D97-AF65-F5344CB8AC3E}">
        <p14:creationId xmlns:p14="http://schemas.microsoft.com/office/powerpoint/2010/main" val="109648784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a:xfrm>
            <a:off x="390525" y="260350"/>
            <a:ext cx="8362950" cy="1138238"/>
          </a:xfrm>
        </p:spPr>
        <p:txBody>
          <a:bodyPr/>
          <a:lstStyle/>
          <a:p>
            <a:pPr algn="l"/>
            <a:r>
              <a:rPr lang="en-US" altLang="en-US" sz="2800" smtClean="0">
                <a:latin typeface="Arial" pitchFamily="34" charset="0"/>
                <a:cs typeface="Arial" pitchFamily="34" charset="0"/>
              </a:rPr>
              <a:t>Factors that are associated with the at-risk foot include the following:</a:t>
            </a:r>
          </a:p>
        </p:txBody>
      </p:sp>
      <p:sp>
        <p:nvSpPr>
          <p:cNvPr id="3" name="Content Placeholder 2"/>
          <p:cNvSpPr>
            <a:spLocks noGrp="1"/>
          </p:cNvSpPr>
          <p:nvPr>
            <p:ph idx="1"/>
          </p:nvPr>
        </p:nvSpPr>
        <p:spPr>
          <a:xfrm>
            <a:off x="390525" y="1700213"/>
            <a:ext cx="8362950" cy="4752975"/>
          </a:xfrm>
        </p:spPr>
        <p:txBody>
          <a:bodyPr>
            <a:normAutofit lnSpcReduction="10000"/>
          </a:bodyPr>
          <a:lstStyle/>
          <a:p>
            <a:pPr>
              <a:defRPr/>
            </a:pPr>
            <a:r>
              <a:rPr lang="en-US" sz="2400" dirty="0">
                <a:latin typeface="Arial" panose="020B0604020202020204" pitchFamily="34" charset="0"/>
                <a:cs typeface="Arial" panose="020B0604020202020204" pitchFamily="34" charset="0"/>
              </a:rPr>
              <a:t>Poor glycemic management</a:t>
            </a:r>
          </a:p>
          <a:p>
            <a:pPr>
              <a:defRPr/>
            </a:pPr>
            <a:r>
              <a:rPr lang="en-US" sz="2400" dirty="0">
                <a:latin typeface="Arial" panose="020B0604020202020204" pitchFamily="34" charset="0"/>
                <a:cs typeface="Arial" panose="020B0604020202020204" pitchFamily="34" charset="0"/>
              </a:rPr>
              <a:t>Peripheral neuropathy/LOPS</a:t>
            </a:r>
          </a:p>
          <a:p>
            <a:pPr>
              <a:defRPr/>
            </a:pPr>
            <a:r>
              <a:rPr lang="en-US" sz="2400" dirty="0">
                <a:latin typeface="Arial" panose="020B0604020202020204" pitchFamily="34" charset="0"/>
                <a:cs typeface="Arial" panose="020B0604020202020204" pitchFamily="34" charset="0"/>
              </a:rPr>
              <a:t>PAD</a:t>
            </a:r>
          </a:p>
          <a:p>
            <a:pPr>
              <a:defRPr/>
            </a:pPr>
            <a:r>
              <a:rPr lang="en-US" sz="2400" dirty="0">
                <a:latin typeface="Arial" panose="020B0604020202020204" pitchFamily="34" charset="0"/>
                <a:cs typeface="Arial" panose="020B0604020202020204" pitchFamily="34" charset="0"/>
              </a:rPr>
              <a:t>Foot deformities (bunions, hammertoes, Charcot joint, etc.)</a:t>
            </a:r>
          </a:p>
          <a:p>
            <a:pPr>
              <a:defRPr/>
            </a:pPr>
            <a:r>
              <a:rPr lang="en-US" sz="2400" dirty="0" err="1">
                <a:latin typeface="Arial" panose="020B0604020202020204" pitchFamily="34" charset="0"/>
                <a:cs typeface="Arial" panose="020B0604020202020204" pitchFamily="34" charset="0"/>
              </a:rPr>
              <a:t>Preulcerative</a:t>
            </a:r>
            <a:r>
              <a:rPr lang="en-US" sz="2400" dirty="0">
                <a:latin typeface="Arial" panose="020B0604020202020204" pitchFamily="34" charset="0"/>
                <a:cs typeface="Arial" panose="020B0604020202020204" pitchFamily="34" charset="0"/>
              </a:rPr>
              <a:t> corns or calluses</a:t>
            </a:r>
          </a:p>
          <a:p>
            <a:pPr>
              <a:defRPr/>
            </a:pPr>
            <a:r>
              <a:rPr lang="en-US" sz="2400" dirty="0">
                <a:latin typeface="Arial" panose="020B0604020202020204" pitchFamily="34" charset="0"/>
                <a:cs typeface="Arial" panose="020B0604020202020204" pitchFamily="34" charset="0"/>
              </a:rPr>
              <a:t>Prior ulceration</a:t>
            </a:r>
          </a:p>
          <a:p>
            <a:pPr>
              <a:defRPr/>
            </a:pPr>
            <a:r>
              <a:rPr lang="en-US" sz="2400" dirty="0">
                <a:latin typeface="Arial" panose="020B0604020202020204" pitchFamily="34" charset="0"/>
                <a:cs typeface="Arial" panose="020B0604020202020204" pitchFamily="34" charset="0"/>
              </a:rPr>
              <a:t>Prior amputation</a:t>
            </a:r>
          </a:p>
          <a:p>
            <a:pPr>
              <a:defRPr/>
            </a:pPr>
            <a:r>
              <a:rPr lang="en-US" sz="2400" dirty="0">
                <a:latin typeface="Arial" panose="020B0604020202020204" pitchFamily="34" charset="0"/>
                <a:cs typeface="Arial" panose="020B0604020202020204" pitchFamily="34" charset="0"/>
              </a:rPr>
              <a:t>Smoking</a:t>
            </a:r>
          </a:p>
          <a:p>
            <a:pPr>
              <a:defRPr/>
            </a:pPr>
            <a:r>
              <a:rPr lang="en-US" sz="2400" dirty="0">
                <a:latin typeface="Arial" panose="020B0604020202020204" pitchFamily="34" charset="0"/>
                <a:cs typeface="Arial" panose="020B0604020202020204" pitchFamily="34" charset="0"/>
              </a:rPr>
              <a:t>Retinopathy</a:t>
            </a:r>
          </a:p>
          <a:p>
            <a:pPr>
              <a:defRPr/>
            </a:pPr>
            <a:r>
              <a:rPr lang="en-US" sz="2400" dirty="0">
                <a:latin typeface="Arial" panose="020B0604020202020204" pitchFamily="34" charset="0"/>
                <a:cs typeface="Arial" panose="020B0604020202020204" pitchFamily="34" charset="0"/>
              </a:rPr>
              <a:t>Nephropathy (particularly individuals on dialysis or posttransplant)</a:t>
            </a:r>
            <a:endParaRPr lang="en-US" sz="2400" b="1"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125955"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7F882FB8-B290-4984-B980-5AA6F3D3120C}" type="slidenum">
              <a:rPr lang="en-US" altLang="en-US" sz="1200">
                <a:solidFill>
                  <a:srgbClr val="FFFFFF"/>
                </a:solidFill>
                <a:latin typeface="Arial" pitchFamily="34" charset="0"/>
              </a:rPr>
              <a:pPr>
                <a:spcBef>
                  <a:spcPct val="0"/>
                </a:spcBef>
                <a:buFontTx/>
                <a:buNone/>
              </a:pPr>
              <a:t>91</a:t>
            </a:fld>
            <a:endParaRPr lang="en-US" altLang="en-US" sz="1200">
              <a:solidFill>
                <a:srgbClr val="FFFFFF"/>
              </a:solidFill>
              <a:latin typeface="Arial" pitchFamily="34" charset="0"/>
            </a:endParaRPr>
          </a:p>
        </p:txBody>
      </p:sp>
    </p:spTree>
    <p:extLst>
      <p:ext uri="{BB962C8B-B14F-4D97-AF65-F5344CB8AC3E}">
        <p14:creationId xmlns:p14="http://schemas.microsoft.com/office/powerpoint/2010/main" val="246231427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Number Placeholder 3"/>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6B65650E-73F6-4CE6-901F-A70BCE6311B0}" type="slidenum">
              <a:rPr lang="en-US" altLang="en-US" sz="1200">
                <a:solidFill>
                  <a:srgbClr val="FFFFFF"/>
                </a:solidFill>
                <a:latin typeface="Arial" pitchFamily="34" charset="0"/>
              </a:rPr>
              <a:pPr>
                <a:spcBef>
                  <a:spcPct val="0"/>
                </a:spcBef>
                <a:buFontTx/>
                <a:buNone/>
              </a:pPr>
              <a:t>92</a:t>
            </a:fld>
            <a:endParaRPr lang="en-US" altLang="en-US" sz="1200">
              <a:solidFill>
                <a:srgbClr val="FFFFFF"/>
              </a:solidFill>
              <a:latin typeface="Arial" pitchFamily="34" charset="0"/>
            </a:endParaRPr>
          </a:p>
        </p:txBody>
      </p:sp>
      <p:sp>
        <p:nvSpPr>
          <p:cNvPr id="126978" name="TextBox 2"/>
          <p:cNvSpPr txBox="1">
            <a:spLocks noChangeArrowheads="1"/>
          </p:cNvSpPr>
          <p:nvPr/>
        </p:nvSpPr>
        <p:spPr bwMode="auto">
          <a:xfrm>
            <a:off x="3175" y="862013"/>
            <a:ext cx="25892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itchFamily="34" charset="0"/>
              <a:buChar char="•"/>
              <a:defRPr sz="3200">
                <a:solidFill>
                  <a:schemeClr val="tx1"/>
                </a:solidFill>
                <a:latin typeface="Calibri" pitchFamily="34" charset="0"/>
              </a:defRPr>
            </a:lvl1pPr>
            <a:lvl2pPr marL="742950" indent="-285750" defTabSz="457200">
              <a:spcBef>
                <a:spcPct val="20000"/>
              </a:spcBef>
              <a:buFont typeface="Arial" pitchFamily="34" charset="0"/>
              <a:buChar char="–"/>
              <a:defRPr sz="2800">
                <a:solidFill>
                  <a:schemeClr val="tx1"/>
                </a:solidFill>
                <a:latin typeface="Calibri" pitchFamily="34" charset="0"/>
              </a:defRPr>
            </a:lvl2pPr>
            <a:lvl3pPr marL="1143000" indent="-228600" defTabSz="457200">
              <a:spcBef>
                <a:spcPct val="20000"/>
              </a:spcBef>
              <a:buFont typeface="Arial" pitchFamily="34" charset="0"/>
              <a:buChar char="•"/>
              <a:defRPr sz="2400">
                <a:solidFill>
                  <a:schemeClr val="tx1"/>
                </a:solidFill>
                <a:latin typeface="Calibri" pitchFamily="34" charset="0"/>
              </a:defRPr>
            </a:lvl3pPr>
            <a:lvl4pPr marL="1600200" indent="-228600" defTabSz="457200">
              <a:spcBef>
                <a:spcPct val="20000"/>
              </a:spcBef>
              <a:buFont typeface="Arial" pitchFamily="34" charset="0"/>
              <a:buChar char="–"/>
              <a:defRPr sz="2000">
                <a:solidFill>
                  <a:schemeClr val="tx1"/>
                </a:solidFill>
                <a:latin typeface="Calibri" pitchFamily="34" charset="0"/>
              </a:defRPr>
            </a:lvl4pPr>
            <a:lvl5pPr marL="2057400" indent="-228600" defTabSz="457200">
              <a:spcBef>
                <a:spcPct val="20000"/>
              </a:spcBef>
              <a:buFont typeface="Arial" pitchFamily="34" charset="0"/>
              <a:buChar char="»"/>
              <a:defRPr sz="2000">
                <a:solidFill>
                  <a:schemeClr val="tx1"/>
                </a:solidFill>
                <a:latin typeface="Calibri" pitchFamily="34" charset="0"/>
              </a:defRPr>
            </a:lvl5pPr>
            <a:lvl6pPr marL="25146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4572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spcBef>
                <a:spcPct val="0"/>
              </a:spcBef>
              <a:buFontTx/>
              <a:buNone/>
            </a:pPr>
            <a:r>
              <a:rPr lang="en-US" altLang="en-US" sz="900" b="1">
                <a:solidFill>
                  <a:srgbClr val="008996"/>
                </a:solidFill>
                <a:latin typeface="Arial" pitchFamily="34" charset="0"/>
              </a:rPr>
              <a:t>12. Retinopathy, Neuropathy, and Foot Care</a:t>
            </a:r>
          </a:p>
        </p:txBody>
      </p:sp>
      <p:sp>
        <p:nvSpPr>
          <p:cNvPr id="126979" name="TextBox 1"/>
          <p:cNvSpPr txBox="1">
            <a:spLocks noChangeArrowheads="1"/>
          </p:cNvSpPr>
          <p:nvPr/>
        </p:nvSpPr>
        <p:spPr bwMode="auto">
          <a:xfrm>
            <a:off x="0" y="5578475"/>
            <a:ext cx="6680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spcBef>
                <a:spcPct val="20000"/>
              </a:spcBef>
              <a:buFont typeface="Arial" pitchFamily="34" charset="0"/>
              <a:buChar char="•"/>
              <a:defRPr sz="3200">
                <a:solidFill>
                  <a:schemeClr val="tx1"/>
                </a:solidFill>
                <a:latin typeface="Calibri" pitchFamily="34" charset="0"/>
              </a:defRPr>
            </a:lvl1pPr>
            <a:lvl2pPr marL="742950" indent="-285750" defTabSz="685800">
              <a:spcBef>
                <a:spcPct val="20000"/>
              </a:spcBef>
              <a:buFont typeface="Arial" pitchFamily="34" charset="0"/>
              <a:buChar char="–"/>
              <a:defRPr sz="2800">
                <a:solidFill>
                  <a:schemeClr val="tx1"/>
                </a:solidFill>
                <a:latin typeface="Calibri" pitchFamily="34" charset="0"/>
              </a:defRPr>
            </a:lvl2pPr>
            <a:lvl3pPr marL="1143000" indent="-228600" defTabSz="685800">
              <a:spcBef>
                <a:spcPct val="20000"/>
              </a:spcBef>
              <a:buFont typeface="Arial" pitchFamily="34" charset="0"/>
              <a:buChar char="•"/>
              <a:defRPr sz="2400">
                <a:solidFill>
                  <a:schemeClr val="tx1"/>
                </a:solidFill>
                <a:latin typeface="Calibri" pitchFamily="34" charset="0"/>
              </a:defRPr>
            </a:lvl3pPr>
            <a:lvl4pPr marL="1600200" indent="-228600" defTabSz="685800">
              <a:spcBef>
                <a:spcPct val="20000"/>
              </a:spcBef>
              <a:buFont typeface="Arial" pitchFamily="34" charset="0"/>
              <a:buChar char="–"/>
              <a:defRPr sz="2000">
                <a:solidFill>
                  <a:schemeClr val="tx1"/>
                </a:solidFill>
                <a:latin typeface="Calibri" pitchFamily="34" charset="0"/>
              </a:defRPr>
            </a:lvl4pPr>
            <a:lvl5pPr marL="2057400" indent="-228600" defTabSz="685800">
              <a:spcBef>
                <a:spcPct val="20000"/>
              </a:spcBef>
              <a:buFont typeface="Arial" pitchFamily="34" charset="0"/>
              <a:buChar char="»"/>
              <a:defRPr sz="2000">
                <a:solidFill>
                  <a:schemeClr val="tx1"/>
                </a:solidFill>
                <a:latin typeface="Calibri" pitchFamily="34" charset="0"/>
              </a:defRPr>
            </a:lvl5pPr>
            <a:lvl6pPr marL="2514600" indent="-228600" algn="l" defTabSz="685800"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685800"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685800"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685800"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US" altLang="en-US" sz="900">
                <a:solidFill>
                  <a:srgbClr val="A6192E"/>
                </a:solidFill>
                <a:latin typeface="Helvetica" pitchFamily="34" charset="0"/>
                <a:ea typeface="ヒラギノ角ゴ Pro W3"/>
              </a:rPr>
              <a:t>Retinopathy, Neuropathy, and Foot Care: </a:t>
            </a:r>
            <a:br>
              <a:rPr lang="en-US" altLang="en-US" sz="900">
                <a:solidFill>
                  <a:srgbClr val="A6192E"/>
                </a:solidFill>
                <a:latin typeface="Helvetica" pitchFamily="34" charset="0"/>
                <a:ea typeface="ヒラギノ角ゴ Pro W3"/>
              </a:rPr>
            </a:br>
            <a:r>
              <a:rPr lang="en-US" altLang="en-US" sz="900" i="1">
                <a:solidFill>
                  <a:srgbClr val="A6192E"/>
                </a:solidFill>
                <a:latin typeface="Arial" pitchFamily="34" charset="0"/>
                <a:ea typeface="ヒラギノ角ゴ Pro W3"/>
              </a:rPr>
              <a:t>Standards of Care in Diabetes - 2025</a:t>
            </a:r>
            <a:r>
              <a:rPr lang="en-US" altLang="en-US" sz="900">
                <a:solidFill>
                  <a:srgbClr val="A6192E"/>
                </a:solidFill>
                <a:latin typeface="Helvetica" pitchFamily="34" charset="0"/>
                <a:ea typeface="ヒラギノ角ゴ Pro W3"/>
              </a:rPr>
              <a:t> </a:t>
            </a:r>
            <a:r>
              <a:rPr lang="en-US" altLang="en-US" sz="900" i="1">
                <a:solidFill>
                  <a:srgbClr val="A6192E"/>
                </a:solidFill>
                <a:latin typeface="Helvetica" pitchFamily="34" charset="0"/>
                <a:ea typeface="ヒラギノ角ゴ Pro W3"/>
              </a:rPr>
              <a:t>Diabetes Care </a:t>
            </a:r>
            <a:r>
              <a:rPr lang="en-US" altLang="en-US" sz="900">
                <a:solidFill>
                  <a:srgbClr val="A6192E"/>
                </a:solidFill>
                <a:latin typeface="Helvetica" pitchFamily="34" charset="0"/>
                <a:ea typeface="ヒラギノ角ゴ Pro W3"/>
              </a:rPr>
              <a:t>2025;48(Suppl. 1):S252-S265</a:t>
            </a:r>
          </a:p>
        </p:txBody>
      </p:sp>
      <p:pic>
        <p:nvPicPr>
          <p:cNvPr id="12698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 y="1557338"/>
            <a:ext cx="8458200"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076666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p:cNvSpPr>
            <a:spLocks noGrp="1"/>
          </p:cNvSpPr>
          <p:nvPr>
            <p:ph type="title"/>
          </p:nvPr>
        </p:nvSpPr>
        <p:spPr/>
        <p:txBody>
          <a:bodyPr/>
          <a:lstStyle/>
          <a:p>
            <a:pPr eaLnBrk="1" hangingPunct="1"/>
            <a:r>
              <a:rPr lang="en-US" altLang="fa-IR" sz="4000" smtClean="0">
                <a:solidFill>
                  <a:srgbClr val="FFFF00"/>
                </a:solidFill>
                <a:latin typeface="Times New Roman" pitchFamily="18" charset="0"/>
              </a:rPr>
              <a:t>Lower Extremity Complications</a:t>
            </a:r>
            <a:endParaRPr lang="en-US" altLang="fa-IR" sz="4000" smtClean="0">
              <a:latin typeface="Times New Roman" pitchFamily="18" charset="0"/>
            </a:endParaRPr>
          </a:p>
        </p:txBody>
      </p:sp>
      <p:sp>
        <p:nvSpPr>
          <p:cNvPr id="132098" name="Content Placeholder 2"/>
          <p:cNvSpPr>
            <a:spLocks noGrp="1"/>
          </p:cNvSpPr>
          <p:nvPr>
            <p:ph idx="1"/>
          </p:nvPr>
        </p:nvSpPr>
        <p:spPr/>
        <p:txBody>
          <a:bodyPr/>
          <a:lstStyle/>
          <a:p>
            <a:pPr eaLnBrk="1" hangingPunct="1"/>
            <a:r>
              <a:rPr lang="en-US" altLang="fa-IR" sz="2800" smtClean="0">
                <a:latin typeface="Times New Roman" pitchFamily="18" charset="0"/>
                <a:cs typeface="Times New Roman" pitchFamily="18" charset="0"/>
              </a:rPr>
              <a:t>The peripheral </a:t>
            </a:r>
            <a:r>
              <a:rPr lang="en-US" altLang="fa-IR" sz="2800" smtClean="0">
                <a:solidFill>
                  <a:srgbClr val="FFFF00"/>
                </a:solidFill>
                <a:latin typeface="Times New Roman" pitchFamily="18" charset="0"/>
                <a:cs typeface="Times New Roman" pitchFamily="18" charset="0"/>
              </a:rPr>
              <a:t>sensory neuropathy </a:t>
            </a:r>
            <a:r>
              <a:rPr lang="en-US" altLang="fa-IR" sz="2800" smtClean="0">
                <a:latin typeface="Times New Roman" pitchFamily="18" charset="0"/>
                <a:cs typeface="Times New Roman" pitchFamily="18" charset="0"/>
              </a:rPr>
              <a:t>interferes with normal </a:t>
            </a:r>
            <a:r>
              <a:rPr lang="en-US" altLang="fa-IR" sz="2800" smtClean="0">
                <a:solidFill>
                  <a:srgbClr val="FFFF00"/>
                </a:solidFill>
                <a:latin typeface="Times New Roman" pitchFamily="18" charset="0"/>
                <a:cs typeface="Times New Roman" pitchFamily="18" charset="0"/>
              </a:rPr>
              <a:t>protective</a:t>
            </a:r>
            <a:r>
              <a:rPr lang="en-US" altLang="fa-IR" sz="2800" smtClean="0">
                <a:latin typeface="Times New Roman" pitchFamily="18" charset="0"/>
                <a:cs typeface="Times New Roman" pitchFamily="18" charset="0"/>
              </a:rPr>
              <a:t> mechanisms</a:t>
            </a:r>
          </a:p>
          <a:p>
            <a:pPr eaLnBrk="1" hangingPunct="1"/>
            <a:endParaRPr lang="en-US" altLang="fa-IR" sz="2800" smtClean="0">
              <a:latin typeface="Times New Roman" pitchFamily="18" charset="0"/>
              <a:cs typeface="Times New Roman" pitchFamily="18" charset="0"/>
            </a:endParaRPr>
          </a:p>
          <a:p>
            <a:pPr eaLnBrk="1" hangingPunct="1"/>
            <a:r>
              <a:rPr lang="en-US" altLang="fa-IR" sz="2800" smtClean="0">
                <a:latin typeface="Times New Roman" pitchFamily="18" charset="0"/>
                <a:cs typeface="Times New Roman" pitchFamily="18" charset="0"/>
              </a:rPr>
              <a:t>Allows the patient to sustain major or </a:t>
            </a:r>
            <a:r>
              <a:rPr lang="en-US" altLang="fa-IR" sz="2800" smtClean="0">
                <a:solidFill>
                  <a:srgbClr val="FFFF00"/>
                </a:solidFill>
                <a:latin typeface="Times New Roman" pitchFamily="18" charset="0"/>
                <a:cs typeface="Times New Roman" pitchFamily="18" charset="0"/>
              </a:rPr>
              <a:t>repeated minor trauma </a:t>
            </a:r>
            <a:r>
              <a:rPr lang="en-US" altLang="fa-IR" sz="2800" smtClean="0">
                <a:latin typeface="Times New Roman" pitchFamily="18" charset="0"/>
                <a:cs typeface="Times New Roman" pitchFamily="18" charset="0"/>
              </a:rPr>
              <a:t>to the foot, often without knowledge of the injury. </a:t>
            </a:r>
          </a:p>
        </p:txBody>
      </p:sp>
      <p:sp>
        <p:nvSpPr>
          <p:cNvPr id="1320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B3AFC577-9743-462D-B34E-5860BA54ECB2}" type="slidenum">
              <a:rPr lang="en-US" altLang="en-US" sz="1200">
                <a:solidFill>
                  <a:srgbClr val="FFFFFF"/>
                </a:solidFill>
              </a:rPr>
              <a:pPr>
                <a:spcBef>
                  <a:spcPct val="0"/>
                </a:spcBef>
                <a:buFontTx/>
                <a:buNone/>
              </a:pPr>
              <a:t>93</a:t>
            </a:fld>
            <a:endParaRPr lang="en-US" altLang="en-US" sz="1200">
              <a:solidFill>
                <a:srgbClr val="FFFFFF"/>
              </a:solidFill>
            </a:endParaRPr>
          </a:p>
        </p:txBody>
      </p:sp>
    </p:spTree>
    <p:extLst>
      <p:ext uri="{BB962C8B-B14F-4D97-AF65-F5344CB8AC3E}">
        <p14:creationId xmlns:p14="http://schemas.microsoft.com/office/powerpoint/2010/main" val="79041220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p:cNvSpPr>
          <p:nvPr>
            <p:ph type="title"/>
          </p:nvPr>
        </p:nvSpPr>
        <p:spPr>
          <a:xfrm>
            <a:off x="701675" y="241300"/>
            <a:ext cx="7772400" cy="687388"/>
          </a:xfrm>
        </p:spPr>
        <p:txBody>
          <a:bodyPr/>
          <a:lstStyle/>
          <a:p>
            <a:r>
              <a:rPr lang="en-US" altLang="fa-IR" sz="4000" b="1" smtClean="0">
                <a:solidFill>
                  <a:srgbClr val="FFFF00"/>
                </a:solidFill>
                <a:latin typeface="Times New Roman" pitchFamily="18" charset="0"/>
              </a:rPr>
              <a:t>Diabetic Neuropathy</a:t>
            </a:r>
          </a:p>
        </p:txBody>
      </p:sp>
      <p:sp>
        <p:nvSpPr>
          <p:cNvPr id="133122" name="Rectangle 3"/>
          <p:cNvSpPr>
            <a:spLocks noGrp="1"/>
          </p:cNvSpPr>
          <p:nvPr>
            <p:ph type="body" idx="1"/>
          </p:nvPr>
        </p:nvSpPr>
        <p:spPr>
          <a:xfrm>
            <a:off x="395288" y="1455738"/>
            <a:ext cx="4970462" cy="5084762"/>
          </a:xfrm>
        </p:spPr>
        <p:txBody>
          <a:bodyPr/>
          <a:lstStyle/>
          <a:p>
            <a:pPr>
              <a:lnSpc>
                <a:spcPct val="80000"/>
              </a:lnSpc>
              <a:buFontTx/>
              <a:buNone/>
            </a:pPr>
            <a:r>
              <a:rPr lang="en-US" altLang="fa-IR" sz="2400" smtClean="0">
                <a:latin typeface="Times New Roman" pitchFamily="18" charset="0"/>
                <a:cs typeface="Times New Roman" pitchFamily="18" charset="0"/>
              </a:rPr>
              <a:t>Patients with neuropathy lose their sensation of pain. </a:t>
            </a:r>
          </a:p>
          <a:p>
            <a:pPr>
              <a:lnSpc>
                <a:spcPct val="80000"/>
              </a:lnSpc>
              <a:buFontTx/>
              <a:buNone/>
            </a:pPr>
            <a:endParaRPr lang="en-US" altLang="fa-IR" sz="2400" smtClean="0">
              <a:latin typeface="Times New Roman" pitchFamily="18" charset="0"/>
              <a:cs typeface="Times New Roman" pitchFamily="18" charset="0"/>
            </a:endParaRPr>
          </a:p>
          <a:p>
            <a:pPr>
              <a:lnSpc>
                <a:spcPct val="80000"/>
              </a:lnSpc>
              <a:buFontTx/>
              <a:buNone/>
            </a:pPr>
            <a:r>
              <a:rPr lang="en-US" altLang="fa-IR" sz="2400" smtClean="0">
                <a:latin typeface="Times New Roman" pitchFamily="18" charset="0"/>
                <a:cs typeface="Times New Roman" pitchFamily="18" charset="0"/>
              </a:rPr>
              <a:t> As a result, they exert a lot of pressure at one spot under the foot when they walk, building up a </a:t>
            </a:r>
            <a:r>
              <a:rPr lang="en-US" altLang="fa-IR" sz="2400" smtClean="0">
                <a:solidFill>
                  <a:srgbClr val="FFFF00"/>
                </a:solidFill>
                <a:latin typeface="Times New Roman" pitchFamily="18" charset="0"/>
                <a:cs typeface="Times New Roman" pitchFamily="18" charset="0"/>
              </a:rPr>
              <a:t>callus at that site without causing discomfort. </a:t>
            </a:r>
          </a:p>
          <a:p>
            <a:pPr>
              <a:lnSpc>
                <a:spcPct val="80000"/>
              </a:lnSpc>
              <a:buFontTx/>
              <a:buNone/>
            </a:pPr>
            <a:r>
              <a:rPr lang="en-US" altLang="fa-IR" sz="2400" smtClean="0">
                <a:solidFill>
                  <a:srgbClr val="FFFF00"/>
                </a:solidFill>
                <a:latin typeface="Times New Roman" pitchFamily="18" charset="0"/>
                <a:cs typeface="Times New Roman" pitchFamily="18" charset="0"/>
              </a:rPr>
              <a:t> </a:t>
            </a:r>
          </a:p>
          <a:p>
            <a:pPr>
              <a:lnSpc>
                <a:spcPct val="80000"/>
              </a:lnSpc>
              <a:buFontTx/>
              <a:buNone/>
            </a:pPr>
            <a:endParaRPr lang="en-US" altLang="fa-IR" sz="2400" smtClean="0">
              <a:solidFill>
                <a:srgbClr val="FFFF00"/>
              </a:solidFill>
              <a:latin typeface="Times New Roman" pitchFamily="18" charset="0"/>
              <a:cs typeface="Times New Roman" pitchFamily="18" charset="0"/>
            </a:endParaRPr>
          </a:p>
          <a:p>
            <a:pPr>
              <a:lnSpc>
                <a:spcPct val="80000"/>
              </a:lnSpc>
              <a:buFontTx/>
              <a:buNone/>
            </a:pPr>
            <a:endParaRPr lang="en-US" altLang="fa-IR" sz="2400" smtClean="0">
              <a:solidFill>
                <a:srgbClr val="FFFF00"/>
              </a:solidFill>
              <a:latin typeface="Times New Roman" pitchFamily="18" charset="0"/>
              <a:cs typeface="Times New Roman" pitchFamily="18" charset="0"/>
            </a:endParaRPr>
          </a:p>
          <a:p>
            <a:pPr>
              <a:lnSpc>
                <a:spcPct val="80000"/>
              </a:lnSpc>
              <a:buFontTx/>
              <a:buNone/>
            </a:pPr>
            <a:r>
              <a:rPr lang="en-US" altLang="fa-IR" sz="2400" smtClean="0">
                <a:latin typeface="Times New Roman" pitchFamily="18" charset="0"/>
                <a:cs typeface="Times New Roman" pitchFamily="18" charset="0"/>
              </a:rPr>
              <a:t>The pressure becomes so high that eventually it causes breakdown of tissues and ulceration.</a:t>
            </a:r>
          </a:p>
          <a:p>
            <a:pPr>
              <a:lnSpc>
                <a:spcPct val="80000"/>
              </a:lnSpc>
            </a:pPr>
            <a:endParaRPr lang="en-US" altLang="fa-IR" sz="2800" smtClean="0">
              <a:latin typeface="Times New Roman" pitchFamily="18" charset="0"/>
              <a:cs typeface="Times New Roman" pitchFamily="18" charset="0"/>
            </a:endParaRPr>
          </a:p>
        </p:txBody>
      </p:sp>
      <p:pic>
        <p:nvPicPr>
          <p:cNvPr id="133123" name="Picture 4" descr="amputated to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0688" y="1285875"/>
            <a:ext cx="3236912" cy="485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wn Arrow 4"/>
          <p:cNvSpPr/>
          <p:nvPr/>
        </p:nvSpPr>
        <p:spPr>
          <a:xfrm>
            <a:off x="6875463" y="928688"/>
            <a:ext cx="288925" cy="1714500"/>
          </a:xfrm>
          <a:prstGeom prst="down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eaLnBrk="1" hangingPunct="1">
              <a:defRPr/>
            </a:pPr>
            <a:endParaRPr lang="fa-IR"/>
          </a:p>
        </p:txBody>
      </p:sp>
      <p:sp>
        <p:nvSpPr>
          <p:cNvPr id="133125"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73E26148-9539-47E8-B086-13E830BC2A95}" type="slidenum">
              <a:rPr lang="en-US" altLang="en-US" sz="1200">
                <a:solidFill>
                  <a:srgbClr val="FFFFFF"/>
                </a:solidFill>
              </a:rPr>
              <a:pPr>
                <a:spcBef>
                  <a:spcPct val="0"/>
                </a:spcBef>
                <a:buFontTx/>
                <a:buNone/>
              </a:pPr>
              <a:t>94</a:t>
            </a:fld>
            <a:endParaRPr lang="en-US" altLang="en-US" sz="1200">
              <a:solidFill>
                <a:srgbClr val="FFFFFF"/>
              </a:solidFill>
            </a:endParaRPr>
          </a:p>
        </p:txBody>
      </p:sp>
    </p:spTree>
    <p:extLst>
      <p:ext uri="{BB962C8B-B14F-4D97-AF65-F5344CB8AC3E}">
        <p14:creationId xmlns:p14="http://schemas.microsoft.com/office/powerpoint/2010/main" val="420219972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p:txBody>
          <a:bodyPr/>
          <a:lstStyle/>
          <a:p>
            <a:r>
              <a:rPr lang="en-US" altLang="en-US" sz="4800" b="1" smtClean="0">
                <a:solidFill>
                  <a:srgbClr val="FFFF00"/>
                </a:solidFill>
                <a:latin typeface="Times New Roman" pitchFamily="18" charset="0"/>
                <a:cs typeface="Times New Roman" pitchFamily="18" charset="0"/>
              </a:rPr>
              <a:t>Test for vibration loss</a:t>
            </a:r>
          </a:p>
        </p:txBody>
      </p:sp>
      <p:pic>
        <p:nvPicPr>
          <p:cNvPr id="145410" name="Picture 15" descr="A:\Foot Exam_files\tuningfor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447800"/>
            <a:ext cx="5421313" cy="4572000"/>
          </a:xfrm>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5411" name="Rectangle 2"/>
          <p:cNvSpPr>
            <a:spLocks noChangeArrowheads="1"/>
          </p:cNvSpPr>
          <p:nvPr/>
        </p:nvSpPr>
        <p:spPr bwMode="auto">
          <a:xfrm>
            <a:off x="2819400" y="6096000"/>
            <a:ext cx="43005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US" altLang="en-US" sz="3600" b="1">
                <a:solidFill>
                  <a:srgbClr val="FFFFFF"/>
                </a:solidFill>
                <a:latin typeface="Times New Roman" pitchFamily="18" charset="0"/>
                <a:cs typeface="Times New Roman" pitchFamily="18" charset="0"/>
              </a:rPr>
              <a:t>a 128-Hz tuning fork</a:t>
            </a:r>
          </a:p>
        </p:txBody>
      </p:sp>
    </p:spTree>
    <p:extLst>
      <p:ext uri="{BB962C8B-B14F-4D97-AF65-F5344CB8AC3E}">
        <p14:creationId xmlns:p14="http://schemas.microsoft.com/office/powerpoint/2010/main" val="261950215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Title 1"/>
          <p:cNvSpPr>
            <a:spLocks noGrp="1"/>
          </p:cNvSpPr>
          <p:nvPr>
            <p:ph type="title"/>
          </p:nvPr>
        </p:nvSpPr>
        <p:spPr/>
        <p:txBody>
          <a:bodyPr/>
          <a:lstStyle/>
          <a:p>
            <a:r>
              <a:rPr lang="en-US" altLang="en-US" sz="4800" b="1" smtClean="0">
                <a:solidFill>
                  <a:srgbClr val="FFFF00"/>
                </a:solidFill>
                <a:latin typeface="Times New Roman" pitchFamily="18" charset="0"/>
                <a:cs typeface="Times New Roman" pitchFamily="18" charset="0"/>
              </a:rPr>
              <a:t>Touch-pressure sensation</a:t>
            </a:r>
          </a:p>
        </p:txBody>
      </p:sp>
      <p:pic>
        <p:nvPicPr>
          <p:cNvPr id="146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47800" y="1295400"/>
            <a:ext cx="6272213" cy="4724400"/>
          </a:xfrm>
        </p:spPr>
      </p:pic>
      <p:sp>
        <p:nvSpPr>
          <p:cNvPr id="146435" name="Rectangle 2"/>
          <p:cNvSpPr>
            <a:spLocks noChangeArrowheads="1"/>
          </p:cNvSpPr>
          <p:nvPr/>
        </p:nvSpPr>
        <p:spPr bwMode="auto">
          <a:xfrm>
            <a:off x="2743200" y="6107113"/>
            <a:ext cx="390366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US" altLang="en-US" sz="3600" b="1">
                <a:solidFill>
                  <a:srgbClr val="FFFFFF"/>
                </a:solidFill>
                <a:latin typeface="Times New Roman" pitchFamily="18" charset="0"/>
                <a:cs typeface="Times New Roman" pitchFamily="18" charset="0"/>
              </a:rPr>
              <a:t>10 g Monofilament</a:t>
            </a:r>
          </a:p>
        </p:txBody>
      </p:sp>
    </p:spTree>
    <p:extLst>
      <p:ext uri="{BB962C8B-B14F-4D97-AF65-F5344CB8AC3E}">
        <p14:creationId xmlns:p14="http://schemas.microsoft.com/office/powerpoint/2010/main" val="316650821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2"/>
          </a:solidFill>
        </p:spPr>
        <p:txBody>
          <a:bodyPr/>
          <a:lstStyle/>
          <a:p>
            <a:r>
              <a:rPr lang="en-US" dirty="0" smtClean="0">
                <a:solidFill>
                  <a:srgbClr val="FFFF00"/>
                </a:solidFill>
              </a:rPr>
              <a:t>Cardiovascular disease </a:t>
            </a:r>
            <a:endParaRPr lang="fa-IR" dirty="0">
              <a:solidFill>
                <a:srgbClr val="FFFF00"/>
              </a:solidFill>
            </a:endParaRPr>
          </a:p>
        </p:txBody>
      </p:sp>
      <p:sp>
        <p:nvSpPr>
          <p:cNvPr id="3" name="Subtitle 2"/>
          <p:cNvSpPr>
            <a:spLocks noGrp="1"/>
          </p:cNvSpPr>
          <p:nvPr>
            <p:ph type="subTitle" idx="1"/>
          </p:nvPr>
        </p:nvSpPr>
        <p:spPr/>
        <p:txBody>
          <a:bodyPr/>
          <a:lstStyle/>
          <a:p>
            <a:endParaRPr lang="fa-IR" dirty="0"/>
          </a:p>
        </p:txBody>
      </p:sp>
      <p:sp>
        <p:nvSpPr>
          <p:cNvPr id="4" name="Slide Number Placeholder 3"/>
          <p:cNvSpPr>
            <a:spLocks noGrp="1"/>
          </p:cNvSpPr>
          <p:nvPr>
            <p:ph type="sldNum" sz="quarter" idx="12"/>
          </p:nvPr>
        </p:nvSpPr>
        <p:spPr/>
        <p:txBody>
          <a:bodyPr/>
          <a:lstStyle/>
          <a:p>
            <a:fld id="{09487119-3A35-427E-A529-32DF201F2566}" type="slidenum">
              <a:rPr lang="en-US" altLang="en-US" smtClean="0"/>
              <a:pPr/>
              <a:t>97</a:t>
            </a:fld>
            <a:endParaRPr lang="en-US" altLang="en-US"/>
          </a:p>
        </p:txBody>
      </p:sp>
    </p:spTree>
    <p:extLst>
      <p:ext uri="{BB962C8B-B14F-4D97-AF65-F5344CB8AC3E}">
        <p14:creationId xmlns:p14="http://schemas.microsoft.com/office/powerpoint/2010/main" val="261495278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extLst>
          </p:cNvPr>
          <p:cNvSpPr/>
          <p:nvPr/>
        </p:nvSpPr>
        <p:spPr>
          <a:xfrm>
            <a:off x="228600" y="2738438"/>
            <a:ext cx="8686800" cy="18288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68421" tIns="34289" rIns="68421" bIns="34289" anchor="ctr"/>
          <a:lstStyle/>
          <a:p>
            <a:pPr algn="ctr" defTabSz="876325">
              <a:defRPr/>
            </a:pPr>
            <a:endParaRPr lang="en-GB" sz="2300" dirty="0">
              <a:solidFill>
                <a:schemeClr val="bg1"/>
              </a:solidFill>
            </a:endParaRPr>
          </a:p>
        </p:txBody>
      </p:sp>
      <p:sp>
        <p:nvSpPr>
          <p:cNvPr id="8" name="Oval 7">
            <a:extLst>
              <a:ext uri="{FF2B5EF4-FFF2-40B4-BE49-F238E27FC236}"/>
            </a:extLst>
          </p:cNvPr>
          <p:cNvSpPr/>
          <p:nvPr/>
        </p:nvSpPr>
        <p:spPr>
          <a:xfrm>
            <a:off x="520700" y="2381250"/>
            <a:ext cx="2505075" cy="250348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dirty="0">
              <a:solidFill>
                <a:schemeClr val="tx1"/>
              </a:solidFill>
            </a:endParaRPr>
          </a:p>
        </p:txBody>
      </p:sp>
      <p:sp>
        <p:nvSpPr>
          <p:cNvPr id="4" name="Footer Placeholder 3"/>
          <p:cNvSpPr>
            <a:spLocks noGrp="1"/>
          </p:cNvSpPr>
          <p:nvPr>
            <p:ph type="ftr" sz="quarter" idx="12"/>
          </p:nvPr>
        </p:nvSpPr>
        <p:spPr/>
        <p:txBody>
          <a:bodyPr/>
          <a:lstStyle/>
          <a:p>
            <a:pPr>
              <a:defRPr/>
            </a:pPr>
            <a:r>
              <a:rPr lang="en-GB" altLang="en-US"/>
              <a:t>CV, cardiovascular; T2D, type 2 diabetes</a:t>
            </a:r>
          </a:p>
          <a:p>
            <a:pPr>
              <a:defRPr/>
            </a:pPr>
            <a:r>
              <a:rPr lang="en-GB" altLang="en-US"/>
              <a:t>Sarwar N </a:t>
            </a:r>
            <a:r>
              <a:rPr lang="en-GB" altLang="en-US" i="1"/>
              <a:t>et al. Lancet </a:t>
            </a:r>
            <a:r>
              <a:rPr lang="en-GB" altLang="en-US"/>
              <a:t>2010;375:2215</a:t>
            </a:r>
          </a:p>
        </p:txBody>
      </p:sp>
      <p:sp>
        <p:nvSpPr>
          <p:cNvPr id="120837" name="Title 11"/>
          <p:cNvSpPr>
            <a:spLocks noGrp="1"/>
          </p:cNvSpPr>
          <p:nvPr>
            <p:ph type="title"/>
          </p:nvPr>
        </p:nvSpPr>
        <p:spPr>
          <a:xfrm>
            <a:off x="228600" y="247650"/>
            <a:ext cx="8229600" cy="703263"/>
          </a:xfrm>
        </p:spPr>
        <p:txBody>
          <a:bodyPr/>
          <a:lstStyle/>
          <a:p>
            <a:r>
              <a:rPr lang="en-GB" altLang="en-US" sz="3200" smtClean="0">
                <a:solidFill>
                  <a:srgbClr val="FFFF00"/>
                </a:solidFill>
                <a:latin typeface="Times New Roman" pitchFamily="18" charset="0"/>
                <a:cs typeface="Times New Roman" pitchFamily="18" charset="0"/>
              </a:rPr>
              <a:t>Diabetes greatly increases the risk of CV disease</a:t>
            </a:r>
          </a:p>
        </p:txBody>
      </p:sp>
      <p:sp>
        <p:nvSpPr>
          <p:cNvPr id="120838" name="Slide Number Placeholder 2"/>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3DB76F94-1560-470A-82D1-B9DAF0698ABC}" type="slidenum">
              <a:rPr lang="en-GB" altLang="en-US" sz="1200">
                <a:solidFill>
                  <a:srgbClr val="898989"/>
                </a:solidFill>
              </a:rPr>
              <a:pPr>
                <a:spcBef>
                  <a:spcPct val="0"/>
                </a:spcBef>
                <a:buFontTx/>
                <a:buNone/>
              </a:pPr>
              <a:t>98</a:t>
            </a:fld>
            <a:endParaRPr lang="en-GB" altLang="en-US" sz="1200">
              <a:solidFill>
                <a:srgbClr val="898989"/>
              </a:solidFill>
            </a:endParaRPr>
          </a:p>
        </p:txBody>
      </p:sp>
      <p:sp>
        <p:nvSpPr>
          <p:cNvPr id="120839" name="Rectangle 20"/>
          <p:cNvSpPr>
            <a:spLocks noChangeArrowheads="1"/>
          </p:cNvSpPr>
          <p:nvPr/>
        </p:nvSpPr>
        <p:spPr bwMode="auto">
          <a:xfrm>
            <a:off x="3254375" y="3122613"/>
            <a:ext cx="55086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421" tIns="34289" rIns="68421" bIns="34289">
            <a:spAutoFit/>
          </a:bodyPr>
          <a:lstStyle>
            <a:lvl1pPr defTabSz="512763">
              <a:spcBef>
                <a:spcPct val="20000"/>
              </a:spcBef>
              <a:buFont typeface="Arial" pitchFamily="34" charset="0"/>
              <a:buChar char="•"/>
              <a:defRPr sz="3200">
                <a:solidFill>
                  <a:schemeClr val="tx1"/>
                </a:solidFill>
                <a:latin typeface="Calibri" pitchFamily="34" charset="0"/>
              </a:defRPr>
            </a:lvl1pPr>
            <a:lvl2pPr marL="742950" indent="-285750" defTabSz="512763">
              <a:spcBef>
                <a:spcPct val="20000"/>
              </a:spcBef>
              <a:buFont typeface="Arial" pitchFamily="34" charset="0"/>
              <a:buChar char="–"/>
              <a:defRPr sz="2800">
                <a:solidFill>
                  <a:schemeClr val="tx1"/>
                </a:solidFill>
                <a:latin typeface="Calibri" pitchFamily="34" charset="0"/>
              </a:defRPr>
            </a:lvl2pPr>
            <a:lvl3pPr marL="1143000" indent="-228600" defTabSz="512763">
              <a:spcBef>
                <a:spcPct val="20000"/>
              </a:spcBef>
              <a:buFont typeface="Arial" pitchFamily="34" charset="0"/>
              <a:buChar char="•"/>
              <a:defRPr sz="2400">
                <a:solidFill>
                  <a:schemeClr val="tx1"/>
                </a:solidFill>
                <a:latin typeface="Calibri" pitchFamily="34" charset="0"/>
              </a:defRPr>
            </a:lvl3pPr>
            <a:lvl4pPr marL="1600200" indent="-228600" defTabSz="512763">
              <a:spcBef>
                <a:spcPct val="20000"/>
              </a:spcBef>
              <a:buFont typeface="Arial" pitchFamily="34" charset="0"/>
              <a:buChar char="–"/>
              <a:defRPr sz="2000">
                <a:solidFill>
                  <a:schemeClr val="tx1"/>
                </a:solidFill>
                <a:latin typeface="Calibri" pitchFamily="34" charset="0"/>
              </a:defRPr>
            </a:lvl4pPr>
            <a:lvl5pPr marL="2057400" indent="-228600" defTabSz="512763">
              <a:spcBef>
                <a:spcPct val="20000"/>
              </a:spcBef>
              <a:buFont typeface="Arial" pitchFamily="34" charset="0"/>
              <a:buChar char="»"/>
              <a:defRPr sz="2000">
                <a:solidFill>
                  <a:schemeClr val="tx1"/>
                </a:solidFill>
                <a:latin typeface="Calibri" pitchFamily="34" charset="0"/>
              </a:defRPr>
            </a:lvl5pPr>
            <a:lvl6pPr marL="2514600" indent="-228600" algn="l" defTabSz="512763"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512763"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512763"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512763"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nSpc>
                <a:spcPct val="90000"/>
              </a:lnSpc>
              <a:spcBef>
                <a:spcPts val="563"/>
              </a:spcBef>
              <a:buClr>
                <a:srgbClr val="8F3089"/>
              </a:buClr>
              <a:buFontTx/>
              <a:buNone/>
            </a:pPr>
            <a:r>
              <a:rPr lang="en-GB" altLang="en-US" sz="2400">
                <a:latin typeface="Times New Roman" pitchFamily="18" charset="0"/>
                <a:cs typeface="Times New Roman" pitchFamily="18" charset="0"/>
              </a:rPr>
              <a:t>Patients with T2D have</a:t>
            </a:r>
            <a:r>
              <a:rPr lang="en-GB" altLang="en-US" sz="2400" b="1">
                <a:latin typeface="Times New Roman" pitchFamily="18" charset="0"/>
                <a:cs typeface="Times New Roman" pitchFamily="18" charset="0"/>
              </a:rPr>
              <a:t> </a:t>
            </a:r>
            <a:r>
              <a:rPr lang="en-GB" altLang="en-US" sz="2400" b="1">
                <a:solidFill>
                  <a:srgbClr val="FFFF00"/>
                </a:solidFill>
                <a:latin typeface="Times New Roman" pitchFamily="18" charset="0"/>
                <a:cs typeface="Times New Roman" pitchFamily="18" charset="0"/>
              </a:rPr>
              <a:t>twice the risk </a:t>
            </a:r>
            <a:r>
              <a:rPr lang="en-GB" altLang="en-US" sz="2400" b="1">
                <a:solidFill>
                  <a:schemeClr val="accent2"/>
                </a:solidFill>
                <a:latin typeface="Times New Roman" pitchFamily="18" charset="0"/>
                <a:cs typeface="Times New Roman" pitchFamily="18" charset="0"/>
              </a:rPr>
              <a:t/>
            </a:r>
            <a:br>
              <a:rPr lang="en-GB" altLang="en-US" sz="2400" b="1">
                <a:solidFill>
                  <a:schemeClr val="accent2"/>
                </a:solidFill>
                <a:latin typeface="Times New Roman" pitchFamily="18" charset="0"/>
                <a:cs typeface="Times New Roman" pitchFamily="18" charset="0"/>
              </a:rPr>
            </a:br>
            <a:r>
              <a:rPr lang="en-GB" altLang="en-US" sz="2400">
                <a:latin typeface="Times New Roman" pitchFamily="18" charset="0"/>
                <a:cs typeface="Times New Roman" pitchFamily="18" charset="0"/>
              </a:rPr>
              <a:t>of CV disease compared with the </a:t>
            </a:r>
            <a:br>
              <a:rPr lang="en-GB" altLang="en-US" sz="2400">
                <a:latin typeface="Times New Roman" pitchFamily="18" charset="0"/>
                <a:cs typeface="Times New Roman" pitchFamily="18" charset="0"/>
              </a:rPr>
            </a:br>
            <a:r>
              <a:rPr lang="en-GB" altLang="en-US" sz="2400">
                <a:latin typeface="Times New Roman" pitchFamily="18" charset="0"/>
                <a:cs typeface="Times New Roman" pitchFamily="18" charset="0"/>
              </a:rPr>
              <a:t>general population </a:t>
            </a:r>
          </a:p>
        </p:txBody>
      </p:sp>
      <p:cxnSp>
        <p:nvCxnSpPr>
          <p:cNvPr id="25" name="Straight Arrow Connector 24">
            <a:extLst>
              <a:ext uri="{FF2B5EF4-FFF2-40B4-BE49-F238E27FC236}"/>
            </a:extLst>
          </p:cNvPr>
          <p:cNvCxnSpPr>
            <a:cxnSpLocks/>
          </p:cNvCxnSpPr>
          <p:nvPr/>
        </p:nvCxnSpPr>
        <p:spPr>
          <a:xfrm>
            <a:off x="1589088" y="2141538"/>
            <a:ext cx="0" cy="2430462"/>
          </a:xfrm>
          <a:prstGeom prst="straightConnector1">
            <a:avLst/>
          </a:prstGeom>
          <a:ln w="38100">
            <a:solidFill>
              <a:schemeClr val="tx1"/>
            </a:solidFill>
            <a:headEnd type="triangl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0841" name="TextBox 29"/>
          <p:cNvSpPr txBox="1">
            <a:spLocks noChangeArrowheads="1"/>
          </p:cNvSpPr>
          <p:nvPr/>
        </p:nvSpPr>
        <p:spPr bwMode="auto">
          <a:xfrm>
            <a:off x="935038" y="2743200"/>
            <a:ext cx="647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r>
              <a:rPr lang="en-GB" altLang="en-US" sz="3600" b="1">
                <a:solidFill>
                  <a:schemeClr val="accent2"/>
                </a:solidFill>
                <a:latin typeface="Arial" pitchFamily="34" charset="0"/>
              </a:rPr>
              <a:t>2</a:t>
            </a:r>
            <a:r>
              <a:rPr lang="en-GB" altLang="en-US" sz="2800" b="1">
                <a:solidFill>
                  <a:schemeClr val="accent2"/>
                </a:solidFill>
                <a:latin typeface="Arial" pitchFamily="34" charset="0"/>
              </a:rPr>
              <a:t>×</a:t>
            </a:r>
            <a:endParaRPr lang="en-GB" altLang="en-US" sz="2400">
              <a:solidFill>
                <a:schemeClr val="accent2"/>
              </a:solidFill>
              <a:latin typeface="Arial" pitchFamily="34" charset="0"/>
            </a:endParaRPr>
          </a:p>
        </p:txBody>
      </p:sp>
      <p:pic>
        <p:nvPicPr>
          <p:cNvPr id="15" name="Picture 9" descr="C:\Users\andrew.watkinson\Downloads\standing-human-body-silhouette (1).png">
            <a:extLst>
              <a:ext uri="{FF2B5EF4-FFF2-40B4-BE49-F238E27FC236}"/>
            </a:extLst>
          </p:cNvPr>
          <p:cNvPicPr>
            <a:picLocks noChangeAspect="1" noChangeArrowheads="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6740" y="3363864"/>
            <a:ext cx="1224000" cy="1224000"/>
          </a:xfrm>
          <a:prstGeom prst="rect">
            <a:avLst/>
          </a:prstGeom>
          <a:noFill/>
          <a:ln>
            <a:noFill/>
          </a:ln>
          <a:effectLst>
            <a:reflection blurRad="6350" stA="52000" endA="300" endPos="13000" dir="5400000" sy="-100000" algn="bl" rotWithShape="0"/>
          </a:effectLst>
          <a:extLst>
            <a:ext uri="{909E8E84-426E-40DD-AFC4-6F175D3DCCD1}">
              <a14:hiddenFill xmlns:a14="http://schemas.microsoft.com/office/drawing/2010/main">
                <a:solidFill>
                  <a:srgbClr val="FFFFFF"/>
                </a:solidFill>
              </a14:hiddenFill>
            </a:ext>
          </a:extLst>
        </p:spPr>
      </p:pic>
      <p:pic>
        <p:nvPicPr>
          <p:cNvPr id="28" name="Picture 9" descr="C:\Users\andrew.watkinson\Downloads\standing-human-body-silhouette (1).png">
            <a:extLst>
              <a:ext uri="{FF2B5EF4-FFF2-40B4-BE49-F238E27FC236}"/>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4880" y="2065684"/>
            <a:ext cx="2514560" cy="2514560"/>
          </a:xfrm>
          <a:prstGeom prst="rect">
            <a:avLst/>
          </a:prstGeom>
          <a:noFill/>
          <a:ln>
            <a:noFill/>
          </a:ln>
          <a:effectLst>
            <a:reflection blurRad="6350" stA="52000" endA="300" endPos="13000" dir="5400000" sy="-100000" algn="bl" rotWithShape="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p:cNvSpPr>
            <a:spLocks noGrp="1"/>
          </p:cNvSpPr>
          <p:nvPr>
            <p:ph type="ftr" sz="quarter" idx="12"/>
          </p:nvPr>
        </p:nvSpPr>
        <p:spPr>
          <a:xfrm>
            <a:off x="3048000" y="5589588"/>
            <a:ext cx="3395663" cy="949325"/>
          </a:xfrm>
        </p:spPr>
        <p:txBody>
          <a:bodyPr/>
          <a:lstStyle/>
          <a:p>
            <a:pPr>
              <a:defRPr/>
            </a:pPr>
            <a:r>
              <a:rPr lang="en-GB">
                <a:latin typeface="Times New Roman" panose="02020603050405020304" pitchFamily="18" charset="0"/>
                <a:cs typeface="Times New Roman" panose="02020603050405020304" pitchFamily="18" charset="0"/>
              </a:rPr>
              <a:t>Analysis of 60 studies with 4,549,481 patients with T2D</a:t>
            </a:r>
          </a:p>
          <a:p>
            <a:pPr>
              <a:defRPr/>
            </a:pPr>
            <a:r>
              <a:rPr lang="en-US">
                <a:latin typeface="Times New Roman" panose="02020603050405020304" pitchFamily="18" charset="0"/>
                <a:cs typeface="Times New Roman" panose="02020603050405020304" pitchFamily="18" charset="0"/>
              </a:rPr>
              <a:t>CV, cardiovascular; T2D, type 2 diabetes</a:t>
            </a:r>
            <a:endParaRPr lang="en-GB">
              <a:latin typeface="Times New Roman" panose="02020603050405020304" pitchFamily="18" charset="0"/>
              <a:cs typeface="Times New Roman" panose="02020603050405020304" pitchFamily="18" charset="0"/>
            </a:endParaRPr>
          </a:p>
          <a:p>
            <a:pPr>
              <a:defRPr/>
            </a:pPr>
            <a:r>
              <a:rPr lang="en-GB">
                <a:latin typeface="Times New Roman" panose="02020603050405020304" pitchFamily="18" charset="0"/>
                <a:cs typeface="Times New Roman" panose="02020603050405020304" pitchFamily="18" charset="0"/>
              </a:rPr>
              <a:t>Einarson TR </a:t>
            </a:r>
            <a:r>
              <a:rPr lang="en-GB" i="1">
                <a:latin typeface="Times New Roman" panose="02020603050405020304" pitchFamily="18" charset="0"/>
                <a:cs typeface="Times New Roman" panose="02020603050405020304" pitchFamily="18" charset="0"/>
              </a:rPr>
              <a:t>et al. Cardiovasc Diabetol </a:t>
            </a:r>
            <a:r>
              <a:rPr lang="en-GB">
                <a:latin typeface="Times New Roman" panose="02020603050405020304" pitchFamily="18" charset="0"/>
                <a:cs typeface="Times New Roman" panose="02020603050405020304" pitchFamily="18" charset="0"/>
              </a:rPr>
              <a:t>2018;17:83</a:t>
            </a:r>
          </a:p>
        </p:txBody>
      </p:sp>
      <p:sp>
        <p:nvSpPr>
          <p:cNvPr id="122883" name="Title 1"/>
          <p:cNvSpPr>
            <a:spLocks noGrp="1"/>
          </p:cNvSpPr>
          <p:nvPr>
            <p:ph type="title"/>
          </p:nvPr>
        </p:nvSpPr>
        <p:spPr>
          <a:xfrm>
            <a:off x="228600" y="274638"/>
            <a:ext cx="8458200" cy="768350"/>
          </a:xfrm>
        </p:spPr>
        <p:txBody>
          <a:bodyPr/>
          <a:lstStyle/>
          <a:p>
            <a:r>
              <a:rPr lang="en-GB" altLang="en-US" sz="2800" smtClean="0">
                <a:solidFill>
                  <a:srgbClr val="FFFF00"/>
                </a:solidFill>
                <a:latin typeface="Times New Roman" pitchFamily="18" charset="0"/>
                <a:cs typeface="Times New Roman" pitchFamily="18" charset="0"/>
              </a:rPr>
              <a:t>A large proportion of patients with T2D have CV disease</a:t>
            </a:r>
          </a:p>
        </p:txBody>
      </p:sp>
      <p:sp>
        <p:nvSpPr>
          <p:cNvPr id="122884" name="Slide Number Placeholder 2"/>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ct val="0"/>
              </a:spcBef>
              <a:buFontTx/>
              <a:buNone/>
            </a:pPr>
            <a:fld id="{70769B9C-4539-4A82-9033-88637DB9C119}" type="slidenum">
              <a:rPr lang="en-GB" altLang="en-US" sz="1200">
                <a:solidFill>
                  <a:srgbClr val="FFFFFF"/>
                </a:solidFill>
              </a:rPr>
              <a:pPr>
                <a:spcBef>
                  <a:spcPct val="0"/>
                </a:spcBef>
                <a:buFontTx/>
                <a:buNone/>
              </a:pPr>
              <a:t>99</a:t>
            </a:fld>
            <a:endParaRPr lang="en-GB" altLang="en-US" sz="1200">
              <a:solidFill>
                <a:srgbClr val="FFFFFF"/>
              </a:solidFill>
            </a:endParaRPr>
          </a:p>
        </p:txBody>
      </p:sp>
      <p:pic>
        <p:nvPicPr>
          <p:cNvPr id="122885" name="Graphic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12963" y="2057400"/>
            <a:ext cx="6778625" cy="353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extLst>
          </p:cNvPr>
          <p:cNvSpPr/>
          <p:nvPr/>
        </p:nvSpPr>
        <p:spPr>
          <a:xfrm>
            <a:off x="228600" y="2744788"/>
            <a:ext cx="8686800" cy="1828800"/>
          </a:xfrm>
          <a:prstGeom prst="rect">
            <a:avLst/>
          </a:prstGeom>
          <a:solidFill>
            <a:schemeClr val="bg1">
              <a:lumMod val="95000"/>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lIns="68421" tIns="34289" rIns="68421" bIns="34289" anchor="ctr"/>
          <a:lstStyle/>
          <a:p>
            <a:pPr algn="ctr" defTabSz="876325">
              <a:defRPr/>
            </a:pPr>
            <a:endParaRPr lang="en-GB" sz="2300" dirty="0">
              <a:solidFill>
                <a:srgbClr val="000000"/>
              </a:solidFill>
            </a:endParaRPr>
          </a:p>
        </p:txBody>
      </p:sp>
      <p:sp>
        <p:nvSpPr>
          <p:cNvPr id="122887" name="TextBox 15"/>
          <p:cNvSpPr txBox="1">
            <a:spLocks noChangeArrowheads="1"/>
          </p:cNvSpPr>
          <p:nvPr/>
        </p:nvSpPr>
        <p:spPr bwMode="auto">
          <a:xfrm>
            <a:off x="3048000" y="3160713"/>
            <a:ext cx="5362575"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345" tIns="34289" rIns="68345" bIns="34289" anchor="ctr">
            <a:spAutoFit/>
          </a:bodyPr>
          <a:lstStyle>
            <a:lvl1pPr defTabSz="874713">
              <a:spcBef>
                <a:spcPct val="20000"/>
              </a:spcBef>
              <a:buFont typeface="Arial" pitchFamily="34" charset="0"/>
              <a:buChar char="•"/>
              <a:defRPr sz="3200">
                <a:solidFill>
                  <a:schemeClr val="tx1"/>
                </a:solidFill>
                <a:latin typeface="Calibri" pitchFamily="34" charset="0"/>
              </a:defRPr>
            </a:lvl1pPr>
            <a:lvl2pPr marL="742950" indent="-285750" defTabSz="874713">
              <a:spcBef>
                <a:spcPct val="20000"/>
              </a:spcBef>
              <a:buFont typeface="Arial" pitchFamily="34" charset="0"/>
              <a:buChar char="–"/>
              <a:defRPr sz="2800">
                <a:solidFill>
                  <a:schemeClr val="tx1"/>
                </a:solidFill>
                <a:latin typeface="Calibri" pitchFamily="34" charset="0"/>
              </a:defRPr>
            </a:lvl2pPr>
            <a:lvl3pPr marL="1143000" indent="-228600" defTabSz="874713">
              <a:spcBef>
                <a:spcPct val="20000"/>
              </a:spcBef>
              <a:buFont typeface="Arial" pitchFamily="34" charset="0"/>
              <a:buChar char="•"/>
              <a:defRPr sz="2400">
                <a:solidFill>
                  <a:schemeClr val="tx1"/>
                </a:solidFill>
                <a:latin typeface="Calibri" pitchFamily="34" charset="0"/>
              </a:defRPr>
            </a:lvl3pPr>
            <a:lvl4pPr marL="1600200" indent="-228600" defTabSz="874713">
              <a:spcBef>
                <a:spcPct val="20000"/>
              </a:spcBef>
              <a:buFont typeface="Arial" pitchFamily="34" charset="0"/>
              <a:buChar char="–"/>
              <a:defRPr sz="2000">
                <a:solidFill>
                  <a:schemeClr val="tx1"/>
                </a:solidFill>
                <a:latin typeface="Calibri" pitchFamily="34" charset="0"/>
              </a:defRPr>
            </a:lvl4pPr>
            <a:lvl5pPr marL="2057400" indent="-228600" defTabSz="874713">
              <a:spcBef>
                <a:spcPct val="20000"/>
              </a:spcBef>
              <a:buFont typeface="Arial" pitchFamily="34" charset="0"/>
              <a:buChar char="»"/>
              <a:defRPr sz="2000">
                <a:solidFill>
                  <a:schemeClr val="tx1"/>
                </a:solidFill>
                <a:latin typeface="Calibri" pitchFamily="34" charset="0"/>
              </a:defRPr>
            </a:lvl5pPr>
            <a:lvl6pPr marL="2514600" indent="-228600" algn="l" defTabSz="874713" rtl="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algn="l" defTabSz="874713" rtl="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algn="l" defTabSz="874713" rtl="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algn="l" defTabSz="874713" rtl="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spcBef>
                <a:spcPts val="450"/>
              </a:spcBef>
              <a:spcAft>
                <a:spcPts val="450"/>
              </a:spcAft>
              <a:buFontTx/>
              <a:buNone/>
            </a:pPr>
            <a:r>
              <a:rPr lang="en-GB" altLang="en-US" sz="2400">
                <a:solidFill>
                  <a:srgbClr val="FFFF00"/>
                </a:solidFill>
                <a:latin typeface="Times New Roman" pitchFamily="18" charset="0"/>
                <a:cs typeface="Times New Roman" pitchFamily="18" charset="0"/>
              </a:rPr>
              <a:t>Globally, approximately </a:t>
            </a:r>
            <a:r>
              <a:rPr lang="en-GB" altLang="en-US" sz="2700" b="1">
                <a:latin typeface="Times New Roman" pitchFamily="18" charset="0"/>
                <a:cs typeface="Times New Roman" pitchFamily="18" charset="0"/>
              </a:rPr>
              <a:t>1/3 of patients </a:t>
            </a:r>
            <a:r>
              <a:rPr lang="en-GB" altLang="en-US" sz="2700" b="1">
                <a:solidFill>
                  <a:schemeClr val="accent2"/>
                </a:solidFill>
                <a:latin typeface="Arial" pitchFamily="34" charset="0"/>
              </a:rPr>
              <a:t/>
            </a:r>
            <a:br>
              <a:rPr lang="en-GB" altLang="en-US" sz="2700" b="1">
                <a:solidFill>
                  <a:schemeClr val="accent2"/>
                </a:solidFill>
                <a:latin typeface="Arial" pitchFamily="34" charset="0"/>
              </a:rPr>
            </a:br>
            <a:r>
              <a:rPr lang="en-GB" altLang="en-US" sz="2400">
                <a:solidFill>
                  <a:srgbClr val="FFFF00"/>
                </a:solidFill>
                <a:latin typeface="Times New Roman" pitchFamily="18" charset="0"/>
                <a:cs typeface="Times New Roman" pitchFamily="18" charset="0"/>
              </a:rPr>
              <a:t>with T2D have CV disease</a:t>
            </a:r>
          </a:p>
        </p:txBody>
      </p:sp>
      <p:sp>
        <p:nvSpPr>
          <p:cNvPr id="5" name="Oval 4">
            <a:extLst>
              <a:ext uri="{FF2B5EF4-FFF2-40B4-BE49-F238E27FC236}"/>
            </a:extLst>
          </p:cNvPr>
          <p:cNvSpPr/>
          <p:nvPr/>
        </p:nvSpPr>
        <p:spPr>
          <a:xfrm>
            <a:off x="365125" y="2433638"/>
            <a:ext cx="2519363" cy="251936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tx1"/>
              </a:solidFill>
            </a:endParaRPr>
          </a:p>
        </p:txBody>
      </p:sp>
      <p:pic>
        <p:nvPicPr>
          <p:cNvPr id="12288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825" y="2536825"/>
            <a:ext cx="2517775"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0000BF"/>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5583</TotalTime>
  <Words>3678</Words>
  <Application>Microsoft Office PowerPoint</Application>
  <PresentationFormat>On-screen Show (4:3)</PresentationFormat>
  <Paragraphs>699</Paragraphs>
  <Slides>112</Slides>
  <Notes>7</Notes>
  <HiddenSlides>2</HiddenSlides>
  <MMClips>0</MMClips>
  <ScaleCrop>false</ScaleCrop>
  <HeadingPairs>
    <vt:vector size="4" baseType="variant">
      <vt:variant>
        <vt:lpstr>Theme</vt:lpstr>
      </vt:variant>
      <vt:variant>
        <vt:i4>1</vt:i4>
      </vt:variant>
      <vt:variant>
        <vt:lpstr>Slide Titles</vt:lpstr>
      </vt:variant>
      <vt:variant>
        <vt:i4>112</vt:i4>
      </vt:variant>
    </vt:vector>
  </HeadingPairs>
  <TitlesOfParts>
    <vt:vector size="113" baseType="lpstr">
      <vt:lpstr>Office Theme</vt:lpstr>
      <vt:lpstr>Chronic Complications of DM</vt:lpstr>
      <vt:lpstr>Classification of Diabetes</vt:lpstr>
      <vt:lpstr>Classification</vt:lpstr>
      <vt:lpstr>Classification</vt:lpstr>
      <vt:lpstr>PowerPoint Presentation</vt:lpstr>
      <vt:lpstr>Classification -   Age</vt:lpstr>
      <vt:lpstr>Risk of type 2 diabetes is increasing in children and adolescents</vt:lpstr>
      <vt:lpstr>Differential Diagnosis Type 1 and Type 2 Diabetes</vt:lpstr>
      <vt:lpstr>Chronic Complications of DM</vt:lpstr>
      <vt:lpstr>Chronic Complications of DM</vt:lpstr>
      <vt:lpstr>Chronic Complications of DM</vt:lpstr>
      <vt:lpstr>Vascular complication</vt:lpstr>
      <vt:lpstr>Other COMPLICATIONS</vt:lpstr>
      <vt:lpstr>Traditional and emerging complications</vt:lpstr>
      <vt:lpstr>Chronic Complications of DM</vt:lpstr>
      <vt:lpstr>Chronic Complications of DM</vt:lpstr>
      <vt:lpstr>Chronic Complications of DM</vt:lpstr>
      <vt:lpstr>PowerPoint Presentation</vt:lpstr>
      <vt:lpstr>Macrovascular  Complications of DM</vt:lpstr>
      <vt:lpstr>Mechanisms of Complications</vt:lpstr>
      <vt:lpstr>Mechanisms of Hyperglycemia Induced Tissue Damage</vt:lpstr>
      <vt:lpstr>PowerPoint Presentation</vt:lpstr>
      <vt:lpstr>What Is Thought Linking These Mechanisms Causing Complications?</vt:lpstr>
      <vt:lpstr>Superoxide and Oxidative Stress</vt:lpstr>
      <vt:lpstr>Unifying mechanism</vt:lpstr>
      <vt:lpstr>Glycemic Control and Complications</vt:lpstr>
      <vt:lpstr>Ophthalmologic Complications </vt:lpstr>
      <vt:lpstr>Ophthalmologic Complications </vt:lpstr>
      <vt:lpstr>Ophthalmologic Complications </vt:lpstr>
      <vt:lpstr>proliferative</vt:lpstr>
      <vt:lpstr>Macular edema</vt:lpstr>
      <vt:lpstr>Retinopathy</vt:lpstr>
      <vt:lpstr>Retinopathy</vt:lpstr>
      <vt:lpstr>Retinopathy</vt:lpstr>
      <vt:lpstr>Normal retina</vt:lpstr>
      <vt:lpstr>Early PDR</vt:lpstr>
      <vt:lpstr>High risk PDR</vt:lpstr>
      <vt:lpstr>Proliferative Diabetic Retinopathy</vt:lpstr>
      <vt:lpstr>Renal Complications </vt:lpstr>
      <vt:lpstr>Renal Complications </vt:lpstr>
      <vt:lpstr> Diagnosis of Diabetic Kidney Disease </vt:lpstr>
      <vt:lpstr>Additional causes of kidney disease (non-DKD) </vt:lpstr>
      <vt:lpstr>Renal Complications </vt:lpstr>
      <vt:lpstr>PowerPoint Presentation</vt:lpstr>
      <vt:lpstr>Renal Complications </vt:lpstr>
      <vt:lpstr>Renal Complications </vt:lpstr>
      <vt:lpstr>Renal Complications </vt:lpstr>
      <vt:lpstr>GFR decline</vt:lpstr>
      <vt:lpstr>Nephropathy</vt:lpstr>
      <vt:lpstr>Beware of Transient Albuminuria</vt:lpstr>
      <vt:lpstr>Renal Complications </vt:lpstr>
      <vt:lpstr>Radiocontrast Nephrotoxicity </vt:lpstr>
      <vt:lpstr>Renal Complications </vt:lpstr>
      <vt:lpstr> Nephropathy: Treatment</vt:lpstr>
      <vt:lpstr>Treatment</vt:lpstr>
      <vt:lpstr>Neuropathy </vt:lpstr>
      <vt:lpstr>Neuropathy </vt:lpstr>
      <vt:lpstr>Neuropathy </vt:lpstr>
      <vt:lpstr>Neuropathy </vt:lpstr>
      <vt:lpstr>Approach to the diagnosis of diabetic peripheral neuropathy in the clinical setting. </vt:lpstr>
      <vt:lpstr>Neuropathy  screening</vt:lpstr>
      <vt:lpstr>Screening</vt:lpstr>
      <vt:lpstr>Screening</vt:lpstr>
      <vt:lpstr>Monofilament test</vt:lpstr>
      <vt:lpstr>1-Polyneuropathy</vt:lpstr>
      <vt:lpstr>Polyneuropathy</vt:lpstr>
      <vt:lpstr>Polyneuropathy</vt:lpstr>
      <vt:lpstr>Polyneuropathy</vt:lpstr>
      <vt:lpstr>2-Diabetic polyradiculopathy </vt:lpstr>
      <vt:lpstr>3-Mononeuropathy</vt:lpstr>
      <vt:lpstr>Mononeuropathy</vt:lpstr>
      <vt:lpstr>Autonomic Neuropathy</vt:lpstr>
      <vt:lpstr>Autonomic Neuropathy</vt:lpstr>
      <vt:lpstr>Autonomic Neuropathy</vt:lpstr>
      <vt:lpstr>Autonomic Neuropathy</vt:lpstr>
      <vt:lpstr>Gl and GU Dysfunction</vt:lpstr>
      <vt:lpstr>Gl Dysfunction</vt:lpstr>
      <vt:lpstr>Gl Dysfunction</vt:lpstr>
      <vt:lpstr>Gl  Dysfunction</vt:lpstr>
      <vt:lpstr>Gl Dysfunction</vt:lpstr>
      <vt:lpstr> GU Dysfunction</vt:lpstr>
      <vt:lpstr>GU Dysfunction</vt:lpstr>
      <vt:lpstr>Neuropathy</vt:lpstr>
      <vt:lpstr>Neuropathy</vt:lpstr>
      <vt:lpstr>Neuropathy</vt:lpstr>
      <vt:lpstr>Neuropathy – Treatment</vt:lpstr>
      <vt:lpstr>Neuropathy – Treatment</vt:lpstr>
      <vt:lpstr>Foot Care (continued)</vt:lpstr>
      <vt:lpstr>Foot Care (continued)</vt:lpstr>
      <vt:lpstr>Foot Care (continued)</vt:lpstr>
      <vt:lpstr>Factors that are associated with the at-risk foot include the following:</vt:lpstr>
      <vt:lpstr>PowerPoint Presentation</vt:lpstr>
      <vt:lpstr>Lower Extremity Complications</vt:lpstr>
      <vt:lpstr>Diabetic Neuropathy</vt:lpstr>
      <vt:lpstr>Test for vibration loss</vt:lpstr>
      <vt:lpstr>Touch-pressure sensation</vt:lpstr>
      <vt:lpstr>Cardiovascular disease </vt:lpstr>
      <vt:lpstr>Diabetes greatly increases the risk of CV disease</vt:lpstr>
      <vt:lpstr>A large proportion of patients with T2D have CV disease</vt:lpstr>
      <vt:lpstr>Cardiovascular Morbidity and Mortality</vt:lpstr>
      <vt:lpstr>Cardiac stress test indications</vt:lpstr>
      <vt:lpstr>Cardiovascular Disease—Screening (continued) </vt:lpstr>
      <vt:lpstr>Cardiovascular Morbidity and Mortality</vt:lpstr>
      <vt:lpstr>Cardiovascular Morbidity and Mortality</vt:lpstr>
      <vt:lpstr>Cardiovascular Morbidity and Mortality</vt:lpstr>
      <vt:lpstr>Cardiovascular Risk Factors Dyslipidemia</vt:lpstr>
      <vt:lpstr>Dyslipidemia</vt:lpstr>
      <vt:lpstr>Dyslipidemia</vt:lpstr>
      <vt:lpstr>PowerPoint Presentation</vt:lpstr>
      <vt:lpstr>High and moderate intensity statin</vt:lpstr>
      <vt:lpstr>Thanks for your attention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Chronic Complications of DM</dc:title>
  <dc:creator>esteghamati</dc:creator>
  <cp:lastModifiedBy>SONY</cp:lastModifiedBy>
  <cp:revision>561</cp:revision>
  <dcterms:created xsi:type="dcterms:W3CDTF">2008-03-29T15:20:43Z</dcterms:created>
  <dcterms:modified xsi:type="dcterms:W3CDTF">2025-01-22T18:06:41Z</dcterms:modified>
</cp:coreProperties>
</file>