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32"/>
  </p:notesMasterIdLst>
  <p:sldIdLst>
    <p:sldId id="277" r:id="rId5"/>
    <p:sldId id="281" r:id="rId6"/>
    <p:sldId id="279" r:id="rId7"/>
    <p:sldId id="280" r:id="rId8"/>
    <p:sldId id="313" r:id="rId9"/>
    <p:sldId id="301" r:id="rId10"/>
    <p:sldId id="300" r:id="rId11"/>
    <p:sldId id="305" r:id="rId12"/>
    <p:sldId id="284" r:id="rId13"/>
    <p:sldId id="292" r:id="rId14"/>
    <p:sldId id="287" r:id="rId15"/>
    <p:sldId id="294" r:id="rId16"/>
    <p:sldId id="295" r:id="rId17"/>
    <p:sldId id="289" r:id="rId18"/>
    <p:sldId id="285" r:id="rId19"/>
    <p:sldId id="283" r:id="rId20"/>
    <p:sldId id="303" r:id="rId21"/>
    <p:sldId id="302" r:id="rId22"/>
    <p:sldId id="307" r:id="rId23"/>
    <p:sldId id="291" r:id="rId24"/>
    <p:sldId id="306" r:id="rId25"/>
    <p:sldId id="310" r:id="rId26"/>
    <p:sldId id="308" r:id="rId27"/>
    <p:sldId id="309" r:id="rId28"/>
    <p:sldId id="311" r:id="rId29"/>
    <p:sldId id="286" r:id="rId30"/>
    <p:sldId id="31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E982D80-4033-403D-93BD-88B267ACEEE9}">
          <p14:sldIdLst>
            <p14:sldId id="277"/>
            <p14:sldId id="281"/>
            <p14:sldId id="279"/>
            <p14:sldId id="280"/>
          </p14:sldIdLst>
        </p14:section>
        <p14:section name="Untitled Section" id="{87CDE41B-6867-40C8-9C09-DFC3DCC29335}">
          <p14:sldIdLst>
            <p14:sldId id="313"/>
            <p14:sldId id="301"/>
            <p14:sldId id="300"/>
            <p14:sldId id="305"/>
            <p14:sldId id="284"/>
            <p14:sldId id="292"/>
            <p14:sldId id="287"/>
            <p14:sldId id="294"/>
            <p14:sldId id="295"/>
            <p14:sldId id="289"/>
            <p14:sldId id="285"/>
            <p14:sldId id="283"/>
            <p14:sldId id="303"/>
            <p14:sldId id="302"/>
            <p14:sldId id="307"/>
            <p14:sldId id="291"/>
            <p14:sldId id="306"/>
            <p14:sldId id="310"/>
            <p14:sldId id="308"/>
            <p14:sldId id="309"/>
            <p14:sldId id="311"/>
            <p14:sldId id="286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FF99"/>
    <a:srgbClr val="00FF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5" autoAdjust="0"/>
    <p:restoredTop sz="95811" autoAdjust="0"/>
  </p:normalViewPr>
  <p:slideViewPr>
    <p:cSldViewPr snapToGrid="0">
      <p:cViewPr varScale="1">
        <p:scale>
          <a:sx n="61" d="100"/>
          <a:sy n="61" d="100"/>
        </p:scale>
        <p:origin x="7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C09C-9CDC-48F0-BB82-ED223F986966}" type="datetimeFigureOut">
              <a:rPr lang="en-US" smtClean="0"/>
              <a:t>1/23/2025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6CEE3-4835-4F73-BA0B-02C09C03871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08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6CEE3-4835-4F73-BA0B-02C09C03871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53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46CEE3-4835-4F73-BA0B-02C09C03871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14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D874152-028B-486A-9CCC-467A5536A7DC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DC824-D0E7-4046-8B44-4AAD1C4DE2CF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C221C-17A4-4F42-9F54-9F7E03AA1BBB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D7CBA-5256-42F3-BAB5-33F095514AE3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0C04-2E33-403B-B014-7E203A57326C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2A49D-7D7F-4D69-A8AA-65D6B58C15F2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2903-36C1-4F6B-9F27-EA2305255204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BBFA8-C775-4121-A7F6-6851C8035873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01760-8EEC-4A4C-BD0D-3CDAAA80A266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558FF-9F53-4DAD-84A1-1EEE4F190FF1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FA1A6-D89D-4E0B-ACDC-F92429034F56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82F0-6EA8-4D82-951F-1579D6A93CC4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E913C-F349-4CE3-A910-0EA13427FE0D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4C5C7-4D27-4EBE-9DB8-92F5F0F40B34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DAF82-EDB2-4FBF-83F4-247A1B3455CB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9DB-4C5A-44A3-897C-FF6803F94296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6B6E0-E0F8-4800-BD74-7D33DFE5ED7E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83DE74-4CAD-4852-95E7-A055FD779420}" type="datetime1">
              <a:rPr lang="en-US" smtClean="0"/>
              <a:t>1/23/2025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betes.org.uk/guide-to-diabetes/diabetes-technology" TargetMode="External"/><Relationship Id="rId7" Type="http://schemas.openxmlformats.org/officeDocument/2006/relationships/hyperlink" Target="https://doi.org/10.2147/DMSO.S319895" TargetMode="External"/><Relationship Id="rId2" Type="http://schemas.openxmlformats.org/officeDocument/2006/relationships/hyperlink" Target="https://doi.org/10.7759/cureus.1352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ubmed.ncbi.nlm.nih.gov/?term=%22Reed%20J%22%5BAuthor%5D" TargetMode="External"/><Relationship Id="rId5" Type="http://schemas.openxmlformats.org/officeDocument/2006/relationships/hyperlink" Target="https://doi.org/10.3390/ijms21176275" TargetMode="External"/><Relationship Id="rId4" Type="http://schemas.openxmlformats.org/officeDocument/2006/relationships/hyperlink" Target="https://pubmed.ncbi.nlm.nih.gov/?term=%22Galicia-Garcia%20U%22%5BAuthor%5D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88">
            <a:extLst>
              <a:ext uri="{FF2B5EF4-FFF2-40B4-BE49-F238E27FC236}">
                <a16:creationId xmlns:a16="http://schemas.microsoft.com/office/drawing/2014/main" id="{3D1E5586-8BB5-40F6-96C3-2E87DD7CE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3E3F80-D945-4490-916D-6384E6895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010428"/>
            <a:ext cx="12192000" cy="1691014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6000" dirty="0">
                <a:cs typeface="B Titr" panose="00000700000000000000" pitchFamily="2" charset="-78"/>
              </a:rPr>
              <a:t>بیماری دیابت</a:t>
            </a:r>
            <a:br>
              <a:rPr lang="fa-IR" sz="6000" dirty="0">
                <a:cs typeface="B Titr" panose="00000700000000000000" pitchFamily="2" charset="-78"/>
              </a:rPr>
            </a:br>
            <a:r>
              <a:rPr lang="fa-IR" sz="6000" dirty="0">
                <a:cs typeface="B Titr" panose="00000700000000000000" pitchFamily="2" charset="-78"/>
              </a:rPr>
              <a:t> </a:t>
            </a:r>
            <a:r>
              <a:rPr lang="fa-IR" sz="6000" dirty="0">
                <a:cs typeface="B Nazanin" panose="00000400000000000000" pitchFamily="2" charset="-78"/>
              </a:rPr>
              <a:t>اپیدمیولوژی، تقسیم بندی، اتیولوژی و عوامل خطر</a:t>
            </a:r>
            <a:endParaRPr lang="en-US" sz="6000" dirty="0">
              <a:cs typeface="B Nazanin" panose="00000400000000000000" pitchFamily="2" charset="-78"/>
            </a:endParaRP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832D40-B9E2-4CE7-9E0A-B35591EA2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845629" y="3810000"/>
            <a:ext cx="50074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616351BD-4BE1-47AD-8B65-1472A3BE6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4690699"/>
            <a:ext cx="12192000" cy="1212638"/>
          </a:xfrm>
        </p:spPr>
        <p:txBody>
          <a:bodyPr>
            <a:noAutofit/>
          </a:bodyPr>
          <a:lstStyle/>
          <a:p>
            <a:pPr algn="ctr"/>
            <a:r>
              <a:rPr lang="fa-IR" sz="2000" b="1" dirty="0">
                <a:cs typeface="B Titr" panose="00000700000000000000" pitchFamily="2" charset="-78"/>
              </a:rPr>
              <a:t>دکتر شهین یاراحمدی </a:t>
            </a: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دانشیار </a:t>
            </a:r>
            <a:endParaRPr lang="en-US" b="1" dirty="0">
              <a:cs typeface="B Nazanin" panose="00000400000000000000" pitchFamily="2" charset="-78"/>
            </a:endParaRP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وزارت بهداشت، درمان و آموزش پزشکی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5943600"/>
            <a:ext cx="12191999" cy="914400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solidFill>
                  <a:schemeClr val="bg2">
                    <a:lumMod val="75000"/>
                  </a:schemeClr>
                </a:solidFill>
                <a:cs typeface="B Nazanin" panose="00000400000000000000" pitchFamily="2" charset="-78"/>
              </a:rPr>
              <a:t>جامعه پزشکان داخلی ایران</a:t>
            </a:r>
          </a:p>
          <a:p>
            <a:pPr algn="ctr"/>
            <a:r>
              <a:rPr lang="fa-IR" b="1" dirty="0">
                <a:solidFill>
                  <a:schemeClr val="bg2">
                    <a:lumMod val="75000"/>
                  </a:schemeClr>
                </a:solidFill>
                <a:cs typeface="B Nazanin" panose="00000400000000000000" pitchFamily="2" charset="-78"/>
              </a:rPr>
              <a:t>دی 1403- تهران</a:t>
            </a:r>
            <a:endParaRPr lang="en-US" b="1" dirty="0">
              <a:solidFill>
                <a:schemeClr val="bg2">
                  <a:lumMod val="75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21272" y="250521"/>
            <a:ext cx="3891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solidFill>
                  <a:srgbClr val="FFFF00"/>
                </a:solidFill>
                <a:cs typeface="B Nazanin" panose="00000400000000000000" pitchFamily="2" charset="-78"/>
              </a:rPr>
              <a:t>به نام خداوند جان و خرد</a:t>
            </a:r>
            <a:endParaRPr lang="en-US" sz="2400" b="1" dirty="0">
              <a:solidFill>
                <a:srgbClr val="FFFF00"/>
              </a:solidFill>
              <a:cs typeface="B Nazanin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999" y="5980586"/>
            <a:ext cx="800165" cy="800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519" y="3369500"/>
            <a:ext cx="3521919" cy="23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36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2838"/>
            <a:ext cx="12192000" cy="889348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Mellitus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503238"/>
            <a:ext cx="11013509" cy="4985243"/>
          </a:xfrm>
        </p:spPr>
        <p:txBody>
          <a:bodyPr>
            <a:normAutofit lnSpcReduction="10000"/>
          </a:bodyPr>
          <a:lstStyle/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sz="2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Diabetes Mellitus</a:t>
            </a:r>
            <a:r>
              <a:rPr lang="en-US" sz="28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 شامل گروهی از اختلالات متابولیسم کربوهیدرات ها است که هم گلوکز به عنوان منبع انرژی، بخوبی مورد استفاده قرار نمی گیرد و هم به دلیل گلوکونئوژنز و گلیکوژنولیز، بیش از حد تولید می شود، در نتیجه </a:t>
            </a:r>
            <a:r>
              <a:rPr lang="en-US" sz="2800" b="1" dirty="0">
                <a:latin typeface="Times New Roman" panose="02020603050405020304" pitchFamily="18" charset="0"/>
                <a:cs typeface="B Nazanin" panose="00000400000000000000" pitchFamily="2" charset="-78"/>
              </a:rPr>
              <a:t>Hyperglycemia</a:t>
            </a:r>
            <a:r>
              <a:rPr lang="fa-IR" sz="2800" dirty="0">
                <a:cs typeface="B Nazanin" panose="00000400000000000000" pitchFamily="2" charset="-78"/>
              </a:rPr>
              <a:t>  ایجاد می گردد.</a:t>
            </a:r>
            <a:endParaRPr lang="en-US" sz="2800" dirty="0">
              <a:cs typeface="B Nazanin" panose="00000400000000000000" pitchFamily="2" charset="-78"/>
            </a:endParaRPr>
          </a:p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en-US" sz="28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altLang="en-US" sz="28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400" dirty="0"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بار بیماری ناشی از دیابت در همه کشورهای دنیا افزایشی است که می تواند به دلیل افزایش جهانی طول عمر بشر، شیوع چاقی و سبک زندگی ناسالم باشد. </a:t>
            </a:r>
            <a:endParaRPr lang="en-US" sz="2800" dirty="0">
              <a:cs typeface="B Nazanin" panose="00000400000000000000" pitchFamily="2" charset="-78"/>
            </a:endParaRPr>
          </a:p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altLang="en-US" sz="2800" dirty="0">
                <a:latin typeface="Arial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cs typeface="B Nazanin" panose="00000400000000000000" pitchFamily="2" charset="-78"/>
              </a:rPr>
              <a:t> در سال 2021، حدود 6.7 میلیون مرگ ناشی از دیابت گزارش شد.</a:t>
            </a:r>
          </a:p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با انجام اقدامات پیشگیرانه، تشخیص زودهنگام و مراقبت مناسب برای انواع دیابت، می توان بار بیماری دیابت را کاهش داد.</a:t>
            </a:r>
            <a:endParaRPr lang="en-US" sz="2800" dirty="0"/>
          </a:p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endParaRPr lang="fa-IR" altLang="en-US" sz="2800" dirty="0"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2007269" y="67017"/>
            <a:ext cx="184731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54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0312"/>
            <a:ext cx="12192000" cy="92692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حقایقی در مورد دیابت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77655"/>
            <a:ext cx="10888248" cy="5260931"/>
          </a:xfrm>
        </p:spPr>
        <p:txBody>
          <a:bodyPr>
            <a:normAutofit/>
          </a:bodyPr>
          <a:lstStyle/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3200" dirty="0">
                <a:cs typeface="B Nazanin" panose="00000400000000000000" pitchFamily="2" charset="-78"/>
              </a:rPr>
              <a:t> اطلس دیابت </a:t>
            </a:r>
            <a:r>
              <a:rPr lang="en-US" sz="3200" dirty="0">
                <a:cs typeface="B Nazanin" panose="00000400000000000000" pitchFamily="2" charset="-78"/>
              </a:rPr>
              <a:t>IDF</a:t>
            </a:r>
            <a:r>
              <a:rPr lang="fa-IR" sz="3200" dirty="0">
                <a:cs typeface="B Nazanin" panose="00000400000000000000" pitchFamily="2" charset="-78"/>
              </a:rPr>
              <a:t> (2021) گزارش می دهد که 10.5 درصد از جمعیت بزرگسال (20 تا 79 سال) مبتلا به دیابت هستند و تقریباً نیمی از آنها از زندگی با این عارضه بی اطلاع هستند.</a:t>
            </a:r>
          </a:p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3200" dirty="0">
                <a:cs typeface="B Nazanin" panose="00000400000000000000" pitchFamily="2" charset="-78"/>
              </a:rPr>
              <a:t> در سال 2013، حدود 382 میلیون نفر مبتلا به دیابت در جهان زندگی می کردند.</a:t>
            </a:r>
          </a:p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3200" dirty="0">
                <a:cs typeface="B Nazanin" panose="00000400000000000000" pitchFamily="2" charset="-78"/>
              </a:rPr>
              <a:t> </a:t>
            </a:r>
            <a:r>
              <a:rPr lang="fa-IR" sz="3200" dirty="0" err="1">
                <a:cs typeface="B Nazanin" panose="00000400000000000000" pitchFamily="2" charset="-78"/>
              </a:rPr>
              <a:t>پیش‌بینی‌های</a:t>
            </a:r>
            <a:r>
              <a:rPr lang="fa-IR" sz="3200" dirty="0">
                <a:cs typeface="B Nazanin" panose="00000400000000000000" pitchFamily="2" charset="-78"/>
              </a:rPr>
              <a:t> </a:t>
            </a:r>
            <a:r>
              <a:rPr lang="en-US" sz="3200" dirty="0">
                <a:cs typeface="B Nazanin" panose="00000400000000000000" pitchFamily="2" charset="-78"/>
              </a:rPr>
              <a:t>IDF</a:t>
            </a:r>
            <a:r>
              <a:rPr lang="fa-IR" sz="3200" dirty="0">
                <a:cs typeface="B Nazanin" panose="00000400000000000000" pitchFamily="2" charset="-78"/>
              </a:rPr>
              <a:t> نشان می‌دهد که  تا سال 2045، از هر 8 بزرگسال، 1 نفر، یعنی تقریباً 783 میلیون نفر، با دیابت زندگی خواهند کرد، که افزایش </a:t>
            </a:r>
            <a:r>
              <a:rPr lang="fa-IR" sz="3200" b="1" dirty="0">
                <a:cs typeface="B Nazanin" panose="00000400000000000000" pitchFamily="2" charset="-78"/>
              </a:rPr>
              <a:t>46 درصدی </a:t>
            </a:r>
            <a:r>
              <a:rPr lang="fa-IR" sz="3200" dirty="0">
                <a:cs typeface="B Nazanin" panose="00000400000000000000" pitchFamily="2" charset="-78"/>
              </a:rPr>
              <a:t>را نشان </a:t>
            </a:r>
            <a:r>
              <a:rPr lang="fa-IR" sz="3200" dirty="0" err="1">
                <a:cs typeface="B Nazanin" panose="00000400000000000000" pitchFamily="2" charset="-78"/>
              </a:rPr>
              <a:t>می‌دهد</a:t>
            </a:r>
            <a:r>
              <a:rPr lang="fa-IR" sz="3200" dirty="0"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007269" y="67017"/>
            <a:ext cx="184731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993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0" y="0"/>
            <a:ext cx="11961251" cy="6858000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6789108" y="1640910"/>
            <a:ext cx="484632" cy="126512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651321" y="4835047"/>
            <a:ext cx="2204580" cy="18037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67059" y="402392"/>
            <a:ext cx="9229751" cy="836126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marL="342900" lvl="0" indent="-342900" algn="r" rtl="1">
              <a:spcAft>
                <a:spcPts val="1000"/>
              </a:spcAft>
              <a:buClr>
                <a:srgbClr val="080808"/>
              </a:buClr>
              <a:buSzPct val="100000"/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کم ترین افزایش شیوع دیابت در اروپا و بیش ترین در افریقای مرکزی و جنوبی پیش بینی شده است.</a:t>
            </a:r>
          </a:p>
          <a:p>
            <a:pPr marL="342900" lvl="0" indent="-342900" algn="r" rtl="1">
              <a:spcAft>
                <a:spcPts val="1000"/>
              </a:spcAft>
              <a:buClr>
                <a:srgbClr val="080808"/>
              </a:buClr>
              <a:buSzPct val="100000"/>
              <a:buFont typeface="Wingdings" panose="05000000000000000000" pitchFamily="2" charset="2"/>
              <a:buChar char="ü"/>
            </a:pPr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خاورمیانه و</a:t>
            </a:r>
            <a:r>
              <a:rPr lang="en-US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 </a:t>
            </a:r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افریقای شمالی (منطقه </a:t>
            </a:r>
            <a:r>
              <a:rPr lang="en-US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MENA</a:t>
            </a:r>
            <a:r>
              <a:rPr lang="fa-IR" sz="2000" b="1" dirty="0">
                <a:solidFill>
                  <a:schemeClr val="bg1"/>
                </a:solidFill>
                <a:cs typeface="B Nazanin" panose="00000400000000000000" pitchFamily="2" charset="-78"/>
              </a:rPr>
              <a:t>) مقام دوم در افزایش شیوع دیابت را خواهند داشت.</a:t>
            </a:r>
            <a:endParaRPr lang="en-US" sz="2000" b="1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832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932C9-005F-4A86-B228-3BC1E232A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5818"/>
            <a:ext cx="12192000" cy="2068195"/>
          </a:xfrm>
        </p:spPr>
        <p:txBody>
          <a:bodyPr/>
          <a:lstStyle/>
          <a:p>
            <a:pPr algn="ctr" rtl="1"/>
            <a:r>
              <a:rPr lang="fa-IR" b="1" dirty="0">
                <a:cs typeface="B Nazanin" panose="00000400000000000000" pitchFamily="2" charset="-78"/>
              </a:rPr>
              <a:t>برای تشخیص دیابت از قند پلاسما و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HbA1C</a:t>
            </a:r>
            <a:r>
              <a:rPr lang="en-US" b="1" dirty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 استفاده می شود.</a:t>
            </a:r>
            <a:endParaRPr lang="en-US" b="1" dirty="0">
              <a:cs typeface="B Nazanin" panose="00000400000000000000" pitchFamily="2" charset="-78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98E5F3-968C-49DB-AE3F-A90CDA51C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7762CC2-0C3E-4D64-90D0-053C8CA29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6000"/>
            <a:ext cx="12192000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356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086"/>
            <a:ext cx="12192000" cy="1043835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 defining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pre-diabetes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b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non-pregnant individuals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938" y="1528291"/>
            <a:ext cx="10554179" cy="3649133"/>
          </a:xfrm>
        </p:spPr>
        <p:txBody>
          <a:bodyPr/>
          <a:lstStyle/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HbA1C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5.7–6.4% (39–47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FPG 100-125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(5.6 - 6.9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(IFG ) 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2-h PG during 75-g OGTT (140- 199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mg/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(7.8-11.0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(IGT)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961770"/>
            <a:ext cx="121001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IFG = impaired fasting glucose; IGT = impaired glucose tolerance</a:t>
            </a:r>
            <a:endParaRPr 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0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682"/>
            <a:ext cx="12192000" cy="851771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Criteria for the diagnosis of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b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non-pregnant individuals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047" y="1127343"/>
            <a:ext cx="11436263" cy="5035463"/>
          </a:xfrm>
        </p:spPr>
        <p:txBody>
          <a:bodyPr>
            <a:noAutofit/>
          </a:bodyPr>
          <a:lstStyle/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HbA1C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6.5% (≥ 48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FPG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126 mg/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(≥ 7.0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 (Fasting is defined as no caloric intake for at least 8 hour)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2-h PG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200 mg/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(≥ 11.1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 during OGTT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random plasma glucose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200 mg/dL (≥ 11.1 mmol/L)  in an individual with classic symptoms of hyperglycemia or hyperglycemic crisis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3048" y="6350696"/>
            <a:ext cx="11703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FPG = fasting plasma glucose;</a:t>
            </a:r>
            <a:r>
              <a:rPr lang="pt-BR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2-h PG = 2-h plasma glucose. OGTT = oral glucose tolerance test</a:t>
            </a:r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63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F08FE-5BD0-4DBD-800A-9D69E3179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37787"/>
            <a:ext cx="12192000" cy="78914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 rtl="1"/>
            <a:r>
              <a:rPr lang="fa-IR" sz="3200" dirty="0">
                <a:solidFill>
                  <a:schemeClr val="bg1"/>
                </a:solidFill>
                <a:cs typeface="B Titr" panose="00000700000000000000" pitchFamily="2" charset="-78"/>
              </a:rPr>
              <a:t>موارد عدم کارآیی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HbA1C </a:t>
            </a:r>
            <a:r>
              <a:rPr lang="fa-IR" sz="3200" dirty="0">
                <a:solidFill>
                  <a:schemeClr val="bg1"/>
                </a:solidFill>
                <a:cs typeface="B Titr" panose="00000700000000000000" pitchFamily="2" charset="-78"/>
              </a:rPr>
              <a:t> در تشخیص دیابت</a:t>
            </a:r>
            <a:endParaRPr lang="en-US" sz="32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1C7F8-1D65-4290-ACB2-59107CA1C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5" y="1102290"/>
            <a:ext cx="11498893" cy="4346532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Pregnancy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(second and third trimesters and the postpartum period)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Glucose-6-phosphate dehydrogenase deficiency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G6PD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HIV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Hemodialysis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Recent blood loss or transfusion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Hemolysis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Erythropoietin therapy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hemoglobin variants </a:t>
            </a:r>
            <a:r>
              <a:rPr lang="fa-I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hemoglobin 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Sickle Cell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hemoglobin E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hemoglobin D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HbD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209" y="5755710"/>
            <a:ext cx="12091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cs typeface="B Nazanin" panose="00000400000000000000" pitchFamily="2" charset="-78"/>
              </a:rPr>
              <a:t>در این موارد، باید از معیارهای تشخیصی  قند خون های پلاسمایی استفاده کرد.</a:t>
            </a:r>
            <a:endParaRPr lang="en-US" sz="2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7495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293"/>
            <a:ext cx="12192000" cy="693107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انواع دیابت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78" y="1039829"/>
            <a:ext cx="11046373" cy="552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86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174" y="53153"/>
            <a:ext cx="121920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Pathophysiology and Causes of Type 1 Diabetes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910225" y="945931"/>
            <a:ext cx="10371549" cy="5803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1 Diabetes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22367" y="1803747"/>
            <a:ext cx="3323540" cy="4647157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rgbClr val="6600CC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association between certain viruses and the development of the autoimmunity that leads to type 1 DM.</a:t>
            </a:r>
          </a:p>
          <a:p>
            <a:pPr marL="285750" indent="-285750">
              <a:buClr>
                <a:srgbClr val="6600C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Enteroviruses</a:t>
            </a:r>
          </a:p>
          <a:p>
            <a:pPr marL="285750" indent="-285750">
              <a:buClr>
                <a:srgbClr val="6600C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Coxsackie viruses </a:t>
            </a:r>
          </a:p>
          <a:p>
            <a:pPr marL="285750" indent="-285750">
              <a:buClr>
                <a:srgbClr val="6600C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Rota viruses</a:t>
            </a:r>
          </a:p>
          <a:p>
            <a:pPr marL="285750" indent="-285750">
              <a:buClr>
                <a:srgbClr val="6600C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Cytomegalo viruses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16117" y="1803747"/>
            <a:ext cx="3605278" cy="4622104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Autoantibodies</a:t>
            </a:r>
          </a:p>
          <a:p>
            <a:pPr marL="342900" indent="-342900">
              <a:buClr>
                <a:srgbClr val="6600CC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Association between Autoantibodies against beta cell antigens and the development of type 1 DM.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Beta cells are responsible for producing Insulin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Autoantibodies destroy the beta cells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91605" y="1803747"/>
            <a:ext cx="3580323" cy="4622103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Genetics </a:t>
            </a:r>
          </a:p>
          <a:p>
            <a:pPr marL="342900" indent="-342900">
              <a:buClr>
                <a:srgbClr val="6600CC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 be a genetic link to the development of type 1 diabetes.</a:t>
            </a:r>
          </a:p>
          <a:p>
            <a:pPr marL="342900" indent="-342900">
              <a:buClr>
                <a:srgbClr val="6600CC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6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association between the presence of HLA-DR3 and HLA-DR4 genotypes and the development of type 1 DM</a:t>
            </a:r>
          </a:p>
        </p:txBody>
      </p:sp>
    </p:spTree>
    <p:extLst>
      <p:ext uri="{BB962C8B-B14F-4D97-AF65-F5344CB8AC3E}">
        <p14:creationId xmlns:p14="http://schemas.microsoft.com/office/powerpoint/2010/main" val="368912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656" y="95445"/>
            <a:ext cx="9645040" cy="4077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0426" y="4271916"/>
            <a:ext cx="11085535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indent="-342900" algn="justLow" rtl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q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در دیابت نوع 1، </a:t>
            </a:r>
            <a:r>
              <a:rPr lang="fa-IR" sz="24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سلول‌های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β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پانکراس توسط </a:t>
            </a:r>
            <a:r>
              <a:rPr lang="fa-IR" sz="2400" b="1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سلول‌های</a:t>
            </a:r>
            <a:r>
              <a:rPr lang="fa-IR" sz="2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ایمنی 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مانند </a:t>
            </a:r>
            <a:r>
              <a:rPr lang="fa-IR" sz="24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سلول‌های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T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، ماکروفاژها و سیتوکین‌ ها</a:t>
            </a:r>
            <a:r>
              <a:rPr lang="fa-IR" sz="2400" dirty="0"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ی تولید شده توسط این سلولها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تخریب می شود و در نتیجه </a:t>
            </a:r>
            <a:r>
              <a:rPr lang="fa-IR" sz="2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کمبود </a:t>
            </a:r>
            <a:r>
              <a:rPr lang="fa-IR" sz="2400" b="1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مطلق</a:t>
            </a:r>
            <a:r>
              <a:rPr lang="fa-IR" sz="2400" b="1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انسولین 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ایجاد گردیده که </a:t>
            </a:r>
            <a:r>
              <a:rPr lang="fa-IR" sz="24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هیپرگلیسمی</a:t>
            </a:r>
            <a:r>
              <a:rPr lang="fa-IR" sz="24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 تولید می کند.</a:t>
            </a:r>
            <a:endParaRPr lang="fa-IR" sz="24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indent="-342900" algn="justLow" rtl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q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در دیابت نوع 2، سلول های بتا پانکراس در اثر </a:t>
            </a:r>
            <a:r>
              <a:rPr lang="fa-IR" altLang="en-US" sz="2400" b="1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هیپرگلیسمی</a:t>
            </a:r>
            <a:r>
              <a:rPr lang="fa-IR" altLang="en-US" sz="2400" b="1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، </a:t>
            </a:r>
            <a:r>
              <a:rPr lang="fa-IR" altLang="en-US" sz="2400" b="1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دیسلیپیدمی</a:t>
            </a:r>
            <a:r>
              <a:rPr lang="fa-IR" altLang="en-US" sz="2400" b="1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، سیتوکین ها و </a:t>
            </a:r>
            <a:r>
              <a:rPr lang="fa-IR" altLang="en-US" sz="2400" b="1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آمیلوئیدها</a:t>
            </a:r>
            <a:r>
              <a:rPr lang="fa-IR" altLang="en-US" sz="2400" b="1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آسیب می بینند. اگر چه </a:t>
            </a:r>
            <a:r>
              <a:rPr lang="fa-IR" altLang="en-US" sz="2400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سلول‌های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β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پانکراس انسولین تولید </a:t>
            </a:r>
            <a:r>
              <a:rPr lang="fa-IR" altLang="en-US" sz="2400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می‌کنند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، اما سطح انسولین برای جبران </a:t>
            </a:r>
            <a:r>
              <a:rPr lang="fa-IR" altLang="en-US" sz="2400" b="1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مقاومت به انسولین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کافی نیست و در نتیجه </a:t>
            </a:r>
            <a:r>
              <a:rPr lang="fa-IR" altLang="en-US" sz="2400" b="1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کمبود نسبی انسولین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ایجاد شده منجر به </a:t>
            </a:r>
            <a:r>
              <a:rPr lang="fa-IR" altLang="en-US" sz="2400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هیپرگلیسمی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altLang="en-US" sz="2400" dirty="0" err="1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می‌شود</a:t>
            </a:r>
            <a:r>
              <a:rPr lang="fa-IR" altLang="en-US" sz="24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lang="en-US" altLang="en-US" sz="2400" dirty="0">
                <a:cs typeface="B Nazanin" panose="00000400000000000000" pitchFamily="2" charset="-7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6B5C35-F191-49FD-A371-8F3784103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35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0E6FF7-DF67-4AB4-945A-8798DAAAB58B}"/>
              </a:ext>
            </a:extLst>
          </p:cNvPr>
          <p:cNvSpPr txBox="1"/>
          <p:nvPr/>
        </p:nvSpPr>
        <p:spPr>
          <a:xfrm>
            <a:off x="3050628" y="3246961"/>
            <a:ext cx="6101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/>
            <a:r>
              <a:rPr lang="en-US" sz="1800" dirty="0">
                <a:latin typeface="Times New Roman" panose="02020603050405020304" pitchFamily="18" charset="0"/>
                <a:cs typeface="B Nazanin" panose="00000400000000000000" pitchFamily="2" charset="-78"/>
              </a:rPr>
              <a:t>. (Created with BioRender.com).</a:t>
            </a:r>
            <a:endParaRPr lang="en-US" sz="1800" b="0" i="0" dirty="0">
              <a:effectLst/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9283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03" y="92053"/>
            <a:ext cx="11323529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8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055" y="588723"/>
            <a:ext cx="10464416" cy="5749447"/>
          </a:xfrm>
        </p:spPr>
        <p:txBody>
          <a:bodyPr>
            <a:normAutofit/>
          </a:bodyPr>
          <a:lstStyle/>
          <a:p>
            <a:pPr marL="171450" marR="0" indent="-457200" algn="justLow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Wingdings" panose="05000000000000000000" pitchFamily="2" charset="2"/>
              <a:buChar char="q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fa-IR" sz="2800" dirty="0">
                <a:effectLst/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مکانیسم های پیچیده ای از عوامل ژنتیکی، متابولیک و محیطی با یکدیگر تعامل دارند.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2800" dirty="0">
                <a:effectLst/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 هم عوامل خطر</a:t>
            </a:r>
            <a:r>
              <a:rPr lang="en-US" sz="2800" dirty="0">
                <a:effectLst/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non-modifiable</a:t>
            </a:r>
            <a:r>
              <a:rPr lang="fa-IR" sz="2800" dirty="0"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effectLst/>
                <a:latin typeface="B Nazanin" panose="00000400000000000000" pitchFamily="2" charset="-78"/>
                <a:ea typeface="Times New Roman" panose="02020603050405020304" pitchFamily="18" charset="0"/>
                <a:cs typeface="B Nazanin" panose="00000400000000000000" pitchFamily="2" charset="-78"/>
              </a:rPr>
              <a:t> (قومیت و سابقه خانوادگی/ استعداد ژنتیکی) و هم عوامل خطر</a:t>
            </a:r>
            <a:r>
              <a:rPr lang="en-US" sz="2800" dirty="0">
                <a:effectLst/>
                <a:latin typeface="inherit"/>
                <a:ea typeface="Times New Roman" panose="02020603050405020304" pitchFamily="18" charset="0"/>
                <a:cs typeface="B Nazanin" panose="00000400000000000000" pitchFamily="2" charset="-78"/>
              </a:rPr>
              <a:t>modifiable</a:t>
            </a:r>
            <a:r>
              <a:rPr lang="en-US" sz="2800" dirty="0">
                <a:effectLst/>
                <a:latin typeface="B Nazanin" panose="00000400000000000000" pitchFamily="2" charset="-78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sz="2800" dirty="0">
                <a:effectLst/>
                <a:latin typeface="B Nazanin" panose="00000400000000000000" pitchFamily="2" charset="-78"/>
                <a:ea typeface="Times New Roman" panose="02020603050405020304" pitchFamily="18" charset="0"/>
                <a:cs typeface="B Nazanin" panose="00000400000000000000" pitchFamily="2" charset="-78"/>
              </a:rPr>
              <a:t> (چاقی، فعالیت بدنی کم و رژیم غذایی ناسالم)  دخیل هستند.</a:t>
            </a:r>
          </a:p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 عوامل خطر دیابت نوع 2 و تغییرات پاتولوژیک، منجر به تداوم </a:t>
            </a:r>
            <a:r>
              <a:rPr lang="fa-IR" altLang="en-US" sz="2800" b="1" dirty="0">
                <a:solidFill>
                  <a:srgbClr val="FFFF00"/>
                </a:solidFill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اختلال عملکرد انسولین 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می شوند.</a:t>
            </a:r>
            <a:endParaRPr lang="fa-IR" alt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l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ROS: reactive oxygen species; ER: endoplasmic reticulum; AGEs: advanced glycation end products; PKC: protein kinase C; LPS: lipopolysaccharide; miRNA: microRNA.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D1AEEB6-FC69-47AF-8ACD-F08A6FD14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6277" y="67017"/>
            <a:ext cx="65723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21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.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234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95" y="237995"/>
            <a:ext cx="11649205" cy="641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78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7016"/>
            <a:ext cx="12192000" cy="63444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fa-IR" sz="3200" b="1" dirty="0">
                <a:solidFill>
                  <a:schemeClr val="bg1"/>
                </a:solidFill>
                <a:cs typeface="B Titr" panose="00000700000000000000" pitchFamily="2" charset="-78"/>
              </a:rPr>
              <a:t>انواع خاص و نادر دیابت</a:t>
            </a:r>
            <a:endParaRPr lang="en-US" sz="32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808" y="701458"/>
            <a:ext cx="11113606" cy="5937338"/>
          </a:xfrm>
        </p:spPr>
        <p:txBody>
          <a:bodyPr>
            <a:normAutofit/>
          </a:bodyPr>
          <a:lstStyle/>
          <a:p>
            <a:pPr marL="342900" indent="-342900" algn="justLow" rtl="1">
              <a:buFont typeface="+mj-lt"/>
              <a:buAutoNum type="arabicParenR"/>
            </a:pPr>
            <a:r>
              <a:rPr lang="en-US" sz="2600" b="1" dirty="0">
                <a:cs typeface="B Nazanin" panose="00000400000000000000" pitchFamily="2" charset="-78"/>
              </a:rPr>
              <a:t>MODY</a:t>
            </a:r>
            <a:r>
              <a:rPr lang="fa-IR" sz="2600" dirty="0">
                <a:cs typeface="B Nazanin" panose="00000400000000000000" pitchFamily="2" charset="-78"/>
              </a:rPr>
              <a:t> (</a:t>
            </a:r>
            <a:r>
              <a:rPr lang="en-US" sz="2600" b="1" dirty="0">
                <a:cs typeface="B Nazanin" panose="00000400000000000000" pitchFamily="2" charset="-78"/>
              </a:rPr>
              <a:t>Maturity-Onset Diabetes of the Young</a:t>
            </a:r>
            <a:r>
              <a:rPr lang="fa-IR" sz="2600" dirty="0">
                <a:cs typeface="B Nazanin" panose="00000400000000000000" pitchFamily="2" charset="-78"/>
              </a:rPr>
              <a:t>): یک نوع ژنتیکی نادر از دیابت است که معمولاً قبل از 25 سالگی در نتیجه جهش های ژنی ایجاد می شود. معمولا به دوز کم </a:t>
            </a:r>
            <a:r>
              <a:rPr lang="fa-IR" sz="2600" dirty="0" err="1">
                <a:cs typeface="B Nazanin" panose="00000400000000000000" pitchFamily="2" charset="-78"/>
              </a:rPr>
              <a:t>سولفونیل</a:t>
            </a:r>
            <a:r>
              <a:rPr lang="fa-IR" sz="2600" dirty="0">
                <a:cs typeface="B Nazanin" panose="00000400000000000000" pitchFamily="2" charset="-78"/>
              </a:rPr>
              <a:t> اوره ها پاسخ می دهند و بندرت نیاز به انسولین پیدا می کنند. در بعضی از افراد مبتلا به  </a:t>
            </a:r>
            <a:r>
              <a:rPr lang="en-US" sz="2600" dirty="0">
                <a:cs typeface="B Nazanin" panose="00000400000000000000" pitchFamily="2" charset="-78"/>
              </a:rPr>
              <a:t>MODY </a:t>
            </a:r>
            <a:r>
              <a:rPr lang="fa-IR" sz="2600" dirty="0">
                <a:cs typeface="B Nazanin" panose="00000400000000000000" pitchFamily="2" charset="-78"/>
              </a:rPr>
              <a:t>کیست کلیه، ناهنجاری های رحمی و نقرس وجود دارد.</a:t>
            </a:r>
            <a:endParaRPr lang="en-US" sz="2600" dirty="0">
              <a:cs typeface="B Nazanin" panose="00000400000000000000" pitchFamily="2" charset="-78"/>
            </a:endParaRPr>
          </a:p>
          <a:p>
            <a:pPr marL="342900" indent="-342900" algn="justLow" rtl="1">
              <a:buFont typeface="+mj-lt"/>
              <a:buAutoNum type="arabicParenR"/>
            </a:pPr>
            <a:r>
              <a:rPr lang="en-US" sz="2600" b="1" dirty="0">
                <a:cs typeface="B Nazanin" panose="00000400000000000000" pitchFamily="2" charset="-78"/>
              </a:rPr>
              <a:t>Neonatal diabetes</a:t>
            </a:r>
            <a:r>
              <a:rPr lang="fa-IR" sz="2600" b="1" dirty="0">
                <a:cs typeface="B Nazanin" panose="00000400000000000000" pitchFamily="2" charset="-78"/>
              </a:rPr>
              <a:t>: </a:t>
            </a:r>
            <a:r>
              <a:rPr lang="fa-IR" sz="2600" dirty="0">
                <a:cs typeface="B Nazanin" panose="00000400000000000000" pitchFamily="2" charset="-78"/>
              </a:rPr>
              <a:t>یک بیماری ژنتیکی نادر است (1 در 90000 تولد زنده). در این بیماری </a:t>
            </a:r>
            <a:r>
              <a:rPr lang="fa-IR" sz="2600" dirty="0" err="1">
                <a:cs typeface="B Nazanin" panose="00000400000000000000" pitchFamily="2" charset="-78"/>
              </a:rPr>
              <a:t>هیپرگلیسمی</a:t>
            </a:r>
            <a:r>
              <a:rPr lang="fa-IR" sz="2600" dirty="0">
                <a:cs typeface="B Nazanin" panose="00000400000000000000" pitchFamily="2" charset="-78"/>
              </a:rPr>
              <a:t> شدید همراه با انسولین ناکافی دیده می شود، که عمدتاً قبل از 6 </a:t>
            </a:r>
            <a:r>
              <a:rPr lang="fa-IR" sz="2600" dirty="0" err="1">
                <a:cs typeface="B Nazanin" panose="00000400000000000000" pitchFamily="2" charset="-78"/>
              </a:rPr>
              <a:t>ماهگی</a:t>
            </a:r>
            <a:r>
              <a:rPr lang="fa-IR" sz="2600" dirty="0">
                <a:cs typeface="B Nazanin" panose="00000400000000000000" pitchFamily="2" charset="-78"/>
              </a:rPr>
              <a:t> و به ندرت بین 6 </a:t>
            </a:r>
            <a:r>
              <a:rPr lang="fa-IR" sz="2600" dirty="0" err="1">
                <a:cs typeface="B Nazanin" panose="00000400000000000000" pitchFamily="2" charset="-78"/>
              </a:rPr>
              <a:t>ماهگی</a:t>
            </a:r>
            <a:r>
              <a:rPr lang="fa-IR" sz="2600" dirty="0">
                <a:cs typeface="B Nazanin" panose="00000400000000000000" pitchFamily="2" charset="-78"/>
              </a:rPr>
              <a:t> و 1 سالگی رخ می دهد</a:t>
            </a:r>
            <a:r>
              <a:rPr lang="en-US" sz="2600" dirty="0">
                <a:cs typeface="B Nazanin" panose="00000400000000000000" pitchFamily="2" charset="-78"/>
              </a:rPr>
              <a:t>.</a:t>
            </a:r>
            <a:endParaRPr lang="en-US" altLang="en-US" sz="2600" dirty="0"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marL="342900" indent="-342900" algn="justLow" rtl="1">
              <a:buFont typeface="+mj-lt"/>
              <a:buAutoNum type="arabicParenR"/>
            </a:pPr>
            <a:r>
              <a:rPr lang="en-US" alt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LADA</a:t>
            </a:r>
            <a:r>
              <a:rPr lang="fa-IR" alt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(</a:t>
            </a:r>
            <a:r>
              <a:rPr lang="en-US" altLang="en-US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Latent Autoimmune Diabetes in Adults</a:t>
            </a:r>
            <a:r>
              <a:rPr lang="fa-IR" alt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): نوعی دیابت است که در بزرگسالی شروع می شود و به تدریج در طول زمان بدتر می شود. مانند دیابت نوع 1، </a:t>
            </a:r>
            <a:r>
              <a:rPr lang="en-US" altLang="en-US" sz="2600" dirty="0">
                <a:latin typeface="Arial Unicode MS"/>
                <a:ea typeface="Times New Roman" panose="02020603050405020304" pitchFamily="18" charset="0"/>
                <a:cs typeface="B Nazanin" panose="00000400000000000000" pitchFamily="2" charset="-78"/>
              </a:rPr>
              <a:t>LADA</a:t>
            </a:r>
            <a:r>
              <a:rPr lang="fa-IR" alt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زمانی اتفاق می افتد که پانکراس تولید انسولین را متوقف کند. این معمولاً به این دلیل است که یک فرآیند </a:t>
            </a:r>
            <a:r>
              <a:rPr lang="fa-IR" altLang="en-US" sz="26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خودایمنی</a:t>
            </a:r>
            <a:r>
              <a:rPr lang="fa-IR" alt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به </a:t>
            </a:r>
            <a:r>
              <a:rPr lang="fa-IR" altLang="en-US" sz="2600" dirty="0" err="1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سلول‌های</a:t>
            </a:r>
            <a:r>
              <a:rPr lang="fa-IR" alt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پانکراس آسیب زده است.</a:t>
            </a:r>
            <a:r>
              <a:rPr lang="en-US" altLang="en-US" sz="2600" dirty="0">
                <a:cs typeface="B Nazanin" panose="00000400000000000000" pitchFamily="2" charset="-78"/>
              </a:rPr>
              <a:t> </a:t>
            </a:r>
            <a:endParaRPr lang="en-US" altLang="en-US" sz="2600" dirty="0"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5636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735"/>
            <a:ext cx="12192000" cy="713983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 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89" y="1114817"/>
            <a:ext cx="11260899" cy="5348614"/>
          </a:xfrm>
        </p:spPr>
        <p:txBody>
          <a:bodyPr>
            <a:normAutofit/>
          </a:bodyPr>
          <a:lstStyle/>
          <a:p>
            <a:pPr marL="0" indent="0" algn="justLow" rtl="1">
              <a:buNone/>
            </a:pPr>
            <a:r>
              <a:rPr lang="fa-IR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Secondary Diabetes (4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نوعی دیابت است که در اثر بیماری اولیه دیگری ایجاد می شود. دیابت ثانویه می تواند ناشی از اختلالات غدد درون ریز، اختلالات پانکراس، هموکروماتوز، فیبروز کیستیک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)،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سندرم تخمدان پلی کیستیک (</a:t>
            </a:r>
            <a:r>
              <a:rPr lang="en-US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PCOS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) و یا دارو باشد.</a:t>
            </a:r>
            <a:r>
              <a:rPr lang="en-US" altLang="en-US" sz="2800" dirty="0">
                <a:cs typeface="B Nazanin" panose="00000400000000000000" pitchFamily="2" charset="-78"/>
              </a:rPr>
              <a:t> </a:t>
            </a:r>
          </a:p>
          <a:p>
            <a:pPr marL="0" indent="0" algn="justLow" rtl="1">
              <a:buNone/>
            </a:pPr>
            <a:r>
              <a:rPr lang="en-US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	  </a:t>
            </a:r>
            <a:r>
              <a:rPr lang="fa-IR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	</a:t>
            </a:r>
            <a:r>
              <a:rPr lang="en-US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 Steroid-induced diabetes - 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می تواند در برخی از افرادی که استروئید مصرف می کنند ایجاد شود و در افرادی که در معرض خطر بالاتر دیابت نوع 2 قرار دارند شایع تر است.</a:t>
            </a:r>
            <a:r>
              <a:rPr lang="en-US" altLang="en-US" sz="2800" dirty="0">
                <a:cs typeface="B Nazanin" panose="00000400000000000000" pitchFamily="2" charset="-78"/>
              </a:rPr>
              <a:t> </a:t>
            </a:r>
          </a:p>
          <a:p>
            <a:pPr marL="0" indent="0" algn="justLow" rtl="1">
              <a:buNone/>
            </a:pPr>
            <a:r>
              <a:rPr lang="en-US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Pancreatogenic</a:t>
            </a:r>
            <a:r>
              <a:rPr lang="en-US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          </a:t>
            </a:r>
            <a:r>
              <a:rPr lang="ar-SA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(</a:t>
            </a:r>
            <a:r>
              <a:rPr lang="en-US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Type 3c diabetes</a:t>
            </a:r>
            <a:r>
              <a:rPr lang="ar-SA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)</a:t>
            </a:r>
            <a:r>
              <a:rPr lang="ar-SA" altLang="en-US" sz="2800" dirty="0">
                <a:latin typeface="Arial Unicode M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زمانی ایجاد می شود که پانکراس تولید انسولین را متوقف کند. این می تواند به دلیل بیماری یا شرایطی باشد که پانکراس</a:t>
            </a:r>
            <a:r>
              <a:rPr lang="fa-IR" altLang="en-US" sz="2800" dirty="0">
                <a:latin typeface="Arial Unicode MS"/>
                <a:ea typeface="Times New Roman" panose="02020603050405020304" pitchFamily="18" charset="0"/>
                <a:cs typeface="B Nazanin" panose="00000400000000000000" pitchFamily="2" charset="-78"/>
              </a:rPr>
              <a:t> آسیب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دیده است (</a:t>
            </a:r>
            <a:r>
              <a:rPr lang="fa-IR" alt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مثل عمل جراحی پانکراس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). </a:t>
            </a:r>
            <a:endParaRPr lang="en-US" altLang="en-US" sz="2800" dirty="0"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marL="0" indent="0" algn="justLow" rtl="1">
              <a:buNone/>
            </a:pPr>
            <a:r>
              <a:rPr lang="en-US" altLang="en-US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Wolfram Syndrome (5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یک اختلال ژنتیکی نادر غیر قابل درمان است که باعث دیابت شیرین، دیابت بی مزه، آتروفی بینایی و ناشنوایی می شود. نام دیگر این اختلال</a:t>
            </a:r>
            <a:r>
              <a:rPr lang="fa-IR" altLang="en-US" sz="2800" dirty="0">
                <a:latin typeface="Arial Unicode MS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DIDMOAD (Diabetes Insipidus, Diabetes Mellitus, Optic Atrophy, and Deafness)  </a:t>
            </a:r>
            <a:r>
              <a:rPr lang="fa-IR" alt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 pitchFamily="2" charset="-78"/>
              </a:rPr>
              <a:t>است.</a:t>
            </a:r>
            <a:r>
              <a:rPr lang="en-US" altLang="en-US" sz="2800" dirty="0">
                <a:cs typeface="B Nazanin" panose="00000400000000000000" pitchFamily="2" charset="-78"/>
              </a:rPr>
              <a:t> </a:t>
            </a:r>
            <a:endParaRPr lang="en-US" altLang="en-US" sz="2800" dirty="0"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607675" y="67017"/>
            <a:ext cx="584325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40785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0918384" y="97795"/>
            <a:ext cx="1273616" cy="26161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407859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292929"/>
                </a:solidFill>
                <a:effectLst/>
                <a:latin typeface="Arial Unicode MS"/>
                <a:ea typeface="Times New Roman" panose="02020603050405020304" pitchFamily="18" charset="0"/>
                <a:cs typeface="B Nazanin" panose="00000400000000000000" pitchFamily="2" charset="-78"/>
              </a:rPr>
              <a:t>Diabetes</a:t>
            </a:r>
            <a:endParaRPr kumimoji="0" lang="fa-I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1838435" y="67017"/>
            <a:ext cx="353565" cy="32316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179331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4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BF66A6-BE35-49CB-A319-53EBAAD14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641" y="2767567"/>
            <a:ext cx="7887686" cy="32532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7073D3-5226-46F4-B5B4-890ABD7BC9DD}"/>
              </a:ext>
            </a:extLst>
          </p:cNvPr>
          <p:cNvSpPr txBox="1"/>
          <p:nvPr/>
        </p:nvSpPr>
        <p:spPr>
          <a:xfrm>
            <a:off x="0" y="1103586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Arial Black" panose="020B0A04020102020204" pitchFamily="34" charset="0"/>
              </a:rPr>
              <a:t>SCREENING</a:t>
            </a:r>
          </a:p>
        </p:txBody>
      </p:sp>
    </p:spTree>
    <p:extLst>
      <p:ext uri="{BB962C8B-B14F-4D97-AF65-F5344CB8AC3E}">
        <p14:creationId xmlns:p14="http://schemas.microsoft.com/office/powerpoint/2010/main" val="3313679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87683"/>
            <a:ext cx="12192000" cy="688931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 1 DIABETES </a:t>
            </a:r>
            <a:r>
              <a:rPr lang="fa-IR" sz="3200" b="1" dirty="0">
                <a:solidFill>
                  <a:schemeClr val="bg1"/>
                </a:solidFill>
                <a:latin typeface="Times New Roman" panose="02020603050405020304" pitchFamily="18" charset="0"/>
                <a:cs typeface="B Titr" panose="00000700000000000000" pitchFamily="2" charset="-78"/>
              </a:rPr>
              <a:t>غربالگری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039661"/>
            <a:ext cx="10888248" cy="4751540"/>
          </a:xfrm>
        </p:spPr>
        <p:txBody>
          <a:bodyPr/>
          <a:lstStyle/>
          <a:p>
            <a:pPr algn="r" rtl="1"/>
            <a: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  <a:t>توصیه ها</a:t>
            </a:r>
            <a:endParaRPr lang="en-US" sz="2800" dirty="0">
              <a:latin typeface="Times New Roman" panose="02020603050405020304" pitchFamily="18" charset="0"/>
              <a:cs typeface="B Titr" panose="00000700000000000000" pitchFamily="2" charset="-78"/>
            </a:endParaRPr>
          </a:p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altLang="en-US" sz="24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غربالگری </a:t>
            </a:r>
            <a:r>
              <a:rPr lang="en-US" altLang="en-US" sz="2800" dirty="0" err="1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presymptomatic</a:t>
            </a:r>
            <a:r>
              <a:rPr lang="en-US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type 1 diabetes 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می تواند با اندازه گیری اتو آنتی بادی ها علیه انسولین، </a:t>
            </a:r>
            <a:r>
              <a:rPr lang="en-US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glutamic acid decarboxylase (GAD), islet antigen 2 (IA-2), 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یا </a:t>
            </a:r>
            <a:r>
              <a:rPr lang="en-US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zinc transporter 8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(</a:t>
            </a:r>
            <a:r>
              <a:rPr lang="en-US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ZnT8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) انجام شود.</a:t>
            </a:r>
            <a:r>
              <a:rPr lang="en-US" altLang="en-US" sz="2800" dirty="0">
                <a:cs typeface="B Nazanin" panose="00000400000000000000" pitchFamily="2" charset="-78"/>
              </a:rPr>
              <a:t> </a:t>
            </a:r>
            <a:endParaRPr lang="en-US" altLang="en-US" sz="2800" dirty="0">
              <a:latin typeface="Arial" panose="020B0604020202020204" pitchFamily="34" charset="0"/>
              <a:cs typeface="B Nazanin" panose="00000400000000000000" pitchFamily="2" charset="-78"/>
            </a:endParaRPr>
          </a:p>
          <a:p>
            <a:pPr algn="justLow" rtl="1">
              <a:lnSpc>
                <a:spcPct val="150000"/>
              </a:lnSpc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این غربالگری در افرادی که </a:t>
            </a:r>
            <a:r>
              <a:rPr lang="fa-IR" altLang="en-US" sz="2800" b="1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سابقه خانوادگی دیابت نوع 1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 یا </a:t>
            </a:r>
            <a:r>
              <a:rPr lang="fa-IR" altLang="en-US" sz="2800" b="1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خطر ژنتیکی بالای شناخته شده </a:t>
            </a:r>
            <a:r>
              <a:rPr lang="fa-IR" altLang="en-US" sz="2800" dirty="0">
                <a:latin typeface="inherit" charset="0"/>
                <a:ea typeface="Times New Roman" panose="02020603050405020304" pitchFamily="18" charset="0"/>
                <a:cs typeface="B Nazanin" panose="00000400000000000000" pitchFamily="2" charset="-78"/>
              </a:rPr>
              <a:t>دارند، اندیکاسیون دارد.</a:t>
            </a:r>
            <a:endParaRPr lang="fa-IR" altLang="en-US" sz="2800" dirty="0">
              <a:cs typeface="B Nazanin" panose="00000400000000000000" pitchFamily="2" charset="-7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C3AE4A2-B32D-4A0B-A0AF-F85EC11D5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35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065F52A-891D-4150-A6F1-51536E85E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35" y="90100"/>
            <a:ext cx="65" cy="27699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71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F6F9C3-6ED3-4BDB-9F80-9228A37127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20355"/>
              </p:ext>
            </p:extLst>
          </p:nvPr>
        </p:nvGraphicFramePr>
        <p:xfrm>
          <a:off x="283779" y="189186"/>
          <a:ext cx="11624442" cy="652933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047642">
                  <a:extLst>
                    <a:ext uri="{9D8B030D-6E8A-4147-A177-3AD203B41FA5}">
                      <a16:colId xmlns:a16="http://schemas.microsoft.com/office/drawing/2014/main" val="236824150"/>
                    </a:ext>
                  </a:extLst>
                </a:gridCol>
                <a:gridCol w="2533755">
                  <a:extLst>
                    <a:ext uri="{9D8B030D-6E8A-4147-A177-3AD203B41FA5}">
                      <a16:colId xmlns:a16="http://schemas.microsoft.com/office/drawing/2014/main" val="1665943799"/>
                    </a:ext>
                  </a:extLst>
                </a:gridCol>
                <a:gridCol w="3916257">
                  <a:extLst>
                    <a:ext uri="{9D8B030D-6E8A-4147-A177-3AD203B41FA5}">
                      <a16:colId xmlns:a16="http://schemas.microsoft.com/office/drawing/2014/main" val="2470050801"/>
                    </a:ext>
                  </a:extLst>
                </a:gridCol>
                <a:gridCol w="3126788">
                  <a:extLst>
                    <a:ext uri="{9D8B030D-6E8A-4147-A177-3AD203B41FA5}">
                      <a16:colId xmlns:a16="http://schemas.microsoft.com/office/drawing/2014/main" val="510517891"/>
                    </a:ext>
                  </a:extLst>
                </a:gridCol>
              </a:tblGrid>
              <a:tr h="603223"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dirty="0">
                          <a:solidFill>
                            <a:schemeClr val="bg1"/>
                          </a:solidFill>
                          <a:effectLst/>
                        </a:rPr>
                        <a:t>Staging of Type 1 Diabetes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544099"/>
                  </a:ext>
                </a:extLst>
              </a:tr>
              <a:tr h="5338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</a:rPr>
                        <a:t>Stage 1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</a:rPr>
                        <a:t>Stage 2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</a:rPr>
                        <a:t>Stage 3</a:t>
                      </a:r>
                      <a:endParaRPr lang="en-US" sz="2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08767579"/>
                  </a:ext>
                </a:extLst>
              </a:tr>
              <a:tr h="185204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Characteristics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Autoimmunity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Normoglycemia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</a:rPr>
                        <a:t>Presymptomatic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Autoimmunity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Dysglycemia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Presymptomatic</a:t>
                      </a:r>
                      <a:endParaRPr lang="en-US" sz="24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Autoimmunity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Overt hyperglycemia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Symptomatic</a:t>
                      </a:r>
                    </a:p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6980535"/>
                  </a:ext>
                </a:extLst>
              </a:tr>
              <a:tr h="32960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Diagnostic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Criteria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Multiple islet autoantibodies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No IGT or IFG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Normal A1C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Islet autoantibodies (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usually multiple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 err="1">
                          <a:solidFill>
                            <a:schemeClr val="bg1"/>
                          </a:solidFill>
                          <a:effectLst/>
                        </a:rPr>
                        <a:t>Dysglycemia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: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IFG: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FPG 100–125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mg/dL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(5.6–6.9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mmol/L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) 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or 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-IGT: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2-h PG 140–199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mg/dL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(7.8–11.0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mmol/L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) 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or 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-A1C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5.7–6.4% (39–47 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mmol/mol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) or ≥10% increase in A1C</a:t>
                      </a:r>
                      <a:endParaRPr lang="en-US" sz="2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Autoantibodies may become absent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Diabetes by standard criteria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3966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979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34" y="86884"/>
            <a:ext cx="10731063" cy="67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20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62D8-C05A-4FBC-B484-E36E280F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950"/>
            <a:ext cx="12192000" cy="805841"/>
          </a:xfrm>
          <a:solidFill>
            <a:schemeClr val="tx1"/>
          </a:solidFill>
        </p:spPr>
        <p:txBody>
          <a:bodyPr/>
          <a:lstStyle/>
          <a:p>
            <a:pPr algn="ctr" rtl="1"/>
            <a:r>
              <a:rPr lang="fa-IR" b="1" dirty="0">
                <a:solidFill>
                  <a:schemeClr val="bg1"/>
                </a:solidFill>
                <a:cs typeface="B Nazanin" panose="00000400000000000000" pitchFamily="2" charset="-78"/>
              </a:rPr>
              <a:t>غربالگری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Pre-DIANBETEs /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Type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EED26-EE09-48DF-A536-FD31139DE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97" y="1365337"/>
            <a:ext cx="11386157" cy="4722312"/>
          </a:xfrm>
        </p:spPr>
        <p:txBody>
          <a:bodyPr>
            <a:normAutofit fontScale="70000" lnSpcReduction="20000"/>
          </a:bodyPr>
          <a:lstStyle/>
          <a:p>
            <a:pPr algn="justLow" rtl="1"/>
            <a:r>
              <a:rPr lang="fa-IR" sz="3600" dirty="0">
                <a:cs typeface="B Titr" panose="00000700000000000000" pitchFamily="2" charset="-78"/>
              </a:rPr>
              <a:t>خطرسنجی</a:t>
            </a:r>
            <a:r>
              <a:rPr lang="fa-IR" sz="4000" dirty="0">
                <a:cs typeface="B Nazanin" panose="00000400000000000000" pitchFamily="2" charset="-78"/>
              </a:rPr>
              <a:t> با ابزار معتبر برای ارزیابی عوامل خطر بروز پره دیابت /دیابت نوع 2، در افراد بدون علامت، نیاز است.</a:t>
            </a:r>
          </a:p>
          <a:p>
            <a:pPr algn="justLow" rtl="1"/>
            <a:r>
              <a:rPr lang="fa-IR" sz="4000" dirty="0">
                <a:cs typeface="B Nazanin" panose="00000400000000000000" pitchFamily="2" charset="-78"/>
              </a:rPr>
              <a:t>انجام آزمایش برای تشخیص پره دیابت/ دیابت در همه بزرگسالان با اضافه وزن/چاقی که دارای یک و یا چند عامل خطر هستند، توصیه می شود.</a:t>
            </a:r>
          </a:p>
          <a:p>
            <a:pPr algn="justLow" rtl="1"/>
            <a:r>
              <a:rPr lang="fa-IR" sz="4000" dirty="0">
                <a:cs typeface="B Nazanin" panose="00000400000000000000" pitchFamily="2" charset="-78"/>
              </a:rPr>
              <a:t>غربالگری در همه افراد 35 ساله و یا بیش تر، لازم است.</a:t>
            </a:r>
          </a:p>
          <a:p>
            <a:pPr algn="justLow" rtl="1"/>
            <a:r>
              <a:rPr lang="fa-IR" sz="4000" dirty="0">
                <a:cs typeface="B Nazanin" panose="00000400000000000000" pitchFamily="2" charset="-78"/>
              </a:rPr>
              <a:t>تکرار غربالگری، در افراد سالم حداقل در 3 سال آینده توصیه می شود. اما در صورت بروز علایم و یا بوجود آمدن عامل خطر، می توان زمان را کاهش داد.</a:t>
            </a:r>
          </a:p>
          <a:p>
            <a:pPr algn="justLow" rtl="1"/>
            <a:r>
              <a:rPr lang="fa-IR" sz="4000" dirty="0">
                <a:cs typeface="B Nazanin" panose="00000400000000000000" pitchFamily="2" charset="-78"/>
              </a:rPr>
              <a:t>برای غربالگری، از هر کدام از معیارها</a:t>
            </a:r>
            <a:r>
              <a:rPr lang="en-US" sz="4000" dirty="0">
                <a:cs typeface="B Nazanin" panose="00000400000000000000" pitchFamily="2" charset="-78"/>
              </a:rPr>
              <a:t> </a:t>
            </a:r>
            <a:r>
              <a:rPr lang="fa-IR" sz="4000" dirty="0">
                <a:cs typeface="B Nazanin" panose="00000400000000000000" pitchFamily="2" charset="-78"/>
              </a:rPr>
              <a:t> (قند های پلاسما و</a:t>
            </a:r>
            <a:r>
              <a:rPr lang="en-US" sz="4000" dirty="0">
                <a:cs typeface="B Nazanin" panose="00000400000000000000" pitchFamily="2" charset="-78"/>
              </a:rPr>
              <a:t>A1C </a:t>
            </a:r>
            <a:r>
              <a:rPr lang="fa-IR" sz="4000" dirty="0">
                <a:cs typeface="B Nazanin" panose="00000400000000000000" pitchFamily="2" charset="-78"/>
              </a:rPr>
              <a:t> ) که مناسب تر هستند، می توان استفاده کرد.</a:t>
            </a:r>
          </a:p>
          <a:p>
            <a:pPr algn="justLow" rtl="1"/>
            <a:r>
              <a:rPr lang="fa-IR" sz="4000" dirty="0">
                <a:cs typeface="B Nazanin" panose="00000400000000000000" pitchFamily="2" charset="-78"/>
              </a:rPr>
              <a:t>هنگام استفاده از </a:t>
            </a:r>
            <a:r>
              <a:rPr lang="en-US" sz="4000" dirty="0">
                <a:cs typeface="B Nazanin" panose="00000400000000000000" pitchFamily="2" charset="-78"/>
              </a:rPr>
              <a:t>OGTT</a:t>
            </a:r>
            <a:r>
              <a:rPr lang="fa-IR" sz="4000" dirty="0">
                <a:cs typeface="B Nazanin" panose="00000400000000000000" pitchFamily="2" charset="-78"/>
              </a:rPr>
              <a:t>، مصرف کربوهیدرات کافی (150 گرم در روز) برای حداقل 3 روز پیش از آزمون ، ضرورت دارد.</a:t>
            </a:r>
          </a:p>
          <a:p>
            <a:pPr algn="r" rtl="1"/>
            <a:endParaRPr lang="en-US" sz="24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6367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78828"/>
            <a:ext cx="12192000" cy="987972"/>
          </a:xfrm>
          <a:solidFill>
            <a:schemeClr val="tx1"/>
          </a:solidFill>
        </p:spPr>
        <p:txBody>
          <a:bodyPr/>
          <a:lstStyle/>
          <a:p>
            <a:pPr algn="ctr" rtl="1"/>
            <a:r>
              <a:rPr lang="fa-IR" b="1" dirty="0">
                <a:solidFill>
                  <a:schemeClr val="bg1"/>
                </a:solidFill>
                <a:cs typeface="B Nazanin" panose="00000400000000000000" pitchFamily="2" charset="-78"/>
              </a:rPr>
              <a:t>غربالگری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Pre-DIANBETEs /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Type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313793"/>
            <a:ext cx="11043744" cy="4477407"/>
          </a:xfrm>
        </p:spPr>
        <p:txBody>
          <a:bodyPr>
            <a:noAutofit/>
          </a:bodyPr>
          <a:lstStyle/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غربالگری </a:t>
            </a:r>
            <a:r>
              <a:rPr lang="en-US" sz="2800" dirty="0">
                <a:cs typeface="B Nazanin" panose="00000400000000000000" pitchFamily="2" charset="-78"/>
              </a:rPr>
              <a:t>Risk-based</a:t>
            </a:r>
            <a:r>
              <a:rPr lang="fa-IR" sz="2800" dirty="0">
                <a:cs typeface="B Nazanin" panose="00000400000000000000" pitchFamily="2" charset="-78"/>
              </a:rPr>
              <a:t> در کودکان با سن 10 سال و یا بعد از بلوغ دارای عوامل خطری همچون اضافه وزن/چاقی،  علایمی دال بر سندرم متابولیک ، سابقه ماکروزمی، داشتن مادر مبتلا به </a:t>
            </a:r>
            <a:r>
              <a:rPr lang="en-US" sz="2800" dirty="0">
                <a:cs typeface="B Nazanin" panose="00000400000000000000" pitchFamily="2" charset="-78"/>
              </a:rPr>
              <a:t>GDM </a:t>
            </a:r>
            <a:r>
              <a:rPr lang="fa-IR" sz="2800" dirty="0">
                <a:cs typeface="B Nazanin" panose="00000400000000000000" pitchFamily="2" charset="-78"/>
              </a:rPr>
              <a:t> یا سابقه دیابت در فامیل درجه یک، توصیه می شود.</a:t>
            </a:r>
          </a:p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2800" dirty="0">
                <a:cs typeface="B Nazanin" panose="00000400000000000000" pitchFamily="2" charset="-78"/>
              </a:rPr>
              <a:t> توصیه به غربالگری در افرادی که داروهای خاص مصرف می کنند (</a:t>
            </a:r>
            <a:r>
              <a:rPr lang="en-US" sz="2800" dirty="0">
                <a:cs typeface="B Nazanin" panose="00000400000000000000" pitchFamily="2" charset="-78"/>
              </a:rPr>
              <a:t>Glucocorticoids, statins, thiazide diuretics, some HIV medications, and second generation antipsychotic medications)</a:t>
            </a:r>
          </a:p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2800" dirty="0">
                <a:cs typeface="B Nazanin" panose="00000400000000000000" pitchFamily="2" charset="-78"/>
              </a:rPr>
              <a:t> در بیمارانی که نسل دوم داروهای آنتی سایکوتیک را استفاده می کنند، در 16-12 هفته پس از شروع درمان و همچنین به طور سالانه، غربالگری توصیه می شود.</a:t>
            </a:r>
          </a:p>
          <a:p>
            <a:pPr algn="r" rt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1964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735"/>
            <a:ext cx="12192000" cy="864296"/>
          </a:xfrm>
          <a:solidFill>
            <a:schemeClr val="tx1"/>
          </a:solidFill>
        </p:spPr>
        <p:txBody>
          <a:bodyPr/>
          <a:lstStyle/>
          <a:p>
            <a:pPr algn="ctr" rtl="1"/>
            <a:r>
              <a:rPr lang="fa-IR" b="1" dirty="0">
                <a:solidFill>
                  <a:schemeClr val="bg1"/>
                </a:solidFill>
                <a:cs typeface="B Nazanin" panose="00000400000000000000" pitchFamily="2" charset="-78"/>
              </a:rPr>
              <a:t>غربالگری 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Pre-DIANBETEs /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Type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714" y="977031"/>
            <a:ext cx="11122571" cy="5035462"/>
          </a:xfrm>
        </p:spPr>
        <p:txBody>
          <a:bodyPr>
            <a:normAutofit/>
          </a:bodyPr>
          <a:lstStyle/>
          <a:p>
            <a:pPr algn="justLow" rtl="1"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fa-IR" sz="2800" dirty="0">
                <a:cs typeface="B Nazanin" panose="00000400000000000000" pitchFamily="2" charset="-78"/>
              </a:rPr>
              <a:t>در بیماران مبتلا به </a:t>
            </a:r>
            <a:r>
              <a:rPr lang="en-US" sz="2800" dirty="0">
                <a:cs typeface="B Nazanin" panose="00000400000000000000" pitchFamily="2" charset="-78"/>
              </a:rPr>
              <a:t>HIV</a:t>
            </a:r>
            <a:r>
              <a:rPr lang="fa-IR" sz="2800" dirty="0">
                <a:cs typeface="B Nazanin" panose="00000400000000000000" pitchFamily="2" charset="-78"/>
              </a:rPr>
              <a:t>، باید غربالگری با انجام آزمایش </a:t>
            </a:r>
            <a:r>
              <a:rPr lang="en-US" sz="2800" dirty="0">
                <a:cs typeface="B Nazanin" panose="00000400000000000000" pitchFamily="2" charset="-78"/>
              </a:rPr>
              <a:t>FPG</a:t>
            </a:r>
            <a:r>
              <a:rPr lang="fa-IR" sz="2800" dirty="0">
                <a:cs typeface="B Nazanin" panose="00000400000000000000" pitchFamily="2" charset="-78"/>
              </a:rPr>
              <a:t> در پیش از شروع درمان، زمان تغییر داروهای آنتی ویرال و هر 3-6 ماه بعد از آن ها، انجام شود.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غربالگری بیماران با </a:t>
            </a:r>
            <a:r>
              <a:rPr lang="fa-IR" sz="2800" b="1" dirty="0">
                <a:cs typeface="B Nazanin" panose="00000400000000000000" pitchFamily="2" charset="-78"/>
              </a:rPr>
              <a:t>پانکراتیت حاد</a:t>
            </a:r>
            <a:r>
              <a:rPr lang="fa-IR" sz="2800" dirty="0">
                <a:cs typeface="B Nazanin" panose="00000400000000000000" pitchFamily="2" charset="-78"/>
              </a:rPr>
              <a:t>، در 3-6 ماه بعد از واقعه و سالانه توصیه می شود.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غربالگری بیماران مبتلا به </a:t>
            </a:r>
            <a:r>
              <a:rPr lang="fa-IR" sz="2800" b="1" dirty="0">
                <a:cs typeface="B Nazanin" panose="00000400000000000000" pitchFamily="2" charset="-78"/>
              </a:rPr>
              <a:t>پانکراتیت مزمن</a:t>
            </a:r>
            <a:r>
              <a:rPr lang="fa-IR" sz="2800" dirty="0">
                <a:cs typeface="B Nazanin" panose="00000400000000000000" pitchFamily="2" charset="-78"/>
              </a:rPr>
              <a:t>، سالانه، توصیه می شود.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غربالگری سالانه برای تشخیص C</a:t>
            </a:r>
            <a:r>
              <a:rPr lang="en-US" sz="2800" dirty="0" err="1">
                <a:cs typeface="B Nazanin" panose="00000400000000000000" pitchFamily="2" charset="-78"/>
              </a:rPr>
              <a:t>ystic</a:t>
            </a:r>
            <a:r>
              <a:rPr lang="en-US" sz="2800" dirty="0">
                <a:cs typeface="B Nazanin" panose="00000400000000000000" pitchFamily="2" charset="-78"/>
              </a:rPr>
              <a:t> Fibrosis Related Diabetes (CFRD)</a:t>
            </a:r>
            <a:r>
              <a:rPr lang="fa-IR" sz="2800" dirty="0">
                <a:cs typeface="B Nazanin" panose="00000400000000000000" pitchFamily="2" charset="-78"/>
              </a:rPr>
              <a:t>، با انجام</a:t>
            </a:r>
            <a:r>
              <a:rPr lang="en-US" sz="2800" dirty="0">
                <a:cs typeface="B Nazanin" panose="00000400000000000000" pitchFamily="2" charset="-78"/>
              </a:rPr>
              <a:t>OGTT</a:t>
            </a:r>
            <a:r>
              <a:rPr lang="fa-IR" sz="2800" dirty="0">
                <a:cs typeface="B Nazanin" panose="00000400000000000000" pitchFamily="2" charset="-78"/>
              </a:rPr>
              <a:t>، پس از سن 10 سالگی، توصیه می شود (</a:t>
            </a:r>
            <a:r>
              <a:rPr lang="en-US" sz="2400" dirty="0">
                <a:cs typeface="B Nazanin" panose="00000400000000000000" pitchFamily="2" charset="-78"/>
              </a:rPr>
              <a:t>HbA1C</a:t>
            </a:r>
            <a:r>
              <a:rPr lang="fa-IR" sz="2400" dirty="0">
                <a:cs typeface="B Nazanin" panose="00000400000000000000" pitchFamily="2" charset="-78"/>
              </a:rPr>
              <a:t> به دلیل حساسیت کم در این بیماران مورد تایید نیست</a:t>
            </a:r>
            <a:r>
              <a:rPr lang="fa-IR" sz="2800" dirty="0">
                <a:cs typeface="B Nazanin" panose="00000400000000000000" pitchFamily="2" charset="-78"/>
              </a:rPr>
              <a:t>).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بعد از </a:t>
            </a:r>
            <a:r>
              <a:rPr lang="en-US" sz="2800" dirty="0">
                <a:cs typeface="B Nazanin" panose="00000400000000000000" pitchFamily="2" charset="-78"/>
              </a:rPr>
              <a:t>organ transplantation</a:t>
            </a:r>
            <a:r>
              <a:rPr lang="ar-SA" sz="2800" dirty="0">
                <a:cs typeface="B Nazanin" panose="00000400000000000000" pitchFamily="2" charset="-78"/>
              </a:rPr>
              <a:t> و اطمینان از تثبیت شرایط بیمار و عدم وجود عفونت، باید با انجام </a:t>
            </a:r>
            <a:r>
              <a:rPr lang="en-US" sz="2800" dirty="0">
                <a:cs typeface="B Nazanin" panose="00000400000000000000" pitchFamily="2" charset="-78"/>
              </a:rPr>
              <a:t>OGTT</a:t>
            </a:r>
            <a:r>
              <a:rPr lang="ar-SA" sz="2800" dirty="0">
                <a:cs typeface="B Nazanin" panose="00000400000000000000" pitchFamily="2" charset="-78"/>
              </a:rPr>
              <a:t>، به غربالگری پرداخت.</a:t>
            </a:r>
            <a:endParaRPr lang="fa-IR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4271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46137"/>
            <a:ext cx="12192000" cy="780789"/>
          </a:xfrm>
          <a:solidFill>
            <a:schemeClr val="tx1"/>
          </a:solidFill>
        </p:spPr>
        <p:txBody>
          <a:bodyPr/>
          <a:lstStyle/>
          <a:p>
            <a:pPr algn="ctr" rtl="1"/>
            <a:r>
              <a:rPr lang="fa-IR" b="1" dirty="0">
                <a:solidFill>
                  <a:schemeClr val="bg1"/>
                </a:solidFill>
                <a:cs typeface="B Nazanin" panose="00000400000000000000" pitchFamily="2" charset="-78"/>
              </a:rPr>
              <a:t>غربالگری</a:t>
            </a:r>
            <a:r>
              <a:rPr lang="en-US" b="1" dirty="0">
                <a:solidFill>
                  <a:schemeClr val="bg1"/>
                </a:solidFill>
                <a:cs typeface="B Nazanin" panose="00000400000000000000" pitchFamily="2" charset="-78"/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Gestational diabetes Mellitus</a:t>
            </a:r>
            <a:r>
              <a:rPr lang="fa-IR" b="1" dirty="0">
                <a:solidFill>
                  <a:schemeClr val="bg1"/>
                </a:solidFill>
              </a:rPr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252603"/>
            <a:ext cx="11088665" cy="5436296"/>
          </a:xfrm>
        </p:spPr>
        <p:txBody>
          <a:bodyPr>
            <a:normAutofit/>
          </a:bodyPr>
          <a:lstStyle/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در همه زنانی که قصد بارداری دارند، غربالگری لازم است.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در کلیه زنان باردار دارای عوامل خطر با سن بارداری کم تر ار 15 هفته (</a:t>
            </a:r>
            <a:r>
              <a:rPr lang="fa-IR" sz="2400" dirty="0">
                <a:cs typeface="B Nazanin" panose="00000400000000000000" pitchFamily="2" charset="-78"/>
              </a:rPr>
              <a:t>در صورتی که قبل از بارداری مورد غربالگری قرار </a:t>
            </a:r>
            <a:r>
              <a:rPr lang="fa-IR" sz="2400" dirty="0" err="1">
                <a:cs typeface="B Nazanin" panose="00000400000000000000" pitchFamily="2" charset="-78"/>
              </a:rPr>
              <a:t>نکرفته</a:t>
            </a:r>
            <a:r>
              <a:rPr lang="fa-IR" sz="2400" dirty="0">
                <a:cs typeface="B Nazanin" panose="00000400000000000000" pitchFamily="2" charset="-78"/>
              </a:rPr>
              <a:t> </a:t>
            </a:r>
            <a:r>
              <a:rPr lang="fa-IR" sz="2400" dirty="0" err="1">
                <a:cs typeface="B Nazanin" panose="00000400000000000000" pitchFamily="2" charset="-78"/>
              </a:rPr>
              <a:t>اند</a:t>
            </a:r>
            <a:r>
              <a:rPr lang="fa-IR" sz="2800" dirty="0">
                <a:cs typeface="B Nazanin" panose="00000400000000000000" pitchFamily="2" charset="-78"/>
              </a:rPr>
              <a:t>) غربالگری استاندارد توصیه می شود.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غربالگری </a:t>
            </a:r>
            <a:r>
              <a:rPr lang="en-US" sz="2800" dirty="0">
                <a:cs typeface="B Nazanin" panose="00000400000000000000" pitchFamily="2" charset="-78"/>
              </a:rPr>
              <a:t>GDM</a:t>
            </a:r>
            <a:r>
              <a:rPr lang="fa-IR" sz="2800" dirty="0">
                <a:cs typeface="B Nazanin" panose="00000400000000000000" pitchFamily="2" charset="-78"/>
              </a:rPr>
              <a:t>، در زنان بارداری که سابقه هیچگونه اختلال متابولیسم کربوهیدرات نداشته اند، در هفته های 28-24 بارداری انجام می شود.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زنان با سابقه </a:t>
            </a:r>
            <a:r>
              <a:rPr lang="en-US" sz="2800" dirty="0">
                <a:cs typeface="B Nazanin" panose="00000400000000000000" pitchFamily="2" charset="-78"/>
              </a:rPr>
              <a:t>GDM</a:t>
            </a:r>
            <a:r>
              <a:rPr lang="fa-IR" sz="2800" dirty="0">
                <a:cs typeface="B Nazanin" panose="00000400000000000000" pitchFamily="2" charset="-78"/>
              </a:rPr>
              <a:t>، در 12-4 هفته پس از زایمان، مورد غربالگری قرار گیرند (</a:t>
            </a:r>
            <a:r>
              <a:rPr lang="fa-IR" sz="2400" dirty="0">
                <a:cs typeface="B Nazanin" panose="00000400000000000000" pitchFamily="2" charset="-78"/>
              </a:rPr>
              <a:t>با </a:t>
            </a:r>
            <a:r>
              <a:rPr lang="en-US" sz="2400" dirty="0">
                <a:cs typeface="B Nazanin" panose="00000400000000000000" pitchFamily="2" charset="-78"/>
              </a:rPr>
              <a:t>OGTT</a:t>
            </a:r>
            <a:r>
              <a:rPr lang="fa-IR" sz="2400" dirty="0">
                <a:cs typeface="B Nazanin" panose="00000400000000000000" pitchFamily="2" charset="-78"/>
              </a:rPr>
              <a:t> 75 گرم گلوکز و معیارهای استاندارد غیربارداری</a:t>
            </a:r>
            <a:r>
              <a:rPr lang="fa-IR" sz="2800" dirty="0">
                <a:cs typeface="B Nazanin" panose="00000400000000000000" pitchFamily="2" charset="-78"/>
              </a:rPr>
              <a:t>)</a:t>
            </a:r>
          </a:p>
          <a:p>
            <a:pPr algn="justLow" rtl="1"/>
            <a:r>
              <a:rPr lang="fa-IR" sz="2800" dirty="0">
                <a:cs typeface="B Nazanin" panose="00000400000000000000" pitchFamily="2" charset="-78"/>
              </a:rPr>
              <a:t>زنان با سابقه </a:t>
            </a:r>
            <a:r>
              <a:rPr lang="en-US" sz="2800" dirty="0">
                <a:cs typeface="B Nazanin" panose="00000400000000000000" pitchFamily="2" charset="-78"/>
              </a:rPr>
              <a:t>GDM</a:t>
            </a:r>
            <a:r>
              <a:rPr lang="fa-IR" sz="2800" dirty="0">
                <a:cs typeface="B Nazanin" panose="00000400000000000000" pitchFamily="2" charset="-78"/>
              </a:rPr>
              <a:t>، باید هر 3-1 سال، غربالگری شوند.</a:t>
            </a:r>
          </a:p>
        </p:txBody>
      </p:sp>
    </p:spTree>
    <p:extLst>
      <p:ext uri="{BB962C8B-B14F-4D97-AF65-F5344CB8AC3E}">
        <p14:creationId xmlns:p14="http://schemas.microsoft.com/office/powerpoint/2010/main" val="2689801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726" y="262757"/>
            <a:ext cx="10571748" cy="637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7532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3572"/>
            <a:ext cx="12191999" cy="720694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منابع: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5905" y="1014608"/>
            <a:ext cx="10835985" cy="5170117"/>
          </a:xfrm>
        </p:spPr>
        <p:txBody>
          <a:bodyPr>
            <a:normAutofit fontScale="92500" lnSpcReduction="10000"/>
          </a:bodyPr>
          <a:lstStyle/>
          <a:p>
            <a:pPr marL="342900" lvl="0" indent="-342900">
              <a:buFont typeface="+mj-lt"/>
              <a:buAutoNum type="arabicParenR"/>
            </a:pPr>
            <a:r>
              <a:rPr lang="en-US" sz="1900" dirty="0"/>
              <a:t>Mutter CM,</a:t>
            </a:r>
            <a:r>
              <a:rPr lang="en-US" sz="1900" baseline="30000" dirty="0"/>
              <a:t> </a:t>
            </a:r>
            <a:r>
              <a:rPr lang="en-US" sz="1900" dirty="0"/>
              <a:t>et al. Diabetes Insipidus: Pathogenesis, Diagnosis, and Clinical Management. </a:t>
            </a:r>
            <a:r>
              <a:rPr lang="en-US" sz="1900" dirty="0" err="1"/>
              <a:t>Cureus</a:t>
            </a:r>
            <a:r>
              <a:rPr lang="en-US" sz="1900" dirty="0"/>
              <a:t>. 2021 Feb 23; 13(2):e13523. </a:t>
            </a:r>
            <a:r>
              <a:rPr lang="en-US" sz="1900" dirty="0" err="1"/>
              <a:t>doi</a:t>
            </a:r>
            <a:r>
              <a:rPr lang="en-US" sz="1900" dirty="0"/>
              <a:t>: </a:t>
            </a:r>
            <a:r>
              <a:rPr lang="en-US" sz="1900" dirty="0">
                <a:hlinkClick r:id="rId2"/>
              </a:rPr>
              <a:t>10.7759/cureus.13523</a:t>
            </a:r>
            <a:endParaRPr lang="en-US" sz="1900" dirty="0"/>
          </a:p>
          <a:p>
            <a:pPr marL="342900" lvl="0" indent="-342900">
              <a:buFont typeface="+mj-lt"/>
              <a:buAutoNum type="arabicParenR"/>
            </a:pPr>
            <a:r>
              <a:rPr lang="en-US" sz="1900" dirty="0"/>
              <a:t>International Diabetes Federation (IDF)</a:t>
            </a:r>
          </a:p>
          <a:p>
            <a:pPr marL="342900" lvl="0" indent="-342900">
              <a:buFont typeface="+mj-lt"/>
              <a:buAutoNum type="arabicParenR"/>
            </a:pPr>
            <a:r>
              <a:rPr lang="en-US" sz="1900" dirty="0"/>
              <a:t>American Diabetes Association (ADA) 2025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900" dirty="0" err="1"/>
              <a:t>Banday</a:t>
            </a:r>
            <a:r>
              <a:rPr lang="en-US" sz="1900" dirty="0"/>
              <a:t> MZ. et al. Pathophysiology of diabetes: An overview. Avicenna Journal of Medicine, 13 Oct 2020, 10(4):174-188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900" dirty="0" err="1"/>
              <a:t>Khin</a:t>
            </a:r>
            <a:r>
              <a:rPr lang="en-US" sz="1900" dirty="0"/>
              <a:t> PP. et al. Pancreatic Beta-cell Dysfunction in Type 2 Diabetes. European Journal of Inflammation 2023. Volume 21: 1–13 </a:t>
            </a:r>
          </a:p>
          <a:p>
            <a:pPr marL="342900" indent="-342900">
              <a:buFont typeface="+mj-lt"/>
              <a:buAutoNum type="arabicParenR"/>
            </a:pPr>
            <a:r>
              <a:rPr lang="en-US" altLang="en-US" sz="1900" dirty="0">
                <a:latin typeface="var(--meta-font-font-family)"/>
              </a:rPr>
              <a:t>Diabetes UK; Technology and Diabetes; Accessed Feb 2023; </a:t>
            </a:r>
            <a:r>
              <a:rPr lang="en-US" altLang="en-US" sz="1900" dirty="0">
                <a:latin typeface="var(--meta-font-font-family)"/>
                <a:hlinkClick r:id="rId3"/>
              </a:rPr>
              <a:t>https://www.diabetes.org.uk/guide-to-diabetes/diabetes-technology</a:t>
            </a:r>
            <a:endParaRPr lang="en-US" altLang="en-US" sz="1900" dirty="0">
              <a:latin typeface="var(--meta-font-font-family)"/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900" dirty="0">
                <a:hlinkClick r:id="rId4"/>
              </a:rPr>
              <a:t>Galicia-Garcia</a:t>
            </a:r>
            <a:r>
              <a:rPr lang="en-US" sz="1900" dirty="0"/>
              <a:t> U. Pathophysiology of Type 2 Diabetes Mellitus </a:t>
            </a:r>
            <a:r>
              <a:rPr lang="en-US" sz="1900" dirty="0" err="1"/>
              <a:t>Int</a:t>
            </a:r>
            <a:r>
              <a:rPr lang="en-US" sz="1900" dirty="0"/>
              <a:t> J. </a:t>
            </a:r>
            <a:r>
              <a:rPr lang="en-US" sz="1900" dirty="0" err="1"/>
              <a:t>Mol</a:t>
            </a:r>
            <a:r>
              <a:rPr lang="en-US" sz="1900" dirty="0"/>
              <a:t> Sci. 2020 Aug 30; 21(17):6275. doi:</a:t>
            </a:r>
            <a:r>
              <a:rPr lang="en-US" sz="1900" dirty="0">
                <a:hlinkClick r:id="rId5"/>
              </a:rPr>
              <a:t>10.3390/ijms21176275</a:t>
            </a:r>
            <a:endParaRPr lang="en-US" sz="1900" dirty="0"/>
          </a:p>
          <a:p>
            <a:pPr marL="342900" indent="-342900">
              <a:buFont typeface="+mj-lt"/>
              <a:buAutoNum type="arabicParenR"/>
            </a:pPr>
            <a:r>
              <a:rPr lang="en-US" altLang="en-US" sz="1900" dirty="0"/>
              <a:t> </a:t>
            </a:r>
            <a:r>
              <a:rPr lang="en-US" sz="1900" dirty="0">
                <a:hlinkClick r:id="rId6"/>
              </a:rPr>
              <a:t>Reed</a:t>
            </a:r>
            <a:r>
              <a:rPr lang="en-US" sz="1900" dirty="0"/>
              <a:t> J. A Review of Current Trends with Type 2 Diabetes Epidemiology, </a:t>
            </a:r>
            <a:r>
              <a:rPr lang="en-US" sz="1900" dirty="0" err="1"/>
              <a:t>Aetiology</a:t>
            </a:r>
            <a:r>
              <a:rPr lang="en-US" sz="1900" dirty="0"/>
              <a:t>, Pathogenesis, Treatments and Future Perspectives. Diabetes </a:t>
            </a:r>
            <a:r>
              <a:rPr lang="en-US" sz="1900" dirty="0" err="1"/>
              <a:t>Metab</a:t>
            </a:r>
            <a:r>
              <a:rPr lang="en-US" sz="1900" dirty="0"/>
              <a:t> </a:t>
            </a:r>
            <a:r>
              <a:rPr lang="en-US" sz="1900" dirty="0" err="1"/>
              <a:t>Syndr</a:t>
            </a:r>
            <a:r>
              <a:rPr lang="en-US" sz="1900" dirty="0"/>
              <a:t> </a:t>
            </a:r>
            <a:r>
              <a:rPr lang="en-US" sz="1900" dirty="0" err="1"/>
              <a:t>Obes</a:t>
            </a:r>
            <a:r>
              <a:rPr lang="en-US" sz="1900" dirty="0"/>
              <a:t>. 2021 Aug 10;14: 3567–3602. </a:t>
            </a:r>
            <a:r>
              <a:rPr lang="en-US" sz="1900" dirty="0" err="1"/>
              <a:t>doi</a:t>
            </a:r>
            <a:r>
              <a:rPr lang="en-US" sz="1900" dirty="0"/>
              <a:t>: </a:t>
            </a:r>
            <a:r>
              <a:rPr lang="en-US" sz="1900" dirty="0">
                <a:hlinkClick r:id="rId7"/>
              </a:rPr>
              <a:t>10.2147/DMSO.S319895</a:t>
            </a:r>
            <a:endParaRPr lang="en-US" sz="1900" dirty="0"/>
          </a:p>
          <a:p>
            <a:pPr marL="342900" indent="-342900">
              <a:buFont typeface="+mj-lt"/>
              <a:buAutoNum type="arabicParenR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Little RR. Interpreting A1C: Diabetes and Hemoglobin Variants. https://www.niddk.nih.gov/health-information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563130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CC5FC1-DC62-4286-AC05-AC6A23064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117"/>
            <a:ext cx="7598979" cy="68308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653709-93D5-43EF-9A4D-D16444FC3662}"/>
              </a:ext>
            </a:extLst>
          </p:cNvPr>
          <p:cNvSpPr txBox="1"/>
          <p:nvPr/>
        </p:nvSpPr>
        <p:spPr>
          <a:xfrm>
            <a:off x="8434779" y="1471449"/>
            <a:ext cx="297709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9600" dirty="0">
                <a:cs typeface="B Titr" panose="00000700000000000000" pitchFamily="2" charset="-78"/>
              </a:rPr>
              <a:t>با</a:t>
            </a:r>
          </a:p>
          <a:p>
            <a:pPr algn="ctr"/>
            <a:r>
              <a:rPr lang="fa-IR" sz="9600" dirty="0">
                <a:cs typeface="B Titr" panose="00000700000000000000" pitchFamily="2" charset="-78"/>
              </a:rPr>
              <a:t> سپاس</a:t>
            </a:r>
            <a:endParaRPr lang="en-US" sz="9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86970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370F4A1-FC59-4361-989F-6C79533DA5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E57094B-4684-420B-AFE0-4E41CA2AF7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6D5668-1971-40BB-BC7C-94C9B101AAB7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 design</Template>
  <TotalTime>0</TotalTime>
  <Words>2135</Words>
  <Application>Microsoft Office PowerPoint</Application>
  <PresentationFormat>Widescreen</PresentationFormat>
  <Paragraphs>151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Arial Black</vt:lpstr>
      <vt:lpstr>Arial Unicode MS</vt:lpstr>
      <vt:lpstr>B Nazanin</vt:lpstr>
      <vt:lpstr>Calibri</vt:lpstr>
      <vt:lpstr>Calibri Light</vt:lpstr>
      <vt:lpstr>inherit</vt:lpstr>
      <vt:lpstr>Symbol</vt:lpstr>
      <vt:lpstr>Times New Roman</vt:lpstr>
      <vt:lpstr>var(--meta-font-font-family)</vt:lpstr>
      <vt:lpstr>Wingdings</vt:lpstr>
      <vt:lpstr>Celestial</vt:lpstr>
      <vt:lpstr>بیماری دیابت  اپیدمیولوژی، تقسیم بندی، اتیولوژی و عوامل خطر</vt:lpstr>
      <vt:lpstr>Diabetes Mellitus</vt:lpstr>
      <vt:lpstr>حقایقی در مورد دیابت</vt:lpstr>
      <vt:lpstr>PowerPoint Presentation</vt:lpstr>
      <vt:lpstr>برای تشخیص دیابت از قند پلاسما و HbA1C  استفاده می شود.</vt:lpstr>
      <vt:lpstr>Criteria defining pre-diabetes in  non-pregnant individuals</vt:lpstr>
      <vt:lpstr>Criteria for the diagnosis of diabetes in  non-pregnant individuals </vt:lpstr>
      <vt:lpstr>موارد عدم کارآیی HbA1C  در تشخیص دیابت</vt:lpstr>
      <vt:lpstr>انواع دیابت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انواع خاص و نادر دیابت</vt:lpstr>
      <vt:lpstr> </vt:lpstr>
      <vt:lpstr>PowerPoint Presentation</vt:lpstr>
      <vt:lpstr>TYPE 1 DIABETES غربالگری</vt:lpstr>
      <vt:lpstr>PowerPoint Presentation</vt:lpstr>
      <vt:lpstr>PowerPoint Presentation</vt:lpstr>
      <vt:lpstr>غربالگری Pre-DIANBETEs / DiabETES Type 2</vt:lpstr>
      <vt:lpstr>غربالگری Pre-DIANBETEs / DiabETES Type 2</vt:lpstr>
      <vt:lpstr>غربالگری Pre-DIANBETEs / DiabETES Type 2</vt:lpstr>
      <vt:lpstr>غربالگری Gestational diabetes Mellitus </vt:lpstr>
      <vt:lpstr>PowerPoint Presentation</vt:lpstr>
      <vt:lpstr>منابع: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2024-07-30T05:59:41Z</dcterms:created>
  <dcterms:modified xsi:type="dcterms:W3CDTF">2025-01-23T03:51:17Z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