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5" r:id="rId3"/>
    <p:sldId id="276" r:id="rId4"/>
    <p:sldId id="278" r:id="rId5"/>
    <p:sldId id="279" r:id="rId6"/>
    <p:sldId id="256" r:id="rId7"/>
    <p:sldId id="281" r:id="rId8"/>
    <p:sldId id="262" r:id="rId9"/>
    <p:sldId id="283" r:id="rId10"/>
    <p:sldId id="284" r:id="rId11"/>
    <p:sldId id="286" r:id="rId12"/>
    <p:sldId id="287" r:id="rId13"/>
    <p:sldId id="264" r:id="rId14"/>
    <p:sldId id="261" r:id="rId15"/>
    <p:sldId id="273" r:id="rId16"/>
    <p:sldId id="270" r:id="rId17"/>
    <p:sldId id="257" r:id="rId18"/>
    <p:sldId id="258" r:id="rId19"/>
    <p:sldId id="265" r:id="rId20"/>
    <p:sldId id="260" r:id="rId21"/>
    <p:sldId id="29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A90CC-161B-4D5F-B65C-84DB13B22F11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B0BCE-DEF0-4F53-9CB2-F5F98FA497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medicine.medscape.com/article/185856-overview" TargetMode="External"/><Relationship Id="rId2" Type="http://schemas.openxmlformats.org/officeDocument/2006/relationships/hyperlink" Target="http://www.medscape.com/resource/noncolorectal-gastrointestinal-cance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4" y="5229200"/>
            <a:ext cx="1649347" cy="14967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604"/>
            <a:ext cx="3775217" cy="11614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358" y="5787060"/>
            <a:ext cx="9259358" cy="1157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3818" y="1988840"/>
            <a:ext cx="4243184" cy="2206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6349" y="1070939"/>
            <a:ext cx="9144000" cy="91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24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6518" y="1060519"/>
            <a:ext cx="6858000" cy="51800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Focal nodular hyperplasia –(FNH)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06" y="1755884"/>
            <a:ext cx="8422728" cy="4126625"/>
          </a:xfrm>
        </p:spPr>
        <p:txBody>
          <a:bodyPr>
            <a:normAutofit/>
          </a:bodyPr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2100" dirty="0"/>
              <a:t>is a </a:t>
            </a:r>
            <a:r>
              <a:rPr lang="en-US" sz="2400" dirty="0">
                <a:solidFill>
                  <a:srgbClr val="002060"/>
                </a:solidFill>
              </a:rPr>
              <a:t>benign liver lesion that is composed of a proliferation of hyperplastic hepatocytes surrounding a central stellate scar. </a:t>
            </a:r>
          </a:p>
          <a:p>
            <a:pPr algn="l"/>
            <a:endParaRPr lang="en-US" sz="2400" dirty="0">
              <a:solidFill>
                <a:srgbClr val="002060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Typically, FNH is a solitary lesion that is more commonly seen in women.</a:t>
            </a:r>
          </a:p>
          <a:p>
            <a:pPr algn="l"/>
            <a:endParaRPr lang="en-US" sz="2400" dirty="0">
              <a:solidFill>
                <a:srgbClr val="002060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In a large observational series including patients referred for ultrasound or contrast-enhanced computed tomography (CT), the prevalence of FNH was 0.2 percent and 1.6 percent, respectively.</a:t>
            </a:r>
          </a:p>
          <a:p>
            <a:endParaRPr lang="en-US" sz="2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389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881" y="1001029"/>
            <a:ext cx="7886700" cy="648440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rgbClr val="C00000"/>
                </a:solidFill>
              </a:rPr>
              <a:t>Hepatocellular adenoma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28" y="1649468"/>
            <a:ext cx="8560676" cy="399655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rgbClr val="002060"/>
                </a:solidFill>
              </a:rPr>
              <a:t>is an uncommon solid, benign liver lesion that develops in an otherwise normal-appearing liver. 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rgbClr val="002060"/>
                </a:solidFill>
              </a:rPr>
              <a:t>Typically,  is solitary and are found in young females in association with use of estrogen-containing medications. 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rgbClr val="002060"/>
                </a:solidFill>
              </a:rPr>
              <a:t>In addition, patients with glycogen storage disease or metabolic syndrome are at higher risk for developing.</a:t>
            </a:r>
          </a:p>
        </p:txBody>
      </p:sp>
    </p:spTree>
    <p:extLst>
      <p:ext uri="{BB962C8B-B14F-4D97-AF65-F5344CB8AC3E}">
        <p14:creationId xmlns:p14="http://schemas.microsoft.com/office/powerpoint/2010/main" val="3452756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40" y="1311981"/>
            <a:ext cx="8394920" cy="42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2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Malignant tumor of Liver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Metastasis</a:t>
            </a:r>
          </a:p>
          <a:p>
            <a:r>
              <a:rPr lang="en-US" dirty="0"/>
              <a:t>HCC(Hepatocellular Cancer)</a:t>
            </a:r>
          </a:p>
          <a:p>
            <a:r>
              <a:rPr lang="en-US" dirty="0" err="1"/>
              <a:t>Hemangio</a:t>
            </a:r>
            <a:r>
              <a:rPr lang="en-US" dirty="0"/>
              <a:t> sarcoma</a:t>
            </a:r>
          </a:p>
          <a:p>
            <a:r>
              <a:rPr lang="en-US" dirty="0" err="1"/>
              <a:t>Hepatoblastoma</a:t>
            </a: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2708920"/>
            <a:ext cx="4752528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HCC is a </a:t>
            </a:r>
            <a:r>
              <a:rPr lang="en-US" dirty="0">
                <a:solidFill>
                  <a:srgbClr val="FFC000"/>
                </a:solidFill>
              </a:rPr>
              <a:t>primary </a:t>
            </a:r>
            <a:r>
              <a:rPr lang="en-US" dirty="0">
                <a:solidFill>
                  <a:srgbClr val="FFC000"/>
                </a:solidFill>
                <a:hlinkClick r:id="rId2"/>
              </a:rPr>
              <a:t>malignancy of the </a:t>
            </a:r>
            <a:r>
              <a:rPr lang="en-US" dirty="0" err="1">
                <a:solidFill>
                  <a:srgbClr val="FFC000"/>
                </a:solidFill>
                <a:hlinkClick r:id="rId2"/>
              </a:rPr>
              <a:t>hepatocyte</a:t>
            </a:r>
            <a:r>
              <a:rPr lang="en-US" dirty="0"/>
              <a:t> generally leading to death within 6-20 months. </a:t>
            </a:r>
          </a:p>
          <a:p>
            <a:endParaRPr lang="en-US" dirty="0"/>
          </a:p>
          <a:p>
            <a:r>
              <a:rPr lang="en-US" dirty="0"/>
              <a:t>HCC frequently arises in the setting of </a:t>
            </a:r>
            <a:r>
              <a:rPr lang="en-US" dirty="0">
                <a:hlinkClick r:id="rId3"/>
              </a:rPr>
              <a:t>cirrhosis</a:t>
            </a:r>
            <a:r>
              <a:rPr lang="en-US" dirty="0"/>
              <a:t>, appearing 20-30 years following the initial insult to the liver.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However, 25% of patients have no cirrhosis. 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44" y="1052736"/>
            <a:ext cx="8244012" cy="446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36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70" y="116632"/>
            <a:ext cx="9160417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65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Liver cancer causing substances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vinyl chloride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Arsenic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Smoking, especially if some body abuse alcohol </a:t>
            </a:r>
          </a:p>
          <a:p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Aflatoxins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Androgen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Estrogen</a:t>
            </a:r>
          </a:p>
          <a:p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Thorotrast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signs and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Most people don't have signs and symptoms in the early stages!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weight  loss 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Loss of appetite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Upper abdominal pain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Nausea and vomiting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General weakness and fatigue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Abdominal swelling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Yellow discoloration of your skin and the whites of your eyes (jaundice)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White, chalky stools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2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Diagnosing liver cancer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2376264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en-US" b="1" dirty="0"/>
              <a:t>Blood tests.</a:t>
            </a:r>
            <a:r>
              <a:rPr lang="en-US" dirty="0"/>
              <a:t> 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  <a:p>
            <a:pPr>
              <a:buClr>
                <a:srgbClr val="FF0000"/>
              </a:buClr>
            </a:pPr>
            <a:r>
              <a:rPr lang="en-US" b="1" dirty="0"/>
              <a:t>Imaging tests.</a:t>
            </a:r>
            <a:r>
              <a:rPr lang="en-US" dirty="0"/>
              <a:t> 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  <a:p>
            <a:pPr>
              <a:buClr>
                <a:srgbClr val="FF0000"/>
              </a:buClr>
            </a:pPr>
            <a:r>
              <a:rPr lang="en-US" b="1" dirty="0"/>
              <a:t>Tissue</a:t>
            </a:r>
          </a:p>
          <a:p>
            <a:pPr>
              <a:buClr>
                <a:srgbClr val="FF0000"/>
              </a:buClr>
            </a:pPr>
            <a:r>
              <a:rPr lang="en-US" b="1" dirty="0"/>
              <a:t>……………….. </a:t>
            </a:r>
          </a:p>
          <a:p>
            <a:pPr>
              <a:buClr>
                <a:srgbClr val="FF0000"/>
              </a:buClr>
            </a:pPr>
            <a:r>
              <a:rPr lang="en-US" b="1" dirty="0">
                <a:solidFill>
                  <a:srgbClr val="7030A0"/>
                </a:solidFill>
              </a:rPr>
              <a:t>Staging</a:t>
            </a:r>
            <a:r>
              <a:rPr lang="en-US" b="1" dirty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772817"/>
            <a:ext cx="6786411" cy="45588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7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Treatment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57274"/>
            <a:ext cx="8607330" cy="5312086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Surgery ,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 In certain situations.</a:t>
            </a: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Liver transplant .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Freezing cancer cells.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 [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Cryoablation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].</a:t>
            </a: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Heating cancer cells.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Injecting alcohol into the tumor.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Injecting chemotherapy drugs into the liver.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[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</a:rPr>
              <a:t>Chemoembolization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 ]</a:t>
            </a: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Radiation therapy.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Targeted drug therapy.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  [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sorafenib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Nexavar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)]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3F756F-DFEB-206D-B353-FE72ED3CD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63" y="1196751"/>
            <a:ext cx="8543401" cy="51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57250"/>
            <a:ext cx="91637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50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80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92696"/>
            <a:ext cx="8100392" cy="557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8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446063"/>
            <a:ext cx="7772400" cy="103872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Liver mass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21" y="1844824"/>
            <a:ext cx="2962716" cy="36121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111" y="1840810"/>
            <a:ext cx="2155254" cy="36121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364" y="1848498"/>
            <a:ext cx="2959091" cy="36044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48680"/>
            <a:ext cx="8820472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8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The more common benign tumors of the liver include:</a:t>
            </a:r>
          </a:p>
          <a:p>
            <a:r>
              <a:rPr lang="en-US" dirty="0"/>
              <a:t>Hemangioma</a:t>
            </a:r>
          </a:p>
          <a:p>
            <a:r>
              <a:rPr lang="en-US" dirty="0"/>
              <a:t>Hepatic adenoma</a:t>
            </a:r>
          </a:p>
          <a:p>
            <a:r>
              <a:rPr lang="en-US" dirty="0"/>
              <a:t>Focal nodular hyperplasia</a:t>
            </a:r>
          </a:p>
          <a:p>
            <a:r>
              <a:rPr lang="en-US" dirty="0"/>
              <a:t>Cysts</a:t>
            </a:r>
          </a:p>
          <a:p>
            <a:pPr>
              <a:buNone/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</a:rPr>
              <a:t>They may need to be removed surgically if they cause pain or bleeding.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387" y="1412776"/>
            <a:ext cx="2579391" cy="23042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388" y="4725144"/>
            <a:ext cx="2480994" cy="20312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112" y="857250"/>
            <a:ext cx="7886700" cy="815866"/>
          </a:xfrm>
        </p:spPr>
        <p:txBody>
          <a:bodyPr/>
          <a:lstStyle/>
          <a:p>
            <a:pPr algn="ctr"/>
            <a:r>
              <a:rPr lang="en-US" sz="3000" b="1" dirty="0">
                <a:solidFill>
                  <a:srgbClr val="C00000"/>
                </a:solidFill>
              </a:rPr>
              <a:t>Hepatic hemangioma</a:t>
            </a:r>
            <a:r>
              <a:rPr lang="en-US" sz="3000" dirty="0">
                <a:solidFill>
                  <a:srgbClr val="C00000"/>
                </a:solidFill>
              </a:rPr>
              <a:t> 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519" y="1590347"/>
            <a:ext cx="8121212" cy="416209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</a:rPr>
              <a:t>Is the most common benign liver lesion(7%).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</a:rPr>
              <a:t> can be diagnosed at any age; however, the majority of lesions (up to 80 percent) are diagnosed in patients who are between the ages of 30 and 50 years.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</a:rPr>
              <a:t> occur more frequently in females with a ratio of approximately 3:1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</a:rPr>
              <a:t> is most often solitary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</a:rPr>
              <a:t>most are asymptomatic and have an excellent prognosis.</a:t>
            </a:r>
          </a:p>
        </p:txBody>
      </p:sp>
    </p:spTree>
    <p:extLst>
      <p:ext uri="{BB962C8B-B14F-4D97-AF65-F5344CB8AC3E}">
        <p14:creationId xmlns:p14="http://schemas.microsoft.com/office/powerpoint/2010/main" val="3478842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423</Words>
  <Application>Microsoft Office PowerPoint</Application>
  <PresentationFormat>On-screen Show (4:3)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Liver mass </vt:lpstr>
      <vt:lpstr>PowerPoint Presentation</vt:lpstr>
      <vt:lpstr>PowerPoint Presentation</vt:lpstr>
      <vt:lpstr>Hepatic hemangioma </vt:lpstr>
      <vt:lpstr>Focal nodular hyperplasia –(FNH)</vt:lpstr>
      <vt:lpstr>Hepatocellular adenoma </vt:lpstr>
      <vt:lpstr>PowerPoint Presentation</vt:lpstr>
      <vt:lpstr>Malignant tumor of Liver </vt:lpstr>
      <vt:lpstr>PowerPoint Presentation</vt:lpstr>
      <vt:lpstr>PowerPoint Presentation</vt:lpstr>
      <vt:lpstr>PowerPoint Presentation</vt:lpstr>
      <vt:lpstr>Liver cancer causing substances </vt:lpstr>
      <vt:lpstr>signs and symptoms</vt:lpstr>
      <vt:lpstr>Diagnosing liver cancer </vt:lpstr>
      <vt:lpstr>Treatment 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Hepatocellular carcinoma (HCC)</dc:title>
  <dc:creator>pourshams</dc:creator>
  <cp:lastModifiedBy>Poushams</cp:lastModifiedBy>
  <cp:revision>18</cp:revision>
  <dcterms:created xsi:type="dcterms:W3CDTF">2014-07-20T09:08:52Z</dcterms:created>
  <dcterms:modified xsi:type="dcterms:W3CDTF">2025-02-09T08:51:47Z</dcterms:modified>
</cp:coreProperties>
</file>